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59"/>
  </p:notesMasterIdLst>
  <p:sldIdLst>
    <p:sldId id="327" r:id="rId2"/>
    <p:sldId id="318" r:id="rId3"/>
    <p:sldId id="320" r:id="rId4"/>
    <p:sldId id="321" r:id="rId5"/>
    <p:sldId id="322" r:id="rId6"/>
    <p:sldId id="323" r:id="rId7"/>
    <p:sldId id="324" r:id="rId8"/>
    <p:sldId id="332" r:id="rId9"/>
    <p:sldId id="333" r:id="rId10"/>
    <p:sldId id="317" r:id="rId11"/>
    <p:sldId id="257" r:id="rId12"/>
    <p:sldId id="258" r:id="rId13"/>
    <p:sldId id="261" r:id="rId14"/>
    <p:sldId id="260" r:id="rId15"/>
    <p:sldId id="262" r:id="rId16"/>
    <p:sldId id="263" r:id="rId17"/>
    <p:sldId id="264" r:id="rId18"/>
    <p:sldId id="265" r:id="rId19"/>
    <p:sldId id="266" r:id="rId20"/>
    <p:sldId id="285" r:id="rId21"/>
    <p:sldId id="268"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329"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73" d="100"/>
          <a:sy n="73" d="100"/>
        </p:scale>
        <p:origin x="-7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A8BBB8-A6A3-4AE0-AD39-6FBD4B8FED92}" type="datetimeFigureOut">
              <a:rPr lang="es-ES" smtClean="0"/>
              <a:pPr/>
              <a:t>23/01/2014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846CE0-7E6B-40A0-8699-96A38A4558A1}" type="slidenum">
              <a:rPr lang="es-ES" smtClean="0"/>
              <a:pPr/>
              <a:t>‹Nº›</a:t>
            </a:fld>
            <a:endParaRPr lang="es-ES"/>
          </a:p>
        </p:txBody>
      </p:sp>
    </p:spTree>
    <p:extLst>
      <p:ext uri="{BB962C8B-B14F-4D97-AF65-F5344CB8AC3E}">
        <p14:creationId xmlns:p14="http://schemas.microsoft.com/office/powerpoint/2010/main" val="616143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3893AAE-1C85-4D85-B8B5-3F7870DF3B74}" type="slidenum">
              <a:rPr lang="en-US" smtClean="0"/>
              <a:pPr/>
              <a:t>‹Nº›</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dirty="0"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A391B298-0009-4300-B756-12CC4258A9E6}" type="datetimeFigureOut">
              <a:rPr lang="en-US" smtClean="0"/>
              <a:pPr/>
              <a:t>1/23/2014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893AAE-1C85-4D85-B8B5-3F7870DF3B74}"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391B298-0009-4300-B756-12CC4258A9E6}" type="datetimeFigureOut">
              <a:rPr lang="en-US" smtClean="0"/>
              <a:pPr/>
              <a:t>1/23/2014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893AAE-1C85-4D85-B8B5-3F7870DF3B74}" type="slidenum">
              <a:rPr lang="en-US" smtClean="0"/>
              <a:pPr/>
              <a:t>‹Nº›</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jpe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56.jpeg"/></Relationships>
</file>

<file path=ppt/slides/_rels/slide5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4077072"/>
            <a:ext cx="8229600" cy="2448272"/>
          </a:xfrm>
        </p:spPr>
        <p:txBody>
          <a:bodyPr>
            <a:normAutofit fontScale="90000"/>
          </a:bodyPr>
          <a:lstStyle/>
          <a:p>
            <a:r>
              <a:rPr lang="es-ES" dirty="0" smtClean="0"/>
              <a:t>SUBESTACIONES DE TRANSFORMACIÓN DE </a:t>
            </a:r>
            <a:r>
              <a:rPr lang="es-ES" dirty="0" smtClean="0"/>
              <a:t>DISTRIBUCIÓN</a:t>
            </a:r>
            <a:r>
              <a:rPr lang="es-ES" dirty="0" smtClean="0"/>
              <a:t/>
            </a:r>
            <a:br>
              <a:rPr lang="es-ES" dirty="0" smtClean="0"/>
            </a:br>
            <a:r>
              <a:rPr lang="es-ES" dirty="0" smtClean="0"/>
              <a:t/>
            </a:r>
            <a:br>
              <a:rPr lang="es-ES" dirty="0" smtClean="0"/>
            </a:br>
            <a:r>
              <a:rPr lang="es-ES" dirty="0" smtClean="0"/>
              <a:t/>
            </a:r>
            <a:br>
              <a:rPr lang="es-ES" dirty="0" smtClean="0"/>
            </a:br>
            <a:r>
              <a:rPr lang="es-ES" dirty="0"/>
              <a:t/>
            </a:r>
            <a:br>
              <a:rPr lang="es-ES" dirty="0"/>
            </a:br>
            <a:endParaRPr lang="es-ES" dirty="0"/>
          </a:p>
        </p:txBody>
      </p:sp>
      <p:pic>
        <p:nvPicPr>
          <p:cNvPr id="3" name="2 Imagen" descr="P201002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3421" y="3068960"/>
            <a:ext cx="2843808" cy="3645024"/>
          </a:xfrm>
          <a:prstGeom prst="rect">
            <a:avLst/>
          </a:prstGeom>
          <a:noFill/>
          <a:ln>
            <a:noFill/>
          </a:ln>
        </p:spPr>
      </p:pic>
    </p:spTree>
    <p:extLst>
      <p:ext uri="{BB962C8B-B14F-4D97-AF65-F5344CB8AC3E}">
        <p14:creationId xmlns:p14="http://schemas.microsoft.com/office/powerpoint/2010/main" val="2097389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124744"/>
            <a:ext cx="7992888" cy="1477328"/>
          </a:xfrm>
          <a:prstGeom prst="rect">
            <a:avLst/>
          </a:prstGeom>
        </p:spPr>
        <p:txBody>
          <a:bodyPr wrap="square">
            <a:spAutoFit/>
          </a:bodyPr>
          <a:lstStyle/>
          <a:p>
            <a:endParaRPr lang="es-ES" dirty="0"/>
          </a:p>
          <a:p>
            <a:r>
              <a:rPr lang="es-ES" dirty="0"/>
              <a:t> </a:t>
            </a:r>
            <a:r>
              <a:rPr lang="es-ES" b="1" dirty="0"/>
              <a:t>1. ¿Qué es una subestación? </a:t>
            </a:r>
            <a:endParaRPr lang="es-ES" dirty="0"/>
          </a:p>
          <a:p>
            <a:r>
              <a:rPr lang="es-ES" dirty="0"/>
              <a:t>Las subestaciones eléctricas son las instalaciones encargadas de realizar transformaciones de la tensión, de la frecuencia, del número de fases o la conexión de dos o más circuitos. </a:t>
            </a: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2420888"/>
            <a:ext cx="4980037" cy="3260312"/>
          </a:xfrm>
          <a:prstGeom prst="rect">
            <a:avLst/>
          </a:prstGeom>
        </p:spPr>
      </p:pic>
    </p:spTree>
    <p:extLst>
      <p:ext uri="{BB962C8B-B14F-4D97-AF65-F5344CB8AC3E}">
        <p14:creationId xmlns:p14="http://schemas.microsoft.com/office/powerpoint/2010/main" val="1239385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1556792"/>
            <a:ext cx="7992888" cy="2308324"/>
          </a:xfrm>
          <a:prstGeom prst="rect">
            <a:avLst/>
          </a:prstGeom>
        </p:spPr>
        <p:txBody>
          <a:bodyPr wrap="square">
            <a:spAutoFit/>
          </a:bodyPr>
          <a:lstStyle/>
          <a:p>
            <a:endParaRPr lang="es-ES" dirty="0"/>
          </a:p>
          <a:p>
            <a:r>
              <a:rPr lang="es-ES" dirty="0"/>
              <a:t> </a:t>
            </a:r>
          </a:p>
          <a:p>
            <a:r>
              <a:rPr lang="es-ES" b="1" dirty="0" smtClean="0"/>
              <a:t>Tipos </a:t>
            </a:r>
            <a:r>
              <a:rPr lang="es-ES" b="1" dirty="0"/>
              <a:t>de sub estaciones de transformación de tensión en el </a:t>
            </a:r>
            <a:r>
              <a:rPr lang="es-ES" b="1" dirty="0" smtClean="0"/>
              <a:t>Perú según función:</a:t>
            </a:r>
          </a:p>
          <a:p>
            <a:r>
              <a:rPr lang="es-ES" b="1" dirty="0" smtClean="0"/>
              <a:t> </a:t>
            </a:r>
            <a:endParaRPr lang="es-ES" dirty="0"/>
          </a:p>
          <a:p>
            <a:pPr marL="285750" indent="-285750">
              <a:buFont typeface="Arial" panose="020B0604020202020204" pitchFamily="34" charset="0"/>
              <a:buChar char="•"/>
            </a:pPr>
            <a:r>
              <a:rPr lang="es-ES" dirty="0"/>
              <a:t>Generación </a:t>
            </a:r>
          </a:p>
          <a:p>
            <a:pPr marL="285750" indent="-285750">
              <a:buFont typeface="Arial" panose="020B0604020202020204" pitchFamily="34" charset="0"/>
              <a:buChar char="•"/>
            </a:pPr>
            <a:r>
              <a:rPr lang="es-ES" dirty="0"/>
              <a:t>Transmisión </a:t>
            </a:r>
          </a:p>
          <a:p>
            <a:pPr marL="285750" indent="-285750">
              <a:buFont typeface="Arial" panose="020B0604020202020204" pitchFamily="34" charset="0"/>
              <a:buChar char="•"/>
            </a:pPr>
            <a:r>
              <a:rPr lang="es-ES" dirty="0"/>
              <a:t>Distribución </a:t>
            </a: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7373" y="2710954"/>
            <a:ext cx="6114256" cy="2914462"/>
          </a:xfrm>
          <a:prstGeom prst="rect">
            <a:avLst/>
          </a:prstGeom>
        </p:spPr>
      </p:pic>
    </p:spTree>
    <p:extLst>
      <p:ext uri="{BB962C8B-B14F-4D97-AF65-F5344CB8AC3E}">
        <p14:creationId xmlns:p14="http://schemas.microsoft.com/office/powerpoint/2010/main" val="38681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99592" y="1124744"/>
            <a:ext cx="7848872" cy="2862322"/>
          </a:xfrm>
          <a:prstGeom prst="rect">
            <a:avLst/>
          </a:prstGeom>
        </p:spPr>
        <p:txBody>
          <a:bodyPr wrap="square">
            <a:spAutoFit/>
          </a:bodyPr>
          <a:lstStyle/>
          <a:p>
            <a:endParaRPr lang="es-ES" b="1" dirty="0"/>
          </a:p>
          <a:p>
            <a:r>
              <a:rPr lang="es-ES" b="1" dirty="0"/>
              <a:t> Las subestaciones se pueden denominar de acuerdo con el tipo de función que desarrollan, en tres grupos: </a:t>
            </a:r>
            <a:endParaRPr lang="es-ES" b="1" dirty="0" smtClean="0"/>
          </a:p>
          <a:p>
            <a:endParaRPr lang="es-ES" b="1" dirty="0"/>
          </a:p>
          <a:p>
            <a:endParaRPr lang="es-ES" dirty="0"/>
          </a:p>
          <a:p>
            <a:r>
              <a:rPr lang="es-ES" dirty="0"/>
              <a:t> a) Subestaciones variadores de tensión. </a:t>
            </a:r>
          </a:p>
          <a:p>
            <a:r>
              <a:rPr lang="es-ES" dirty="0"/>
              <a:t> b) Subestaciones de maniobra o seccionadoras de circuito. </a:t>
            </a:r>
          </a:p>
          <a:p>
            <a:r>
              <a:rPr lang="es-ES" dirty="0" smtClean="0"/>
              <a:t> c</a:t>
            </a:r>
            <a:r>
              <a:rPr lang="es-ES" dirty="0"/>
              <a:t>) Subestaciones mixtas (mezcla de las dos anteriores). </a:t>
            </a:r>
            <a:endParaRPr lang="es-ES" dirty="0" smtClean="0"/>
          </a:p>
          <a:p>
            <a:endParaRPr lang="es-ES" dirty="0"/>
          </a:p>
          <a:p>
            <a:endParaRPr lang="es-ES" dirty="0"/>
          </a:p>
        </p:txBody>
      </p:sp>
    </p:spTree>
    <p:extLst>
      <p:ext uri="{BB962C8B-B14F-4D97-AF65-F5344CB8AC3E}">
        <p14:creationId xmlns:p14="http://schemas.microsoft.com/office/powerpoint/2010/main" val="244303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69003" y="1484784"/>
            <a:ext cx="7416824" cy="2031325"/>
          </a:xfrm>
          <a:prstGeom prst="rect">
            <a:avLst/>
          </a:prstGeom>
        </p:spPr>
        <p:txBody>
          <a:bodyPr wrap="square">
            <a:spAutoFit/>
          </a:bodyPr>
          <a:lstStyle/>
          <a:p>
            <a:r>
              <a:rPr lang="es-ES" b="1" dirty="0"/>
              <a:t>De acuerdo con la potencia y tensión que manejan las subestaciones, estas se pueden agrupar en: </a:t>
            </a:r>
            <a:endParaRPr lang="es-ES" b="1" dirty="0" smtClean="0"/>
          </a:p>
          <a:p>
            <a:endParaRPr lang="es-ES" dirty="0"/>
          </a:p>
          <a:p>
            <a:pPr marL="285750" indent="-285750">
              <a:buFont typeface="Arial" panose="020B0604020202020204" pitchFamily="34" charset="0"/>
              <a:buChar char="•"/>
            </a:pPr>
            <a:r>
              <a:rPr lang="es-ES" dirty="0" smtClean="0"/>
              <a:t>Subestaciones </a:t>
            </a:r>
            <a:r>
              <a:rPr lang="es-ES" dirty="0"/>
              <a:t>de transmisión. Arriba de 230 </a:t>
            </a:r>
            <a:r>
              <a:rPr lang="es-ES" dirty="0" err="1"/>
              <a:t>kv</a:t>
            </a:r>
            <a:r>
              <a:rPr lang="es-ES" dirty="0"/>
              <a:t>. </a:t>
            </a:r>
          </a:p>
          <a:p>
            <a:pPr marL="285750" indent="-285750">
              <a:buFont typeface="Arial" panose="020B0604020202020204" pitchFamily="34" charset="0"/>
              <a:buChar char="•"/>
            </a:pPr>
            <a:r>
              <a:rPr lang="es-ES" dirty="0" smtClean="0"/>
              <a:t>Subestaciones </a:t>
            </a:r>
            <a:r>
              <a:rPr lang="es-ES" dirty="0"/>
              <a:t>de </a:t>
            </a:r>
            <a:r>
              <a:rPr lang="es-ES" dirty="0" err="1"/>
              <a:t>subtransmisiòn</a:t>
            </a:r>
            <a:r>
              <a:rPr lang="es-ES" dirty="0"/>
              <a:t>. Entre 230 y 115kv. </a:t>
            </a:r>
          </a:p>
          <a:p>
            <a:pPr marL="285750" indent="-285750">
              <a:buFont typeface="Arial" panose="020B0604020202020204" pitchFamily="34" charset="0"/>
              <a:buChar char="•"/>
            </a:pPr>
            <a:r>
              <a:rPr lang="es-ES" dirty="0" smtClean="0"/>
              <a:t>Subestaciones </a:t>
            </a:r>
            <a:r>
              <a:rPr lang="es-ES" dirty="0"/>
              <a:t>de distribución primaria. Entre 115 y 23 </a:t>
            </a:r>
            <a:r>
              <a:rPr lang="es-ES" dirty="0" err="1"/>
              <a:t>kv</a:t>
            </a:r>
            <a:r>
              <a:rPr lang="es-ES" dirty="0"/>
              <a:t>. </a:t>
            </a:r>
          </a:p>
          <a:p>
            <a:pPr marL="285750" indent="-285750">
              <a:buFont typeface="Arial" panose="020B0604020202020204" pitchFamily="34" charset="0"/>
              <a:buChar char="•"/>
            </a:pPr>
            <a:r>
              <a:rPr lang="es-ES" dirty="0" smtClean="0"/>
              <a:t>Subestaciones </a:t>
            </a:r>
            <a:r>
              <a:rPr lang="es-ES" dirty="0"/>
              <a:t>de distribución secundaria. Debajo de 23 </a:t>
            </a:r>
            <a:r>
              <a:rPr lang="es-ES" dirty="0" err="1"/>
              <a:t>kv</a:t>
            </a:r>
            <a:r>
              <a:rPr lang="es-ES" dirty="0"/>
              <a:t>. </a:t>
            </a: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5856" y="3516109"/>
            <a:ext cx="4895850" cy="2733675"/>
          </a:xfrm>
          <a:prstGeom prst="rect">
            <a:avLst/>
          </a:prstGeom>
        </p:spPr>
      </p:pic>
    </p:spTree>
    <p:extLst>
      <p:ext uri="{BB962C8B-B14F-4D97-AF65-F5344CB8AC3E}">
        <p14:creationId xmlns:p14="http://schemas.microsoft.com/office/powerpoint/2010/main" val="319035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27584" y="908720"/>
            <a:ext cx="7704856" cy="2585323"/>
          </a:xfrm>
          <a:prstGeom prst="rect">
            <a:avLst/>
          </a:prstGeom>
        </p:spPr>
        <p:txBody>
          <a:bodyPr wrap="square">
            <a:spAutoFit/>
          </a:bodyPr>
          <a:lstStyle/>
          <a:p>
            <a:r>
              <a:rPr lang="es-ES" b="1" dirty="0"/>
              <a:t>Principales tipos de </a:t>
            </a:r>
            <a:r>
              <a:rPr lang="es-ES" b="1" dirty="0" smtClean="0"/>
              <a:t>averías:</a:t>
            </a:r>
          </a:p>
          <a:p>
            <a:endParaRPr lang="es-ES" dirty="0"/>
          </a:p>
          <a:p>
            <a:endParaRPr lang="es-ES" dirty="0"/>
          </a:p>
          <a:p>
            <a:pPr marL="285750" indent="-285750">
              <a:buFont typeface="Arial" panose="020B0604020202020204" pitchFamily="34" charset="0"/>
              <a:buChar char="•"/>
            </a:pPr>
            <a:r>
              <a:rPr lang="es-ES" dirty="0"/>
              <a:t>Cortocircuito </a:t>
            </a:r>
          </a:p>
          <a:p>
            <a:pPr marL="285750" indent="-285750">
              <a:buFont typeface="Arial" panose="020B0604020202020204" pitchFamily="34" charset="0"/>
              <a:buChar char="•"/>
            </a:pPr>
            <a:r>
              <a:rPr lang="es-ES" dirty="0" smtClean="0"/>
              <a:t>Sobre intensidad </a:t>
            </a:r>
            <a:endParaRPr lang="es-ES" dirty="0"/>
          </a:p>
          <a:p>
            <a:pPr marL="285750" indent="-285750">
              <a:buFont typeface="Arial" panose="020B0604020202020204" pitchFamily="34" charset="0"/>
              <a:buChar char="•"/>
            </a:pPr>
            <a:r>
              <a:rPr lang="es-ES" dirty="0"/>
              <a:t>Contacto directo </a:t>
            </a:r>
          </a:p>
          <a:p>
            <a:pPr marL="285750" indent="-285750">
              <a:buFont typeface="Arial" panose="020B0604020202020204" pitchFamily="34" charset="0"/>
              <a:buChar char="•"/>
            </a:pPr>
            <a:r>
              <a:rPr lang="es-ES" dirty="0"/>
              <a:t>Contacto indirecto </a:t>
            </a:r>
          </a:p>
          <a:p>
            <a:pPr marL="285750" indent="-285750">
              <a:buFont typeface="Arial" panose="020B0604020202020204" pitchFamily="34" charset="0"/>
              <a:buChar char="•"/>
            </a:pPr>
            <a:r>
              <a:rPr lang="es-ES" dirty="0"/>
              <a:t>Perturbaciones </a:t>
            </a:r>
          </a:p>
          <a:p>
            <a:r>
              <a:rPr lang="es-ES" dirty="0" smtClean="0"/>
              <a:t> </a:t>
            </a:r>
            <a:endParaRPr lang="es-ES"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075" y="2201381"/>
            <a:ext cx="4877296" cy="3241241"/>
          </a:xfrm>
          <a:prstGeom prst="rect">
            <a:avLst/>
          </a:prstGeom>
        </p:spPr>
      </p:pic>
    </p:spTree>
    <p:extLst>
      <p:ext uri="{BB962C8B-B14F-4D97-AF65-F5344CB8AC3E}">
        <p14:creationId xmlns:p14="http://schemas.microsoft.com/office/powerpoint/2010/main" val="171911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971600" y="1556792"/>
            <a:ext cx="7488832" cy="2308324"/>
          </a:xfrm>
          <a:prstGeom prst="rect">
            <a:avLst/>
          </a:prstGeom>
        </p:spPr>
        <p:txBody>
          <a:bodyPr wrap="square">
            <a:spAutoFit/>
          </a:bodyPr>
          <a:lstStyle/>
          <a:p>
            <a:r>
              <a:rPr lang="es-ES" b="1" dirty="0"/>
              <a:t>S</a:t>
            </a:r>
            <a:r>
              <a:rPr lang="es-ES" b="1" dirty="0" smtClean="0"/>
              <a:t>istemas </a:t>
            </a:r>
            <a:r>
              <a:rPr lang="es-ES" b="1" dirty="0"/>
              <a:t>de </a:t>
            </a:r>
            <a:r>
              <a:rPr lang="es-ES" b="1" dirty="0" smtClean="0"/>
              <a:t>protección:</a:t>
            </a:r>
          </a:p>
          <a:p>
            <a:endParaRPr lang="es-ES" b="1" dirty="0"/>
          </a:p>
          <a:p>
            <a:pPr marL="285750" indent="-285750">
              <a:buFont typeface="Arial" panose="020B0604020202020204" pitchFamily="34" charset="0"/>
              <a:buChar char="•"/>
            </a:pPr>
            <a:r>
              <a:rPr lang="es-ES" dirty="0" smtClean="0"/>
              <a:t>Relé térmico</a:t>
            </a:r>
          </a:p>
          <a:p>
            <a:pPr marL="285750" indent="-285750">
              <a:buFont typeface="Arial" panose="020B0604020202020204" pitchFamily="34" charset="0"/>
              <a:buChar char="•"/>
            </a:pPr>
            <a:r>
              <a:rPr lang="es-ES" dirty="0" smtClean="0"/>
              <a:t>Corta circuitos fusible</a:t>
            </a:r>
          </a:p>
          <a:p>
            <a:pPr marL="285750" indent="-285750">
              <a:buFont typeface="Arial" panose="020B0604020202020204" pitchFamily="34" charset="0"/>
              <a:buChar char="•"/>
            </a:pPr>
            <a:r>
              <a:rPr lang="es-ES" dirty="0" smtClean="0"/>
              <a:t>Interruptor magnetotérmico</a:t>
            </a:r>
          </a:p>
          <a:p>
            <a:pPr marL="285750" indent="-285750">
              <a:buFont typeface="Arial" panose="020B0604020202020204" pitchFamily="34" charset="0"/>
              <a:buChar char="•"/>
            </a:pPr>
            <a:r>
              <a:rPr lang="es-ES" dirty="0" smtClean="0"/>
              <a:t>Interruptor diferencial</a:t>
            </a:r>
          </a:p>
          <a:p>
            <a:pPr marL="285750" indent="-285750">
              <a:buFont typeface="Arial" panose="020B0604020202020204" pitchFamily="34" charset="0"/>
              <a:buChar char="•"/>
            </a:pPr>
            <a:r>
              <a:rPr lang="es-ES" dirty="0" smtClean="0"/>
              <a:t>Seccionadores</a:t>
            </a:r>
          </a:p>
          <a:p>
            <a:pPr marL="285750" indent="-285750">
              <a:buFont typeface="Arial" panose="020B0604020202020204" pitchFamily="34" charset="0"/>
              <a:buChar char="•"/>
            </a:pPr>
            <a:r>
              <a:rPr lang="es-ES" dirty="0" smtClean="0"/>
              <a:t>Interruptor o relé electromagnético </a:t>
            </a:r>
            <a:endParaRPr lang="es-ES"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3843372"/>
            <a:ext cx="5289376" cy="1666153"/>
          </a:xfrm>
          <a:prstGeom prst="rect">
            <a:avLst/>
          </a:prstGeom>
        </p:spPr>
      </p:pic>
    </p:spTree>
    <p:extLst>
      <p:ext uri="{BB962C8B-B14F-4D97-AF65-F5344CB8AC3E}">
        <p14:creationId xmlns:p14="http://schemas.microsoft.com/office/powerpoint/2010/main" val="2024736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92088" y="332656"/>
            <a:ext cx="7772400" cy="1780108"/>
          </a:xfrm>
        </p:spPr>
        <p:txBody>
          <a:bodyPr/>
          <a:lstStyle/>
          <a:p>
            <a:r>
              <a:rPr lang="es-PE" b="1" dirty="0">
                <a:solidFill>
                  <a:schemeClr val="tx1"/>
                </a:solidFill>
              </a:rPr>
              <a:t>CAPACIDAD DE UNA SUBESTACIÓN</a:t>
            </a:r>
          </a:p>
        </p:txBody>
      </p:sp>
      <p:sp>
        <p:nvSpPr>
          <p:cNvPr id="3" name="2 Subtítulo"/>
          <p:cNvSpPr>
            <a:spLocks noGrp="1"/>
          </p:cNvSpPr>
          <p:nvPr>
            <p:ph type="subTitle" idx="1"/>
          </p:nvPr>
        </p:nvSpPr>
        <p:spPr>
          <a:xfrm>
            <a:off x="1979712" y="2348880"/>
            <a:ext cx="6768752" cy="3456384"/>
          </a:xfrm>
        </p:spPr>
        <p:txBody>
          <a:bodyPr>
            <a:normAutofit fontScale="92500" lnSpcReduction="10000"/>
          </a:bodyPr>
          <a:lstStyle/>
          <a:p>
            <a:pPr algn="just"/>
            <a:r>
              <a:rPr lang="es-PE" sz="3200" b="1" dirty="0" smtClean="0">
                <a:solidFill>
                  <a:schemeClr val="tx1"/>
                </a:solidFill>
              </a:rPr>
              <a:t>La capacidad de una subestación se fija, considerando la demanda actual de la zona en kVA, más el incremento en el crecimiento, obtenido por extrapolación, durante los siguientes 10 años, previendo el espacio necesario para las futuras ampliaciones</a:t>
            </a:r>
            <a:r>
              <a:rPr lang="es-PE" sz="3200" b="1" dirty="0">
                <a:solidFill>
                  <a:schemeClr val="tx1"/>
                </a:solidFill>
              </a:rPr>
              <a:t>.</a:t>
            </a:r>
          </a:p>
        </p:txBody>
      </p:sp>
    </p:spTree>
    <p:extLst>
      <p:ext uri="{BB962C8B-B14F-4D97-AF65-F5344CB8AC3E}">
        <p14:creationId xmlns:p14="http://schemas.microsoft.com/office/powerpoint/2010/main" val="180515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16520" y="1844824"/>
            <a:ext cx="7408333" cy="4464496"/>
          </a:xfrm>
        </p:spPr>
        <p:txBody>
          <a:bodyPr>
            <a:normAutofit/>
          </a:bodyPr>
          <a:lstStyle/>
          <a:p>
            <a:r>
              <a:rPr lang="es-PE" sz="2800" dirty="0" smtClean="0">
                <a:solidFill>
                  <a:schemeClr val="tx1"/>
                </a:solidFill>
              </a:rPr>
              <a:t>Las tensiones en un sistema de potencia se normalizan, en primer término, dependiendo de las normas que se utilizan en cada país, y en segundo término, según las normas internas de las empresas propietarias de los sistemas eléctricos.</a:t>
            </a:r>
            <a:endParaRPr lang="es-PE" sz="2800" dirty="0">
              <a:solidFill>
                <a:schemeClr val="tx1"/>
              </a:solidFill>
            </a:endParaRPr>
          </a:p>
        </p:txBody>
      </p:sp>
      <p:sp>
        <p:nvSpPr>
          <p:cNvPr id="3" name="2 Título"/>
          <p:cNvSpPr>
            <a:spLocks noGrp="1"/>
          </p:cNvSpPr>
          <p:nvPr>
            <p:ph type="title"/>
          </p:nvPr>
        </p:nvSpPr>
        <p:spPr>
          <a:xfrm>
            <a:off x="1835696" y="332656"/>
            <a:ext cx="7067128" cy="1252728"/>
          </a:xfrm>
        </p:spPr>
        <p:txBody>
          <a:bodyPr>
            <a:normAutofit fontScale="90000"/>
          </a:bodyPr>
          <a:lstStyle/>
          <a:p>
            <a:r>
              <a:rPr lang="es-PE" sz="4000" b="1" dirty="0">
                <a:solidFill>
                  <a:schemeClr val="tx1"/>
                </a:solidFill>
              </a:rPr>
              <a:t>TENSIONES DE UNA SUBESTACIÓN</a:t>
            </a:r>
            <a:endParaRPr lang="es-PE" sz="4000" dirty="0">
              <a:solidFill>
                <a:schemeClr val="tx1"/>
              </a:solidFill>
            </a:endParaRPr>
          </a:p>
        </p:txBody>
      </p:sp>
    </p:spTree>
    <p:extLst>
      <p:ext uri="{BB962C8B-B14F-4D97-AF65-F5344CB8AC3E}">
        <p14:creationId xmlns:p14="http://schemas.microsoft.com/office/powerpoint/2010/main" val="3258309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692696"/>
            <a:ext cx="8208912" cy="864095"/>
          </a:xfrm>
        </p:spPr>
        <p:txBody>
          <a:bodyPr>
            <a:normAutofit fontScale="90000"/>
          </a:bodyPr>
          <a:lstStyle/>
          <a:p>
            <a:r>
              <a:rPr lang="es-PE" dirty="0" smtClean="0"/>
              <a:t>Objetivos</a:t>
            </a:r>
            <a:r>
              <a:rPr lang="en-US" dirty="0" smtClean="0"/>
              <a:t> de </a:t>
            </a:r>
            <a:r>
              <a:rPr lang="es-PE" dirty="0" smtClean="0"/>
              <a:t>una Subestación </a:t>
            </a:r>
            <a:endParaRPr lang="es-PE" dirty="0"/>
          </a:p>
        </p:txBody>
      </p:sp>
      <p:sp>
        <p:nvSpPr>
          <p:cNvPr id="3" name="2 Subtítulo"/>
          <p:cNvSpPr>
            <a:spLocks noGrp="1"/>
          </p:cNvSpPr>
          <p:nvPr>
            <p:ph type="subTitle" idx="1"/>
          </p:nvPr>
        </p:nvSpPr>
        <p:spPr>
          <a:xfrm>
            <a:off x="539552" y="1916832"/>
            <a:ext cx="7854696" cy="4536504"/>
          </a:xfrm>
        </p:spPr>
        <p:txBody>
          <a:bodyPr/>
          <a:lstStyle/>
          <a:p>
            <a:pPr algn="l"/>
            <a:r>
              <a:rPr lang="es-MX" sz="2800" dirty="0"/>
              <a:t>M</a:t>
            </a:r>
            <a:r>
              <a:rPr lang="es-MX" sz="2800" dirty="0" smtClean="0"/>
              <a:t>odificar </a:t>
            </a:r>
            <a:r>
              <a:rPr lang="es-MX" sz="2800" dirty="0"/>
              <a:t>y establecer los niveles de tensión de una infraestructura eléctrica, con el fin de facilitar el transporte y distribución de la energía eléctrica</a:t>
            </a:r>
            <a:endParaRPr lang="en-US" dirty="0"/>
          </a:p>
        </p:txBody>
      </p:sp>
      <p:pic>
        <p:nvPicPr>
          <p:cNvPr id="1028" name="Picture 4" descr="http://trenes2000.com/SUBESTACION_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861048"/>
            <a:ext cx="7272808"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245004"/>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764704"/>
            <a:ext cx="8229600" cy="5688632"/>
          </a:xfrm>
        </p:spPr>
        <p:txBody>
          <a:bodyPr/>
          <a:lstStyle/>
          <a:p>
            <a:r>
              <a:rPr lang="es-PE" dirty="0" smtClean="0"/>
              <a:t>Confiable y segura </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268760"/>
            <a:ext cx="3320334" cy="2484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212976"/>
            <a:ext cx="3528392" cy="2287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7375" y="4987002"/>
            <a:ext cx="716098" cy="690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736" y="1717114"/>
            <a:ext cx="1482563" cy="1037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4716016" y="3840022"/>
            <a:ext cx="3168352" cy="79208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PE"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Señalización </a:t>
            </a:r>
            <a:endParaRPr lang="es-P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8 Rectángulo"/>
          <p:cNvSpPr/>
          <p:nvPr/>
        </p:nvSpPr>
        <p:spPr>
          <a:xfrm>
            <a:off x="899592" y="5703081"/>
            <a:ext cx="3348372" cy="79208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PE"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estructura </a:t>
            </a:r>
            <a:endParaRPr lang="es-P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013594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631904"/>
          </a:xfrm>
        </p:spPr>
        <p:txBody>
          <a:bodyPr/>
          <a:lstStyle/>
          <a:p>
            <a:r>
              <a:rPr lang="es-PE" dirty="0"/>
              <a:t>Debe estar equipada con lo necesario para dar mantenimiento a </a:t>
            </a:r>
            <a:r>
              <a:rPr lang="es-PE" dirty="0" smtClean="0"/>
              <a:t>líneas y posibles actualizaciones. </a:t>
            </a:r>
            <a:endParaRPr lang="es-PE"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772816"/>
            <a:ext cx="331236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344934"/>
            <a:ext cx="3486072" cy="2440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48842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854968"/>
          </a:xfrm>
        </p:spPr>
        <p:txBody>
          <a:bodyPr/>
          <a:lstStyle/>
          <a:p>
            <a:pPr algn="ctr"/>
            <a:r>
              <a:rPr lang="es-PE" dirty="0" smtClean="0"/>
              <a:t>Subestación de distribución </a:t>
            </a:r>
            <a:endParaRPr lang="es-PE" dirty="0"/>
          </a:p>
        </p:txBody>
      </p:sp>
      <p:sp>
        <p:nvSpPr>
          <p:cNvPr id="3" name="2 Marcador de contenido"/>
          <p:cNvSpPr>
            <a:spLocks noGrp="1"/>
          </p:cNvSpPr>
          <p:nvPr>
            <p:ph idx="1"/>
          </p:nvPr>
        </p:nvSpPr>
        <p:spPr>
          <a:xfrm>
            <a:off x="457200" y="1628800"/>
            <a:ext cx="8229600" cy="4695800"/>
          </a:xfrm>
        </p:spPr>
        <p:txBody>
          <a:bodyPr/>
          <a:lstStyle/>
          <a:p>
            <a:r>
              <a:rPr lang="es-PE" b="1" dirty="0"/>
              <a:t>Es el conjunto de instalaciones para </a:t>
            </a:r>
            <a:r>
              <a:rPr lang="es-PE" b="1" dirty="0" smtClean="0"/>
              <a:t>la transformación</a:t>
            </a:r>
            <a:r>
              <a:rPr lang="es-PE" b="1" dirty="0"/>
              <a:t>, medición, protección </a:t>
            </a:r>
            <a:r>
              <a:rPr lang="es-PE" b="1" dirty="0" smtClean="0"/>
              <a:t>y/o seccionamiento</a:t>
            </a:r>
            <a:r>
              <a:rPr lang="es-PE" b="1" dirty="0"/>
              <a:t> de la energía </a:t>
            </a:r>
            <a:r>
              <a:rPr lang="es-PE" b="1" dirty="0" smtClean="0"/>
              <a:t>eléctrica.</a:t>
            </a:r>
          </a:p>
          <a:p>
            <a:pPr marL="0" indent="0">
              <a:buNone/>
            </a:pPr>
            <a:endParaRPr lang="en-US" b="1" dirty="0"/>
          </a:p>
          <a:p>
            <a:pPr marL="0" indent="0">
              <a:buNone/>
            </a:pPr>
            <a:endParaRPr lang="es-PE"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1810" y="2996952"/>
            <a:ext cx="5616624"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1134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Tipos de subestaciones </a:t>
            </a:r>
            <a:endParaRPr lang="es-PE" dirty="0"/>
          </a:p>
        </p:txBody>
      </p:sp>
      <p:sp>
        <p:nvSpPr>
          <p:cNvPr id="3" name="2 Marcador de contenido"/>
          <p:cNvSpPr>
            <a:spLocks noGrp="1"/>
          </p:cNvSpPr>
          <p:nvPr>
            <p:ph idx="1"/>
          </p:nvPr>
        </p:nvSpPr>
        <p:spPr/>
        <p:txBody>
          <a:bodyPr>
            <a:normAutofit/>
          </a:bodyPr>
          <a:lstStyle/>
          <a:p>
            <a:pPr marL="0" indent="0">
              <a:buNone/>
            </a:pPr>
            <a:r>
              <a:rPr lang="es-PE" sz="2400" dirty="0" smtClean="0"/>
              <a:t>Las sub estaciones de distribución se pueden clasificar según su ubicación en:</a:t>
            </a:r>
          </a:p>
          <a:p>
            <a:pPr marL="0" indent="0">
              <a:buNone/>
            </a:pPr>
            <a:endParaRPr lang="en-US" sz="2400" dirty="0"/>
          </a:p>
          <a:p>
            <a:pPr marL="0" indent="0">
              <a:buNone/>
            </a:pPr>
            <a:endParaRPr lang="es-PE" sz="2400" dirty="0" smtClean="0"/>
          </a:p>
          <a:p>
            <a:r>
              <a:rPr lang="es-PE" sz="2400" dirty="0" smtClean="0"/>
              <a:t>Subestación aérea.</a:t>
            </a:r>
          </a:p>
          <a:p>
            <a:r>
              <a:rPr lang="es-PE" sz="2400" dirty="0" smtClean="0"/>
              <a:t>Subestación de piso.</a:t>
            </a:r>
          </a:p>
          <a:p>
            <a:r>
              <a:rPr lang="es-PE" sz="2400" dirty="0" smtClean="0"/>
              <a:t>Subestación subterránea</a:t>
            </a:r>
            <a:r>
              <a:rPr lang="en-US" sz="2400" dirty="0" smtClean="0"/>
              <a:t>. </a:t>
            </a:r>
          </a:p>
          <a:p>
            <a:endParaRPr lang="en-US" sz="2400" dirty="0"/>
          </a:p>
          <a:p>
            <a:endParaRPr lang="en-US" sz="2400" dirty="0" smtClean="0"/>
          </a:p>
          <a:p>
            <a:endParaRPr lang="en-US" sz="2400" dirty="0"/>
          </a:p>
          <a:p>
            <a:endParaRPr lang="en-US" sz="2400" dirty="0" smtClean="0"/>
          </a:p>
          <a:p>
            <a:endParaRPr lang="es-PE" sz="2400" dirty="0"/>
          </a:p>
        </p:txBody>
      </p:sp>
    </p:spTree>
    <p:extLst>
      <p:ext uri="{BB962C8B-B14F-4D97-AF65-F5344CB8AC3E}">
        <p14:creationId xmlns:p14="http://schemas.microsoft.com/office/powerpoint/2010/main" val="18509881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08688"/>
          </a:xfrm>
        </p:spPr>
        <p:txBody>
          <a:bodyPr>
            <a:normAutofit fontScale="90000"/>
          </a:bodyPr>
          <a:lstStyle/>
          <a:p>
            <a:r>
              <a:rPr lang="es-PE" dirty="0" smtClean="0"/>
              <a:t>Subestación aérea </a:t>
            </a:r>
            <a:endParaRPr lang="es-PE" dirty="0"/>
          </a:p>
        </p:txBody>
      </p:sp>
      <p:sp>
        <p:nvSpPr>
          <p:cNvPr id="3" name="2 Marcador de contenido"/>
          <p:cNvSpPr>
            <a:spLocks noGrp="1"/>
          </p:cNvSpPr>
          <p:nvPr>
            <p:ph idx="1"/>
          </p:nvPr>
        </p:nvSpPr>
        <p:spPr>
          <a:xfrm>
            <a:off x="457200" y="1700808"/>
            <a:ext cx="8229600" cy="4623792"/>
          </a:xfrm>
        </p:spPr>
        <p:txBody>
          <a:bodyPr/>
          <a:lstStyle/>
          <a:p>
            <a:r>
              <a:rPr lang="es-PE" dirty="0"/>
              <a:t>La subestación aérea o tipo poste es empleada en zonas rurales, y urbanas, para prestar el servicio a usuarios industriales o residenciales </a:t>
            </a:r>
            <a:endParaRPr lang="es-PE" dirty="0" smtClean="0"/>
          </a:p>
          <a:p>
            <a:endParaRPr lang="es-PE" dirty="0"/>
          </a:p>
        </p:txBody>
      </p:sp>
      <p:pic>
        <p:nvPicPr>
          <p:cNvPr id="5124" name="Picture 4" descr="http://www.manosunidas.org/web_zaragoza/images/paginas/subestacion_aere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3356992"/>
            <a:ext cx="2304256" cy="267425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www.fabinco.com.pe/productos/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356992"/>
            <a:ext cx="2536812" cy="2674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256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8229600" cy="866360"/>
          </a:xfrm>
        </p:spPr>
        <p:txBody>
          <a:bodyPr/>
          <a:lstStyle/>
          <a:p>
            <a:r>
              <a:rPr lang="en-US" b="1" dirty="0"/>
              <a:t>SUBESTACIÓN DE PISO</a:t>
            </a:r>
            <a:endParaRPr lang="es-PE" dirty="0"/>
          </a:p>
        </p:txBody>
      </p:sp>
      <p:sp>
        <p:nvSpPr>
          <p:cNvPr id="3" name="2 Marcador de contenido"/>
          <p:cNvSpPr>
            <a:spLocks noGrp="1"/>
          </p:cNvSpPr>
          <p:nvPr>
            <p:ph idx="1"/>
          </p:nvPr>
        </p:nvSpPr>
        <p:spPr/>
        <p:txBody>
          <a:bodyPr/>
          <a:lstStyle/>
          <a:p>
            <a:r>
              <a:rPr lang="en-US" dirty="0" smtClean="0"/>
              <a:t>Se </a:t>
            </a:r>
            <a:r>
              <a:rPr lang="es-PE" dirty="0" smtClean="0"/>
              <a:t>clasifican</a:t>
            </a:r>
            <a:r>
              <a:rPr lang="en-US" dirty="0" smtClean="0"/>
              <a:t>: </a:t>
            </a:r>
          </a:p>
          <a:p>
            <a:pPr marL="0" indent="0">
              <a:buNone/>
            </a:pPr>
            <a:r>
              <a:rPr lang="en-US" b="1" dirty="0"/>
              <a:t>SUBESTACIONES TIPO PATIO </a:t>
            </a:r>
            <a:endParaRPr lang="en-US" dirty="0"/>
          </a:p>
          <a:p>
            <a:pPr marL="0" indent="0">
              <a:buNone/>
            </a:pPr>
            <a:r>
              <a:rPr lang="es-PE" dirty="0"/>
              <a:t>son empleadas a la intemperie en algunas industrias, habitualmente son alimentadas por redes subterráneas a 34,5 </a:t>
            </a:r>
            <a:r>
              <a:rPr lang="es-PE" dirty="0" err="1" smtClean="0"/>
              <a:t>kV</a:t>
            </a:r>
            <a:r>
              <a:rPr lang="es-PE" dirty="0" smtClean="0"/>
              <a:t>.</a:t>
            </a:r>
            <a:endParaRPr lang="es-PE"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3933056"/>
            <a:ext cx="3643883" cy="250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91928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lstStyle/>
          <a:p>
            <a:r>
              <a:rPr lang="en-US" b="1" dirty="0"/>
              <a:t>SUBESTACIÓN PEDESTAL (TIPO JARDÍN</a:t>
            </a:r>
            <a:r>
              <a:rPr lang="en-US" b="1" dirty="0" smtClean="0"/>
              <a:t>)</a:t>
            </a:r>
          </a:p>
          <a:p>
            <a:pPr marL="0" indent="0">
              <a:buNone/>
            </a:pPr>
            <a:r>
              <a:rPr lang="es-PE" dirty="0" smtClean="0"/>
              <a:t>La </a:t>
            </a:r>
            <a:r>
              <a:rPr lang="es-PE" dirty="0"/>
              <a:t>subestación pedestal </a:t>
            </a:r>
            <a:r>
              <a:rPr lang="es-PE" dirty="0" smtClean="0"/>
              <a:t>(</a:t>
            </a:r>
            <a:r>
              <a:rPr lang="es-PE" dirty="0"/>
              <a:t>tipo jardín) puede ser utilizada a la intemperie o al interior de edificios, ofrecen seguridad para ser instalada en lugares en que existe paso de personas como en parques o avenidas.</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199" y="3094041"/>
            <a:ext cx="4128889" cy="307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64177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0688"/>
            <a:ext cx="8229600" cy="938368"/>
          </a:xfrm>
        </p:spPr>
        <p:txBody>
          <a:bodyPr>
            <a:normAutofit fontScale="90000"/>
          </a:bodyPr>
          <a:lstStyle/>
          <a:p>
            <a:r>
              <a:rPr lang="en-US" b="1" dirty="0" smtClean="0"/>
              <a:t>SUBESTACIONES ENCAPSULADAS</a:t>
            </a:r>
            <a:endParaRPr lang="es-PE" dirty="0"/>
          </a:p>
        </p:txBody>
      </p:sp>
      <p:sp>
        <p:nvSpPr>
          <p:cNvPr id="3" name="2 Marcador de contenido"/>
          <p:cNvSpPr>
            <a:spLocks noGrp="1"/>
          </p:cNvSpPr>
          <p:nvPr>
            <p:ph idx="1"/>
          </p:nvPr>
        </p:nvSpPr>
        <p:spPr>
          <a:xfrm>
            <a:off x="457200" y="1628800"/>
            <a:ext cx="8229600" cy="4695800"/>
          </a:xfrm>
        </p:spPr>
        <p:txBody>
          <a:bodyPr/>
          <a:lstStyle/>
          <a:p>
            <a:r>
              <a:rPr lang="es-PE" dirty="0"/>
              <a:t>Las subestaciones o centros de transformación </a:t>
            </a:r>
            <a:r>
              <a:rPr lang="es-PE" dirty="0" smtClean="0"/>
              <a:t>encapsuladas</a:t>
            </a:r>
            <a:r>
              <a:rPr lang="es-PE" dirty="0"/>
              <a:t>, son aquellas en las que existe un recinto cerrado en el cual se encuentran alojadas varias celdas</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3458024"/>
            <a:ext cx="3143663" cy="2464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458025"/>
            <a:ext cx="3180209" cy="249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9991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794352"/>
          </a:xfrm>
        </p:spPr>
        <p:txBody>
          <a:bodyPr>
            <a:normAutofit fontScale="90000"/>
          </a:bodyPr>
          <a:lstStyle/>
          <a:p>
            <a:r>
              <a:rPr lang="en-US" b="1" dirty="0"/>
              <a:t>SUBESTACIÓN SUBTERRÁNEA</a:t>
            </a:r>
            <a:endParaRPr lang="es-PE" dirty="0"/>
          </a:p>
        </p:txBody>
      </p:sp>
      <p:sp>
        <p:nvSpPr>
          <p:cNvPr id="3" name="2 Marcador de contenido"/>
          <p:cNvSpPr>
            <a:spLocks noGrp="1"/>
          </p:cNvSpPr>
          <p:nvPr>
            <p:ph idx="1"/>
          </p:nvPr>
        </p:nvSpPr>
        <p:spPr>
          <a:xfrm>
            <a:off x="457200" y="1700808"/>
            <a:ext cx="8229600" cy="4623792"/>
          </a:xfrm>
        </p:spPr>
        <p:txBody>
          <a:bodyPr/>
          <a:lstStyle/>
          <a:p>
            <a:r>
              <a:rPr lang="es-PE" dirty="0"/>
              <a:t>La subestación subterránea se instala bajo el nivel del piso en andenes, zonas verdes, o en un predio </a:t>
            </a:r>
            <a:r>
              <a:rPr lang="es-PE" dirty="0" smtClean="0"/>
              <a:t>particular.</a:t>
            </a:r>
            <a:endParaRPr lang="es-PE"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3472786"/>
            <a:ext cx="3187055" cy="2387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3472787"/>
            <a:ext cx="3525423" cy="2387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54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Título"/>
          <p:cNvSpPr>
            <a:spLocks noGrp="1"/>
          </p:cNvSpPr>
          <p:nvPr>
            <p:ph type="ctrTitle"/>
          </p:nvPr>
        </p:nvSpPr>
        <p:spPr/>
        <p:txBody>
          <a:bodyPr/>
          <a:lstStyle/>
          <a:p>
            <a:pPr algn="ctr"/>
            <a:r>
              <a:rPr lang="es-MX" sz="4000" dirty="0"/>
              <a:t>COMPONENTES Y EQUIPOS QUE CONFORMAN </a:t>
            </a:r>
            <a:br>
              <a:rPr lang="es-MX" sz="4000" dirty="0"/>
            </a:br>
            <a:r>
              <a:rPr lang="es-MX" sz="4000" dirty="0"/>
              <a:t>UNA SUBESTACIÓN </a:t>
            </a:r>
            <a:r>
              <a:rPr lang="es-MX" sz="4000" dirty="0" smtClean="0"/>
              <a:t>ELECTRICA</a:t>
            </a:r>
            <a:endParaRPr lang="es-MX" sz="4000" dirty="0"/>
          </a:p>
        </p:txBody>
      </p:sp>
      <p:sp>
        <p:nvSpPr>
          <p:cNvPr id="5" name="4 Marcador de texto"/>
          <p:cNvSpPr>
            <a:spLocks noGrp="1"/>
          </p:cNvSpPr>
          <p:nvPr>
            <p:ph type="subTitle" idx="1"/>
          </p:nvPr>
        </p:nvSpPr>
        <p:spPr/>
        <p:txBody>
          <a:bodyPr>
            <a:normAutofit/>
          </a:bodyPr>
          <a:lstStyle/>
          <a:p>
            <a:endParaRPr lang="es-MX" dirty="0" smtClean="0"/>
          </a:p>
          <a:p>
            <a:pPr algn="ctr"/>
            <a:endParaRPr lang="es-MX" dirty="0" smtClean="0"/>
          </a:p>
          <a:p>
            <a:pPr algn="ctr"/>
            <a:endParaRPr lang="es-MX" dirty="0"/>
          </a:p>
        </p:txBody>
      </p:sp>
    </p:spTree>
    <p:extLst>
      <p:ext uri="{BB962C8B-B14F-4D97-AF65-F5344CB8AC3E}">
        <p14:creationId xmlns:p14="http://schemas.microsoft.com/office/powerpoint/2010/main" val="2088917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Autofit/>
          </a:bodyPr>
          <a:lstStyle/>
          <a:p>
            <a:pPr algn="ctr"/>
            <a:r>
              <a:rPr lang="es-MX" sz="3200" i="1" u="sng" dirty="0" smtClean="0"/>
              <a:t>INTERRUPTORES </a:t>
            </a:r>
            <a:r>
              <a:rPr lang="es-MX" sz="3200" i="1" u="sng" dirty="0"/>
              <a:t>DE POTENCIA</a:t>
            </a:r>
            <a:r>
              <a:rPr lang="es-MX" sz="2800" i="1" u="sng" dirty="0"/>
              <a:t/>
            </a:r>
            <a:br>
              <a:rPr lang="es-MX" sz="2800" i="1" u="sng" dirty="0"/>
            </a:br>
            <a:endParaRPr lang="es-MX" sz="3200" dirty="0"/>
          </a:p>
        </p:txBody>
      </p:sp>
      <p:sp>
        <p:nvSpPr>
          <p:cNvPr id="5" name="4 Marcador de texto"/>
          <p:cNvSpPr>
            <a:spLocks noGrp="1"/>
          </p:cNvSpPr>
          <p:nvPr>
            <p:ph type="body" idx="1"/>
          </p:nvPr>
        </p:nvSpPr>
        <p:spPr/>
        <p:txBody>
          <a:bodyPr>
            <a:normAutofit/>
          </a:bodyPr>
          <a:lstStyle/>
          <a:p>
            <a:endParaRPr lang="es-MX" dirty="0" smtClean="0"/>
          </a:p>
          <a:p>
            <a:pPr algn="ctr"/>
            <a:endParaRPr lang="es-MX" dirty="0" smtClean="0"/>
          </a:p>
          <a:p>
            <a:pPr algn="ctr"/>
            <a:endParaRPr lang="es-MX" dirty="0"/>
          </a:p>
        </p:txBody>
      </p:sp>
      <p:pic>
        <p:nvPicPr>
          <p:cNvPr id="9" name="8 Marcador de contenido"/>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7544" y="1412776"/>
            <a:ext cx="3657600" cy="2671071"/>
          </a:xfrm>
        </p:spPr>
      </p:pic>
      <p:pic>
        <p:nvPicPr>
          <p:cNvPr id="1027" name="Picture 3" descr="C:\Users\Casas\Desktop\Subestaciones Electricas\cibano-500-futuro-pruebas-interruptores-potencia-P4000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551900"/>
            <a:ext cx="2401416" cy="2667003"/>
          </a:xfrm>
          <a:prstGeom prst="rect">
            <a:avLst/>
          </a:prstGeom>
          <a:noFill/>
          <a:extLst>
            <a:ext uri="{909E8E84-426E-40DD-AFC4-6F175D3DCCD1}">
              <a14:hiddenFill xmlns:a14="http://schemas.microsoft.com/office/drawing/2010/main">
                <a:solidFill>
                  <a:srgbClr val="FFFFFF"/>
                </a:solidFill>
              </a14:hiddenFill>
            </a:ext>
          </a:extLst>
        </p:spPr>
      </p:pic>
      <p:sp>
        <p:nvSpPr>
          <p:cNvPr id="8" name="7 Marcador de contenido"/>
          <p:cNvSpPr>
            <a:spLocks noGrp="1"/>
          </p:cNvSpPr>
          <p:nvPr>
            <p:ph sz="quarter" idx="4"/>
          </p:nvPr>
        </p:nvSpPr>
        <p:spPr>
          <a:xfrm>
            <a:off x="4427984" y="1844824"/>
            <a:ext cx="3657600" cy="3951288"/>
          </a:xfrm>
        </p:spPr>
        <p:txBody>
          <a:bodyPr>
            <a:normAutofit/>
          </a:bodyPr>
          <a:lstStyle/>
          <a:p>
            <a:r>
              <a:rPr lang="es-MX" dirty="0"/>
              <a:t>Los interruptores de potencia interrumpen y restablecen la continuidad de un circuito eléctrico. La interrupción la deben efectuar con carga o corriente de corto circuito.</a:t>
            </a:r>
          </a:p>
          <a:p>
            <a:r>
              <a:rPr lang="es-MX" dirty="0"/>
              <a:t>Se muestra un Interruptor de potencia en SF6 (hexa-fluoruro de azufre), 3 polos.</a:t>
            </a:r>
          </a:p>
          <a:p>
            <a:endParaRPr lang="es-MX" dirty="0"/>
          </a:p>
        </p:txBody>
      </p:sp>
      <p:pic>
        <p:nvPicPr>
          <p:cNvPr id="1026" name="Picture 2" descr="C:\Users\Casas\Desktop\Subestaciones Electricas\iterruptor de potencia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3501008"/>
            <a:ext cx="2448272" cy="247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29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b="1" i="1" u="sng" dirty="0" smtClean="0"/>
              <a:t/>
            </a:r>
            <a:br>
              <a:rPr lang="es-MX" b="1" i="1" u="sng" dirty="0" smtClean="0"/>
            </a:br>
            <a:r>
              <a:rPr lang="es-MX" sz="3200" b="1" i="1" u="sng" dirty="0" smtClean="0"/>
              <a:t>SECCIONADORES</a:t>
            </a:r>
            <a:r>
              <a:rPr lang="es-MX" sz="3200" dirty="0"/>
              <a:t/>
            </a:r>
            <a:br>
              <a:rPr lang="es-MX" sz="3200" dirty="0"/>
            </a:br>
            <a:endParaRPr lang="es-MX" sz="3200" dirty="0"/>
          </a:p>
        </p:txBody>
      </p:sp>
      <p:sp>
        <p:nvSpPr>
          <p:cNvPr id="6" name="5 Marcador de contenido"/>
          <p:cNvSpPr>
            <a:spLocks noGrp="1"/>
          </p:cNvSpPr>
          <p:nvPr>
            <p:ph sz="quarter" idx="4"/>
          </p:nvPr>
        </p:nvSpPr>
        <p:spPr>
          <a:xfrm>
            <a:off x="4419600" y="1340768"/>
            <a:ext cx="3657600" cy="4785395"/>
          </a:xfrm>
        </p:spPr>
        <p:txBody>
          <a:bodyPr>
            <a:normAutofit fontScale="85000" lnSpcReduction="20000"/>
          </a:bodyPr>
          <a:lstStyle/>
          <a:p>
            <a:r>
              <a:rPr lang="es-MX" dirty="0"/>
              <a:t>La misión de estos aparatos es la de aislar tramos de circuitos de una forma visible. </a:t>
            </a:r>
          </a:p>
          <a:p>
            <a:r>
              <a:rPr lang="es-MX" dirty="0"/>
              <a:t>Los circuitos que debe interrumpir deben hallarse libres de corriente, o dicho de otra  forma, el seccionador debe maniobrar en vacío. No obstante, debe ser capaz de  soportar corrientes nominales, sobre intensidades y corrientes de cortocircuito durante  un tiempo especificado. </a:t>
            </a:r>
          </a:p>
          <a:p>
            <a:r>
              <a:rPr lang="es-MX" dirty="0"/>
              <a:t>Así, este aparato va a asegurar que los tramos de circuito aislados se hallen libres de  tensión para que se puedan tocar sin peligro por parte de los operarios.</a:t>
            </a:r>
          </a:p>
          <a:p>
            <a:endParaRPr lang="es-MX" dirty="0"/>
          </a:p>
        </p:txBody>
      </p:sp>
      <p:pic>
        <p:nvPicPr>
          <p:cNvPr id="9" name="8 Imagen" descr="C:\Users\Casas\Desktop\Subestaciones Electricas\seccionadores monopolare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704" y="1484784"/>
            <a:ext cx="2741295" cy="2040890"/>
          </a:xfrm>
          <a:prstGeom prst="rect">
            <a:avLst/>
          </a:prstGeom>
          <a:noFill/>
          <a:ln>
            <a:noFill/>
          </a:ln>
        </p:spPr>
      </p:pic>
      <p:pic>
        <p:nvPicPr>
          <p:cNvPr id="11" name="10 Imagen" descr="C:\Users\Casas\Desktop\Subestaciones Electricas\Seccionadora$20Tripola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124" y="4725144"/>
            <a:ext cx="2936875" cy="1764665"/>
          </a:xfrm>
          <a:prstGeom prst="rect">
            <a:avLst/>
          </a:prstGeom>
          <a:noFill/>
          <a:ln>
            <a:noFill/>
          </a:ln>
        </p:spPr>
      </p:pic>
      <p:pic>
        <p:nvPicPr>
          <p:cNvPr id="2050" name="Picture 2" descr="C:\Users\Casas\Desktop\Subestaciones Electricas\seccionador con by pas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284984"/>
            <a:ext cx="2381250" cy="176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063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4800" b="1" i="1" u="sng" dirty="0"/>
              <a:t/>
            </a:r>
            <a:br>
              <a:rPr lang="es-MX" sz="4800" b="1" i="1" u="sng" dirty="0"/>
            </a:br>
            <a:r>
              <a:rPr lang="es-MX" sz="4800" b="1" i="1" u="sng" dirty="0" smtClean="0"/>
              <a:t>SECCIONADORES</a:t>
            </a:r>
            <a:r>
              <a:rPr lang="es-MX" sz="4800" dirty="0"/>
              <a:t/>
            </a:r>
            <a:br>
              <a:rPr lang="es-MX" sz="4800" dirty="0"/>
            </a:br>
            <a:endParaRPr lang="es-MX" dirty="0"/>
          </a:p>
        </p:txBody>
      </p:sp>
      <p:sp>
        <p:nvSpPr>
          <p:cNvPr id="3" name="2 Marcador de texto"/>
          <p:cNvSpPr>
            <a:spLocks noGrp="1"/>
          </p:cNvSpPr>
          <p:nvPr>
            <p:ph type="body" idx="1"/>
          </p:nvPr>
        </p:nvSpPr>
        <p:spPr/>
        <p:txBody>
          <a:bodyPr/>
          <a:lstStyle/>
          <a:p>
            <a:r>
              <a:rPr lang="es-MX" dirty="0" smtClean="0"/>
              <a:t>SECCIONADOR CUCHILLA CON FUSIBLE</a:t>
            </a:r>
            <a:endParaRPr lang="es-MX" dirty="0"/>
          </a:p>
        </p:txBody>
      </p:sp>
      <p:pic>
        <p:nvPicPr>
          <p:cNvPr id="8" name="7 Marcador de contenido"/>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55576" y="2420888"/>
            <a:ext cx="3067896" cy="3672408"/>
          </a:xfrm>
        </p:spPr>
      </p:pic>
      <p:sp>
        <p:nvSpPr>
          <p:cNvPr id="5" name="4 Marcador de texto"/>
          <p:cNvSpPr>
            <a:spLocks noGrp="1"/>
          </p:cNvSpPr>
          <p:nvPr>
            <p:ph type="body" sz="quarter" idx="3"/>
          </p:nvPr>
        </p:nvSpPr>
        <p:spPr/>
        <p:txBody>
          <a:bodyPr>
            <a:normAutofit fontScale="92500" lnSpcReduction="10000"/>
          </a:bodyPr>
          <a:lstStyle/>
          <a:p>
            <a:r>
              <a:rPr lang="es-MX" dirty="0" smtClean="0"/>
              <a:t>SECCIONADOR TIPO PANTOGRAFO</a:t>
            </a:r>
            <a:endParaRPr lang="es-MX" dirty="0"/>
          </a:p>
        </p:txBody>
      </p:sp>
      <p:pic>
        <p:nvPicPr>
          <p:cNvPr id="9" name="7 Marcador de contenid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04864"/>
            <a:ext cx="2466784" cy="3951287"/>
          </a:xfrm>
          <a:prstGeom prst="rect">
            <a:avLst/>
          </a:prstGeom>
        </p:spPr>
      </p:pic>
    </p:spTree>
    <p:extLst>
      <p:ext uri="{BB962C8B-B14F-4D97-AF65-F5344CB8AC3E}">
        <p14:creationId xmlns:p14="http://schemas.microsoft.com/office/powerpoint/2010/main" val="38729138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p:txBody>
          <a:bodyPr>
            <a:normAutofit fontScale="90000"/>
          </a:bodyPr>
          <a:lstStyle/>
          <a:p>
            <a:r>
              <a:rPr lang="es-MX" sz="2800" b="1" dirty="0" smtClean="0"/>
              <a:t>	TRANSFORMADORES </a:t>
            </a:r>
            <a:r>
              <a:rPr lang="es-MX" sz="2800" b="1" dirty="0"/>
              <a:t>DE INSTRUMENTO</a:t>
            </a:r>
            <a:r>
              <a:rPr lang="es-MX" sz="2800" dirty="0"/>
              <a:t/>
            </a:r>
            <a:br>
              <a:rPr lang="es-MX" sz="2800" dirty="0"/>
            </a:br>
            <a:r>
              <a:rPr lang="es-MX" sz="2800" dirty="0"/>
              <a:t>Se denominan transformadores de instrumento los que se emplean para alimentación de equipos de medición, control o protección. </a:t>
            </a:r>
            <a:r>
              <a:rPr lang="es-MX" sz="2800" dirty="0" smtClean="0"/>
              <a:t/>
            </a:r>
            <a:br>
              <a:rPr lang="es-MX" sz="2800" dirty="0" smtClean="0"/>
            </a:br>
            <a:r>
              <a:rPr lang="es-MX" sz="2800" dirty="0" smtClean="0"/>
              <a:t>Los </a:t>
            </a:r>
            <a:r>
              <a:rPr lang="es-MX" sz="2800" dirty="0"/>
              <a:t>transformadores de instrumento se dividen en dos clases:</a:t>
            </a:r>
          </a:p>
        </p:txBody>
      </p:sp>
      <p:sp>
        <p:nvSpPr>
          <p:cNvPr id="8" name="7 Subtítulo"/>
          <p:cNvSpPr>
            <a:spLocks noGrp="1"/>
          </p:cNvSpPr>
          <p:nvPr>
            <p:ph type="subTitle" idx="1"/>
          </p:nvPr>
        </p:nvSpPr>
        <p:spPr/>
        <p:txBody>
          <a:bodyPr/>
          <a:lstStyle/>
          <a:p>
            <a:pPr algn="ctr"/>
            <a:r>
              <a:rPr lang="es-MX" b="1" dirty="0"/>
              <a:t>TRANSFORMADOR DE CORRIENTE</a:t>
            </a:r>
            <a:endParaRPr lang="es-MX" dirty="0"/>
          </a:p>
          <a:p>
            <a:pPr algn="ctr"/>
            <a:r>
              <a:rPr lang="es-MX" b="1" dirty="0"/>
              <a:t>TRANSFORMADOR DE </a:t>
            </a:r>
            <a:r>
              <a:rPr lang="es-MX" b="1" dirty="0" smtClean="0"/>
              <a:t>POTENCIAL </a:t>
            </a:r>
            <a:endParaRPr lang="es-MX" dirty="0"/>
          </a:p>
        </p:txBody>
      </p:sp>
    </p:spTree>
    <p:extLst>
      <p:ext uri="{BB962C8B-B14F-4D97-AF65-F5344CB8AC3E}">
        <p14:creationId xmlns:p14="http://schemas.microsoft.com/office/powerpoint/2010/main" val="2066333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b="1" dirty="0"/>
              <a:t> </a:t>
            </a:r>
            <a:r>
              <a:rPr lang="es-MX" dirty="0"/>
              <a:t/>
            </a:r>
            <a:br>
              <a:rPr lang="es-MX" dirty="0"/>
            </a:br>
            <a:r>
              <a:rPr lang="es-MX" sz="3200" b="1" dirty="0"/>
              <a:t>TRANSFORMADOR DE CORRIENTE</a:t>
            </a:r>
            <a:r>
              <a:rPr lang="es-MX" sz="3200" dirty="0"/>
              <a:t/>
            </a:r>
            <a:br>
              <a:rPr lang="es-MX" sz="3200" dirty="0"/>
            </a:br>
            <a:endParaRPr lang="es-MX" dirty="0"/>
          </a:p>
        </p:txBody>
      </p:sp>
      <p:pic>
        <p:nvPicPr>
          <p:cNvPr id="6" name="5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611349" y="1536700"/>
            <a:ext cx="1349302" cy="4589463"/>
          </a:xfrm>
        </p:spPr>
      </p:pic>
      <p:sp>
        <p:nvSpPr>
          <p:cNvPr id="5" name="4 Marcador de contenido"/>
          <p:cNvSpPr>
            <a:spLocks noGrp="1"/>
          </p:cNvSpPr>
          <p:nvPr>
            <p:ph sz="half" idx="2"/>
          </p:nvPr>
        </p:nvSpPr>
        <p:spPr/>
        <p:txBody>
          <a:bodyPr>
            <a:noAutofit/>
          </a:bodyPr>
          <a:lstStyle/>
          <a:p>
            <a:endParaRPr lang="es-MX" sz="1900" dirty="0" smtClean="0"/>
          </a:p>
          <a:p>
            <a:pPr marL="114300" indent="0">
              <a:buNone/>
            </a:pPr>
            <a:endParaRPr lang="es-MX" sz="1900" dirty="0" smtClean="0"/>
          </a:p>
          <a:p>
            <a:r>
              <a:rPr lang="es-MX" sz="1900" dirty="0" smtClean="0"/>
              <a:t>Los </a:t>
            </a:r>
            <a:r>
              <a:rPr lang="es-MX" sz="1900" dirty="0"/>
              <a:t>transformadores de corriente se utilizan para tomar muestras de corriente de la línea y reducirla a un nivel seguro y medible, para las gamas normalizadas de instrumentos, aparatos de medida, u otros dispositivos de medida y </a:t>
            </a:r>
            <a:r>
              <a:rPr lang="es-MX" sz="1900" dirty="0" smtClean="0"/>
              <a:t>control.</a:t>
            </a:r>
          </a:p>
        </p:txBody>
      </p:sp>
    </p:spTree>
    <p:extLst>
      <p:ext uri="{BB962C8B-B14F-4D97-AF65-F5344CB8AC3E}">
        <p14:creationId xmlns:p14="http://schemas.microsoft.com/office/powerpoint/2010/main" val="28653427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b="1" dirty="0"/>
              <a:t>TRANSFORMADOR </a:t>
            </a:r>
            <a:r>
              <a:rPr lang="es-MX" sz="3200" b="1" dirty="0" smtClean="0"/>
              <a:t>DE POTENCIAL</a:t>
            </a:r>
            <a:endParaRPr lang="es-MX" sz="3200"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43037" y="1772816"/>
            <a:ext cx="1738233" cy="3996954"/>
          </a:xfrm>
        </p:spPr>
      </p:pic>
      <p:sp>
        <p:nvSpPr>
          <p:cNvPr id="4" name="3 Marcador de contenido"/>
          <p:cNvSpPr>
            <a:spLocks noGrp="1"/>
          </p:cNvSpPr>
          <p:nvPr>
            <p:ph sz="half" idx="2"/>
          </p:nvPr>
        </p:nvSpPr>
        <p:spPr/>
        <p:txBody>
          <a:bodyPr>
            <a:normAutofit fontScale="92500" lnSpcReduction="20000"/>
          </a:bodyPr>
          <a:lstStyle/>
          <a:p>
            <a:r>
              <a:rPr lang="es-MX" dirty="0" smtClean="0"/>
              <a:t>Su </a:t>
            </a:r>
            <a:r>
              <a:rPr lang="es-MX" dirty="0"/>
              <a:t>único objetivo es suministrar una muestra de voltaje del sistema de potencia, para que se mida con instrumentos incorporados.</a:t>
            </a:r>
          </a:p>
          <a:p>
            <a:r>
              <a:rPr lang="es-MX" dirty="0"/>
              <a:t>El enrollado primario de un transformador de potencial se conecta en paralelo con el circuito de potencia y en el secundario se conectan los instrumentos o aparatos de protección.</a:t>
            </a:r>
          </a:p>
        </p:txBody>
      </p:sp>
    </p:spTree>
    <p:extLst>
      <p:ext uri="{BB962C8B-B14F-4D97-AF65-F5344CB8AC3E}">
        <p14:creationId xmlns:p14="http://schemas.microsoft.com/office/powerpoint/2010/main" val="34400287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dirty="0" smtClean="0"/>
              <a:t>CAPACITORES DE ACOPLAMIENTO</a:t>
            </a:r>
            <a:endParaRPr lang="es-MX" sz="3200"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638300" y="1816894"/>
            <a:ext cx="1295400" cy="4029075"/>
          </a:xfrm>
        </p:spPr>
      </p:pic>
      <p:sp>
        <p:nvSpPr>
          <p:cNvPr id="4" name="3 Marcador de contenido"/>
          <p:cNvSpPr>
            <a:spLocks noGrp="1"/>
          </p:cNvSpPr>
          <p:nvPr>
            <p:ph sz="half" idx="2"/>
          </p:nvPr>
        </p:nvSpPr>
        <p:spPr/>
        <p:txBody>
          <a:bodyPr>
            <a:normAutofit/>
          </a:bodyPr>
          <a:lstStyle/>
          <a:p>
            <a:r>
              <a:rPr lang="es-MX" dirty="0"/>
              <a:t>Pues sencillamente una de las aplicaciones del condensador es la de acoplar un circuito con otro, es decir permitir el paso de una señal (VCA) y al mismo tiempo bloquear el voltaje de directa (VCD).</a:t>
            </a:r>
          </a:p>
        </p:txBody>
      </p:sp>
    </p:spTree>
    <p:extLst>
      <p:ext uri="{BB962C8B-B14F-4D97-AF65-F5344CB8AC3E}">
        <p14:creationId xmlns:p14="http://schemas.microsoft.com/office/powerpoint/2010/main" val="39538247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3200" b="1" i="1" u="sng" dirty="0" smtClean="0"/>
              <a:t/>
            </a:r>
            <a:br>
              <a:rPr lang="es-MX" sz="3200" b="1" i="1" u="sng" dirty="0" smtClean="0"/>
            </a:br>
            <a:r>
              <a:rPr lang="es-MX" sz="3200" b="1" i="1" u="sng" dirty="0" smtClean="0"/>
              <a:t>APARTARRAYOS O ESPINTEROMETROS </a:t>
            </a:r>
            <a:br>
              <a:rPr lang="es-MX" sz="3200" b="1" i="1" u="sng" dirty="0" smtClean="0"/>
            </a:br>
            <a:r>
              <a:rPr lang="es-MX" sz="3200" b="1" i="1" u="sng" dirty="0" smtClean="0"/>
              <a:t>( </a:t>
            </a:r>
            <a:r>
              <a:rPr lang="es-MX" sz="3200" b="1" i="1" u="sng" dirty="0"/>
              <a:t>PROTECTOR DE SOBRE TENSIONES)</a:t>
            </a:r>
            <a:r>
              <a:rPr lang="es-MX" dirty="0"/>
              <a:t/>
            </a:r>
            <a:br>
              <a:rPr lang="es-MX" dirty="0"/>
            </a:br>
            <a:endParaRPr lang="es-MX"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9552" y="1268760"/>
            <a:ext cx="3657600" cy="2926080"/>
          </a:xfrm>
        </p:spPr>
      </p:pic>
      <p:sp>
        <p:nvSpPr>
          <p:cNvPr id="4" name="3 Marcador de contenido"/>
          <p:cNvSpPr>
            <a:spLocks noGrp="1"/>
          </p:cNvSpPr>
          <p:nvPr>
            <p:ph sz="half" idx="2"/>
          </p:nvPr>
        </p:nvSpPr>
        <p:spPr/>
        <p:txBody>
          <a:bodyPr>
            <a:normAutofit fontScale="62500" lnSpcReduction="20000"/>
          </a:bodyPr>
          <a:lstStyle/>
          <a:p>
            <a:r>
              <a:rPr lang="es-MX" dirty="0"/>
              <a:t>Existen sobre tensiones en la red eléctrica debido a dos fenómenos uno es por descarga atmosférica que es un rayo.</a:t>
            </a:r>
          </a:p>
          <a:p>
            <a:r>
              <a:rPr lang="es-MX" dirty="0"/>
              <a:t>Puede caer un rayo en una línea de transmisión generando una sobretensión muy fuerte, el apartarrayos es un elemento conectado a tierra firmemente que cuando detecta esa sobretensión, se rompe su rigidez dieléctrica y drena la corriente a tierra de dicha sobretensión porque si dicha sobretensión llega a algún equipo como un transformador, estallan.</a:t>
            </a:r>
          </a:p>
          <a:p>
            <a:r>
              <a:rPr lang="es-MX" dirty="0"/>
              <a:t>Otro tipo de sobretensión, que es por maniobra, cuando una carga muy fuerte es quitada del sistema se crea el "arco eléctrico" y en la red eléctrica se crea una sobretensión muy, pero muy fuerte y el apartarrayos protege de esa sobretensión a los demás equipos drenándola a tierra</a:t>
            </a:r>
          </a:p>
          <a:p>
            <a:endParaRPr lang="es-MX" dirty="0" smtClean="0"/>
          </a:p>
        </p:txBody>
      </p:sp>
      <p:sp>
        <p:nvSpPr>
          <p:cNvPr id="6" name="5 CuadroTexto"/>
          <p:cNvSpPr txBox="1"/>
          <p:nvPr/>
        </p:nvSpPr>
        <p:spPr>
          <a:xfrm>
            <a:off x="2915816" y="5373216"/>
            <a:ext cx="1611531" cy="584775"/>
          </a:xfrm>
          <a:prstGeom prst="rect">
            <a:avLst/>
          </a:prstGeom>
          <a:noFill/>
        </p:spPr>
        <p:txBody>
          <a:bodyPr wrap="none" rtlCol="0">
            <a:spAutoFit/>
          </a:bodyPr>
          <a:lstStyle/>
          <a:p>
            <a:r>
              <a:rPr lang="es-MX" sz="1400" dirty="0" smtClean="0"/>
              <a:t>“SURGE ARRESTER”</a:t>
            </a:r>
          </a:p>
          <a:p>
            <a:endParaRPr lang="es-MX" dirty="0"/>
          </a:p>
        </p:txBody>
      </p:sp>
      <p:pic>
        <p:nvPicPr>
          <p:cNvPr id="3074" name="Picture 2" descr="C:\Users\Casas\Desktop\Subestaciones Electricas\36KV-10KA-Gapless-Surge-Arres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4257092"/>
            <a:ext cx="1325124"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2849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3200" b="1" dirty="0" smtClean="0"/>
              <a:t/>
            </a:r>
            <a:br>
              <a:rPr lang="es-MX" sz="3200" b="1" dirty="0" smtClean="0"/>
            </a:br>
            <a:r>
              <a:rPr lang="es-MX" sz="3200" b="1" dirty="0" smtClean="0"/>
              <a:t>TRANSFORMADOR DE POTENCIA</a:t>
            </a:r>
            <a:r>
              <a:rPr lang="es-MX" dirty="0"/>
              <a:t/>
            </a:r>
            <a:br>
              <a:rPr lang="es-MX" dirty="0"/>
            </a:br>
            <a:endParaRPr lang="es-MX"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11560" y="1700808"/>
            <a:ext cx="3672408" cy="3888432"/>
          </a:xfrm>
        </p:spPr>
      </p:pic>
      <p:sp>
        <p:nvSpPr>
          <p:cNvPr id="4" name="3 Marcador de contenido"/>
          <p:cNvSpPr>
            <a:spLocks noGrp="1"/>
          </p:cNvSpPr>
          <p:nvPr>
            <p:ph sz="half" idx="2"/>
          </p:nvPr>
        </p:nvSpPr>
        <p:spPr/>
        <p:txBody>
          <a:bodyPr>
            <a:noAutofit/>
          </a:bodyPr>
          <a:lstStyle/>
          <a:p>
            <a:r>
              <a:rPr lang="es-MX" sz="1800" dirty="0"/>
              <a:t>Se denomina con este nombre al aparato eléctrico cuya función es convertir la corriente alterna de alta tensión y débil intensidad en otra de baja tensión y gran intensidad, o viceversa.</a:t>
            </a:r>
          </a:p>
          <a:p>
            <a:r>
              <a:rPr lang="es-MX" sz="1800" dirty="0"/>
              <a:t>Efectuando la tarea intermediadora entre las grandes centrales de generación y los usuarios domiciliarios o industriales; que consiste en reducir los altos niveles de </a:t>
            </a:r>
            <a:r>
              <a:rPr lang="es-MX" sz="1800" dirty="0" smtClean="0"/>
              <a:t>voltaje a </a:t>
            </a:r>
            <a:r>
              <a:rPr lang="es-MX" sz="1800" dirty="0"/>
              <a:t>magnitudes de voltaje inferiores, que permiten derivar circuitos a los usuarios en medias o bajas tensiones.</a:t>
            </a:r>
          </a:p>
          <a:p>
            <a:endParaRPr lang="es-MX" sz="1800" dirty="0"/>
          </a:p>
        </p:txBody>
      </p:sp>
    </p:spTree>
    <p:extLst>
      <p:ext uri="{BB962C8B-B14F-4D97-AF65-F5344CB8AC3E}">
        <p14:creationId xmlns:p14="http://schemas.microsoft.com/office/powerpoint/2010/main" val="4113339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3200" b="1" dirty="0" smtClean="0"/>
              <a:t/>
            </a:r>
            <a:br>
              <a:rPr lang="es-MX" sz="3200" b="1" dirty="0" smtClean="0"/>
            </a:br>
            <a:r>
              <a:rPr lang="es-MX" sz="3200" b="1" dirty="0" smtClean="0"/>
              <a:t>REACTOR </a:t>
            </a:r>
            <a:r>
              <a:rPr lang="es-MX" sz="3200" b="1" dirty="0"/>
              <a:t>DE DERIVACION</a:t>
            </a:r>
            <a:r>
              <a:rPr lang="es-MX" sz="3200" dirty="0"/>
              <a:t/>
            </a:r>
            <a:br>
              <a:rPr lang="es-MX" sz="3200" dirty="0"/>
            </a:br>
            <a:endParaRPr lang="es-MX" sz="3200"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43608" y="1772816"/>
            <a:ext cx="2608543" cy="4059148"/>
          </a:xfrm>
        </p:spPr>
      </p:pic>
      <p:sp>
        <p:nvSpPr>
          <p:cNvPr id="4" name="3 Marcador de contenido"/>
          <p:cNvSpPr>
            <a:spLocks noGrp="1"/>
          </p:cNvSpPr>
          <p:nvPr>
            <p:ph sz="half" idx="2"/>
          </p:nvPr>
        </p:nvSpPr>
        <p:spPr/>
        <p:txBody>
          <a:bodyPr>
            <a:normAutofit/>
          </a:bodyPr>
          <a:lstStyle/>
          <a:p>
            <a:r>
              <a:rPr lang="es-MX" sz="2200" dirty="0"/>
              <a:t>El reactor  de derivación o paralelo, suministra energía inductiva al sistema para compensar la energía capacitiva de las redes, compensando en forma efectiva las variaciones de tensión, logrando aumentar la eficiencia del sistema de potencia al transmitir mayor energía activa.</a:t>
            </a:r>
            <a:br>
              <a:rPr lang="es-MX" sz="2200" dirty="0"/>
            </a:br>
            <a:endParaRPr lang="es-MX" sz="2200" dirty="0"/>
          </a:p>
          <a:p>
            <a:endParaRPr lang="es-MX" dirty="0"/>
          </a:p>
        </p:txBody>
      </p:sp>
    </p:spTree>
    <p:extLst>
      <p:ext uri="{BB962C8B-B14F-4D97-AF65-F5344CB8AC3E}">
        <p14:creationId xmlns:p14="http://schemas.microsoft.com/office/powerpoint/2010/main" val="27221867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dirty="0" smtClean="0"/>
              <a:t>REACTOR LIMITADOR DE CORRIENTE</a:t>
            </a:r>
            <a:endParaRPr lang="es-MX" sz="3200"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11560" y="2420888"/>
            <a:ext cx="3676387" cy="2753742"/>
          </a:xfrm>
        </p:spPr>
      </p:pic>
      <p:sp>
        <p:nvSpPr>
          <p:cNvPr id="4" name="3 Marcador de contenido"/>
          <p:cNvSpPr>
            <a:spLocks noGrp="1"/>
          </p:cNvSpPr>
          <p:nvPr>
            <p:ph sz="half" idx="2"/>
          </p:nvPr>
        </p:nvSpPr>
        <p:spPr/>
        <p:txBody>
          <a:bodyPr>
            <a:normAutofit/>
          </a:bodyPr>
          <a:lstStyle/>
          <a:p>
            <a:r>
              <a:rPr lang="es-MX" sz="1900" dirty="0"/>
              <a:t>Reactor limitador de corriente tiene como función principal la de limitar las corrientes de cortocircuito dentro de valores aceptables, sin permitir que se afecte la operación del sistema, protegiendo así los equipos de operación conectados a él, además en condiciones de servicio normal, minimizan el consumo de las cargas reactivas lo cual significa un ahorro considerable en los cobros excesivos que se facturan por este concepto</a:t>
            </a:r>
          </a:p>
          <a:p>
            <a:endParaRPr lang="es-MX" sz="1900" dirty="0"/>
          </a:p>
        </p:txBody>
      </p:sp>
    </p:spTree>
    <p:extLst>
      <p:ext uri="{BB962C8B-B14F-4D97-AF65-F5344CB8AC3E}">
        <p14:creationId xmlns:p14="http://schemas.microsoft.com/office/powerpoint/2010/main" val="7214380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3200" b="1" dirty="0" smtClean="0"/>
              <a:t/>
            </a:r>
            <a:br>
              <a:rPr lang="es-MX" sz="3200" b="1" dirty="0" smtClean="0"/>
            </a:br>
            <a:r>
              <a:rPr lang="es-MX" sz="3200" b="1" dirty="0" smtClean="0"/>
              <a:t>AISLADORES </a:t>
            </a:r>
            <a:r>
              <a:rPr lang="es-MX" sz="3200" b="1" dirty="0"/>
              <a:t>PARA DISTRIBUCIÓN</a:t>
            </a:r>
            <a:r>
              <a:rPr lang="es-MX" dirty="0"/>
              <a:t/>
            </a:r>
            <a:br>
              <a:rPr lang="es-MX" dirty="0"/>
            </a:br>
            <a:endParaRPr lang="es-MX" dirty="0"/>
          </a:p>
        </p:txBody>
      </p:sp>
      <p:sp>
        <p:nvSpPr>
          <p:cNvPr id="4" name="3 Marcador de contenido"/>
          <p:cNvSpPr>
            <a:spLocks noGrp="1"/>
          </p:cNvSpPr>
          <p:nvPr>
            <p:ph sz="half" idx="2"/>
          </p:nvPr>
        </p:nvSpPr>
        <p:spPr/>
        <p:txBody>
          <a:bodyPr>
            <a:normAutofit/>
          </a:bodyPr>
          <a:lstStyle/>
          <a:p>
            <a:pPr fontAlgn="base"/>
            <a:r>
              <a:rPr lang="es-MX" sz="2200" dirty="0"/>
              <a:t>Se emplean como suspensión y anclaje de terminales de líneas de distribución y en subestaciones aéreas de distribución</a:t>
            </a:r>
            <a:r>
              <a:rPr lang="es-MX" sz="2200" dirty="0" smtClean="0"/>
              <a:t>. Poseen también un excelente control de corriente de fuga.</a:t>
            </a:r>
          </a:p>
          <a:p>
            <a:pPr marL="114300" indent="0">
              <a:buNone/>
            </a:pPr>
            <a:endParaRPr lang="es-MX" dirty="0"/>
          </a:p>
        </p:txBody>
      </p:sp>
      <p:pic>
        <p:nvPicPr>
          <p:cNvPr id="5" name="4 Marcador de contenido" descr="C:\Users\Casas\Desktop\Subestaciones Electricas\aisladores2.jpg"/>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196752"/>
            <a:ext cx="1278260" cy="2808312"/>
          </a:xfrm>
          <a:prstGeom prst="rect">
            <a:avLst/>
          </a:prstGeom>
          <a:noFill/>
          <a:ln>
            <a:noFill/>
          </a:ln>
        </p:spPr>
      </p:pic>
      <p:pic>
        <p:nvPicPr>
          <p:cNvPr id="4098" name="Picture 2" descr="C:\Users\Casas\Desktop\Subestaciones Electricas\BARRAS CON AISLADORES DE ESTAC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4005064"/>
            <a:ext cx="3048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201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b="1" dirty="0"/>
              <a:t>BARRAS</a:t>
            </a:r>
            <a:endParaRPr lang="es-MX" sz="3200" dirty="0"/>
          </a:p>
        </p:txBody>
      </p:sp>
      <p:pic>
        <p:nvPicPr>
          <p:cNvPr id="5" name="4 Marcador de contenido"/>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601410"/>
            <a:ext cx="3657600" cy="2460042"/>
          </a:xfrm>
        </p:spPr>
      </p:pic>
      <p:sp>
        <p:nvSpPr>
          <p:cNvPr id="4" name="3 Marcador de contenido"/>
          <p:cNvSpPr>
            <a:spLocks noGrp="1"/>
          </p:cNvSpPr>
          <p:nvPr>
            <p:ph sz="half" idx="2"/>
          </p:nvPr>
        </p:nvSpPr>
        <p:spPr/>
        <p:txBody>
          <a:bodyPr>
            <a:normAutofit/>
          </a:bodyPr>
          <a:lstStyle/>
          <a:p>
            <a:r>
              <a:rPr lang="es-MX" sz="1900" dirty="0" smtClean="0"/>
              <a:t>Es el área donde se recibe y distribuye la energía eléctrica ya sea de generadores o estaciones transformadoras.</a:t>
            </a:r>
          </a:p>
          <a:p>
            <a:r>
              <a:rPr lang="es-MX" sz="1900" dirty="0" smtClean="0"/>
              <a:t>Las fuentes y las cargas se conectan a estas barras, cada una a través de un interruptor y seccionador .</a:t>
            </a:r>
          </a:p>
          <a:p>
            <a:r>
              <a:rPr lang="es-MX" sz="1900" dirty="0" smtClean="0"/>
              <a:t>Es aquí donde se hace el mantenimiento ya sea por fallas o por cortocircuito</a:t>
            </a:r>
            <a:endParaRPr lang="es-MX" sz="1900" dirty="0"/>
          </a:p>
        </p:txBody>
      </p:sp>
    </p:spTree>
    <p:extLst>
      <p:ext uri="{BB962C8B-B14F-4D97-AF65-F5344CB8AC3E}">
        <p14:creationId xmlns:p14="http://schemas.microsoft.com/office/powerpoint/2010/main" val="4912035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sz="3200" b="1" dirty="0" smtClean="0"/>
              <a:t/>
            </a:r>
            <a:br>
              <a:rPr lang="es-MX" sz="3200" b="1" dirty="0" smtClean="0"/>
            </a:br>
            <a:r>
              <a:rPr lang="es-MX" sz="3200" b="1" dirty="0" smtClean="0"/>
              <a:t>SISTEMAS </a:t>
            </a:r>
            <a:r>
              <a:rPr lang="es-MX" sz="3200" b="1" dirty="0"/>
              <a:t>DE PUESTA A TIERRA</a:t>
            </a:r>
            <a:r>
              <a:rPr lang="es-MX" dirty="0"/>
              <a:t/>
            </a:r>
            <a:br>
              <a:rPr lang="es-MX" dirty="0"/>
            </a:br>
            <a:endParaRPr lang="es-MX" dirty="0"/>
          </a:p>
        </p:txBody>
      </p:sp>
      <p:sp>
        <p:nvSpPr>
          <p:cNvPr id="4" name="3 Marcador de contenido"/>
          <p:cNvSpPr>
            <a:spLocks noGrp="1"/>
          </p:cNvSpPr>
          <p:nvPr>
            <p:ph sz="half" idx="2"/>
          </p:nvPr>
        </p:nvSpPr>
        <p:spPr/>
        <p:txBody>
          <a:bodyPr>
            <a:normAutofit/>
          </a:bodyPr>
          <a:lstStyle/>
          <a:p>
            <a:r>
              <a:rPr lang="es-MX" sz="1900" dirty="0"/>
              <a:t>Las instalaciones eléctricas dentro de una subestación eléctrica, deben disponer de un  sistema de puesta a </a:t>
            </a:r>
            <a:r>
              <a:rPr lang="es-MX" sz="1900" dirty="0" smtClean="0"/>
              <a:t>tierra, </a:t>
            </a:r>
            <a:r>
              <a:rPr lang="es-MX" sz="1900" dirty="0"/>
              <a:t>de tal forma que cualquier punto del interior  o  exterior,  normalmente  accesible  a  personas  que  puedan  transitar  o permanecer  allí,  no  estén   sometidos  a  tensiones  de  paso,  de  contacto  o transferidas, que superen los umbrales de soportabilidad cuando se presente una falla</a:t>
            </a:r>
            <a:r>
              <a:rPr lang="es-MX" sz="1900" dirty="0" smtClean="0"/>
              <a:t>.</a:t>
            </a:r>
          </a:p>
          <a:p>
            <a:endParaRPr lang="es-MX" dirty="0" smtClean="0"/>
          </a:p>
          <a:p>
            <a:endParaRPr lang="es-MX" dirty="0"/>
          </a:p>
        </p:txBody>
      </p:sp>
      <p:pic>
        <p:nvPicPr>
          <p:cNvPr id="5" name="4 Imagen" descr="C:\Users\Casas\Desktop\Subestaciones Electricas\puesta a tierr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484784"/>
            <a:ext cx="3744416" cy="4464496"/>
          </a:xfrm>
          <a:prstGeom prst="rect">
            <a:avLst/>
          </a:prstGeom>
          <a:noFill/>
          <a:ln>
            <a:noFill/>
          </a:ln>
        </p:spPr>
      </p:pic>
    </p:spTree>
    <p:extLst>
      <p:ext uri="{BB962C8B-B14F-4D97-AF65-F5344CB8AC3E}">
        <p14:creationId xmlns:p14="http://schemas.microsoft.com/office/powerpoint/2010/main" val="7883228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b="1" u="sng" dirty="0"/>
              <a:t>LOCALIZACIÓN DE UNA SUBESTACIÓN</a:t>
            </a:r>
            <a:endParaRPr lang="es-MX" sz="3200" dirty="0"/>
          </a:p>
        </p:txBody>
      </p:sp>
      <p:sp>
        <p:nvSpPr>
          <p:cNvPr id="3" name="2 Marcador de contenido"/>
          <p:cNvSpPr>
            <a:spLocks noGrp="1"/>
          </p:cNvSpPr>
          <p:nvPr>
            <p:ph sz="half" idx="1"/>
          </p:nvPr>
        </p:nvSpPr>
        <p:spPr/>
        <p:txBody>
          <a:bodyPr>
            <a:normAutofit fontScale="62500" lnSpcReduction="20000"/>
          </a:bodyPr>
          <a:lstStyle/>
          <a:p>
            <a:r>
              <a:rPr lang="es-MX" sz="3200" dirty="0"/>
              <a:t>Para la localización de una subestación eléctrica depende o se deriva de un estudio de planeación, a partir del cual se localiza, con la mayor aproximación, el centro de carga de la región que se necesita alimentar.</a:t>
            </a:r>
          </a:p>
          <a:p>
            <a:r>
              <a:rPr lang="es-MX" sz="3200" dirty="0" smtClean="0"/>
              <a:t>El </a:t>
            </a:r>
            <a:r>
              <a:rPr lang="es-MX" sz="3200" dirty="0"/>
              <a:t>tipo de subestación más apropiado depende de factores tales como el nivel del voltaje, capacidad de carga, consideraciones ambientales, limitaciones de espacio en el terreno y necesidades de derecho de vía de la línea de transmisión.</a:t>
            </a:r>
          </a:p>
          <a:p>
            <a:endParaRPr lang="es-MX" dirty="0"/>
          </a:p>
        </p:txBody>
      </p:sp>
      <p:sp>
        <p:nvSpPr>
          <p:cNvPr id="4" name="3 Marcador de contenido"/>
          <p:cNvSpPr>
            <a:spLocks noGrp="1"/>
          </p:cNvSpPr>
          <p:nvPr>
            <p:ph sz="half" idx="2"/>
          </p:nvPr>
        </p:nvSpPr>
        <p:spPr/>
        <p:txBody>
          <a:bodyPr>
            <a:normAutofit fontScale="62500" lnSpcReduction="20000"/>
          </a:bodyPr>
          <a:lstStyle/>
          <a:p>
            <a:r>
              <a:rPr lang="es-MX" i="1" u="sng" dirty="0"/>
              <a:t>PASOS PARA LA LOCALIZACIÓN</a:t>
            </a:r>
            <a:endParaRPr lang="es-MX" dirty="0"/>
          </a:p>
          <a:p>
            <a:r>
              <a:rPr lang="es-MX" dirty="0"/>
              <a:t> </a:t>
            </a:r>
          </a:p>
          <a:p>
            <a:r>
              <a:rPr lang="es-MX" dirty="0"/>
              <a:t>1- Planeación</a:t>
            </a:r>
          </a:p>
          <a:p>
            <a:r>
              <a:rPr lang="es-MX" dirty="0"/>
              <a:t>2- Ciclo de carga distribuida</a:t>
            </a:r>
          </a:p>
          <a:p>
            <a:r>
              <a:rPr lang="es-MX" dirty="0"/>
              <a:t>3- Alimentación eléctrica</a:t>
            </a:r>
          </a:p>
          <a:p>
            <a:r>
              <a:rPr lang="es-MX" dirty="0"/>
              <a:t>4- Cargas máximas</a:t>
            </a:r>
          </a:p>
          <a:p>
            <a:r>
              <a:rPr lang="es-MX" dirty="0"/>
              <a:t>5- Numero de transformadores</a:t>
            </a:r>
          </a:p>
          <a:p>
            <a:r>
              <a:rPr lang="es-MX" dirty="0"/>
              <a:t>6- Capacidad instalada en </a:t>
            </a:r>
            <a:r>
              <a:rPr lang="es-MX" dirty="0" err="1"/>
              <a:t>kVA</a:t>
            </a:r>
            <a:endParaRPr lang="es-MX" dirty="0"/>
          </a:p>
          <a:p>
            <a:r>
              <a:rPr lang="es-MX" dirty="0"/>
              <a:t>7- % de crecimiento a 10 años</a:t>
            </a:r>
          </a:p>
          <a:p>
            <a:r>
              <a:rPr lang="es-MX" dirty="0"/>
              <a:t>8- Futura expansión</a:t>
            </a:r>
          </a:p>
          <a:p>
            <a:r>
              <a:rPr lang="es-MX" dirty="0"/>
              <a:t>9- Área de terreno en m2</a:t>
            </a:r>
          </a:p>
          <a:p>
            <a:endParaRPr lang="es-MX" dirty="0"/>
          </a:p>
        </p:txBody>
      </p:sp>
    </p:spTree>
    <p:extLst>
      <p:ext uri="{BB962C8B-B14F-4D97-AF65-F5344CB8AC3E}">
        <p14:creationId xmlns:p14="http://schemas.microsoft.com/office/powerpoint/2010/main" val="27454943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55776" y="1484784"/>
            <a:ext cx="4896544" cy="605929"/>
          </a:xfrm>
        </p:spPr>
        <p:txBody>
          <a:bodyPr>
            <a:normAutofit fontScale="90000"/>
          </a:bodyPr>
          <a:lstStyle/>
          <a:p>
            <a:r>
              <a:rPr lang="es-ES" smtClean="0"/>
              <a:t>DIAGRAMA UNIFILAR</a:t>
            </a:r>
            <a:endParaRPr lang="es-ES" dirty="0"/>
          </a:p>
        </p:txBody>
      </p:sp>
      <p:sp>
        <p:nvSpPr>
          <p:cNvPr id="3" name="2 Subtítulo"/>
          <p:cNvSpPr>
            <a:spLocks noGrp="1"/>
          </p:cNvSpPr>
          <p:nvPr>
            <p:ph type="subTitle" idx="1"/>
          </p:nvPr>
        </p:nvSpPr>
        <p:spPr>
          <a:xfrm>
            <a:off x="2267744" y="2420888"/>
            <a:ext cx="6400800" cy="1368152"/>
          </a:xfrm>
        </p:spPr>
        <p:txBody>
          <a:bodyPr>
            <a:normAutofit fontScale="92500" lnSpcReduction="20000"/>
          </a:bodyPr>
          <a:lstStyle/>
          <a:p>
            <a:pPr algn="just"/>
            <a:r>
              <a:rPr lang="es-ES" smtClean="0">
                <a:solidFill>
                  <a:schemeClr val="tx1"/>
                </a:solidFill>
              </a:rPr>
              <a:t>Se muestran las conexiones entre los dispositivos , componentes,  partes de un circuito eléctrico o de un sistema de circuitos, representados mediante símbolos.</a:t>
            </a:r>
            <a:endParaRPr lang="es-ES" dirty="0">
              <a:solidFill>
                <a:schemeClr val="tx1"/>
              </a:solidFill>
            </a:endParaRPr>
          </a:p>
        </p:txBody>
      </p:sp>
    </p:spTree>
    <p:extLst>
      <p:ext uri="{BB962C8B-B14F-4D97-AF65-F5344CB8AC3E}">
        <p14:creationId xmlns:p14="http://schemas.microsoft.com/office/powerpoint/2010/main" val="935239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629796"/>
          </a:xfrm>
        </p:spPr>
        <p:txBody>
          <a:bodyPr>
            <a:normAutofit fontScale="90000"/>
          </a:bodyPr>
          <a:lstStyle/>
          <a:p>
            <a:r>
              <a:rPr lang="es-ES" dirty="0" smtClean="0"/>
              <a:t>Algunos símbolos</a:t>
            </a:r>
            <a:endParaRPr lang="es-E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836712"/>
            <a:ext cx="3680080"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187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628800"/>
            <a:ext cx="8229600" cy="3096343"/>
          </a:xfrm>
        </p:spPr>
        <p:txBody>
          <a:bodyPr/>
          <a:lstStyle/>
          <a:p>
            <a:pPr marL="0" lvl="0" indent="0">
              <a:buNone/>
            </a:pPr>
            <a:r>
              <a:rPr lang="es-ES" dirty="0"/>
              <a:t>Para definir el diseño de la subestación se debe considerar el arreglo de </a:t>
            </a:r>
            <a:r>
              <a:rPr lang="es-ES" dirty="0" smtClean="0"/>
              <a:t>barras.</a:t>
            </a:r>
          </a:p>
          <a:p>
            <a:pPr lvl="0"/>
            <a:r>
              <a:rPr lang="es-ES" dirty="0"/>
              <a:t>Tensión del sistema.</a:t>
            </a:r>
          </a:p>
          <a:p>
            <a:pPr lvl="0"/>
            <a:r>
              <a:rPr lang="es-ES" dirty="0"/>
              <a:t>Posición de la subestación  en la red.</a:t>
            </a:r>
          </a:p>
          <a:p>
            <a:pPr lvl="0"/>
            <a:r>
              <a:rPr lang="es-ES" dirty="0"/>
              <a:t>Flexibilidad y confiabilidad de operación.</a:t>
            </a:r>
          </a:p>
          <a:p>
            <a:pPr marL="0" lvl="0" indent="0">
              <a:buNone/>
            </a:pPr>
            <a:endParaRPr lang="es-ES" dirty="0"/>
          </a:p>
        </p:txBody>
      </p:sp>
    </p:spTree>
    <p:extLst>
      <p:ext uri="{BB962C8B-B14F-4D97-AF65-F5344CB8AC3E}">
        <p14:creationId xmlns:p14="http://schemas.microsoft.com/office/powerpoint/2010/main" val="17577654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556792"/>
            <a:ext cx="8229600" cy="2664296"/>
          </a:xfrm>
        </p:spPr>
        <p:txBody>
          <a:bodyPr>
            <a:normAutofit/>
          </a:bodyPr>
          <a:lstStyle/>
          <a:p>
            <a:pPr marL="0" lvl="0" indent="0">
              <a:buNone/>
            </a:pPr>
            <a:r>
              <a:rPr lang="es-ES" dirty="0"/>
              <a:t>El propósito de un diagrama unifilar es el de suministrar en forma concisa información significativa acerca del sistema</a:t>
            </a:r>
            <a:r>
              <a:rPr lang="es-ES" dirty="0" smtClean="0"/>
              <a:t>.</a:t>
            </a:r>
          </a:p>
          <a:p>
            <a:pPr marL="0" lvl="0" indent="0">
              <a:buNone/>
            </a:pPr>
            <a:endParaRPr lang="es-ES" dirty="0"/>
          </a:p>
          <a:p>
            <a:pPr marL="0" lvl="0" indent="0">
              <a:buNone/>
            </a:pPr>
            <a:r>
              <a:rPr lang="es-ES" dirty="0" smtClean="0"/>
              <a:t>La </a:t>
            </a:r>
            <a:r>
              <a:rPr lang="es-ES" dirty="0"/>
              <a:t>cantidad de información que se incluye en el diagrama depende del propósito para el que se realiza.</a:t>
            </a:r>
          </a:p>
          <a:p>
            <a:pPr marL="0" indent="0">
              <a:buNone/>
            </a:pPr>
            <a:endParaRPr lang="es-ES" dirty="0"/>
          </a:p>
        </p:txBody>
      </p:sp>
    </p:spTree>
    <p:extLst>
      <p:ext uri="{BB962C8B-B14F-4D97-AF65-F5344CB8AC3E}">
        <p14:creationId xmlns:p14="http://schemas.microsoft.com/office/powerpoint/2010/main" val="23438085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123728" y="188640"/>
            <a:ext cx="4824536" cy="6120680"/>
          </a:xfrm>
          <a:prstGeom prst="rect">
            <a:avLst/>
          </a:prstGeom>
          <a:noFill/>
          <a:ln>
            <a:noFill/>
          </a:ln>
        </p:spPr>
      </p:pic>
    </p:spTree>
    <p:extLst>
      <p:ext uri="{BB962C8B-B14F-4D97-AF65-F5344CB8AC3E}">
        <p14:creationId xmlns:p14="http://schemas.microsoft.com/office/powerpoint/2010/main" val="4974209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76672"/>
            <a:ext cx="7848872" cy="5760640"/>
          </a:xfrm>
          <a:prstGeom prst="rect">
            <a:avLst/>
          </a:prstGeom>
          <a:noFill/>
          <a:ln>
            <a:noFill/>
          </a:ln>
        </p:spPr>
      </p:pic>
    </p:spTree>
    <p:extLst>
      <p:ext uri="{BB962C8B-B14F-4D97-AF65-F5344CB8AC3E}">
        <p14:creationId xmlns:p14="http://schemas.microsoft.com/office/powerpoint/2010/main" val="21230328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908720"/>
            <a:ext cx="7128792" cy="1080120"/>
          </a:xfrm>
        </p:spPr>
        <p:txBody>
          <a:bodyPr>
            <a:normAutofit fontScale="90000"/>
          </a:bodyPr>
          <a:lstStyle/>
          <a:p>
            <a:r>
              <a:rPr lang="es-ES" b="1" dirty="0"/>
              <a:t>RUIDO EN EL TRANSFORMADOR</a:t>
            </a:r>
            <a:br>
              <a:rPr lang="es-ES" b="1" dirty="0"/>
            </a:br>
            <a:endParaRPr lang="es-ES" dirty="0"/>
          </a:p>
        </p:txBody>
      </p:sp>
      <p:sp>
        <p:nvSpPr>
          <p:cNvPr id="3" name="2 Marcador de contenido"/>
          <p:cNvSpPr>
            <a:spLocks noGrp="1"/>
          </p:cNvSpPr>
          <p:nvPr>
            <p:ph idx="1"/>
          </p:nvPr>
        </p:nvSpPr>
        <p:spPr>
          <a:xfrm>
            <a:off x="899592" y="2348880"/>
            <a:ext cx="7467600" cy="2836912"/>
          </a:xfrm>
        </p:spPr>
        <p:txBody>
          <a:bodyPr>
            <a:normAutofit/>
          </a:bodyPr>
          <a:lstStyle/>
          <a:p>
            <a:pPr>
              <a:buFont typeface="Wingdings" pitchFamily="2" charset="2"/>
              <a:buChar char="Ø"/>
            </a:pPr>
            <a:r>
              <a:rPr lang="es-ES" b="1" dirty="0"/>
              <a:t>Ruido del núcleo  (o ruido sin carga)</a:t>
            </a:r>
            <a:r>
              <a:rPr lang="es-ES" dirty="0"/>
              <a:t> </a:t>
            </a:r>
            <a:endParaRPr lang="es-ES" dirty="0" smtClean="0"/>
          </a:p>
          <a:p>
            <a:pPr>
              <a:buFont typeface="Wingdings" pitchFamily="2" charset="2"/>
              <a:buChar char="Ø"/>
            </a:pPr>
            <a:endParaRPr lang="es-ES" dirty="0" smtClean="0"/>
          </a:p>
          <a:p>
            <a:pPr>
              <a:buFont typeface="Wingdings" pitchFamily="2" charset="2"/>
              <a:buChar char="Ø"/>
            </a:pPr>
            <a:r>
              <a:rPr lang="es-ES" b="1" dirty="0"/>
              <a:t>Ruido de </a:t>
            </a:r>
            <a:r>
              <a:rPr lang="es-ES" b="1" dirty="0" smtClean="0"/>
              <a:t>carga</a:t>
            </a:r>
          </a:p>
          <a:p>
            <a:pPr>
              <a:buFont typeface="Wingdings" pitchFamily="2" charset="2"/>
              <a:buChar char="Ø"/>
            </a:pPr>
            <a:endParaRPr lang="es-ES" b="1" dirty="0" smtClean="0"/>
          </a:p>
          <a:p>
            <a:pPr>
              <a:buFont typeface="Wingdings" pitchFamily="2" charset="2"/>
              <a:buChar char="Ø"/>
            </a:pPr>
            <a:r>
              <a:rPr lang="es-ES" b="1" dirty="0"/>
              <a:t>Ruido producido por el funcionamiento de equipos </a:t>
            </a:r>
            <a:r>
              <a:rPr lang="es-ES" b="1" dirty="0" smtClean="0"/>
              <a:t>auxiliares.</a:t>
            </a:r>
            <a:endParaRPr lang="es-ES" dirty="0"/>
          </a:p>
        </p:txBody>
      </p:sp>
    </p:spTree>
    <p:extLst>
      <p:ext uri="{BB962C8B-B14F-4D97-AF65-F5344CB8AC3E}">
        <p14:creationId xmlns:p14="http://schemas.microsoft.com/office/powerpoint/2010/main" val="32103693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412776"/>
            <a:ext cx="4104456" cy="1143000"/>
          </a:xfrm>
        </p:spPr>
        <p:txBody>
          <a:bodyPr>
            <a:normAutofit fontScale="90000"/>
          </a:bodyPr>
          <a:lstStyle/>
          <a:p>
            <a:pPr algn="l"/>
            <a:r>
              <a:rPr lang="es-ES" b="1" u="sng" dirty="0"/>
              <a:t>Magnetostricción</a:t>
            </a:r>
            <a:r>
              <a:rPr lang="es-ES" u="sng" dirty="0"/>
              <a:t/>
            </a:r>
            <a:br>
              <a:rPr lang="es-ES" u="sng" dirty="0"/>
            </a:br>
            <a:endParaRPr lang="es-ES" u="sng" dirty="0"/>
          </a:p>
        </p:txBody>
      </p:sp>
      <p:sp>
        <p:nvSpPr>
          <p:cNvPr id="3" name="2 Marcador de contenido"/>
          <p:cNvSpPr>
            <a:spLocks noGrp="1"/>
          </p:cNvSpPr>
          <p:nvPr>
            <p:ph idx="1"/>
          </p:nvPr>
        </p:nvSpPr>
        <p:spPr>
          <a:xfrm>
            <a:off x="467544" y="2780928"/>
            <a:ext cx="8229600" cy="2476872"/>
          </a:xfrm>
        </p:spPr>
        <p:txBody>
          <a:bodyPr/>
          <a:lstStyle/>
          <a:p>
            <a:pPr marL="0" indent="0">
              <a:buNone/>
            </a:pPr>
            <a:r>
              <a:rPr lang="es-ES" dirty="0"/>
              <a:t>Se denomina</a:t>
            </a:r>
            <a:r>
              <a:rPr lang="es-ES" b="1" dirty="0"/>
              <a:t> </a:t>
            </a:r>
            <a:r>
              <a:rPr lang="es-ES" dirty="0" smtClean="0"/>
              <a:t>a </a:t>
            </a:r>
            <a:r>
              <a:rPr lang="es-ES" dirty="0"/>
              <a:t>la propiedad de los materiales ferromagnéticos que </a:t>
            </a:r>
            <a:r>
              <a:rPr lang="es-ES" dirty="0" smtClean="0"/>
              <a:t>hace que </a:t>
            </a:r>
            <a:r>
              <a:rPr lang="es-ES" dirty="0"/>
              <a:t>estos cambien de longitud al encontrarse en presencia de un campo magnético.</a:t>
            </a:r>
          </a:p>
          <a:p>
            <a:pPr marL="0" indent="0">
              <a:buNone/>
            </a:pPr>
            <a:endParaRPr lang="es-ES" dirty="0"/>
          </a:p>
        </p:txBody>
      </p:sp>
    </p:spTree>
    <p:extLst>
      <p:ext uri="{BB962C8B-B14F-4D97-AF65-F5344CB8AC3E}">
        <p14:creationId xmlns:p14="http://schemas.microsoft.com/office/powerpoint/2010/main" val="11721470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052736"/>
            <a:ext cx="7344816" cy="4032448"/>
          </a:xfrm>
          <a:prstGeom prst="rect">
            <a:avLst/>
          </a:prstGeom>
          <a:noFill/>
          <a:ln>
            <a:noFill/>
          </a:ln>
        </p:spPr>
      </p:pic>
    </p:spTree>
    <p:extLst>
      <p:ext uri="{BB962C8B-B14F-4D97-AF65-F5344CB8AC3E}">
        <p14:creationId xmlns:p14="http://schemas.microsoft.com/office/powerpoint/2010/main" val="29328826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56992"/>
            <a:ext cx="8229600" cy="3096343"/>
          </a:xfrm>
        </p:spPr>
        <p:txBody>
          <a:bodyPr/>
          <a:lstStyle/>
          <a:p>
            <a:pPr marL="0" indent="0">
              <a:buNone/>
            </a:pPr>
            <a:r>
              <a:rPr lang="es-ES" dirty="0"/>
              <a:t>Si se conocen las características </a:t>
            </a:r>
            <a:r>
              <a:rPr lang="es-ES" dirty="0" smtClean="0"/>
              <a:t>de magnetostricción </a:t>
            </a:r>
            <a:r>
              <a:rPr lang="es-ES" dirty="0"/>
              <a:t>del acero para diferentes frecuencias entonces es posible calcular las diferentes amplitudes (A) y evaluar la intensidad de las ondas de presión generadas alrededor del núcleo.</a:t>
            </a:r>
          </a:p>
          <a:p>
            <a:pPr marL="0" indent="0">
              <a:buNone/>
            </a:pPr>
            <a:endParaRPr lang="es-ES" dirty="0"/>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620688"/>
            <a:ext cx="4608512" cy="2448272"/>
          </a:xfrm>
          <a:prstGeom prst="rect">
            <a:avLst/>
          </a:prstGeom>
          <a:noFill/>
          <a:ln>
            <a:noFill/>
          </a:ln>
        </p:spPr>
      </p:pic>
    </p:spTree>
    <p:extLst>
      <p:ext uri="{BB962C8B-B14F-4D97-AF65-F5344CB8AC3E}">
        <p14:creationId xmlns:p14="http://schemas.microsoft.com/office/powerpoint/2010/main" val="37116655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787" y="1340768"/>
            <a:ext cx="3482157" cy="3960440"/>
          </a:xfrm>
          <a:prstGeom prst="rect">
            <a:avLst/>
          </a:prstGeom>
          <a:noFill/>
          <a:ln>
            <a:noFill/>
          </a:ln>
        </p:spPr>
      </p:pic>
      <p:pic>
        <p:nvPicPr>
          <p:cNvPr id="5" name="4 Marcador de contenido"/>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1628800"/>
            <a:ext cx="4680520" cy="3712421"/>
          </a:xfrm>
          <a:prstGeom prst="rect">
            <a:avLst/>
          </a:prstGeom>
          <a:noFill/>
          <a:ln>
            <a:noFill/>
          </a:ln>
        </p:spPr>
      </p:pic>
    </p:spTree>
    <p:extLst>
      <p:ext uri="{BB962C8B-B14F-4D97-AF65-F5344CB8AC3E}">
        <p14:creationId xmlns:p14="http://schemas.microsoft.com/office/powerpoint/2010/main" val="11047242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7"/>
            <a:ext cx="8229600" cy="3240360"/>
          </a:xfrm>
        </p:spPr>
        <p:txBody>
          <a:bodyPr>
            <a:normAutofit/>
          </a:bodyPr>
          <a:lstStyle/>
          <a:p>
            <a:pPr marL="0" indent="0">
              <a:buNone/>
            </a:pPr>
            <a:r>
              <a:rPr lang="es-ES" b="1" dirty="0"/>
              <a:t>Resonancia  Del Núcleo </a:t>
            </a:r>
            <a:endParaRPr lang="es-ES" dirty="0"/>
          </a:p>
          <a:p>
            <a:pPr marL="0" indent="0">
              <a:buNone/>
            </a:pPr>
            <a:r>
              <a:rPr lang="es-ES" dirty="0"/>
              <a:t>Evitar frecuencia natural fundamental del núcleo entre:</a:t>
            </a:r>
          </a:p>
          <a:p>
            <a:pPr marL="0" indent="0">
              <a:buNone/>
            </a:pPr>
            <a:r>
              <a:rPr lang="es-ES" dirty="0"/>
              <a:t>90 – 150 Hz</a:t>
            </a:r>
          </a:p>
          <a:p>
            <a:pPr marL="0" indent="0">
              <a:buNone/>
            </a:pPr>
            <a:r>
              <a:rPr lang="es-ES" dirty="0"/>
              <a:t>200 – 280 Hz</a:t>
            </a:r>
          </a:p>
          <a:p>
            <a:pPr marL="0" indent="0">
              <a:buNone/>
            </a:pPr>
            <a:r>
              <a:rPr lang="es-ES" dirty="0"/>
              <a:t> </a:t>
            </a:r>
          </a:p>
          <a:p>
            <a:pPr marL="0" indent="0">
              <a:buNone/>
            </a:pPr>
            <a:r>
              <a:rPr lang="es-ES" dirty="0"/>
              <a:t> </a:t>
            </a:r>
          </a:p>
          <a:p>
            <a:pPr marL="0" indent="0">
              <a:buNone/>
            </a:pPr>
            <a:endParaRPr lang="es-ES" dirty="0"/>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2708920"/>
            <a:ext cx="2736304" cy="3096344"/>
          </a:xfrm>
          <a:prstGeom prst="rect">
            <a:avLst/>
          </a:prstGeom>
          <a:noFill/>
          <a:ln>
            <a:noFill/>
          </a:ln>
        </p:spPr>
      </p:pic>
      <p:pic>
        <p:nvPicPr>
          <p:cNvPr id="5" name="4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6" y="2708920"/>
            <a:ext cx="3240360" cy="3096344"/>
          </a:xfrm>
          <a:prstGeom prst="rect">
            <a:avLst/>
          </a:prstGeom>
          <a:noFill/>
          <a:ln>
            <a:noFill/>
          </a:ln>
        </p:spPr>
      </p:pic>
    </p:spTree>
    <p:extLst>
      <p:ext uri="{BB962C8B-B14F-4D97-AF65-F5344CB8AC3E}">
        <p14:creationId xmlns:p14="http://schemas.microsoft.com/office/powerpoint/2010/main" val="25977139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lstStyle/>
          <a:p>
            <a:pPr marL="0" indent="0">
              <a:buNone/>
            </a:pPr>
            <a:r>
              <a:rPr lang="es-ES" b="1" dirty="0"/>
              <a:t>Presión de ensamble núcleo-bobinas.</a:t>
            </a:r>
            <a:endParaRPr lang="es-ES" dirty="0"/>
          </a:p>
          <a:p>
            <a:pPr marL="0" indent="0">
              <a:buNone/>
            </a:pPr>
            <a:r>
              <a:rPr lang="es-ES" dirty="0"/>
              <a:t>Tiene impacto en la frecuencia de resonancia del núcleo</a:t>
            </a:r>
          </a:p>
          <a:p>
            <a:pPr marL="0" indent="0">
              <a:buNone/>
            </a:pPr>
            <a:endParaRPr lang="es-ES" dirty="0"/>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2420888"/>
            <a:ext cx="5832648" cy="3384376"/>
          </a:xfrm>
          <a:prstGeom prst="rect">
            <a:avLst/>
          </a:prstGeom>
          <a:noFill/>
          <a:ln>
            <a:noFill/>
          </a:ln>
        </p:spPr>
      </p:pic>
    </p:spTree>
    <p:extLst>
      <p:ext uri="{BB962C8B-B14F-4D97-AF65-F5344CB8AC3E}">
        <p14:creationId xmlns:p14="http://schemas.microsoft.com/office/powerpoint/2010/main" val="8516835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628800"/>
            <a:ext cx="8064896" cy="3024336"/>
          </a:xfrm>
        </p:spPr>
        <p:txBody>
          <a:bodyPr/>
          <a:lstStyle/>
          <a:p>
            <a:pPr marL="0" indent="0">
              <a:buNone/>
            </a:pPr>
            <a:r>
              <a:rPr lang="es-ES" b="1" dirty="0"/>
              <a:t>Ruido en </a:t>
            </a:r>
            <a:r>
              <a:rPr lang="es-ES" b="1" dirty="0" smtClean="0"/>
              <a:t>operación</a:t>
            </a:r>
          </a:p>
          <a:p>
            <a:pPr marL="0" indent="0">
              <a:buNone/>
            </a:pPr>
            <a:endParaRPr lang="es-ES" dirty="0"/>
          </a:p>
          <a:p>
            <a:pPr marL="0" indent="0">
              <a:buNone/>
            </a:pPr>
            <a:r>
              <a:rPr lang="es-ES" dirty="0"/>
              <a:t>- Sistema de anclaje (transmisión de ruido a elementos externos)</a:t>
            </a:r>
          </a:p>
          <a:p>
            <a:pPr marL="0" indent="0">
              <a:buNone/>
            </a:pPr>
            <a:r>
              <a:rPr lang="es-ES" dirty="0"/>
              <a:t>- Efectos de reflexión en mamparas.</a:t>
            </a:r>
          </a:p>
          <a:p>
            <a:pPr marL="0" indent="0">
              <a:buNone/>
            </a:pPr>
            <a:r>
              <a:rPr lang="es-ES" dirty="0"/>
              <a:t>- Ubicación relativa de componentes en la subestación.</a:t>
            </a:r>
          </a:p>
          <a:p>
            <a:pPr marL="0" indent="0">
              <a:buNone/>
            </a:pPr>
            <a:endParaRPr lang="es-ES" dirty="0"/>
          </a:p>
        </p:txBody>
      </p:sp>
    </p:spTree>
    <p:extLst>
      <p:ext uri="{BB962C8B-B14F-4D97-AF65-F5344CB8AC3E}">
        <p14:creationId xmlns:p14="http://schemas.microsoft.com/office/powerpoint/2010/main" val="26024920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1916832"/>
            <a:ext cx="7488832" cy="1656184"/>
          </a:xfrm>
        </p:spPr>
        <p:txBody>
          <a:bodyPr>
            <a:normAutofit fontScale="90000"/>
          </a:bodyPr>
          <a:lstStyle/>
          <a:p>
            <a:r>
              <a:rPr lang="es-ES" b="1" dirty="0"/>
              <a:t>MONTAJE DE UNA SUBESTACION</a:t>
            </a:r>
            <a:br>
              <a:rPr lang="es-ES" b="1" dirty="0"/>
            </a:br>
            <a:r>
              <a:rPr lang="es-ES" dirty="0"/>
              <a:t>(SUBESTACION AEREA BIPOSTE)</a:t>
            </a:r>
            <a:br>
              <a:rPr lang="es-ES" dirty="0"/>
            </a:br>
            <a:endParaRPr lang="es-ES" dirty="0"/>
          </a:p>
        </p:txBody>
      </p:sp>
    </p:spTree>
    <p:extLst>
      <p:ext uri="{BB962C8B-B14F-4D97-AF65-F5344CB8AC3E}">
        <p14:creationId xmlns:p14="http://schemas.microsoft.com/office/powerpoint/2010/main" val="17543008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IMG_3444"/>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130994" y="3212976"/>
            <a:ext cx="2592288" cy="3456384"/>
          </a:xfrm>
          <a:prstGeom prst="rect">
            <a:avLst/>
          </a:prstGeom>
          <a:noFill/>
          <a:ln>
            <a:noFill/>
          </a:ln>
        </p:spPr>
      </p:pic>
      <p:sp>
        <p:nvSpPr>
          <p:cNvPr id="3" name="2 Marcador de contenido"/>
          <p:cNvSpPr>
            <a:spLocks noGrp="1"/>
          </p:cNvSpPr>
          <p:nvPr>
            <p:ph idx="1"/>
          </p:nvPr>
        </p:nvSpPr>
        <p:spPr>
          <a:xfrm>
            <a:off x="323528" y="332656"/>
            <a:ext cx="8229600" cy="4525963"/>
          </a:xfrm>
        </p:spPr>
        <p:txBody>
          <a:bodyPr>
            <a:normAutofit/>
          </a:bodyPr>
          <a:lstStyle/>
          <a:p>
            <a:pPr marL="0" indent="0">
              <a:buNone/>
            </a:pPr>
            <a:r>
              <a:rPr lang="es-ES_tradnl" u="sng" dirty="0"/>
              <a:t>PREPARACIÓN</a:t>
            </a:r>
            <a:endParaRPr lang="es-ES" dirty="0"/>
          </a:p>
          <a:p>
            <a:pPr lvl="0"/>
            <a:r>
              <a:rPr lang="es-ES_tradnl" dirty="0"/>
              <a:t>Inspeccionar previamente la zona </a:t>
            </a:r>
            <a:r>
              <a:rPr lang="es-ES_tradnl" dirty="0" smtClean="0"/>
              <a:t>trabajo.</a:t>
            </a:r>
            <a:endParaRPr lang="es-ES" dirty="0" smtClean="0"/>
          </a:p>
          <a:p>
            <a:pPr lvl="0"/>
            <a:r>
              <a:rPr lang="es-ES_tradnl" dirty="0" smtClean="0"/>
              <a:t>Preparar la totalidad de los materiales y equipos a utilizar.</a:t>
            </a:r>
            <a:endParaRPr lang="es-ES" dirty="0" smtClean="0"/>
          </a:p>
          <a:p>
            <a:pPr lvl="0"/>
            <a:r>
              <a:rPr lang="es-ES_tradnl" dirty="0" smtClean="0"/>
              <a:t>Verificar </a:t>
            </a:r>
            <a:r>
              <a:rPr lang="es-ES_tradnl" dirty="0"/>
              <a:t>que el personal cuente con todos los implementos de seguridad </a:t>
            </a:r>
            <a:r>
              <a:rPr lang="es-ES_tradnl" dirty="0" smtClean="0"/>
              <a:t>necesarios.</a:t>
            </a:r>
            <a:endParaRPr lang="es-ES" dirty="0"/>
          </a:p>
          <a:p>
            <a:pPr lvl="0"/>
            <a:r>
              <a:rPr lang="es-ES_tradnl" dirty="0"/>
              <a:t>Seleccionar una grúa adecuada al tamaño y peso de los elementos a transportar.</a:t>
            </a:r>
            <a:endParaRPr lang="es-ES" dirty="0"/>
          </a:p>
          <a:p>
            <a:endParaRPr lang="es-ES" dirty="0"/>
          </a:p>
        </p:txBody>
      </p:sp>
    </p:spTree>
    <p:extLst>
      <p:ext uri="{BB962C8B-B14F-4D97-AF65-F5344CB8AC3E}">
        <p14:creationId xmlns:p14="http://schemas.microsoft.com/office/powerpoint/2010/main" val="22228019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IMG_0880"/>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197202" y="3467236"/>
            <a:ext cx="2520280" cy="3377221"/>
          </a:xfrm>
          <a:prstGeom prst="rect">
            <a:avLst/>
          </a:prstGeom>
          <a:noFill/>
          <a:ln>
            <a:noFill/>
          </a:ln>
        </p:spPr>
      </p:pic>
      <p:pic>
        <p:nvPicPr>
          <p:cNvPr id="4" name="3 Imagen" descr="IMG_0885"/>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73268" y="3823290"/>
            <a:ext cx="2346905" cy="2984735"/>
          </a:xfrm>
          <a:prstGeom prst="rect">
            <a:avLst/>
          </a:prstGeom>
          <a:noFill/>
          <a:ln>
            <a:noFill/>
          </a:ln>
        </p:spPr>
      </p:pic>
      <p:sp>
        <p:nvSpPr>
          <p:cNvPr id="3" name="2 Marcador de contenido"/>
          <p:cNvSpPr>
            <a:spLocks noGrp="1"/>
          </p:cNvSpPr>
          <p:nvPr>
            <p:ph idx="1"/>
          </p:nvPr>
        </p:nvSpPr>
        <p:spPr>
          <a:xfrm>
            <a:off x="457200" y="188640"/>
            <a:ext cx="8229600" cy="5937523"/>
          </a:xfrm>
        </p:spPr>
        <p:txBody>
          <a:bodyPr>
            <a:normAutofit/>
          </a:bodyPr>
          <a:lstStyle/>
          <a:p>
            <a:pPr marL="0" indent="0">
              <a:buNone/>
            </a:pPr>
            <a:r>
              <a:rPr lang="es-ES_tradnl" u="sng" dirty="0"/>
              <a:t>REVISIÓN DE IMPLEMENTOS DE SEGURIDAD Y HERRAMIENTAS</a:t>
            </a:r>
            <a:endParaRPr lang="es-ES" dirty="0"/>
          </a:p>
          <a:p>
            <a:pPr lvl="0"/>
            <a:r>
              <a:rPr lang="es-ES_tradnl" dirty="0"/>
              <a:t>Colocar las señales de aviso y protección en la zona de trabajo </a:t>
            </a:r>
            <a:endParaRPr lang="es-ES_tradnl" dirty="0" smtClean="0"/>
          </a:p>
          <a:p>
            <a:pPr lvl="0"/>
            <a:r>
              <a:rPr lang="es-ES_tradnl" dirty="0" smtClean="0"/>
              <a:t>Dentro </a:t>
            </a:r>
            <a:r>
              <a:rPr lang="es-ES_tradnl" dirty="0"/>
              <a:t>de la zona señalizada deben colocarse todas las herramientas, equipos e implementos de seguridad.</a:t>
            </a:r>
            <a:endParaRPr lang="es-ES" dirty="0"/>
          </a:p>
          <a:p>
            <a:pPr lvl="0"/>
            <a:r>
              <a:rPr lang="es-ES_tradnl" dirty="0" smtClean="0"/>
              <a:t>Verificar </a:t>
            </a:r>
            <a:r>
              <a:rPr lang="es-ES_tradnl" dirty="0"/>
              <a:t>el buen estado del </a:t>
            </a:r>
            <a:r>
              <a:rPr lang="es-ES_tradnl" dirty="0" smtClean="0"/>
              <a:t>EPP.</a:t>
            </a:r>
            <a:endParaRPr lang="es-ES" dirty="0"/>
          </a:p>
          <a:p>
            <a:pPr lvl="0"/>
            <a:r>
              <a:rPr lang="es-ES_tradnl" dirty="0"/>
              <a:t>No iniciar las tareas sin antes delimitar y proteger completamente la zona de </a:t>
            </a:r>
            <a:r>
              <a:rPr lang="es-ES_tradnl" dirty="0" smtClean="0"/>
              <a:t>trabajo.</a:t>
            </a:r>
            <a:endParaRPr lang="es-ES" dirty="0"/>
          </a:p>
          <a:p>
            <a:pPr marL="0" indent="0">
              <a:buNone/>
            </a:pPr>
            <a:endParaRPr lang="es-ES" dirty="0"/>
          </a:p>
        </p:txBody>
      </p:sp>
    </p:spTree>
    <p:extLst>
      <p:ext uri="{BB962C8B-B14F-4D97-AF65-F5344CB8AC3E}">
        <p14:creationId xmlns:p14="http://schemas.microsoft.com/office/powerpoint/2010/main" val="31328158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6632"/>
            <a:ext cx="8229600" cy="6336704"/>
          </a:xfrm>
        </p:spPr>
        <p:txBody>
          <a:bodyPr>
            <a:normAutofit/>
          </a:bodyPr>
          <a:lstStyle/>
          <a:p>
            <a:pPr marL="0" indent="0">
              <a:buNone/>
            </a:pPr>
            <a:r>
              <a:rPr lang="es-ES_tradnl" u="sng" dirty="0"/>
              <a:t>CHARLA </a:t>
            </a:r>
            <a:endParaRPr lang="es-ES_tradnl" u="sng" dirty="0" smtClean="0"/>
          </a:p>
          <a:p>
            <a:r>
              <a:rPr lang="es-PE" dirty="0" smtClean="0"/>
              <a:t>El </a:t>
            </a:r>
            <a:r>
              <a:rPr lang="es-PE" dirty="0"/>
              <a:t>supervisor encargado deberá reunir a todo el personal y explicar los riesgos potenciales de la tarea y el entorno, las medidas de control y el procedimiento de trabajo.</a:t>
            </a:r>
            <a:endParaRPr lang="es-ES" dirty="0"/>
          </a:p>
          <a:p>
            <a:r>
              <a:rPr lang="es-PE" dirty="0" smtClean="0"/>
              <a:t>La </a:t>
            </a:r>
            <a:r>
              <a:rPr lang="es-PE" dirty="0"/>
              <a:t>charla debe reforzarse utilizando el plano o croquis, esquema unifilar, orden de trabajo y disposiciones de </a:t>
            </a:r>
            <a:r>
              <a:rPr lang="es-PE" dirty="0" smtClean="0"/>
              <a:t>trabajo.</a:t>
            </a:r>
            <a:endParaRPr lang="es-ES" dirty="0"/>
          </a:p>
        </p:txBody>
      </p:sp>
      <p:pic>
        <p:nvPicPr>
          <p:cNvPr id="5" name="4 Imagen" descr="IMG_341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3284984"/>
            <a:ext cx="3816424" cy="3096344"/>
          </a:xfrm>
          <a:prstGeom prst="rect">
            <a:avLst/>
          </a:prstGeom>
          <a:noFill/>
          <a:ln>
            <a:noFill/>
          </a:ln>
        </p:spPr>
      </p:pic>
    </p:spTree>
    <p:extLst>
      <p:ext uri="{BB962C8B-B14F-4D97-AF65-F5344CB8AC3E}">
        <p14:creationId xmlns:p14="http://schemas.microsoft.com/office/powerpoint/2010/main" val="40001977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692696"/>
            <a:ext cx="8229600" cy="1728192"/>
          </a:xfrm>
        </p:spPr>
        <p:txBody>
          <a:bodyPr>
            <a:normAutofit lnSpcReduction="10000"/>
          </a:bodyPr>
          <a:lstStyle/>
          <a:p>
            <a:pPr marL="0" indent="0">
              <a:buNone/>
            </a:pPr>
            <a:r>
              <a:rPr lang="es-ES_tradnl" u="sng" dirty="0"/>
              <a:t>COORDINACIÓN Y VERIFICACIÓN</a:t>
            </a:r>
            <a:endParaRPr lang="es-ES" dirty="0"/>
          </a:p>
          <a:p>
            <a:r>
              <a:rPr lang="es-ES_tradnl" dirty="0" smtClean="0"/>
              <a:t>Retirar </a:t>
            </a:r>
            <a:r>
              <a:rPr lang="es-ES_tradnl" dirty="0"/>
              <a:t>de la zona de trabajo a las personas ajenas, y de ser necesario, detener o desviar el tránsito vehicular  y/o peatonal.</a:t>
            </a:r>
            <a:endParaRPr lang="es-ES" dirty="0"/>
          </a:p>
          <a:p>
            <a:pPr marL="0" indent="0">
              <a:buNone/>
            </a:pPr>
            <a:endParaRPr lang="es-ES" dirty="0"/>
          </a:p>
        </p:txBody>
      </p:sp>
      <p:pic>
        <p:nvPicPr>
          <p:cNvPr id="4" name="3 Imagen" descr="IMG_346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784" y="2783523"/>
            <a:ext cx="4032448" cy="3021741"/>
          </a:xfrm>
          <a:prstGeom prst="rect">
            <a:avLst/>
          </a:prstGeom>
          <a:noFill/>
          <a:ln>
            <a:noFill/>
          </a:ln>
        </p:spPr>
      </p:pic>
    </p:spTree>
    <p:extLst>
      <p:ext uri="{BB962C8B-B14F-4D97-AF65-F5344CB8AC3E}">
        <p14:creationId xmlns:p14="http://schemas.microsoft.com/office/powerpoint/2010/main" val="23344595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P2010031"/>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652120" y="3477384"/>
            <a:ext cx="3059832" cy="3361144"/>
          </a:xfrm>
          <a:prstGeom prst="rect">
            <a:avLst/>
          </a:prstGeom>
          <a:noFill/>
          <a:ln>
            <a:noFill/>
          </a:ln>
        </p:spPr>
      </p:pic>
      <p:sp>
        <p:nvSpPr>
          <p:cNvPr id="3" name="2 Marcador de contenido"/>
          <p:cNvSpPr>
            <a:spLocks noGrp="1"/>
          </p:cNvSpPr>
          <p:nvPr>
            <p:ph idx="1"/>
          </p:nvPr>
        </p:nvSpPr>
        <p:spPr>
          <a:xfrm>
            <a:off x="457200" y="332656"/>
            <a:ext cx="8229600" cy="5793507"/>
          </a:xfrm>
        </p:spPr>
        <p:txBody>
          <a:bodyPr>
            <a:normAutofit/>
          </a:bodyPr>
          <a:lstStyle/>
          <a:p>
            <a:pPr marL="0" indent="0">
              <a:buNone/>
            </a:pPr>
            <a:r>
              <a:rPr lang="es-ES_tradnl" u="sng" dirty="0"/>
              <a:t>EJECUCIÓN</a:t>
            </a:r>
            <a:endParaRPr lang="es-ES" dirty="0"/>
          </a:p>
          <a:p>
            <a:pPr lvl="0"/>
            <a:r>
              <a:rPr lang="es-ES_tradnl" dirty="0"/>
              <a:t>Excavar los hoyos para la cimentación de los postes.</a:t>
            </a:r>
            <a:endParaRPr lang="es-ES" dirty="0"/>
          </a:p>
          <a:p>
            <a:pPr lvl="0"/>
            <a:r>
              <a:rPr lang="es-ES_tradnl" dirty="0"/>
              <a:t>De acuerdo a la zona, preparar el poste con un elemento anticorrosivo (alquitrán, pintura anticorrosiva, etc.), pintando el poste hasta 2.5  m. Por encima de la base. </a:t>
            </a:r>
            <a:endParaRPr lang="es-ES" dirty="0"/>
          </a:p>
          <a:p>
            <a:pPr lvl="0"/>
            <a:r>
              <a:rPr lang="es-ES_tradnl" dirty="0"/>
              <a:t>Antes de izar los postes, instalar las medias plataformas de la Sub estación aérea biposte (SAB).</a:t>
            </a:r>
            <a:endParaRPr lang="es-ES" dirty="0"/>
          </a:p>
          <a:p>
            <a:pPr lvl="0"/>
            <a:r>
              <a:rPr lang="es-ES_tradnl" dirty="0"/>
              <a:t>Pasar el cable para el pozo de tierra por el ducto del poste. </a:t>
            </a:r>
            <a:endParaRPr lang="es-ES" dirty="0"/>
          </a:p>
          <a:p>
            <a:pPr lvl="0"/>
            <a:r>
              <a:rPr lang="es-ES_tradnl" dirty="0"/>
              <a:t>Izar los postes mediante la </a:t>
            </a:r>
            <a:r>
              <a:rPr lang="es-ES_tradnl" dirty="0" smtClean="0"/>
              <a:t>grúa.</a:t>
            </a:r>
          </a:p>
          <a:p>
            <a:pPr lvl="0"/>
            <a:r>
              <a:rPr lang="es-ES_tradnl" dirty="0" smtClean="0"/>
              <a:t>Fijar </a:t>
            </a:r>
            <a:r>
              <a:rPr lang="es-ES_tradnl" dirty="0"/>
              <a:t>la base de los </a:t>
            </a:r>
            <a:r>
              <a:rPr lang="es-ES_tradnl" dirty="0" smtClean="0"/>
              <a:t>postes.</a:t>
            </a:r>
            <a:endParaRPr lang="es-ES" dirty="0"/>
          </a:p>
          <a:p>
            <a:pPr marL="0" indent="0">
              <a:buNone/>
            </a:pPr>
            <a:endParaRPr lang="es-ES" dirty="0"/>
          </a:p>
        </p:txBody>
      </p:sp>
    </p:spTree>
    <p:extLst>
      <p:ext uri="{BB962C8B-B14F-4D97-AF65-F5344CB8AC3E}">
        <p14:creationId xmlns:p14="http://schemas.microsoft.com/office/powerpoint/2010/main" val="9260028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P201002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172886"/>
            <a:ext cx="2843808" cy="3645024"/>
          </a:xfrm>
          <a:prstGeom prst="rect">
            <a:avLst/>
          </a:prstGeom>
          <a:noFill/>
          <a:ln>
            <a:noFill/>
          </a:ln>
        </p:spPr>
      </p:pic>
      <p:sp>
        <p:nvSpPr>
          <p:cNvPr id="3" name="2 Marcador de contenido"/>
          <p:cNvSpPr>
            <a:spLocks noGrp="1"/>
          </p:cNvSpPr>
          <p:nvPr>
            <p:ph idx="1"/>
          </p:nvPr>
        </p:nvSpPr>
        <p:spPr>
          <a:xfrm>
            <a:off x="457200" y="332656"/>
            <a:ext cx="8229600" cy="5793507"/>
          </a:xfrm>
        </p:spPr>
        <p:txBody>
          <a:bodyPr/>
          <a:lstStyle/>
          <a:p>
            <a:pPr lvl="0"/>
            <a:r>
              <a:rPr lang="es-ES_tradnl" dirty="0"/>
              <a:t>Subir la palomilla y crucetas con la grúa, contando con el apoyo de un trabajador en cada poste, debidamente estrobado, para la fijación de estos elementos.</a:t>
            </a:r>
            <a:endParaRPr lang="es-ES" dirty="0"/>
          </a:p>
          <a:p>
            <a:pPr lvl="0"/>
            <a:r>
              <a:rPr lang="es-ES_tradnl" dirty="0"/>
              <a:t>Proceder con el equipamiento de la SAB.</a:t>
            </a:r>
            <a:endParaRPr lang="es-ES" dirty="0"/>
          </a:p>
          <a:p>
            <a:pPr lvl="0"/>
            <a:r>
              <a:rPr lang="es-ES_tradnl" dirty="0"/>
              <a:t>Durante la elevación del poste el supervisor guiará al operador de grúa.</a:t>
            </a:r>
            <a:endParaRPr lang="es-ES" dirty="0"/>
          </a:p>
          <a:p>
            <a:pPr lvl="0"/>
            <a:r>
              <a:rPr lang="es-ES_tradnl" dirty="0"/>
              <a:t>El material de excavación se deberá acumular en forma ordenada, dejando pases libres para los transeúntes.</a:t>
            </a:r>
            <a:endParaRPr lang="es-ES" dirty="0"/>
          </a:p>
          <a:p>
            <a:pPr marL="0" indent="0">
              <a:buNone/>
            </a:pPr>
            <a:endParaRPr lang="es-ES" dirty="0"/>
          </a:p>
        </p:txBody>
      </p:sp>
    </p:spTree>
    <p:extLst>
      <p:ext uri="{BB962C8B-B14F-4D97-AF65-F5344CB8AC3E}">
        <p14:creationId xmlns:p14="http://schemas.microsoft.com/office/powerpoint/2010/main" val="36055054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IMG_1175"/>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79512" y="4044466"/>
            <a:ext cx="2664296" cy="2780928"/>
          </a:xfrm>
          <a:prstGeom prst="rect">
            <a:avLst/>
          </a:prstGeom>
          <a:noFill/>
          <a:ln>
            <a:noFill/>
          </a:ln>
        </p:spPr>
      </p:pic>
      <p:sp>
        <p:nvSpPr>
          <p:cNvPr id="3" name="2 Marcador de contenido"/>
          <p:cNvSpPr>
            <a:spLocks noGrp="1"/>
          </p:cNvSpPr>
          <p:nvPr>
            <p:ph idx="1"/>
          </p:nvPr>
        </p:nvSpPr>
        <p:spPr>
          <a:xfrm>
            <a:off x="457200" y="332656"/>
            <a:ext cx="8229600" cy="5793507"/>
          </a:xfrm>
        </p:spPr>
        <p:txBody>
          <a:bodyPr>
            <a:normAutofit/>
          </a:bodyPr>
          <a:lstStyle/>
          <a:p>
            <a:pPr marL="0" indent="0">
              <a:buNone/>
            </a:pPr>
            <a:r>
              <a:rPr lang="es-ES_tradnl" u="sng" dirty="0"/>
              <a:t>RETIRO</a:t>
            </a:r>
            <a:endParaRPr lang="es-ES" dirty="0"/>
          </a:p>
          <a:p>
            <a:pPr lvl="0"/>
            <a:r>
              <a:rPr lang="es-ES_tradnl" dirty="0"/>
              <a:t>Recoger los equipos y herramientas empleadas en el </a:t>
            </a:r>
            <a:r>
              <a:rPr lang="es-ES_tradnl" dirty="0" smtClean="0"/>
              <a:t>trabajo.</a:t>
            </a:r>
            <a:endParaRPr lang="es-ES" dirty="0"/>
          </a:p>
          <a:p>
            <a:pPr lvl="0"/>
            <a:r>
              <a:rPr lang="es-ES_tradnl" dirty="0"/>
              <a:t>Retirar las señalizaciones que ya no sean necesarias en la zona de trabajo.</a:t>
            </a:r>
            <a:endParaRPr lang="es-ES" dirty="0"/>
          </a:p>
          <a:p>
            <a:pPr lvl="0"/>
            <a:r>
              <a:rPr lang="es-ES_tradnl" dirty="0"/>
              <a:t>Asegurar el cerrado de los dispositivos de seguridad contra accesos (candados, puertas, etc.) donde corresponda. </a:t>
            </a:r>
            <a:endParaRPr lang="es-ES" dirty="0"/>
          </a:p>
          <a:p>
            <a:pPr lvl="0"/>
            <a:r>
              <a:rPr lang="es-ES_tradnl" dirty="0" smtClean="0"/>
              <a:t>Ordenar </a:t>
            </a:r>
            <a:r>
              <a:rPr lang="es-ES_tradnl" dirty="0"/>
              <a:t>la zona de trabajo, dejándola libre de restos de materiales  y/o elementos extraños.</a:t>
            </a:r>
            <a:endParaRPr lang="es-ES" dirty="0"/>
          </a:p>
          <a:p>
            <a:pPr marL="0" indent="0">
              <a:buNone/>
            </a:pPr>
            <a:endParaRPr lang="es-ES" dirty="0"/>
          </a:p>
        </p:txBody>
      </p:sp>
    </p:spTree>
    <p:extLst>
      <p:ext uri="{BB962C8B-B14F-4D97-AF65-F5344CB8AC3E}">
        <p14:creationId xmlns:p14="http://schemas.microsoft.com/office/powerpoint/2010/main" val="135360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270</TotalTime>
  <Words>1866</Words>
  <Application>Microsoft Office PowerPoint</Application>
  <PresentationFormat>Presentación en pantalla (4:3)</PresentationFormat>
  <Paragraphs>198</Paragraphs>
  <Slides>57</Slides>
  <Notes>0</Notes>
  <HiddenSlides>0</HiddenSlides>
  <MMClips>0</MMClips>
  <ScaleCrop>false</ScaleCrop>
  <HeadingPairs>
    <vt:vector size="4" baseType="variant">
      <vt:variant>
        <vt:lpstr>Tema</vt:lpstr>
      </vt:variant>
      <vt:variant>
        <vt:i4>1</vt:i4>
      </vt:variant>
      <vt:variant>
        <vt:lpstr>Títulos de diapositiva</vt:lpstr>
      </vt:variant>
      <vt:variant>
        <vt:i4>57</vt:i4>
      </vt:variant>
    </vt:vector>
  </HeadingPairs>
  <TitlesOfParts>
    <vt:vector size="58" baseType="lpstr">
      <vt:lpstr>Flujo</vt:lpstr>
      <vt:lpstr>SUBESTACIONES DE TRANSFORMACIÓN DE DISTRIBUCIÓN    </vt:lpstr>
      <vt:lpstr>Presentación de PowerPoint</vt:lpstr>
      <vt:lpstr>Presentación de PowerPoint</vt:lpstr>
      <vt:lpstr>Presentación de PowerPoint</vt:lpstr>
      <vt:lpstr>Presentación de PowerPoint</vt:lpstr>
      <vt:lpstr>Presentación de PowerPoint</vt:lpstr>
      <vt:lpstr>Presentación de PowerPoint</vt:lpstr>
      <vt:lpstr>CAPACIDAD DE UNA SUBESTACIÓN</vt:lpstr>
      <vt:lpstr>TENSIONES DE UNA SUBESTACIÓN</vt:lpstr>
      <vt:lpstr>Objetivos de una Subestación </vt:lpstr>
      <vt:lpstr>Presentación de PowerPoint</vt:lpstr>
      <vt:lpstr>Presentación de PowerPoint</vt:lpstr>
      <vt:lpstr>Subestación de distribución </vt:lpstr>
      <vt:lpstr>Tipos de subestaciones </vt:lpstr>
      <vt:lpstr>Subestación aérea </vt:lpstr>
      <vt:lpstr>SUBESTACIÓN DE PISO</vt:lpstr>
      <vt:lpstr>Presentación de PowerPoint</vt:lpstr>
      <vt:lpstr>SUBESTACIONES ENCAPSULADAS</vt:lpstr>
      <vt:lpstr>SUBESTACIÓN SUBTERRÁNEA</vt:lpstr>
      <vt:lpstr>COMPONENTES Y EQUIPOS QUE CONFORMAN  UNA SUBESTACIÓN ELECTRICA</vt:lpstr>
      <vt:lpstr>INTERRUPTORES DE POTENCIA </vt:lpstr>
      <vt:lpstr> SECCIONADORES </vt:lpstr>
      <vt:lpstr> SECCIONADORES </vt:lpstr>
      <vt:lpstr> TRANSFORMADORES DE INSTRUMENTO Se denominan transformadores de instrumento los que se emplean para alimentación de equipos de medición, control o protección.  Los transformadores de instrumento se dividen en dos clases:</vt:lpstr>
      <vt:lpstr>  TRANSFORMADOR DE CORRIENTE </vt:lpstr>
      <vt:lpstr>TRANSFORMADOR DE POTENCIAL</vt:lpstr>
      <vt:lpstr>CAPACITORES DE ACOPLAMIENTO</vt:lpstr>
      <vt:lpstr> APARTARRAYOS O ESPINTEROMETROS  ( PROTECTOR DE SOBRE TENSIONES) </vt:lpstr>
      <vt:lpstr> TRANSFORMADOR DE POTENCIA </vt:lpstr>
      <vt:lpstr> REACTOR DE DERIVACION </vt:lpstr>
      <vt:lpstr>REACTOR LIMITADOR DE CORRIENTE</vt:lpstr>
      <vt:lpstr> AISLADORES PARA DISTRIBUCIÓN </vt:lpstr>
      <vt:lpstr>BARRAS</vt:lpstr>
      <vt:lpstr> SISTEMAS DE PUESTA A TIERRA </vt:lpstr>
      <vt:lpstr>LOCALIZACIÓN DE UNA SUBESTACIÓN</vt:lpstr>
      <vt:lpstr>DIAGRAMA UNIFILAR</vt:lpstr>
      <vt:lpstr>Algunos símbolos</vt:lpstr>
      <vt:lpstr>Presentación de PowerPoint</vt:lpstr>
      <vt:lpstr>Presentación de PowerPoint</vt:lpstr>
      <vt:lpstr>Presentación de PowerPoint</vt:lpstr>
      <vt:lpstr>Presentación de PowerPoint</vt:lpstr>
      <vt:lpstr>RUIDO EN EL TRANSFORMADOR </vt:lpstr>
      <vt:lpstr>Magnetostricción </vt:lpstr>
      <vt:lpstr>Presentación de PowerPoint</vt:lpstr>
      <vt:lpstr>Presentación de PowerPoint</vt:lpstr>
      <vt:lpstr>Presentación de PowerPoint</vt:lpstr>
      <vt:lpstr>Presentación de PowerPoint</vt:lpstr>
      <vt:lpstr>Presentación de PowerPoint</vt:lpstr>
      <vt:lpstr>Presentación de PowerPoint</vt:lpstr>
      <vt:lpstr>MONTAJE DE UNA SUBESTACION (SUBESTACION AEREA BIPOSTE)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dc:creator>
  <cp:lastModifiedBy>Carlos</cp:lastModifiedBy>
  <cp:revision>26</cp:revision>
  <dcterms:created xsi:type="dcterms:W3CDTF">2014-01-18T19:02:30Z</dcterms:created>
  <dcterms:modified xsi:type="dcterms:W3CDTF">2014-01-24T01:47:56Z</dcterms:modified>
</cp:coreProperties>
</file>