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340" r:id="rId18"/>
    <p:sldId id="273" r:id="rId19"/>
    <p:sldId id="274" r:id="rId20"/>
    <p:sldId id="341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342" r:id="rId32"/>
    <p:sldId id="287" r:id="rId33"/>
    <p:sldId id="289" r:id="rId34"/>
    <p:sldId id="290" r:id="rId35"/>
    <p:sldId id="291" r:id="rId36"/>
    <p:sldId id="343" r:id="rId37"/>
    <p:sldId id="292" r:id="rId38"/>
    <p:sldId id="293" r:id="rId39"/>
    <p:sldId id="294" r:id="rId40"/>
    <p:sldId id="295" r:id="rId41"/>
    <p:sldId id="296" r:id="rId42"/>
    <p:sldId id="298" r:id="rId43"/>
    <p:sldId id="299" r:id="rId44"/>
    <p:sldId id="301" r:id="rId45"/>
    <p:sldId id="302" r:id="rId46"/>
    <p:sldId id="303" r:id="rId47"/>
    <p:sldId id="305" r:id="rId48"/>
    <p:sldId id="307" r:id="rId49"/>
    <p:sldId id="308" r:id="rId50"/>
    <p:sldId id="309" r:id="rId51"/>
    <p:sldId id="311" r:id="rId52"/>
    <p:sldId id="313" r:id="rId53"/>
    <p:sldId id="314" r:id="rId54"/>
    <p:sldId id="315" r:id="rId55"/>
    <p:sldId id="316" r:id="rId56"/>
    <p:sldId id="317" r:id="rId57"/>
    <p:sldId id="318" r:id="rId58"/>
    <p:sldId id="320" r:id="rId59"/>
    <p:sldId id="321" r:id="rId60"/>
    <p:sldId id="322" r:id="rId61"/>
    <p:sldId id="323" r:id="rId62"/>
    <p:sldId id="344" r:id="rId63"/>
    <p:sldId id="345" r:id="rId64"/>
    <p:sldId id="346" r:id="rId65"/>
    <p:sldId id="347" r:id="rId66"/>
    <p:sldId id="348" r:id="rId67"/>
    <p:sldId id="349" r:id="rId68"/>
    <p:sldId id="350" r:id="rId69"/>
    <p:sldId id="351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178816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378" y="7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A70A0-E5EE-4BDF-86EA-16B44C5650CC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C2DF1-C317-4075-8475-C018FA9E4C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41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C2DF1-C317-4075-8475-C018FA9E4C0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77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6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6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4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4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21801" y="449583"/>
            <a:ext cx="14609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8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4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4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0" y="663070"/>
            <a:ext cx="6422009" cy="299441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indent="678180">
              <a:lnSpc>
                <a:spcPts val="2080"/>
              </a:lnSpc>
              <a:spcBef>
                <a:spcPts val="235"/>
              </a:spcBef>
            </a:pPr>
            <a:r>
              <a:rPr sz="4400" b="1" spc="-5" dirty="0" err="1" smtClean="0">
                <a:cs typeface="Times New Roman"/>
              </a:rPr>
              <a:t>Subestaciones</a:t>
            </a:r>
            <a:r>
              <a:rPr sz="4400" b="1" spc="-45" dirty="0" smtClean="0">
                <a:cs typeface="Times New Roman"/>
              </a:rPr>
              <a:t> </a:t>
            </a:r>
            <a:r>
              <a:rPr sz="4400" b="1" dirty="0">
                <a:cs typeface="Times New Roman"/>
              </a:rPr>
              <a:t>Eléctricas</a:t>
            </a:r>
            <a:endParaRPr sz="4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400" y="1511556"/>
            <a:ext cx="17144999" cy="2615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95"/>
              </a:spcBef>
            </a:pPr>
            <a:r>
              <a:rPr sz="2400" b="1" spc="-5" dirty="0" smtClean="0">
                <a:cs typeface="Times New Roman"/>
              </a:rPr>
              <a:t>9.1</a:t>
            </a:r>
            <a:r>
              <a:rPr sz="2400" b="1" spc="380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Subestación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Eléctrica</a:t>
            </a:r>
            <a:endParaRPr sz="2400" dirty="0" smtClean="0"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r>
              <a:rPr sz="2400" b="1" i="1" u="sng" spc="-5" dirty="0" err="1" smtClean="0">
                <a:cs typeface="Times New Roman"/>
              </a:rPr>
              <a:t>Una</a:t>
            </a:r>
            <a:r>
              <a:rPr sz="2400" b="1" i="1" u="sng" spc="4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subestación</a:t>
            </a:r>
            <a:r>
              <a:rPr sz="2400" b="1" i="1" u="sng" spc="60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eléctrica</a:t>
            </a:r>
            <a:r>
              <a:rPr sz="2400" b="1" i="1" u="sng" spc="6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es</a:t>
            </a:r>
            <a:r>
              <a:rPr sz="2400" b="1" i="1" u="sng" spc="5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parte</a:t>
            </a:r>
            <a:r>
              <a:rPr sz="2400" b="1" i="1" u="sng" spc="45" dirty="0" smtClean="0">
                <a:cs typeface="Times New Roman"/>
              </a:rPr>
              <a:t> </a:t>
            </a:r>
            <a:r>
              <a:rPr sz="2400" b="1" i="1" u="sng" spc="5" dirty="0" smtClean="0">
                <a:cs typeface="Times New Roman"/>
              </a:rPr>
              <a:t>de</a:t>
            </a:r>
            <a:r>
              <a:rPr sz="2400" b="1" i="1" u="sng" spc="50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un</a:t>
            </a:r>
            <a:r>
              <a:rPr sz="2400" b="1" i="1" u="sng" spc="6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sistema</a:t>
            </a:r>
            <a:r>
              <a:rPr sz="2400" b="1" i="1" u="sng" spc="60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de</a:t>
            </a:r>
            <a:r>
              <a:rPr sz="2400" b="1" i="1" u="sng" spc="6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generación</a:t>
            </a:r>
            <a:r>
              <a:rPr sz="2400" b="1" i="1" u="sng" spc="-5" dirty="0" smtClean="0">
                <a:cs typeface="Times New Roman"/>
              </a:rPr>
              <a:t>,</a:t>
            </a:r>
            <a:r>
              <a:rPr sz="2400" b="1" i="1" u="sng" spc="50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transmisión</a:t>
            </a:r>
            <a:r>
              <a:rPr sz="2400" b="1" i="1" u="sng" spc="6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y</a:t>
            </a:r>
            <a:r>
              <a:rPr sz="2400" b="1" i="1" u="sng" spc="3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distribución</a:t>
            </a:r>
            <a:r>
              <a:rPr lang="es-ES" sz="2400" b="1" i="1" u="sng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eléctrica</a:t>
            </a:r>
            <a:r>
              <a:rPr sz="2400" b="1" i="1" u="sng" spc="-5" dirty="0" smtClean="0">
                <a:cs typeface="Times New Roman"/>
              </a:rPr>
              <a:t>,</a:t>
            </a:r>
            <a:r>
              <a:rPr sz="2400" b="1" i="1" u="sng" spc="8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donde</a:t>
            </a:r>
            <a:r>
              <a:rPr sz="2400" b="1" i="1" u="sng" spc="80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la</a:t>
            </a:r>
            <a:r>
              <a:rPr sz="2400" b="1" i="1" u="sng" spc="8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tensión</a:t>
            </a:r>
            <a:r>
              <a:rPr sz="2400" b="1" i="1" u="sng" spc="8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es</a:t>
            </a:r>
            <a:r>
              <a:rPr sz="2400" b="1" i="1" u="sng" spc="8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transformada</a:t>
            </a:r>
            <a:r>
              <a:rPr sz="2400" b="1" i="1" u="sng" spc="80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de</a:t>
            </a:r>
            <a:r>
              <a:rPr sz="2400" b="1" i="1" u="sng" spc="80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baja</a:t>
            </a:r>
            <a:r>
              <a:rPr sz="2400" b="1" i="1" u="sng" spc="80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a</a:t>
            </a:r>
            <a:r>
              <a:rPr sz="2400" b="1" i="1" u="sng" spc="8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alta</a:t>
            </a:r>
            <a:r>
              <a:rPr sz="2400" b="1" i="1" u="sng" spc="8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tensión</a:t>
            </a:r>
            <a:r>
              <a:rPr sz="2400" b="1" i="1" u="sng" spc="110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y</a:t>
            </a:r>
            <a:r>
              <a:rPr sz="2400" b="1" i="1" u="sng" spc="6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viceversa</a:t>
            </a:r>
            <a:r>
              <a:rPr sz="2400" b="1" i="1" u="sng" spc="-5" dirty="0" smtClean="0">
                <a:cs typeface="Times New Roman"/>
              </a:rPr>
              <a:t>,</a:t>
            </a:r>
            <a:r>
              <a:rPr sz="2400" b="1" i="1" u="sng" spc="8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en</a:t>
            </a:r>
            <a:r>
              <a:rPr sz="2400" b="1" i="1" u="sng" spc="8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adición</a:t>
            </a:r>
            <a:r>
              <a:rPr sz="2400" b="1" i="1" u="sng" spc="8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a </a:t>
            </a:r>
            <a:r>
              <a:rPr sz="2400" b="1" i="1" u="sng" spc="-28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otras</a:t>
            </a:r>
            <a:r>
              <a:rPr sz="2400" b="1" i="1" u="sng" spc="42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importantes</a:t>
            </a:r>
            <a:r>
              <a:rPr sz="2400" b="1" i="1" u="sng" spc="42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funciones</a:t>
            </a:r>
            <a:r>
              <a:rPr sz="2400" b="1" i="1" u="sng" spc="-5" dirty="0" smtClean="0">
                <a:cs typeface="Times New Roman"/>
              </a:rPr>
              <a:t>.</a:t>
            </a:r>
            <a:r>
              <a:rPr sz="2400" b="1" i="1" u="sng" spc="430" dirty="0" smtClean="0">
                <a:cs typeface="Times New Roman"/>
              </a:rPr>
              <a:t> </a:t>
            </a:r>
            <a:r>
              <a:rPr sz="2400" spc="-15" dirty="0" smtClean="0">
                <a:cs typeface="Times New Roman"/>
              </a:rPr>
              <a:t>La</a:t>
            </a:r>
            <a:r>
              <a:rPr sz="2400" spc="41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potencia</a:t>
            </a:r>
            <a:r>
              <a:rPr sz="2400" spc="41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eléctrica</a:t>
            </a:r>
            <a:r>
              <a:rPr sz="2400" spc="41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habrá</a:t>
            </a:r>
            <a:r>
              <a:rPr sz="2400" spc="409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41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fluir</a:t>
            </a:r>
            <a:r>
              <a:rPr sz="2400" spc="42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a</a:t>
            </a:r>
            <a:r>
              <a:rPr sz="2400" spc="41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través</a:t>
            </a:r>
            <a:r>
              <a:rPr sz="2400" spc="42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45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varias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subestaciones</a:t>
            </a:r>
            <a:r>
              <a:rPr sz="2400" spc="254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desde</a:t>
            </a:r>
            <a:r>
              <a:rPr sz="2400" spc="254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las</a:t>
            </a:r>
            <a:r>
              <a:rPr sz="2400" spc="27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centrales</a:t>
            </a:r>
            <a:r>
              <a:rPr sz="2400" spc="26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generadoras</a:t>
            </a:r>
            <a:r>
              <a:rPr sz="2400" spc="28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hasta</a:t>
            </a:r>
            <a:r>
              <a:rPr sz="2400" spc="254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spc="26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consumidores</a:t>
            </a:r>
            <a:r>
              <a:rPr sz="2400" spc="27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finales,</a:t>
            </a:r>
            <a:r>
              <a:rPr sz="2400" spc="254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sufriendo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28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varios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cambios</a:t>
            </a:r>
            <a:r>
              <a:rPr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nivel</a:t>
            </a:r>
            <a:r>
              <a:rPr sz="2400" dirty="0" smtClean="0">
                <a:cs typeface="Times New Roman"/>
              </a:rPr>
              <a:t> de </a:t>
            </a:r>
            <a:r>
              <a:rPr sz="2400" spc="-5" dirty="0" err="1" smtClean="0">
                <a:cs typeface="Times New Roman"/>
              </a:rPr>
              <a:t>tensión</a:t>
            </a:r>
            <a:r>
              <a:rPr sz="2400" spc="-5" dirty="0" smtClean="0">
                <a:cs typeface="Times New Roman"/>
              </a:rPr>
              <a:t>.</a:t>
            </a:r>
            <a:endParaRPr sz="2400" dirty="0" smtClean="0">
              <a:cs typeface="Times New Roman"/>
            </a:endParaRPr>
          </a:p>
          <a:p>
            <a:pPr marL="12700" marR="6985" algn="just">
              <a:lnSpc>
                <a:spcPts val="2880"/>
              </a:lnSpc>
            </a:pPr>
            <a:r>
              <a:rPr sz="2400" spc="-10" dirty="0" smtClean="0">
                <a:cs typeface="Times New Roman"/>
              </a:rPr>
              <a:t>La</a:t>
            </a:r>
            <a:r>
              <a:rPr sz="2400" spc="5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palabra</a:t>
            </a:r>
            <a:r>
              <a:rPr sz="2400" spc="5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subestación</a:t>
            </a:r>
            <a:r>
              <a:rPr sz="2400" spc="6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proviene</a:t>
            </a:r>
            <a:r>
              <a:rPr sz="2400" spc="6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5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spc="6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días</a:t>
            </a:r>
            <a:r>
              <a:rPr sz="2400" spc="6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6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spc="6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5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7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sistema</a:t>
            </a:r>
            <a:r>
              <a:rPr sz="2400" spc="5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5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distribución</a:t>
            </a:r>
            <a:r>
              <a:rPr sz="2400" spc="7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no</a:t>
            </a:r>
            <a:r>
              <a:rPr sz="2400" spc="6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estaba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28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constituido</a:t>
            </a:r>
            <a:r>
              <a:rPr sz="2400" spc="17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por</a:t>
            </a:r>
            <a:r>
              <a:rPr sz="2400" spc="17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sz="2400" spc="18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red</a:t>
            </a:r>
            <a:r>
              <a:rPr sz="2400" spc="19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interconectada</a:t>
            </a:r>
            <a:r>
              <a:rPr sz="2400" spc="-5" dirty="0" smtClean="0">
                <a:cs typeface="Times New Roman"/>
              </a:rPr>
              <a:t>,</a:t>
            </a:r>
            <a:r>
              <a:rPr sz="2400" spc="18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sino</a:t>
            </a:r>
            <a:r>
              <a:rPr sz="2400" spc="19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por</a:t>
            </a:r>
            <a:r>
              <a:rPr sz="2400" spc="18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sistemas</a:t>
            </a:r>
            <a:r>
              <a:rPr sz="2400" spc="17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radiales</a:t>
            </a:r>
            <a:r>
              <a:rPr sz="2400" spc="17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aislados</a:t>
            </a:r>
            <a:r>
              <a:rPr sz="2400" dirty="0" smtClean="0">
                <a:cs typeface="Times New Roman"/>
              </a:rPr>
              <a:t>.</a:t>
            </a:r>
            <a:r>
              <a:rPr sz="2400" spc="195" dirty="0" smtClean="0">
                <a:cs typeface="Times New Roman"/>
              </a:rPr>
              <a:t> </a:t>
            </a:r>
            <a:r>
              <a:rPr sz="2400" spc="-10" dirty="0" smtClean="0">
                <a:cs typeface="Times New Roman"/>
              </a:rPr>
              <a:t>Las</a:t>
            </a:r>
            <a:r>
              <a:rPr sz="2400" spc="17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primeras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subestaciones</a:t>
            </a:r>
            <a:r>
              <a:rPr sz="2400" spc="13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estaban</a:t>
            </a:r>
            <a:r>
              <a:rPr sz="2400" spc="13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conectadas</a:t>
            </a:r>
            <a:r>
              <a:rPr sz="2400" spc="14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a</a:t>
            </a:r>
            <a:r>
              <a:rPr sz="2400" spc="12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sz="2400" spc="12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sola</a:t>
            </a:r>
            <a:r>
              <a:rPr sz="2400" spc="13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estación</a:t>
            </a:r>
            <a:r>
              <a:rPr sz="2400" spc="14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generadora</a:t>
            </a:r>
            <a:r>
              <a:rPr sz="2400" spc="-5" dirty="0" smtClean="0">
                <a:cs typeface="Times New Roman"/>
              </a:rPr>
              <a:t>.</a:t>
            </a:r>
            <a:r>
              <a:rPr sz="2400" spc="165" dirty="0" smtClean="0">
                <a:cs typeface="Times New Roman"/>
              </a:rPr>
              <a:t> </a:t>
            </a:r>
            <a:r>
              <a:rPr sz="2400" b="1" i="1" u="sng" spc="-10" dirty="0" smtClean="0">
                <a:cs typeface="Times New Roman"/>
              </a:rPr>
              <a:t>La</a:t>
            </a:r>
            <a:r>
              <a:rPr sz="2400" b="1" i="1" u="sng" spc="14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Figura</a:t>
            </a:r>
            <a:r>
              <a:rPr sz="2400" b="1" i="1" u="sng" spc="12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9.01</a:t>
            </a:r>
            <a:r>
              <a:rPr sz="2400" b="1" i="1" u="sng" spc="13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muestra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spc="-28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una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fotografía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aérea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de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una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subestación</a:t>
            </a:r>
            <a:r>
              <a:rPr sz="2400" b="1" i="1" u="sng" spc="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eléctrica</a:t>
            </a:r>
            <a:r>
              <a:rPr sz="2400" b="1" i="1" u="sng" spc="5" dirty="0" smtClean="0">
                <a:cs typeface="Times New Roman"/>
              </a:rPr>
              <a:t> </a:t>
            </a:r>
            <a:r>
              <a:rPr sz="2400" b="1" i="1" u="sng" spc="-5" dirty="0" smtClean="0">
                <a:cs typeface="Times New Roman"/>
              </a:rPr>
              <a:t>para</a:t>
            </a:r>
            <a:r>
              <a:rPr sz="2400" b="1" i="1" u="sng" spc="-1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exteriores</a:t>
            </a:r>
            <a:r>
              <a:rPr sz="2400" b="1" i="1" u="sng" spc="-5" dirty="0" smtClean="0">
                <a:cs typeface="Times New Roman"/>
              </a:rPr>
              <a:t>:</a:t>
            </a:r>
            <a:endParaRPr sz="2400" b="1" i="1" u="sng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0200" y="4218222"/>
            <a:ext cx="9144000" cy="498697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93000" y="9296400"/>
            <a:ext cx="3602354" cy="43370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R="5080" algn="r">
              <a:spcBef>
                <a:spcPts val="490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 dirty="0">
              <a:latin typeface="Times New Roman"/>
              <a:cs typeface="Times New Roman"/>
            </a:endParaRPr>
          </a:p>
          <a:p>
            <a:pPr marL="12700">
              <a:spcBef>
                <a:spcPts val="540"/>
              </a:spcBef>
            </a:pPr>
            <a:r>
              <a:rPr sz="1200" b="1" dirty="0">
                <a:latin typeface="Times New Roman"/>
                <a:cs typeface="Times New Roman"/>
              </a:rPr>
              <a:t>Figura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9.01: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Subestación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eléctrica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para exteriores.</a:t>
            </a:r>
            <a:endParaRPr sz="12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255" y="381000"/>
            <a:ext cx="9660580" cy="100519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0" lvl="1" indent="-355600" algn="just">
              <a:buAutoNum type="arabicPeriod" startAt="2"/>
              <a:tabLst>
                <a:tab pos="737235" algn="l"/>
              </a:tabLst>
            </a:pPr>
            <a:r>
              <a:rPr sz="2400" b="1" spc="-5" dirty="0" err="1" smtClean="0">
                <a:cs typeface="Times New Roman"/>
              </a:rPr>
              <a:t>Clasificación</a:t>
            </a:r>
            <a:r>
              <a:rPr sz="2400" b="1" spc="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Subestaciones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Eléctricas</a:t>
            </a:r>
            <a:endParaRPr lang="es-ES" sz="2400" b="1" spc="-5" dirty="0" smtClean="0">
              <a:cs typeface="Times New Roman"/>
            </a:endParaRPr>
          </a:p>
          <a:p>
            <a:pPr marL="736600" lvl="1" indent="-355600" algn="just">
              <a:buAutoNum type="arabicPeriod" startAt="2"/>
              <a:tabLst>
                <a:tab pos="737235" algn="l"/>
              </a:tabLst>
            </a:pPr>
            <a:endParaRPr sz="2400" dirty="0">
              <a:cs typeface="Times New Roman"/>
            </a:endParaRPr>
          </a:p>
          <a:p>
            <a:pPr marL="381635" marR="7620">
              <a:lnSpc>
                <a:spcPct val="110000"/>
              </a:lnSpc>
              <a:spcBef>
                <a:spcPts val="65"/>
              </a:spcBef>
            </a:pPr>
            <a:r>
              <a:rPr sz="2400" spc="-5" dirty="0">
                <a:cs typeface="Times New Roman"/>
              </a:rPr>
              <a:t>Dependiendo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uso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les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asigne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eléctricos,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las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subestaciones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eléctricas</a:t>
            </a:r>
            <a:r>
              <a:rPr sz="2400" dirty="0">
                <a:cs typeface="Times New Roman"/>
              </a:rPr>
              <a:t> de </a:t>
            </a:r>
            <a:r>
              <a:rPr sz="2400" spc="-5" dirty="0">
                <a:cs typeface="Times New Roman"/>
              </a:rPr>
              <a:t>potencia 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clasifican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dirty="0">
                <a:cs typeface="Times New Roman"/>
              </a:rPr>
              <a:t> tipos:</a:t>
            </a:r>
          </a:p>
          <a:p>
            <a:pPr marL="1296035" lvl="2" indent="-229235">
              <a:spcBef>
                <a:spcPts val="145"/>
              </a:spcBef>
              <a:buAutoNum type="arabicPeriod"/>
              <a:tabLst>
                <a:tab pos="1296670" algn="l"/>
              </a:tabLst>
            </a:pPr>
            <a:r>
              <a:rPr sz="2400" b="1" i="1" u="sng" spc="-5" dirty="0">
                <a:cs typeface="Times New Roman"/>
              </a:rPr>
              <a:t>Subestaciones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Transmisión.</a:t>
            </a:r>
            <a:endParaRPr sz="2400" b="1" i="1" u="sng" dirty="0">
              <a:cs typeface="Times New Roman"/>
            </a:endParaRPr>
          </a:p>
          <a:p>
            <a:pPr marL="1296035" lvl="2" indent="-229235">
              <a:spcBef>
                <a:spcPts val="145"/>
              </a:spcBef>
              <a:buAutoNum type="arabicPeriod"/>
              <a:tabLst>
                <a:tab pos="1296670" algn="l"/>
              </a:tabLst>
            </a:pPr>
            <a:r>
              <a:rPr sz="2400" b="1" i="1" u="sng" spc="-5" dirty="0">
                <a:cs typeface="Times New Roman"/>
              </a:rPr>
              <a:t>Subestaciones </a:t>
            </a:r>
            <a:r>
              <a:rPr sz="2400" b="1" i="1" u="sng" dirty="0">
                <a:cs typeface="Times New Roman"/>
              </a:rPr>
              <a:t>Distribución</a:t>
            </a:r>
            <a:r>
              <a:rPr sz="2400" b="1" i="1" u="sng" spc="-5" dirty="0">
                <a:cs typeface="Times New Roman"/>
              </a:rPr>
              <a:t> Primaria.</a:t>
            </a:r>
            <a:endParaRPr sz="2400" b="1" i="1" u="sng" dirty="0">
              <a:cs typeface="Times New Roman"/>
            </a:endParaRPr>
          </a:p>
          <a:p>
            <a:pPr marL="1296035" lvl="2" indent="-229235">
              <a:spcBef>
                <a:spcPts val="155"/>
              </a:spcBef>
              <a:buAutoNum type="arabicPeriod"/>
              <a:tabLst>
                <a:tab pos="1296670" algn="l"/>
              </a:tabLst>
            </a:pPr>
            <a:r>
              <a:rPr sz="2400" b="1" i="1" u="sng" spc="-5" dirty="0">
                <a:cs typeface="Times New Roman"/>
              </a:rPr>
              <a:t>Subestaciones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Conmutación.</a:t>
            </a:r>
            <a:endParaRPr sz="2400" b="1" i="1" u="sng" dirty="0">
              <a:cs typeface="Times New Roman"/>
            </a:endParaRPr>
          </a:p>
          <a:p>
            <a:pPr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381635" algn="just"/>
            <a:r>
              <a:rPr sz="2400" b="1" spc="-5" dirty="0">
                <a:cs typeface="Times New Roman"/>
              </a:rPr>
              <a:t>9.2.1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Transmisión</a:t>
            </a:r>
            <a:endParaRPr lang="es-ES" sz="2400" b="1" spc="-5" dirty="0" smtClean="0">
              <a:cs typeface="Times New Roman"/>
            </a:endParaRPr>
          </a:p>
          <a:p>
            <a:pPr marL="381635" algn="just"/>
            <a:endParaRPr sz="2400" dirty="0">
              <a:cs typeface="Times New Roman"/>
            </a:endParaRPr>
          </a:p>
          <a:p>
            <a:pPr marL="381635" marR="5080" algn="just">
              <a:lnSpc>
                <a:spcPct val="110300"/>
              </a:lnSpc>
              <a:spcBef>
                <a:spcPts val="15"/>
              </a:spcBef>
            </a:pPr>
            <a:r>
              <a:rPr sz="2400" b="1" i="1" u="sng" spc="-5" dirty="0">
                <a:cs typeface="Times New Roman"/>
              </a:rPr>
              <a:t>Una subestación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transmisión conecta dos </a:t>
            </a:r>
            <a:r>
              <a:rPr sz="2400" b="1" i="1" u="sng" dirty="0">
                <a:cs typeface="Times New Roman"/>
              </a:rPr>
              <a:t>o más </a:t>
            </a:r>
            <a:r>
              <a:rPr sz="2400" b="1" i="1" u="sng" spc="-5" dirty="0">
                <a:cs typeface="Times New Roman"/>
              </a:rPr>
              <a:t>líneas </a:t>
            </a:r>
            <a:r>
              <a:rPr sz="2400" b="1" i="1" u="sng" dirty="0">
                <a:cs typeface="Times New Roman"/>
              </a:rPr>
              <a:t>de transmisión. El </a:t>
            </a:r>
            <a:r>
              <a:rPr sz="2400" b="1" i="1" u="sng" spc="-5" dirty="0">
                <a:cs typeface="Times New Roman"/>
              </a:rPr>
              <a:t>caso </a:t>
            </a:r>
            <a:r>
              <a:rPr sz="2400" b="1" i="1" u="sng" dirty="0">
                <a:cs typeface="Times New Roman"/>
              </a:rPr>
              <a:t>más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simple </a:t>
            </a:r>
            <a:r>
              <a:rPr sz="2400" b="1" i="1" u="sng" spc="-10" dirty="0">
                <a:cs typeface="Times New Roman"/>
              </a:rPr>
              <a:t>es </a:t>
            </a:r>
            <a:r>
              <a:rPr sz="2400" b="1" i="1" u="sng" dirty="0">
                <a:cs typeface="Times New Roman"/>
              </a:rPr>
              <a:t>aquel en </a:t>
            </a:r>
            <a:r>
              <a:rPr sz="2400" b="1" i="1" u="sng" spc="-5" dirty="0">
                <a:cs typeface="Times New Roman"/>
              </a:rPr>
              <a:t>el </a:t>
            </a:r>
            <a:r>
              <a:rPr sz="2400" b="1" i="1" u="sng" dirty="0">
                <a:cs typeface="Times New Roman"/>
              </a:rPr>
              <a:t>que todas </a:t>
            </a:r>
            <a:r>
              <a:rPr sz="2400" b="1" i="1" u="sng" spc="-5" dirty="0">
                <a:cs typeface="Times New Roman"/>
              </a:rPr>
              <a:t>las </a:t>
            </a:r>
            <a:r>
              <a:rPr sz="2400" b="1" i="1" u="sng" dirty="0">
                <a:cs typeface="Times New Roman"/>
              </a:rPr>
              <a:t>líneas </a:t>
            </a:r>
            <a:r>
              <a:rPr sz="2400" b="1" i="1" u="sng" spc="-5" dirty="0">
                <a:cs typeface="Times New Roman"/>
              </a:rPr>
              <a:t>tienen </a:t>
            </a:r>
            <a:r>
              <a:rPr sz="2400" b="1" i="1" u="sng" dirty="0">
                <a:cs typeface="Times New Roman"/>
              </a:rPr>
              <a:t>la misma tensión. </a:t>
            </a:r>
            <a:r>
              <a:rPr sz="2400" b="1" i="1" u="sng" spc="-10" dirty="0">
                <a:cs typeface="Times New Roman"/>
              </a:rPr>
              <a:t>Las </a:t>
            </a:r>
            <a:r>
              <a:rPr sz="2400" b="1" i="1" u="sng" dirty="0">
                <a:cs typeface="Times New Roman"/>
              </a:rPr>
              <a:t>subestaciones poseen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interruptores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dirty="0">
                <a:cs typeface="Times New Roman"/>
              </a:rPr>
              <a:t>potencia que </a:t>
            </a:r>
            <a:r>
              <a:rPr sz="2400" b="1" i="1" u="sng" spc="-5" dirty="0">
                <a:cs typeface="Times New Roman"/>
              </a:rPr>
              <a:t>conectan </a:t>
            </a:r>
            <a:r>
              <a:rPr sz="2400" b="1" i="1" u="sng" dirty="0">
                <a:cs typeface="Times New Roman"/>
              </a:rPr>
              <a:t>o desconectan </a:t>
            </a:r>
            <a:r>
              <a:rPr sz="2400" b="1" i="1" u="sng" spc="-5" dirty="0">
                <a:cs typeface="Times New Roman"/>
              </a:rPr>
              <a:t>las redes</a:t>
            </a:r>
            <a:r>
              <a:rPr sz="2400" b="1" i="1" u="sng" spc="2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en </a:t>
            </a:r>
            <a:r>
              <a:rPr sz="2400" b="1" i="1" u="sng" dirty="0">
                <a:cs typeface="Times New Roman"/>
              </a:rPr>
              <a:t>condiciones de falla o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para mantenimiento. </a:t>
            </a:r>
            <a:r>
              <a:rPr sz="2400" b="1" i="1" u="sng" spc="-10" dirty="0">
                <a:cs typeface="Times New Roman"/>
              </a:rPr>
              <a:t>Los </a:t>
            </a:r>
            <a:r>
              <a:rPr sz="2400" b="1" i="1" u="sng" spc="-5" dirty="0">
                <a:cs typeface="Times New Roman"/>
              </a:rPr>
              <a:t>niveles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dirty="0">
                <a:cs typeface="Times New Roman"/>
              </a:rPr>
              <a:t>tensión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dirty="0" err="1">
                <a:cs typeface="Times New Roman"/>
              </a:rPr>
              <a:t>transmisión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utilizados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son </a:t>
            </a:r>
            <a:r>
              <a:rPr sz="2400" b="1" i="1" u="sng" dirty="0" smtClean="0">
                <a:cs typeface="Times New Roman"/>
              </a:rPr>
              <a:t>6</a:t>
            </a:r>
            <a:r>
              <a:rPr lang="es-ES" sz="2400" b="1" i="1" u="sng" dirty="0" smtClean="0">
                <a:cs typeface="Times New Roman"/>
              </a:rPr>
              <a:t>6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kV, </a:t>
            </a:r>
            <a:r>
              <a:rPr sz="2400" b="1" i="1" u="sng" dirty="0" smtClean="0">
                <a:cs typeface="Times New Roman"/>
              </a:rPr>
              <a:t>13</a:t>
            </a:r>
            <a:r>
              <a:rPr lang="es-ES" sz="2400" b="1" i="1" u="sng" dirty="0" smtClean="0">
                <a:cs typeface="Times New Roman"/>
              </a:rPr>
              <a:t>2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spc="5" dirty="0" smtClean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kV, </a:t>
            </a:r>
            <a:r>
              <a:rPr sz="2400" b="1" i="1" u="sng" dirty="0" smtClean="0">
                <a:cs typeface="Times New Roman"/>
              </a:rPr>
              <a:t>2</a:t>
            </a:r>
            <a:r>
              <a:rPr lang="es-ES" sz="2400" b="1" i="1" u="sng" dirty="0" smtClean="0">
                <a:cs typeface="Times New Roman"/>
              </a:rPr>
              <a:t>2</a:t>
            </a:r>
            <a:r>
              <a:rPr sz="2400" b="1" i="1" u="sng" dirty="0" smtClean="0">
                <a:cs typeface="Times New Roman"/>
              </a:rPr>
              <a:t>0 </a:t>
            </a:r>
            <a:r>
              <a:rPr sz="2400" b="1" i="1" u="sng" spc="-5" dirty="0">
                <a:cs typeface="Times New Roman"/>
              </a:rPr>
              <a:t>kV, </a:t>
            </a:r>
            <a:r>
              <a:rPr lang="es-ES" sz="2400" b="1" i="1" u="sng" spc="-5" dirty="0" smtClean="0">
                <a:cs typeface="Times New Roman"/>
              </a:rPr>
              <a:t>y </a:t>
            </a:r>
            <a:r>
              <a:rPr sz="2400" b="1" i="1" u="sng" dirty="0" smtClean="0">
                <a:cs typeface="Times New Roman"/>
              </a:rPr>
              <a:t>500</a:t>
            </a:r>
            <a:r>
              <a:rPr sz="2400" b="1" i="1" u="sng" spc="10" dirty="0" smtClean="0">
                <a:cs typeface="Times New Roman"/>
              </a:rPr>
              <a:t> </a:t>
            </a:r>
            <a:r>
              <a:rPr sz="2400" b="1" i="1" u="sng" spc="-5" dirty="0" smtClean="0">
                <a:cs typeface="Times New Roman"/>
              </a:rPr>
              <a:t>kV.</a:t>
            </a:r>
            <a:endParaRPr sz="2400" b="1" i="1" u="sng" dirty="0">
              <a:cs typeface="Times New Roman"/>
            </a:endParaRPr>
          </a:p>
          <a:p>
            <a:pPr marL="381635" algn="just">
              <a:spcBef>
                <a:spcPts val="155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dirty="0">
                <a:cs typeface="Times New Roman"/>
              </a:rPr>
              <a:t> 9.02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representa</a:t>
            </a:r>
            <a:r>
              <a:rPr sz="2400" dirty="0">
                <a:cs typeface="Times New Roman"/>
              </a:rPr>
              <a:t> 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diagrama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unifilar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transmisión</a:t>
            </a:r>
            <a:r>
              <a:rPr sz="2400" dirty="0" smtClean="0">
                <a:cs typeface="Times New Roman"/>
              </a:rPr>
              <a:t>:</a:t>
            </a:r>
            <a:endParaRPr lang="es-ES" sz="2400" dirty="0" smtClean="0">
              <a:cs typeface="Times New Roman"/>
            </a:endParaRPr>
          </a:p>
          <a:p>
            <a:pPr marL="381635" algn="just">
              <a:spcBef>
                <a:spcPts val="155"/>
              </a:spcBef>
            </a:pPr>
            <a:r>
              <a:rPr lang="es-ES" sz="2400" spc="-5" dirty="0" smtClean="0">
                <a:cs typeface="Times New Roman"/>
              </a:rPr>
              <a:t>Una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subestación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transmisión</a:t>
            </a:r>
            <a:r>
              <a:rPr lang="es-ES" sz="2400" spc="1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puede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equipada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spc="1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transformadores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convierten </a:t>
            </a:r>
            <a:r>
              <a:rPr lang="es-ES" sz="2400" spc="-28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tensión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dos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niveles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diferentes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transmisión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</a:t>
            </a:r>
            <a:r>
              <a:rPr lang="es-ES" sz="2400" spc="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distribución,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dispositivos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control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tensión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corrección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factor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potencia,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tales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como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capacitores,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reactores</a:t>
            </a:r>
            <a:r>
              <a:rPr lang="es-ES" sz="2400" dirty="0" smtClean="0">
                <a:cs typeface="Times New Roman"/>
              </a:rPr>
              <a:t> o 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compensadores estáticos</a:t>
            </a:r>
            <a:r>
              <a:rPr lang="es-ES" sz="2400" dirty="0" smtClean="0">
                <a:cs typeface="Times New Roman"/>
              </a:rPr>
              <a:t> de </a:t>
            </a:r>
            <a:r>
              <a:rPr lang="es-ES" sz="2400" spc="-5" dirty="0" smtClean="0">
                <a:cs typeface="Times New Roman"/>
              </a:rPr>
              <a:t>reactivos,</a:t>
            </a:r>
            <a:r>
              <a:rPr lang="es-ES" sz="2400" spc="29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equipos</a:t>
            </a:r>
            <a:r>
              <a:rPr lang="es-ES" sz="2400" spc="29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tales como transformadores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desfase 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para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controlar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flujo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potencia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 dos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potencia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adyacentes.</a:t>
            </a:r>
            <a:endParaRPr lang="es-ES" sz="2400" dirty="0" smtClean="0">
              <a:cs typeface="Times New Roman"/>
            </a:endParaRPr>
          </a:p>
          <a:p>
            <a:pPr marL="381635" algn="just">
              <a:spcBef>
                <a:spcPts val="15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8235" y="838199"/>
            <a:ext cx="7619365" cy="706896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846752" y="8991600"/>
            <a:ext cx="563753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5"/>
              </a:spcBef>
            </a:pP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b="1" dirty="0">
                <a:latin typeface="Times New Roman"/>
                <a:cs typeface="Times New Roman"/>
              </a:rPr>
              <a:t>Figura </a:t>
            </a:r>
            <a:r>
              <a:rPr b="1" spc="-5" dirty="0">
                <a:latin typeface="Times New Roman"/>
                <a:cs typeface="Times New Roman"/>
              </a:rPr>
              <a:t>9.02: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Subestación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de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transmisión.</a:t>
            </a:r>
            <a:endParaRPr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59"/>
            <a:ext cx="17221199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sz="2400" b="1" spc="-5" dirty="0" smtClean="0">
                <a:cs typeface="Times New Roman"/>
              </a:rPr>
              <a:t>9.2.2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Distribución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Primaria</a:t>
            </a:r>
            <a:endParaRPr lang="es-ES" sz="2400" b="1" spc="-5" dirty="0" smtClean="0">
              <a:cs typeface="Times New Roman"/>
            </a:endParaRPr>
          </a:p>
          <a:p>
            <a:pPr algn="just"/>
            <a:endParaRPr sz="2400" b="1" i="1" u="sng" dirty="0">
              <a:cs typeface="Times New Roman"/>
            </a:endParaRPr>
          </a:p>
          <a:p>
            <a:pPr marR="5080" algn="just">
              <a:lnSpc>
                <a:spcPct val="110100"/>
              </a:lnSpc>
              <a:spcBef>
                <a:spcPts val="30"/>
              </a:spcBef>
            </a:pPr>
            <a:r>
              <a:rPr sz="2400" b="1" i="1" u="sng" spc="-5" dirty="0">
                <a:cs typeface="Times New Roman"/>
              </a:rPr>
              <a:t>Una subestación </a:t>
            </a:r>
            <a:r>
              <a:rPr sz="2400" b="1" i="1" u="sng" dirty="0">
                <a:cs typeface="Times New Roman"/>
              </a:rPr>
              <a:t>de distribución </a:t>
            </a:r>
            <a:r>
              <a:rPr sz="2400" b="1" i="1" u="sng" spc="-5" dirty="0">
                <a:cs typeface="Times New Roman"/>
              </a:rPr>
              <a:t>transfiere </a:t>
            </a:r>
            <a:r>
              <a:rPr sz="2400" b="1" i="1" u="sng" dirty="0">
                <a:cs typeface="Times New Roman"/>
              </a:rPr>
              <a:t>potencia </a:t>
            </a:r>
            <a:r>
              <a:rPr sz="2400" b="1" i="1" u="sng" spc="-5" dirty="0">
                <a:cs typeface="Times New Roman"/>
              </a:rPr>
              <a:t>eléctrica </a:t>
            </a:r>
            <a:r>
              <a:rPr sz="2400" b="1" i="1" u="sng" dirty="0">
                <a:cs typeface="Times New Roman"/>
              </a:rPr>
              <a:t>del </a:t>
            </a:r>
            <a:r>
              <a:rPr sz="2400" b="1" i="1" u="sng" spc="-5" dirty="0">
                <a:cs typeface="Times New Roman"/>
              </a:rPr>
              <a:t>sistema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transmisión al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sistema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distribución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área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específica.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No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económico</a:t>
            </a:r>
            <a:r>
              <a:rPr sz="2400" b="1" i="1" u="sng" dirty="0">
                <a:cs typeface="Times New Roman"/>
              </a:rPr>
              <a:t> ni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seguro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suministrar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electricidad </a:t>
            </a:r>
            <a:r>
              <a:rPr sz="2400" b="1" i="1" u="sng" dirty="0">
                <a:cs typeface="Times New Roman"/>
              </a:rPr>
              <a:t>a los </a:t>
            </a:r>
            <a:r>
              <a:rPr sz="2400" b="1" i="1" u="sng" spc="-5" dirty="0">
                <a:cs typeface="Times New Roman"/>
              </a:rPr>
              <a:t>consumidores </a:t>
            </a:r>
            <a:r>
              <a:rPr sz="2400" b="1" i="1" u="sng" dirty="0">
                <a:cs typeface="Times New Roman"/>
              </a:rPr>
              <a:t>a partir de la red de transmisión</a:t>
            </a:r>
            <a:r>
              <a:rPr sz="2400" dirty="0">
                <a:cs typeface="Times New Roman"/>
              </a:rPr>
              <a:t>, a menos que dichos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consumidores posean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capacidad instalada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alrededor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1.0 </a:t>
            </a:r>
            <a:r>
              <a:rPr sz="2400" spc="-5" dirty="0">
                <a:cs typeface="Times New Roman"/>
              </a:rPr>
              <a:t>MVA, tales como los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Usuarios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Regulados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(UNR).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Por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tanto,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estaciones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reducen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 </a:t>
            </a:r>
            <a:r>
              <a:rPr sz="2400" spc="-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nivel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dirty="0">
                <a:cs typeface="Times New Roman"/>
              </a:rPr>
              <a:t> 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cuyo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</a:t>
            </a:r>
            <a:r>
              <a:rPr sz="240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dirty="0">
                <a:cs typeface="Times New Roman"/>
              </a:rPr>
              <a:t> 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R</a:t>
            </a:r>
            <a:r>
              <a:rPr lang="es-ES" sz="2400" b="1" spc="-5" dirty="0" smtClean="0">
                <a:cs typeface="Times New Roman"/>
              </a:rPr>
              <a:t>A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es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1</a:t>
            </a:r>
            <a:r>
              <a:rPr lang="es-ES" sz="2400" b="1" dirty="0" smtClean="0">
                <a:cs typeface="Times New Roman"/>
              </a:rPr>
              <a:t>3</a:t>
            </a:r>
            <a:r>
              <a:rPr sz="2400" b="1" dirty="0" smtClean="0">
                <a:cs typeface="Times New Roman"/>
              </a:rPr>
              <a:t>,</a:t>
            </a:r>
            <a:r>
              <a:rPr lang="es-ES" sz="2400" b="1" dirty="0" smtClean="0">
                <a:cs typeface="Times New Roman"/>
              </a:rPr>
              <a:t>200</a:t>
            </a:r>
            <a:r>
              <a:rPr sz="2400" b="1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V y 33,000V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ó </a:t>
            </a:r>
            <a:r>
              <a:rPr sz="2400" b="1" spc="-5" dirty="0" smtClean="0">
                <a:cs typeface="Times New Roman"/>
              </a:rPr>
              <a:t>1</a:t>
            </a:r>
            <a:r>
              <a:rPr lang="es-ES" sz="2400" b="1" spc="-5" dirty="0" smtClean="0">
                <a:cs typeface="Times New Roman"/>
              </a:rPr>
              <a:t>3.2</a:t>
            </a:r>
            <a:r>
              <a:rPr sz="2400" b="1" spc="-5" dirty="0" smtClean="0">
                <a:cs typeface="Times New Roman"/>
              </a:rPr>
              <a:t> kV</a:t>
            </a:r>
            <a:r>
              <a:rPr lang="es-ES" sz="2400" b="1" spc="-5" dirty="0" smtClean="0">
                <a:cs typeface="Times New Roman"/>
              </a:rPr>
              <a:t> y 33kV</a:t>
            </a:r>
            <a:r>
              <a:rPr sz="2400" spc="-5" dirty="0" smtClean="0">
                <a:cs typeface="Times New Roman"/>
              </a:rPr>
              <a:t>. </a:t>
            </a:r>
            <a:r>
              <a:rPr sz="2400" spc="-1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9.03 </a:t>
            </a:r>
            <a:r>
              <a:rPr sz="2400" spc="-5" dirty="0">
                <a:cs typeface="Times New Roman"/>
              </a:rPr>
              <a:t>representa el diagrama unifilar </a:t>
            </a:r>
            <a:r>
              <a:rPr sz="2400" dirty="0">
                <a:cs typeface="Times New Roman"/>
              </a:rPr>
              <a:t>de una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 </a:t>
            </a:r>
            <a:r>
              <a:rPr sz="2400" dirty="0">
                <a:cs typeface="Times New Roman"/>
              </a:rPr>
              <a:t>de distribución </a:t>
            </a:r>
            <a:r>
              <a:rPr sz="2400" spc="-5" dirty="0">
                <a:cs typeface="Times New Roman"/>
              </a:rPr>
              <a:t>primaria: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0360" y="8610600"/>
            <a:ext cx="17221199" cy="11946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/>
            <a:r>
              <a:rPr sz="2400" dirty="0" err="1" smtClean="0">
                <a:cs typeface="Times New Roman"/>
              </a:rPr>
              <a:t>Figura</a:t>
            </a:r>
            <a:r>
              <a:rPr sz="2400" spc="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9.03: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Diagrama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unifilar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1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primaria.</a:t>
            </a:r>
            <a:endParaRPr sz="2400" dirty="0">
              <a:cs typeface="Times New Roman"/>
            </a:endParaRPr>
          </a:p>
          <a:p>
            <a:pPr marL="12700" marR="5080" indent="-635" algn="just">
              <a:lnSpc>
                <a:spcPct val="110000"/>
              </a:lnSpc>
            </a:pPr>
            <a:r>
              <a:rPr sz="2400" spc="-10" dirty="0" smtClean="0">
                <a:cs typeface="Times New Roman"/>
              </a:rPr>
              <a:t>La</a:t>
            </a:r>
            <a:r>
              <a:rPr sz="2400" spc="7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entrada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subestación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consiste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transmisión. </a:t>
            </a:r>
            <a:r>
              <a:rPr sz="2400" spc="-28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2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salida</a:t>
            </a:r>
            <a:r>
              <a:rPr sz="2400" spc="25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consiste</a:t>
            </a:r>
            <a:r>
              <a:rPr sz="2400" spc="2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</a:t>
            </a:r>
            <a:r>
              <a:rPr sz="2400" spc="2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2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2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alimentadores</a:t>
            </a:r>
            <a:r>
              <a:rPr sz="2400" spc="2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distribución.</a:t>
            </a:r>
            <a:r>
              <a:rPr sz="2400" spc="25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Estos</a:t>
            </a:r>
            <a:r>
              <a:rPr sz="2400" spc="2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alimentadores</a:t>
            </a:r>
            <a:r>
              <a:rPr sz="2400" spc="2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2600" y="3212072"/>
            <a:ext cx="8382000" cy="539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59"/>
            <a:ext cx="17297400" cy="364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just">
              <a:lnSpc>
                <a:spcPct val="111000"/>
              </a:lnSpc>
              <a:spcBef>
                <a:spcPts val="1160"/>
              </a:spcBef>
            </a:pPr>
            <a:r>
              <a:rPr sz="2400" dirty="0" smtClean="0">
                <a:cs typeface="Times New Roman"/>
              </a:rPr>
              <a:t>media </a:t>
            </a:r>
            <a:r>
              <a:rPr sz="2400" dirty="0">
                <a:cs typeface="Times New Roman"/>
              </a:rPr>
              <a:t>tensión </a:t>
            </a:r>
            <a:r>
              <a:rPr sz="2400" spc="-5" dirty="0">
                <a:cs typeface="Times New Roman"/>
              </a:rPr>
              <a:t>son distribuidos </a:t>
            </a:r>
            <a:r>
              <a:rPr sz="2400" dirty="0">
                <a:cs typeface="Times New Roman"/>
              </a:rPr>
              <a:t>sobre </a:t>
            </a:r>
            <a:r>
              <a:rPr sz="2400" spc="-5" dirty="0">
                <a:cs typeface="Times New Roman"/>
              </a:rPr>
              <a:t>estructuras aéreas, </a:t>
            </a:r>
            <a:r>
              <a:rPr sz="2400" dirty="0">
                <a:cs typeface="Times New Roman"/>
              </a:rPr>
              <a:t>a lo largo de </a:t>
            </a:r>
            <a:r>
              <a:rPr sz="2400" spc="-5" dirty="0">
                <a:cs typeface="Times New Roman"/>
              </a:rPr>
              <a:t>las calles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ciudad;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bien,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algunos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soterrados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distribución.</a:t>
            </a:r>
            <a:endParaRPr sz="2400" dirty="0">
              <a:cs typeface="Times New Roman"/>
            </a:endParaRPr>
          </a:p>
          <a:p>
            <a:pPr marR="5080" algn="just">
              <a:lnSpc>
                <a:spcPct val="110000"/>
              </a:lnSpc>
            </a:pP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adición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cambiar el </a:t>
            </a:r>
            <a:r>
              <a:rPr sz="2400" dirty="0">
                <a:cs typeface="Times New Roman"/>
              </a:rPr>
              <a:t>nivel de tensión, </a:t>
            </a:r>
            <a:r>
              <a:rPr sz="2400" spc="-5" dirty="0">
                <a:cs typeface="Times New Roman"/>
              </a:rPr>
              <a:t>el trabajo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las subestaciones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distribución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consiste en aislar fallas </a:t>
            </a:r>
            <a:r>
              <a:rPr sz="2400" spc="-10" dirty="0">
                <a:cs typeface="Times New Roman"/>
              </a:rPr>
              <a:t>ya </a:t>
            </a:r>
            <a:r>
              <a:rPr sz="2400" dirty="0">
                <a:cs typeface="Times New Roman"/>
              </a:rPr>
              <a:t>sea </a:t>
            </a:r>
            <a:r>
              <a:rPr sz="2400" spc="-5" dirty="0">
                <a:cs typeface="Times New Roman"/>
              </a:rPr>
              <a:t>en el sistema </a:t>
            </a:r>
            <a:r>
              <a:rPr sz="2400" dirty="0">
                <a:cs typeface="Times New Roman"/>
              </a:rPr>
              <a:t>de transmisión o de distribución. </a:t>
            </a:r>
            <a:r>
              <a:rPr sz="2400" spc="-5" dirty="0">
                <a:cs typeface="Times New Roman"/>
              </a:rPr>
              <a:t>También son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utilizadas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regular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medio</a:t>
            </a:r>
            <a:r>
              <a:rPr sz="2400" spc="2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inyección</a:t>
            </a:r>
            <a:r>
              <a:rPr sz="2400" spc="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reactivos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través</a:t>
            </a:r>
            <a:r>
              <a:rPr sz="2400" spc="2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bancos</a:t>
            </a:r>
            <a:r>
              <a:rPr sz="2400" spc="2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endParaRPr sz="2400" dirty="0">
              <a:cs typeface="Times New Roman"/>
            </a:endParaRPr>
          </a:p>
          <a:p>
            <a:pPr algn="just">
              <a:spcBef>
                <a:spcPts val="155"/>
              </a:spcBef>
            </a:pPr>
            <a:r>
              <a:rPr sz="2400" spc="-5" dirty="0">
                <a:cs typeface="Times New Roman"/>
              </a:rPr>
              <a:t>capacitores.</a:t>
            </a:r>
            <a:endParaRPr sz="2400" dirty="0">
              <a:cs typeface="Times New Roman"/>
            </a:endParaRPr>
          </a:p>
          <a:p>
            <a:pPr marR="5080" algn="just">
              <a:lnSpc>
                <a:spcPct val="110000"/>
              </a:lnSpc>
            </a:pPr>
            <a:r>
              <a:rPr sz="2400" b="1" i="1" u="sng" dirty="0">
                <a:cs typeface="Times New Roman"/>
              </a:rPr>
              <a:t>En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países</a:t>
            </a:r>
            <a:r>
              <a:rPr sz="2400" b="1" i="1" u="sng" dirty="0">
                <a:cs typeface="Times New Roman"/>
              </a:rPr>
              <a:t> desarrollados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se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suelen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instalar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subestaciones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distribución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dentro</a:t>
            </a:r>
            <a:r>
              <a:rPr sz="2400" b="1" i="1" u="sng" dirty="0">
                <a:cs typeface="Times New Roman"/>
              </a:rPr>
              <a:t> de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edificaciones </a:t>
            </a:r>
            <a:r>
              <a:rPr sz="2400" b="1" i="1" u="sng" dirty="0">
                <a:cs typeface="Times New Roman"/>
              </a:rPr>
              <a:t>que aparentar </a:t>
            </a:r>
            <a:r>
              <a:rPr sz="2400" b="1" i="1" u="sng" spc="-5" dirty="0">
                <a:cs typeface="Times New Roman"/>
              </a:rPr>
              <a:t>ser viviendas</a:t>
            </a:r>
            <a:r>
              <a:rPr sz="2400" b="1" i="1" u="sng" spc="2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 con </a:t>
            </a:r>
            <a:r>
              <a:rPr sz="2400" b="1" i="1" u="sng" spc="-5" dirty="0">
                <a:cs typeface="Times New Roman"/>
              </a:rPr>
              <a:t>sistemas soterrados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distribución. </a:t>
            </a:r>
            <a:r>
              <a:rPr sz="2400" spc="-15" dirty="0">
                <a:cs typeface="Times New Roman"/>
              </a:rPr>
              <a:t>La 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subestación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este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ciudad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Scarborough,</a:t>
            </a:r>
            <a:endParaRPr sz="2400" dirty="0">
              <a:cs typeface="Times New Roman"/>
            </a:endParaRPr>
          </a:p>
          <a:p>
            <a:pPr marR="5080" algn="just">
              <a:lnSpc>
                <a:spcPct val="110000"/>
              </a:lnSpc>
              <a:spcBef>
                <a:spcPts val="15"/>
              </a:spcBef>
            </a:pPr>
            <a:r>
              <a:rPr sz="2400" spc="-5" dirty="0">
                <a:cs typeface="Times New Roman"/>
              </a:rPr>
              <a:t>provincia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Ontario, Canadá. </a:t>
            </a: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9.04 muestra una </a:t>
            </a:r>
            <a:r>
              <a:rPr sz="2400" spc="-5" dirty="0">
                <a:cs typeface="Times New Roman"/>
              </a:rPr>
              <a:t>fotografía </a:t>
            </a:r>
            <a:r>
              <a:rPr sz="2400" dirty="0">
                <a:cs typeface="Times New Roman"/>
              </a:rPr>
              <a:t>de una </a:t>
            </a:r>
            <a:r>
              <a:rPr sz="2400" spc="-5" dirty="0">
                <a:cs typeface="Times New Roman"/>
              </a:rPr>
              <a:t>subestación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primaria </a:t>
            </a:r>
            <a:r>
              <a:rPr sz="2400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interiores,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camuflada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residencia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familiar: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1785" y="7510879"/>
            <a:ext cx="17297399" cy="23771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9.04: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distribución primaria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para </a:t>
            </a:r>
            <a:r>
              <a:rPr sz="2400" b="1" spc="-5" dirty="0">
                <a:cs typeface="Times New Roman"/>
              </a:rPr>
              <a:t>interiores.</a:t>
            </a:r>
            <a:endParaRPr sz="2400" b="1" dirty="0">
              <a:cs typeface="Times New Roman"/>
            </a:endParaRPr>
          </a:p>
          <a:p>
            <a:pPr marL="12700" algn="just"/>
            <a:r>
              <a:rPr sz="2400" b="1" spc="-5" dirty="0" smtClean="0">
                <a:cs typeface="Times New Roman"/>
              </a:rPr>
              <a:t>9.2.3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Conmutación</a:t>
            </a:r>
            <a:endParaRPr sz="2400" dirty="0">
              <a:cs typeface="Times New Roman"/>
            </a:endParaRPr>
          </a:p>
          <a:p>
            <a:pPr marL="12700" marR="5080" algn="just">
              <a:lnSpc>
                <a:spcPct val="110300"/>
              </a:lnSpc>
              <a:spcBef>
                <a:spcPts val="15"/>
              </a:spcBef>
            </a:pPr>
            <a:r>
              <a:rPr sz="2400" b="1" i="1" u="sng" dirty="0">
                <a:cs typeface="Times New Roman"/>
              </a:rPr>
              <a:t>Existe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tercer</a:t>
            </a:r>
            <a:r>
              <a:rPr sz="2400" b="1" i="1" u="sng" dirty="0">
                <a:cs typeface="Times New Roman"/>
              </a:rPr>
              <a:t> tipo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10" dirty="0">
                <a:cs typeface="Times New Roman"/>
              </a:rPr>
              <a:t>de</a:t>
            </a:r>
            <a:r>
              <a:rPr sz="2400" b="1" i="1" u="sng" spc="-5" dirty="0">
                <a:cs typeface="Times New Roman"/>
              </a:rPr>
              <a:t> subestación</a:t>
            </a:r>
            <a:r>
              <a:rPr sz="2400" b="1" i="1" u="sng" dirty="0">
                <a:cs typeface="Times New Roman"/>
              </a:rPr>
              <a:t> que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se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denomina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Subestación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10" dirty="0">
                <a:cs typeface="Times New Roman"/>
              </a:rPr>
              <a:t>de</a:t>
            </a:r>
            <a:r>
              <a:rPr sz="2400" b="1" i="1" u="sng" spc="-5" dirty="0">
                <a:cs typeface="Times New Roman"/>
              </a:rPr>
              <a:t> Conmutación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(“Switching Substation”) </a:t>
            </a:r>
            <a:r>
              <a:rPr sz="2400" b="1" i="1" u="sng" dirty="0">
                <a:cs typeface="Times New Roman"/>
              </a:rPr>
              <a:t>que </a:t>
            </a:r>
            <a:r>
              <a:rPr sz="2400" b="1" i="1" u="sng" spc="-5" dirty="0">
                <a:cs typeface="Times New Roman"/>
              </a:rPr>
              <a:t>se caracteriza </a:t>
            </a:r>
            <a:r>
              <a:rPr sz="2400" b="1" i="1" u="sng" dirty="0">
                <a:cs typeface="Times New Roman"/>
              </a:rPr>
              <a:t>por no </a:t>
            </a:r>
            <a:r>
              <a:rPr sz="2400" b="1" i="1" u="sng" spc="-5" dirty="0">
                <a:cs typeface="Times New Roman"/>
              </a:rPr>
              <a:t>tener transformadores, operando </a:t>
            </a:r>
            <a:r>
              <a:rPr sz="2400" b="1" i="1" u="sng" dirty="0">
                <a:cs typeface="Times New Roman"/>
              </a:rPr>
              <a:t>por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tanto a una sola tensión </a:t>
            </a:r>
            <a:r>
              <a:rPr sz="2400" b="1" i="1" u="sng" spc="-10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transmisión</a:t>
            </a:r>
            <a:r>
              <a:rPr sz="2400" spc="-5" dirty="0">
                <a:cs typeface="Times New Roman"/>
              </a:rPr>
              <a:t>. </a:t>
            </a:r>
            <a:r>
              <a:rPr sz="2400" spc="-15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subestaciones de </a:t>
            </a:r>
            <a:r>
              <a:rPr sz="2400" spc="-5" dirty="0">
                <a:cs typeface="Times New Roman"/>
              </a:rPr>
              <a:t>conmutación se </a:t>
            </a:r>
            <a:r>
              <a:rPr sz="2400" dirty="0">
                <a:cs typeface="Times New Roman"/>
              </a:rPr>
              <a:t>utilizan </a:t>
            </a:r>
            <a:r>
              <a:rPr sz="2400" spc="-5" dirty="0">
                <a:cs typeface="Times New Roman"/>
              </a:rPr>
              <a:t>como </a:t>
            </a:r>
            <a:r>
              <a:rPr sz="2400" dirty="0">
                <a:cs typeface="Times New Roman"/>
              </a:rPr>
              <a:t> nodos </a:t>
            </a:r>
            <a:r>
              <a:rPr sz="2400" spc="-5" dirty="0">
                <a:cs typeface="Times New Roman"/>
              </a:rPr>
              <a:t>del sistema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recolección </a:t>
            </a:r>
            <a:r>
              <a:rPr sz="2400" dirty="0">
                <a:cs typeface="Times New Roman"/>
              </a:rPr>
              <a:t>y distribución de </a:t>
            </a:r>
            <a:r>
              <a:rPr sz="2400" spc="-5" dirty="0">
                <a:cs typeface="Times New Roman"/>
              </a:rPr>
              <a:t>energía </a:t>
            </a:r>
            <a:r>
              <a:rPr sz="2400" dirty="0">
                <a:cs typeface="Times New Roman"/>
              </a:rPr>
              <a:t>del sistema. </a:t>
            </a: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9.05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una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fotografía</a:t>
            </a:r>
            <a:r>
              <a:rPr sz="2400" spc="-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dirty="0">
                <a:cs typeface="Times New Roman"/>
              </a:rPr>
              <a:t> una</a:t>
            </a:r>
            <a:r>
              <a:rPr sz="2400" spc="-5" dirty="0">
                <a:cs typeface="Times New Roman"/>
              </a:rPr>
              <a:t> subestación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conmutación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exteriores:</a:t>
            </a:r>
            <a:endParaRPr sz="2400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1800" y="3733800"/>
            <a:ext cx="6400800" cy="37770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873869" y="6201539"/>
            <a:ext cx="11468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9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9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140200" y="7162800"/>
            <a:ext cx="17373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5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9.06: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Diagrama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unifilar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conmutación.</a:t>
            </a:r>
            <a:endParaRPr sz="2400" b="1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600" y="808296"/>
            <a:ext cx="7162800" cy="429710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82600" y="4632107"/>
            <a:ext cx="7696200" cy="2721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36925"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cs typeface="Times New Roman"/>
              </a:rPr>
              <a:t>Fuente:</a:t>
            </a:r>
            <a:r>
              <a:rPr sz="2400" b="1" spc="-20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FFFFFF"/>
                </a:solidFill>
                <a:cs typeface="Times New Roman"/>
              </a:rPr>
              <a:t>Google</a:t>
            </a:r>
            <a:r>
              <a:rPr sz="2400" b="1" spc="-15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FFFFFF"/>
                </a:solidFill>
                <a:cs typeface="Times New Roman"/>
              </a:rPr>
              <a:t>Images</a:t>
            </a:r>
            <a:endParaRPr sz="2400" dirty="0">
              <a:cs typeface="Times New Roman"/>
            </a:endParaRPr>
          </a:p>
          <a:p>
            <a:pPr>
              <a:spcBef>
                <a:spcPts val="20"/>
              </a:spcBef>
            </a:pPr>
            <a:endParaRPr sz="2400" dirty="0">
              <a:cs typeface="Times New Roman"/>
            </a:endParaRPr>
          </a:p>
          <a:p>
            <a:pPr marL="5080"/>
            <a:r>
              <a:rPr sz="2400" b="1" dirty="0">
                <a:cs typeface="Times New Roman"/>
              </a:rPr>
              <a:t>Figura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9.05: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conmutación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para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exteriores.</a:t>
            </a:r>
            <a:endParaRPr sz="2400" b="1" dirty="0">
              <a:cs typeface="Times New Roman"/>
            </a:endParaRPr>
          </a:p>
          <a:p>
            <a:pPr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 marL="12700" marR="5080">
              <a:lnSpc>
                <a:spcPct val="110000"/>
              </a:lnSpc>
            </a:pPr>
            <a:r>
              <a:rPr sz="2400" spc="-10" dirty="0">
                <a:cs typeface="Times New Roman"/>
              </a:rPr>
              <a:t>La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9.06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representa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diagrama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unifilar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conmutación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juego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barras </a:t>
            </a:r>
            <a:r>
              <a:rPr sz="2400" spc="-5" dirty="0">
                <a:cs typeface="Times New Roman"/>
              </a:rPr>
              <a:t>sencillo:</a:t>
            </a:r>
            <a:endParaRPr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78800" y="808296"/>
            <a:ext cx="9296400" cy="58973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381000"/>
            <a:ext cx="17221200" cy="8758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0" lvl="1" indent="-355600" algn="just">
              <a:lnSpc>
                <a:spcPts val="2880"/>
              </a:lnSpc>
              <a:buAutoNum type="arabicPeriod" startAt="3"/>
              <a:tabLst>
                <a:tab pos="737235" algn="l"/>
              </a:tabLst>
            </a:pPr>
            <a:r>
              <a:rPr sz="2400" b="1" spc="-5" dirty="0" err="1" smtClean="0">
                <a:cs typeface="Times New Roman"/>
              </a:rPr>
              <a:t>Conexiones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en </a:t>
            </a:r>
            <a:r>
              <a:rPr sz="2400" b="1" spc="-5" dirty="0">
                <a:cs typeface="Times New Roman"/>
              </a:rPr>
              <a:t>Subestaciones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Transmisión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y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Distribución</a:t>
            </a:r>
            <a:endParaRPr lang="es-ES" sz="2400" b="1" spc="-5" dirty="0" smtClean="0">
              <a:cs typeface="Times New Roman"/>
            </a:endParaRPr>
          </a:p>
          <a:p>
            <a:pPr marL="736600" lvl="1" indent="-355600" algn="just">
              <a:lnSpc>
                <a:spcPts val="2880"/>
              </a:lnSpc>
              <a:buAutoNum type="arabicPeriod" startAt="3"/>
              <a:tabLst>
                <a:tab pos="737235" algn="l"/>
              </a:tabLst>
            </a:pPr>
            <a:endParaRPr sz="2400" dirty="0">
              <a:cs typeface="Times New Roman"/>
            </a:endParaRPr>
          </a:p>
          <a:p>
            <a:pPr marL="381635" marR="10795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circuitos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las subestaciones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transmisión y </a:t>
            </a:r>
            <a:r>
              <a:rPr sz="2400" spc="-5" dirty="0">
                <a:cs typeface="Times New Roman"/>
              </a:rPr>
              <a:t>distribución se </a:t>
            </a:r>
            <a:r>
              <a:rPr sz="2400" dirty="0">
                <a:cs typeface="Times New Roman"/>
              </a:rPr>
              <a:t>pueden dividir </a:t>
            </a:r>
            <a:r>
              <a:rPr sz="2400" spc="-5" dirty="0">
                <a:cs typeface="Times New Roman"/>
              </a:rPr>
              <a:t>en dos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grandes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grupos,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saber</a:t>
            </a:r>
            <a:r>
              <a:rPr sz="2400" dirty="0" smtClean="0">
                <a:cs typeface="Times New Roman"/>
              </a:rPr>
              <a:t>:</a:t>
            </a:r>
            <a:endParaRPr lang="es-ES" sz="2400" dirty="0" smtClean="0">
              <a:cs typeface="Times New Roman"/>
            </a:endParaRPr>
          </a:p>
          <a:p>
            <a:pPr marL="381635" marR="10795" algn="just">
              <a:lnSpc>
                <a:spcPts val="2880"/>
              </a:lnSpc>
              <a:spcBef>
                <a:spcPts val="65"/>
              </a:spcBef>
            </a:pPr>
            <a:endParaRPr sz="2400" i="1" u="sng" dirty="0">
              <a:cs typeface="Times New Roman"/>
            </a:endParaRPr>
          </a:p>
          <a:p>
            <a:pPr marL="1700213" lvl="2" indent="-6413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974850" algn="l"/>
              </a:tabLst>
            </a:pPr>
            <a:r>
              <a:rPr sz="2400" b="1" i="1" u="sng" spc="-5" dirty="0">
                <a:cs typeface="Times New Roman"/>
              </a:rPr>
              <a:t>Circuitos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Principales</a:t>
            </a:r>
            <a:endParaRPr sz="2400" b="1" i="1" u="sng" dirty="0">
              <a:cs typeface="Times New Roman"/>
            </a:endParaRPr>
          </a:p>
          <a:p>
            <a:pPr marL="1700213" lvl="2" indent="-6413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974850" algn="l"/>
              </a:tabLst>
            </a:pPr>
            <a:r>
              <a:rPr sz="2400" b="1" i="1" u="sng" spc="-5" dirty="0" err="1">
                <a:cs typeface="Times New Roman"/>
              </a:rPr>
              <a:t>Circuitos</a:t>
            </a:r>
            <a:r>
              <a:rPr sz="2400" b="1" i="1" u="sng" spc="-20" dirty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Auxiliares</a:t>
            </a:r>
            <a:endParaRPr lang="es-ES" sz="2400" b="1" i="1" u="sng" spc="-5" dirty="0" smtClean="0">
              <a:cs typeface="Times New Roman"/>
            </a:endParaRPr>
          </a:p>
          <a:p>
            <a:pPr marL="1288415" lvl="2" indent="-229235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289050" algn="l"/>
              </a:tabLst>
            </a:pPr>
            <a:endParaRPr sz="2400" dirty="0">
              <a:cs typeface="Times New Roman"/>
            </a:endParaRPr>
          </a:p>
          <a:p>
            <a:pPr marL="381635" marR="5080" algn="just">
              <a:lnSpc>
                <a:spcPts val="2880"/>
              </a:lnSpc>
              <a:spcBef>
                <a:spcPts val="10"/>
              </a:spcBef>
            </a:pPr>
            <a:r>
              <a:rPr sz="2400" spc="-1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circuitos principales son los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utilizan </a:t>
            </a:r>
            <a:r>
              <a:rPr sz="2400" spc="-5" dirty="0">
                <a:cs typeface="Times New Roman"/>
              </a:rPr>
              <a:t>para transformación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distribución </a:t>
            </a:r>
            <a:r>
              <a:rPr sz="2400" dirty="0">
                <a:cs typeface="Times New Roman"/>
              </a:rPr>
              <a:t>de la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energía eléctrica. </a:t>
            </a:r>
            <a:r>
              <a:rPr sz="2400" spc="-10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conexiones de </a:t>
            </a:r>
            <a:r>
              <a:rPr sz="2400" spc="-5" dirty="0">
                <a:cs typeface="Times New Roman"/>
              </a:rPr>
              <a:t>los circuitos principales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conocen </a:t>
            </a:r>
            <a:r>
              <a:rPr sz="2400" dirty="0">
                <a:cs typeface="Times New Roman"/>
              </a:rPr>
              <a:t>como </a:t>
            </a:r>
            <a:r>
              <a:rPr sz="2400" b="1" i="1" spc="-5" dirty="0">
                <a:cs typeface="Times New Roman"/>
              </a:rPr>
              <a:t>sistemas </a:t>
            </a:r>
            <a:r>
              <a:rPr sz="2400" b="1" i="1" dirty="0">
                <a:cs typeface="Times New Roman"/>
              </a:rPr>
              <a:t>de </a:t>
            </a:r>
            <a:r>
              <a:rPr sz="2400" b="1" i="1" spc="5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barras</a:t>
            </a:r>
            <a:r>
              <a:rPr sz="2400" b="1" i="1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eléctrica.</a:t>
            </a:r>
            <a:endParaRPr sz="2400" dirty="0">
              <a:cs typeface="Times New Roman"/>
            </a:endParaRPr>
          </a:p>
          <a:p>
            <a:pPr marL="381635" marR="10160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circuitos auxiliares se emplean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señalización, medición, control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protección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diferentes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componentes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potencia.</a:t>
            </a: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pPr marL="736600" lvl="1" indent="-355600" algn="just">
              <a:lnSpc>
                <a:spcPts val="2880"/>
              </a:lnSpc>
              <a:buAutoNum type="arabicPeriod" startAt="4"/>
              <a:tabLst>
                <a:tab pos="737235" algn="l"/>
              </a:tabLst>
            </a:pPr>
            <a:r>
              <a:rPr sz="2400" b="1" spc="-5" dirty="0">
                <a:cs typeface="Times New Roman"/>
              </a:rPr>
              <a:t>Sistemas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en </a:t>
            </a:r>
            <a:r>
              <a:rPr sz="2400" b="1" spc="-5" dirty="0" err="1">
                <a:cs typeface="Times New Roman"/>
              </a:rPr>
              <a:t>Subestaciones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Eléctricas</a:t>
            </a:r>
            <a:endParaRPr lang="es-ES" sz="2400" b="1" spc="-5" dirty="0" smtClean="0">
              <a:cs typeface="Times New Roman"/>
            </a:endParaRPr>
          </a:p>
          <a:p>
            <a:pPr marL="736600" lvl="1" indent="-355600" algn="just">
              <a:lnSpc>
                <a:spcPts val="2880"/>
              </a:lnSpc>
              <a:buAutoNum type="arabicPeriod" startAt="4"/>
              <a:tabLst>
                <a:tab pos="737235" algn="l"/>
              </a:tabLst>
            </a:pPr>
            <a:endParaRPr sz="2400" dirty="0">
              <a:cs typeface="Times New Roman"/>
            </a:endParaRPr>
          </a:p>
          <a:p>
            <a:pPr marL="381635" marR="8255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Las</a:t>
            </a:r>
            <a:r>
              <a:rPr sz="2400" spc="1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subestaciones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transmisión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utilizan</a:t>
            </a:r>
            <a:r>
              <a:rPr sz="2400" spc="1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diferentes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tipos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arreglos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conectar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principales.</a:t>
            </a:r>
            <a:r>
              <a:rPr sz="2400" spc="1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conexiones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empleadas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siguientes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L="381635" marR="8255" algn="just">
              <a:lnSpc>
                <a:spcPts val="2880"/>
              </a:lnSpc>
              <a:spcBef>
                <a:spcPts val="65"/>
              </a:spcBef>
            </a:pPr>
            <a:endParaRPr sz="2400" b="1" i="1" u="sng" dirty="0">
              <a:cs typeface="Times New Roman"/>
            </a:endParaRPr>
          </a:p>
          <a:p>
            <a:pPr marL="1792288" lvl="2" indent="-733425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792288" algn="l"/>
              </a:tabLst>
            </a:pPr>
            <a:r>
              <a:rPr sz="2400" b="1" i="1" u="sng" spc="-5" dirty="0">
                <a:cs typeface="Times New Roman"/>
              </a:rPr>
              <a:t>Juego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-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 Sencillo</a:t>
            </a:r>
            <a:endParaRPr sz="2400" b="1" i="1" u="sng" dirty="0">
              <a:cs typeface="Times New Roman"/>
            </a:endParaRPr>
          </a:p>
          <a:p>
            <a:pPr marL="1792288" lvl="2" indent="-733425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792288" algn="l"/>
              </a:tabLst>
            </a:pPr>
            <a:r>
              <a:rPr sz="2400" b="1" i="1" u="sng" spc="-5" dirty="0">
                <a:cs typeface="Times New Roman"/>
              </a:rPr>
              <a:t>Juego</a:t>
            </a:r>
            <a:r>
              <a:rPr sz="2400" b="1" i="1" u="sng" spc="-2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-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spc="-2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Doble</a:t>
            </a:r>
          </a:p>
          <a:p>
            <a:pPr marL="1792288" lvl="2" indent="-733425" algn="just">
              <a:lnSpc>
                <a:spcPts val="2880"/>
              </a:lnSpc>
              <a:spcBef>
                <a:spcPts val="155"/>
              </a:spcBef>
              <a:buAutoNum type="arabicPeriod"/>
              <a:tabLst>
                <a:tab pos="1792288" algn="l"/>
              </a:tabLst>
            </a:pPr>
            <a:r>
              <a:rPr sz="2400" b="1" i="1" u="sng" spc="-5" dirty="0">
                <a:cs typeface="Times New Roman"/>
              </a:rPr>
              <a:t>Juego</a:t>
            </a:r>
            <a:r>
              <a:rPr sz="2400" b="1" i="1" u="sng" dirty="0">
                <a:cs typeface="Times New Roman"/>
              </a:rPr>
              <a:t> de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Principal</a:t>
            </a:r>
            <a:r>
              <a:rPr sz="2400" b="1" i="1" u="sng" spc="1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-2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Transferencia</a:t>
            </a:r>
            <a:endParaRPr sz="2400" b="1" i="1" u="sng" dirty="0">
              <a:cs typeface="Times New Roman"/>
            </a:endParaRPr>
          </a:p>
          <a:p>
            <a:pPr marL="1792288" lvl="2" indent="-733425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792288" algn="l"/>
              </a:tabLst>
            </a:pPr>
            <a:r>
              <a:rPr sz="2400" b="1" i="1" u="sng" spc="-5" dirty="0">
                <a:cs typeface="Times New Roman"/>
              </a:rPr>
              <a:t>Juego</a:t>
            </a:r>
            <a:r>
              <a:rPr sz="2400" b="1" i="1" u="sng" spc="-2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-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spc="-2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Triple</a:t>
            </a:r>
          </a:p>
          <a:p>
            <a:pPr marL="1792288" lvl="2" indent="-733425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792288" algn="l"/>
              </a:tabLst>
            </a:pPr>
            <a:r>
              <a:rPr sz="2400" b="1" i="1" u="sng" spc="-5" dirty="0">
                <a:cs typeface="Times New Roman"/>
              </a:rPr>
              <a:t>Juego</a:t>
            </a:r>
            <a:r>
              <a:rPr sz="2400" b="1" i="1" u="sng" spc="-1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-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en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Anillo</a:t>
            </a:r>
          </a:p>
          <a:p>
            <a:pPr marL="1792288" lvl="2" indent="-733425" algn="just">
              <a:lnSpc>
                <a:spcPts val="2880"/>
              </a:lnSpc>
              <a:spcBef>
                <a:spcPts val="140"/>
              </a:spcBef>
              <a:buAutoNum type="arabicPeriod"/>
              <a:tabLst>
                <a:tab pos="1792288" algn="l"/>
              </a:tabLst>
            </a:pPr>
            <a:r>
              <a:rPr sz="2400" b="1" i="1" u="sng" spc="-5" dirty="0">
                <a:cs typeface="Times New Roman"/>
              </a:rPr>
              <a:t>Juego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-5" dirty="0">
                <a:cs typeface="Times New Roman"/>
              </a:rPr>
              <a:t> Barras </a:t>
            </a:r>
            <a:r>
              <a:rPr sz="2400" b="1" i="1" u="sng" dirty="0">
                <a:cs typeface="Times New Roman"/>
              </a:rPr>
              <a:t>Doble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con</a:t>
            </a:r>
            <a:r>
              <a:rPr sz="2400" b="1" i="1" u="sng" spc="-5" dirty="0">
                <a:cs typeface="Times New Roman"/>
              </a:rPr>
              <a:t> Arreglo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5" dirty="0">
                <a:cs typeface="Times New Roman"/>
              </a:rPr>
              <a:t> </a:t>
            </a:r>
            <a:r>
              <a:rPr lang="en-US" sz="2400" b="1" i="1" u="sng" spc="-5" dirty="0" err="1" smtClean="0">
                <a:cs typeface="Times New Roman"/>
              </a:rPr>
              <a:t>interruptor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-1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Medio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62"/>
            <a:ext cx="17373600" cy="189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75" algn="just">
              <a:lnSpc>
                <a:spcPts val="2880"/>
              </a:lnSpc>
            </a:pPr>
            <a:r>
              <a:rPr sz="2400" b="1" spc="-5" dirty="0" smtClean="0">
                <a:cs typeface="Times New Roman"/>
              </a:rPr>
              <a:t>9.5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 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Sencillo</a:t>
            </a:r>
            <a:endParaRPr sz="2400" dirty="0">
              <a:cs typeface="Times New Roman"/>
            </a:endParaRPr>
          </a:p>
          <a:p>
            <a:pPr marL="92075" marR="5080" algn="just">
              <a:lnSpc>
                <a:spcPts val="2880"/>
              </a:lnSpc>
              <a:spcBef>
                <a:spcPts val="65"/>
              </a:spcBef>
            </a:pPr>
            <a:r>
              <a:rPr sz="2400" b="1" i="1" spc="-5" dirty="0">
                <a:cs typeface="Times New Roman"/>
              </a:rPr>
              <a:t>Es</a:t>
            </a:r>
            <a:r>
              <a:rPr sz="2400" b="1" i="1" spc="10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el</a:t>
            </a:r>
            <a:r>
              <a:rPr sz="2400" b="1" i="1" spc="10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más</a:t>
            </a:r>
            <a:r>
              <a:rPr sz="2400" b="1" i="1" spc="10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simple</a:t>
            </a:r>
            <a:r>
              <a:rPr sz="2400" b="1" i="1" spc="10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y</a:t>
            </a:r>
            <a:r>
              <a:rPr sz="2400" b="1" i="1" spc="8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económico</a:t>
            </a:r>
            <a:r>
              <a:rPr sz="2400" b="1" i="1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1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conexiones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empleados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subestaciones </a:t>
            </a:r>
            <a:r>
              <a:rPr sz="2400" spc="-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transmisión </a:t>
            </a:r>
            <a:r>
              <a:rPr sz="2400" dirty="0">
                <a:cs typeface="Times New Roman"/>
              </a:rPr>
              <a:t>y distribución. Este tipo de arreglo </a:t>
            </a:r>
            <a:r>
              <a:rPr sz="2400" b="1" i="1" u="sng" spc="-5" dirty="0">
                <a:cs typeface="Times New Roman"/>
              </a:rPr>
              <a:t>se </a:t>
            </a:r>
            <a:r>
              <a:rPr sz="2400" b="1" i="1" u="sng" dirty="0">
                <a:cs typeface="Times New Roman"/>
              </a:rPr>
              <a:t>utiliza </a:t>
            </a:r>
            <a:r>
              <a:rPr sz="2400" b="1" i="1" u="sng" spc="10" dirty="0">
                <a:cs typeface="Times New Roman"/>
              </a:rPr>
              <a:t>en </a:t>
            </a:r>
            <a:r>
              <a:rPr sz="2400" b="1" i="1" u="sng" spc="-5" dirty="0">
                <a:cs typeface="Times New Roman"/>
              </a:rPr>
              <a:t>sistemas </a:t>
            </a:r>
            <a:r>
              <a:rPr sz="2400" b="1" i="1" u="sng" dirty="0">
                <a:cs typeface="Times New Roman"/>
              </a:rPr>
              <a:t>de media y baja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potencia</a:t>
            </a:r>
            <a:r>
              <a:rPr sz="2400" spc="-5" dirty="0">
                <a:cs typeface="Times New Roman"/>
              </a:rPr>
              <a:t>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se permite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energizar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ciertos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tiempo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determinado.</a:t>
            </a:r>
            <a:endParaRPr sz="2400" dirty="0">
              <a:cs typeface="Times New Roman"/>
            </a:endParaRPr>
          </a:p>
          <a:p>
            <a:pPr marL="92075" marR="6985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2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9.07 </a:t>
            </a:r>
            <a:r>
              <a:rPr sz="2400" spc="-5" dirty="0">
                <a:cs typeface="Times New Roman"/>
              </a:rPr>
              <a:t>representa el diagrama unifilar característico </a:t>
            </a:r>
            <a:r>
              <a:rPr sz="2400" dirty="0">
                <a:cs typeface="Times New Roman"/>
              </a:rPr>
              <a:t>de un </a:t>
            </a:r>
            <a:r>
              <a:rPr sz="2400" spc="-5" dirty="0">
                <a:cs typeface="Times New Roman"/>
              </a:rPr>
              <a:t>sistema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juego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dirty="0">
                <a:cs typeface="Times New Roman"/>
              </a:rPr>
              <a:t> sencillo de una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dirty="0">
                <a:cs typeface="Times New Roman"/>
              </a:rPr>
              <a:t> de transmisión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central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eléctrica:</a:t>
            </a:r>
            <a:endParaRPr sz="2400" dirty="0"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800" y="2209801"/>
            <a:ext cx="11658600" cy="700860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87800" y="9218403"/>
            <a:ext cx="103632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570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9.07: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sencillo.</a:t>
            </a:r>
            <a:endParaRPr sz="2400" b="1" dirty="0"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830" y="457200"/>
            <a:ext cx="17373600" cy="1248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marR="186690">
              <a:lnSpc>
                <a:spcPct val="110700"/>
              </a:lnSpc>
              <a:spcBef>
                <a:spcPts val="1110"/>
              </a:spcBef>
            </a:pPr>
            <a:r>
              <a:rPr sz="2400" b="1" spc="-5" dirty="0" smtClean="0">
                <a:cs typeface="Times New Roman"/>
              </a:rPr>
              <a:t>9.6</a:t>
            </a:r>
            <a:r>
              <a:rPr sz="2400" b="1" spc="3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Sencillo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Interconexión </a:t>
            </a:r>
            <a:r>
              <a:rPr sz="2400" b="1" spc="-38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Barras</a:t>
            </a:r>
            <a:endParaRPr lang="es-ES" sz="2400" b="1" spc="-5" dirty="0" smtClean="0">
              <a:cs typeface="Times New Roman"/>
            </a:endParaRPr>
          </a:p>
          <a:p>
            <a:pPr marL="381635" marR="5080" algn="just">
              <a:lnSpc>
                <a:spcPct val="110000"/>
              </a:lnSpc>
              <a:spcBef>
                <a:spcPts val="50"/>
              </a:spcBef>
            </a:pPr>
            <a:r>
              <a:rPr sz="2400" spc="-5" dirty="0" smtClean="0">
                <a:cs typeface="Times New Roman"/>
              </a:rPr>
              <a:t>Un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arreglo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sencillo</a:t>
            </a:r>
            <a:r>
              <a:rPr sz="2400" dirty="0">
                <a:cs typeface="Times New Roman"/>
              </a:rPr>
              <a:t> muy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utilizado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aquel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que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3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 subdivide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dos secciones, a </a:t>
            </a:r>
            <a:r>
              <a:rPr sz="2400" spc="-5" dirty="0">
                <a:cs typeface="Times New Roman"/>
              </a:rPr>
              <a:t>través </a:t>
            </a:r>
            <a:r>
              <a:rPr sz="2400" dirty="0">
                <a:cs typeface="Times New Roman"/>
              </a:rPr>
              <a:t>de un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interconexión de </a:t>
            </a:r>
            <a:r>
              <a:rPr sz="2400" spc="-5" dirty="0">
                <a:cs typeface="Times New Roman"/>
              </a:rPr>
              <a:t>barras, como el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mostrado en</a:t>
            </a:r>
            <a:r>
              <a:rPr sz="2400" dirty="0">
                <a:cs typeface="Times New Roman"/>
              </a:rPr>
              <a:t> 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9.08: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8105" y="7294850"/>
            <a:ext cx="17066629" cy="2458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cs typeface="Times New Roman"/>
            </a:endParaRPr>
          </a:p>
          <a:p>
            <a:pPr marL="530225" algn="ctr">
              <a:spcBef>
                <a:spcPts val="565"/>
              </a:spcBef>
            </a:pPr>
            <a:r>
              <a:rPr sz="2400" b="1" spc="-5" dirty="0">
                <a:cs typeface="Times New Roman"/>
              </a:rPr>
              <a:t>Figura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9.08: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barras </a:t>
            </a:r>
            <a:r>
              <a:rPr sz="2400" b="1" spc="-5" dirty="0">
                <a:cs typeface="Times New Roman"/>
              </a:rPr>
              <a:t>sencillo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</a:t>
            </a:r>
            <a:r>
              <a:rPr lang="en-US" sz="2400" b="1" spc="-5" dirty="0" err="1" smtClean="0">
                <a:cs typeface="Times New Roman"/>
              </a:rPr>
              <a:t>interruptor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interconexión</a:t>
            </a:r>
            <a:r>
              <a:rPr sz="2400" b="1" dirty="0">
                <a:cs typeface="Times New Roman"/>
              </a:rPr>
              <a:t> 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barras.</a:t>
            </a:r>
            <a:endParaRPr sz="2400" b="1" dirty="0">
              <a:cs typeface="Times New Roman"/>
            </a:endParaRPr>
          </a:p>
          <a:p>
            <a:pPr marL="12700">
              <a:spcBef>
                <a:spcPts val="695"/>
              </a:spcBef>
            </a:pPr>
            <a:r>
              <a:rPr sz="2400" dirty="0" smtClean="0">
                <a:cs typeface="Times New Roman"/>
              </a:rPr>
              <a:t>Este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arreglo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presenta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ventajas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siguientes:</a:t>
            </a:r>
            <a:endParaRPr sz="2400" dirty="0">
              <a:cs typeface="Times New Roman"/>
            </a:endParaRPr>
          </a:p>
          <a:p>
            <a:pPr marL="1079500" indent="-611188">
              <a:spcBef>
                <a:spcPts val="140"/>
              </a:spcBef>
              <a:buAutoNum type="arabicPeriod"/>
              <a:tabLst>
                <a:tab pos="1079500" algn="l"/>
              </a:tabLst>
            </a:pPr>
            <a:r>
              <a:rPr sz="2400" b="1" i="1" u="sng" spc="-5" dirty="0">
                <a:cs typeface="Times New Roman"/>
              </a:rPr>
              <a:t>Mayor continuidad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servicio.</a:t>
            </a:r>
            <a:endParaRPr sz="2400" b="1" i="1" u="sng" dirty="0">
              <a:cs typeface="Times New Roman"/>
            </a:endParaRPr>
          </a:p>
          <a:p>
            <a:pPr marL="1079500" indent="-611188">
              <a:spcBef>
                <a:spcPts val="145"/>
              </a:spcBef>
              <a:buAutoNum type="arabicPeriod"/>
              <a:tabLst>
                <a:tab pos="1079500" algn="l"/>
              </a:tabLst>
            </a:pPr>
            <a:r>
              <a:rPr sz="2400" b="1" i="1" u="sng" spc="-5" dirty="0">
                <a:cs typeface="Times New Roman"/>
              </a:rPr>
              <a:t>Facilidad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mantenimiento</a:t>
            </a:r>
            <a:r>
              <a:rPr sz="2400" b="1" i="1" u="sng" spc="-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-5" dirty="0">
                <a:cs typeface="Times New Roman"/>
              </a:rPr>
              <a:t> cada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porción</a:t>
            </a:r>
            <a:r>
              <a:rPr sz="2400" b="1" i="1" u="sng" spc="-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barras.</a:t>
            </a:r>
            <a:endParaRPr sz="2400" b="1" i="1" u="sng" dirty="0">
              <a:cs typeface="Times New Roman"/>
            </a:endParaRPr>
          </a:p>
          <a:p>
            <a:pPr marL="12700" marR="5080">
              <a:lnSpc>
                <a:spcPct val="110000"/>
              </a:lnSpc>
              <a:spcBef>
                <a:spcPts val="5"/>
              </a:spcBef>
            </a:pPr>
            <a:r>
              <a:rPr sz="2400" spc="-10" dirty="0">
                <a:cs typeface="Times New Roman"/>
              </a:rPr>
              <a:t>Las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desventajas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enunciadas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</a:t>
            </a:r>
            <a:r>
              <a:rPr sz="2400" spc="8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sencillo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pueden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referidas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cada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sección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divididas.</a:t>
            </a:r>
            <a:endParaRPr sz="2400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3000" y="1705362"/>
            <a:ext cx="11049000" cy="59146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59"/>
            <a:ext cx="17297399" cy="1613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b="1" spc="-5" dirty="0" smtClean="0">
                <a:cs typeface="Times New Roman"/>
              </a:rPr>
              <a:t>9.7</a:t>
            </a:r>
            <a:r>
              <a:rPr sz="2400" b="1" spc="38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 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Doble</a:t>
            </a:r>
            <a:endParaRPr sz="2400" dirty="0">
              <a:cs typeface="Times New Roman"/>
            </a:endParaRPr>
          </a:p>
          <a:p>
            <a:pPr marR="5080">
              <a:lnSpc>
                <a:spcPct val="110000"/>
              </a:lnSpc>
              <a:spcBef>
                <a:spcPts val="65"/>
              </a:spcBef>
              <a:tabLst>
                <a:tab pos="780415" algn="l"/>
                <a:tab pos="1035050" algn="l"/>
                <a:tab pos="1645920" algn="l"/>
                <a:tab pos="1933575" algn="l"/>
                <a:tab pos="2425700" algn="l"/>
                <a:tab pos="2713355" algn="l"/>
                <a:tab pos="3264535" algn="l"/>
                <a:tab pos="3750310" algn="l"/>
                <a:tab pos="4173220" algn="l"/>
                <a:tab pos="4782820" algn="l"/>
                <a:tab pos="5291455" algn="l"/>
              </a:tabLst>
            </a:pPr>
            <a:r>
              <a:rPr sz="2400" b="1" i="1" u="sng" dirty="0">
                <a:cs typeface="Times New Roman"/>
              </a:rPr>
              <a:t>Con	</a:t>
            </a:r>
            <a:r>
              <a:rPr sz="2400" b="1" i="1" u="sng" spc="-5" dirty="0">
                <a:cs typeface="Times New Roman"/>
              </a:rPr>
              <a:t>e</a:t>
            </a:r>
            <a:r>
              <a:rPr sz="2400" b="1" i="1" u="sng" dirty="0">
                <a:cs typeface="Times New Roman"/>
              </a:rPr>
              <a:t>l	</a:t>
            </a:r>
            <a:r>
              <a:rPr sz="2400" b="1" i="1" u="sng" spc="-5" dirty="0">
                <a:cs typeface="Times New Roman"/>
              </a:rPr>
              <a:t>sis</a:t>
            </a:r>
            <a:r>
              <a:rPr sz="2400" b="1" i="1" u="sng" dirty="0">
                <a:cs typeface="Times New Roman"/>
              </a:rPr>
              <a:t>t</a:t>
            </a:r>
            <a:r>
              <a:rPr sz="2400" b="1" i="1" u="sng" spc="-15" dirty="0">
                <a:cs typeface="Times New Roman"/>
              </a:rPr>
              <a:t>e</a:t>
            </a:r>
            <a:r>
              <a:rPr sz="2400" b="1" i="1" u="sng" spc="10" dirty="0">
                <a:cs typeface="Times New Roman"/>
              </a:rPr>
              <a:t>m</a:t>
            </a:r>
            <a:r>
              <a:rPr sz="2400" b="1" i="1" u="sng" dirty="0">
                <a:cs typeface="Times New Roman"/>
              </a:rPr>
              <a:t>a	de	</a:t>
            </a:r>
            <a:r>
              <a:rPr sz="2400" b="1" i="1" u="sng" spc="-5" dirty="0">
                <a:cs typeface="Times New Roman"/>
              </a:rPr>
              <a:t>j</a:t>
            </a:r>
            <a:r>
              <a:rPr sz="2400" b="1" i="1" u="sng" dirty="0">
                <a:cs typeface="Times New Roman"/>
              </a:rPr>
              <a:t>u</a:t>
            </a:r>
            <a:r>
              <a:rPr sz="2400" b="1" i="1" u="sng" spc="-5" dirty="0">
                <a:cs typeface="Times New Roman"/>
              </a:rPr>
              <a:t>e</a:t>
            </a:r>
            <a:r>
              <a:rPr sz="2400" b="1" i="1" u="sng" dirty="0">
                <a:cs typeface="Times New Roman"/>
              </a:rPr>
              <a:t>go	de	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dirty="0">
                <a:cs typeface="Times New Roman"/>
              </a:rPr>
              <a:t>	doble	</a:t>
            </a:r>
            <a:r>
              <a:rPr sz="2400" b="1" i="1" u="sng" spc="-5" dirty="0">
                <a:cs typeface="Times New Roman"/>
              </a:rPr>
              <a:t>ca</a:t>
            </a:r>
            <a:r>
              <a:rPr sz="2400" b="1" i="1" u="sng" dirty="0">
                <a:cs typeface="Times New Roman"/>
              </a:rPr>
              <a:t>da	</a:t>
            </a:r>
            <a:r>
              <a:rPr sz="2400" b="1" i="1" u="sng" spc="-5" dirty="0">
                <a:cs typeface="Times New Roman"/>
              </a:rPr>
              <a:t>c</a:t>
            </a:r>
            <a:r>
              <a:rPr sz="2400" b="1" i="1" u="sng" dirty="0">
                <a:cs typeface="Times New Roman"/>
              </a:rPr>
              <a:t>ir</a:t>
            </a:r>
            <a:r>
              <a:rPr sz="2400" b="1" i="1" u="sng" spc="-10" dirty="0">
                <a:cs typeface="Times New Roman"/>
              </a:rPr>
              <a:t>c</a:t>
            </a:r>
            <a:r>
              <a:rPr sz="2400" b="1" i="1" u="sng" dirty="0">
                <a:cs typeface="Times New Roman"/>
              </a:rPr>
              <a:t>uito	p</a:t>
            </a:r>
            <a:r>
              <a:rPr sz="2400" b="1" i="1" u="sng" spc="10" dirty="0">
                <a:cs typeface="Times New Roman"/>
              </a:rPr>
              <a:t>u</a:t>
            </a:r>
            <a:r>
              <a:rPr sz="2400" b="1" i="1" u="sng" spc="-5" dirty="0">
                <a:cs typeface="Times New Roman"/>
              </a:rPr>
              <a:t>e</a:t>
            </a:r>
            <a:r>
              <a:rPr sz="2400" b="1" i="1" u="sng" dirty="0">
                <a:cs typeface="Times New Roman"/>
              </a:rPr>
              <a:t>de	</a:t>
            </a:r>
            <a:r>
              <a:rPr sz="2400" b="1" i="1" u="sng" spc="-5" dirty="0">
                <a:cs typeface="Times New Roman"/>
              </a:rPr>
              <a:t>a</a:t>
            </a:r>
            <a:r>
              <a:rPr sz="2400" b="1" i="1" u="sng" dirty="0">
                <a:cs typeface="Times New Roman"/>
              </a:rPr>
              <a:t>liment</a:t>
            </a:r>
            <a:r>
              <a:rPr sz="2400" b="1" i="1" u="sng" spc="-5" dirty="0">
                <a:cs typeface="Times New Roman"/>
              </a:rPr>
              <a:t>ar</a:t>
            </a:r>
            <a:r>
              <a:rPr sz="2400" b="1" i="1" u="sng" dirty="0">
                <a:cs typeface="Times New Roman"/>
              </a:rPr>
              <a:t>se  </a:t>
            </a:r>
            <a:r>
              <a:rPr sz="2400" b="1" i="1" u="sng" spc="-5" dirty="0">
                <a:cs typeface="Times New Roman"/>
              </a:rPr>
              <a:t>independientemente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a</a:t>
            </a:r>
            <a:r>
              <a:rPr sz="2400" b="1" i="1" u="sng" spc="8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partir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10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cada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uno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de</a:t>
            </a:r>
            <a:r>
              <a:rPr sz="2400" b="1" i="1" u="sng" spc="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los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dos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juegos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spc="10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existentes</a:t>
            </a:r>
            <a:r>
              <a:rPr sz="2400" spc="-5" dirty="0">
                <a:cs typeface="Times New Roman"/>
              </a:rPr>
              <a:t>.</a:t>
            </a:r>
            <a:r>
              <a:rPr sz="2400" spc="10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Figura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9.09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representa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diagrama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unifilar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barras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dobles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 </a:t>
            </a:r>
            <a:r>
              <a:rPr sz="2400" dirty="0">
                <a:cs typeface="Times New Roman"/>
              </a:rPr>
              <a:t>de conmutación: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7782676"/>
            <a:ext cx="17297398" cy="19709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spcBef>
                <a:spcPts val="5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9.09: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</a:t>
            </a:r>
            <a:r>
              <a:rPr sz="2400" b="1" dirty="0">
                <a:cs typeface="Times New Roman"/>
              </a:rPr>
              <a:t> 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</a:t>
            </a:r>
            <a:r>
              <a:rPr sz="2400" b="1" dirty="0">
                <a:cs typeface="Times New Roman"/>
              </a:rPr>
              <a:t> de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doble.</a:t>
            </a:r>
            <a:endParaRPr sz="2400" b="1" dirty="0">
              <a:cs typeface="Times New Roman"/>
            </a:endParaRPr>
          </a:p>
          <a:p>
            <a:pPr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ct val="110300"/>
              </a:lnSpc>
              <a:spcBef>
                <a:spcPts val="5"/>
              </a:spcBef>
            </a:pPr>
            <a:r>
              <a:rPr sz="2400" b="1" i="1" u="sng" dirty="0">
                <a:cs typeface="Times New Roman"/>
              </a:rPr>
              <a:t>En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dirty="0">
                <a:cs typeface="Times New Roman"/>
              </a:rPr>
              <a:t> Sistema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Juego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dirty="0">
                <a:cs typeface="Times New Roman"/>
              </a:rPr>
              <a:t> Doble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normalmente</a:t>
            </a:r>
            <a:r>
              <a:rPr sz="2400" b="1" i="1" u="sng" dirty="0">
                <a:cs typeface="Times New Roman"/>
              </a:rPr>
              <a:t> una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sola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las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está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energizada. Para energizar </a:t>
            </a:r>
            <a:r>
              <a:rPr sz="2400" b="1" i="1" u="sng" dirty="0">
                <a:cs typeface="Times New Roman"/>
              </a:rPr>
              <a:t>la otra barra </a:t>
            </a:r>
            <a:r>
              <a:rPr sz="2400" b="1" i="1" u="sng" spc="-5" dirty="0">
                <a:cs typeface="Times New Roman"/>
              </a:rPr>
              <a:t>se </a:t>
            </a:r>
            <a:r>
              <a:rPr sz="2400" b="1" i="1" u="sng" dirty="0">
                <a:cs typeface="Times New Roman"/>
              </a:rPr>
              <a:t>utiliza un </a:t>
            </a:r>
            <a:r>
              <a:rPr lang="en-US" sz="2400" b="1" i="1" u="sng" spc="-5" dirty="0" err="1" smtClean="0">
                <a:cs typeface="Times New Roman"/>
              </a:rPr>
              <a:t>interruptor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conocido </a:t>
            </a:r>
            <a:r>
              <a:rPr sz="2400" b="1" i="1" u="sng" dirty="0" err="1">
                <a:cs typeface="Times New Roman"/>
              </a:rPr>
              <a:t>como</a:t>
            </a:r>
            <a:r>
              <a:rPr sz="2400" b="1" i="1" u="sng" dirty="0">
                <a:cs typeface="Times New Roman"/>
              </a:rPr>
              <a:t> </a:t>
            </a:r>
            <a:r>
              <a:rPr lang="en-US" sz="2400" b="1" i="1" u="sng" spc="-5" dirty="0" err="1" smtClean="0">
                <a:cs typeface="Times New Roman"/>
              </a:rPr>
              <a:t>interruptor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acoplamiento </a:t>
            </a:r>
            <a:r>
              <a:rPr sz="2400" b="1" i="1" u="sng" dirty="0">
                <a:cs typeface="Times New Roman"/>
              </a:rPr>
              <a:t>de barras.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sistema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juego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barras </a:t>
            </a:r>
            <a:r>
              <a:rPr sz="2400" dirty="0">
                <a:cs typeface="Times New Roman"/>
              </a:rPr>
              <a:t>doble </a:t>
            </a:r>
            <a:r>
              <a:rPr sz="2400" spc="-5" dirty="0">
                <a:cs typeface="Times New Roman"/>
              </a:rPr>
              <a:t>facilita el mantenimiento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cada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</a:t>
            </a:r>
            <a:r>
              <a:rPr sz="2400" spc="5" dirty="0">
                <a:cs typeface="Times New Roman"/>
              </a:rPr>
              <a:t> de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conservando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continuidad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servicio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alimentadores.</a:t>
            </a:r>
            <a:endParaRPr sz="2400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0200" y="1752601"/>
            <a:ext cx="10058400" cy="60300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1" y="319534"/>
            <a:ext cx="7467599" cy="3757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2880"/>
              </a:lnSpc>
            </a:pPr>
            <a:r>
              <a:rPr sz="2400" b="1" spc="-5" dirty="0" smtClean="0">
                <a:cs typeface="Times New Roman"/>
              </a:rPr>
              <a:t>9.8</a:t>
            </a:r>
            <a:r>
              <a:rPr sz="2400" b="1" spc="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 Doble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</a:t>
            </a:r>
            <a:r>
              <a:rPr sz="2400" b="1" dirty="0" err="1">
                <a:cs typeface="Times New Roman"/>
              </a:rPr>
              <a:t>Doble</a:t>
            </a:r>
            <a:r>
              <a:rPr sz="2400" b="1" spc="-5" dirty="0">
                <a:cs typeface="Times New Roman"/>
              </a:rPr>
              <a:t> </a:t>
            </a:r>
            <a:r>
              <a:rPr lang="en-US" sz="2400" b="1" spc="-5" dirty="0" err="1" smtClean="0">
                <a:cs typeface="Times New Roman"/>
              </a:rPr>
              <a:t>interruptor</a:t>
            </a: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</a:pPr>
            <a:r>
              <a:rPr sz="2400" spc="-5" dirty="0">
                <a:cs typeface="Times New Roman"/>
              </a:rPr>
              <a:t>Otro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</a:t>
            </a:r>
            <a:r>
              <a:rPr sz="2400" spc="13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doble,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3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provee</a:t>
            </a:r>
            <a:r>
              <a:rPr sz="2400" b="1" i="1" u="sng" spc="13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continuidad</a:t>
            </a:r>
            <a:r>
              <a:rPr sz="2400" b="1" i="1" u="sng" spc="13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13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servicio</a:t>
            </a:r>
            <a:r>
              <a:rPr sz="2400" b="1" i="1" u="sng" spc="15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1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facilidad</a:t>
            </a:r>
            <a:r>
              <a:rPr sz="2400" b="1" i="1" u="sng" spc="13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</a:p>
          <a:p>
            <a:pPr marR="5080" algn="just">
              <a:lnSpc>
                <a:spcPts val="2880"/>
              </a:lnSpc>
            </a:pPr>
            <a:r>
              <a:rPr sz="2400" b="1" i="1" u="sng" spc="-5" dirty="0">
                <a:cs typeface="Times New Roman"/>
              </a:rPr>
              <a:t>mantenimiento </a:t>
            </a:r>
            <a:r>
              <a:rPr sz="2400" b="1" i="1" u="sng" dirty="0">
                <a:cs typeface="Times New Roman"/>
              </a:rPr>
              <a:t>a </a:t>
            </a:r>
            <a:r>
              <a:rPr sz="2400" b="1" i="1" u="sng" spc="-5" dirty="0" err="1">
                <a:cs typeface="Times New Roman"/>
              </a:rPr>
              <a:t>los</a:t>
            </a:r>
            <a:r>
              <a:rPr sz="2400" b="1" i="1" u="sng" spc="-5" dirty="0">
                <a:cs typeface="Times New Roman"/>
              </a:rPr>
              <a:t> </a:t>
            </a:r>
            <a:r>
              <a:rPr lang="en-US" sz="2400" b="1" i="1" u="sng" spc="-5" dirty="0" err="1" smtClean="0">
                <a:cs typeface="Times New Roman"/>
              </a:rPr>
              <a:t>interruptor</a:t>
            </a:r>
            <a:r>
              <a:rPr sz="2400" b="1" i="1" u="sng" spc="-5" dirty="0" err="1" smtClean="0">
                <a:cs typeface="Times New Roman"/>
              </a:rPr>
              <a:t>es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línea, es el sistema </a:t>
            </a:r>
            <a:r>
              <a:rPr sz="2400" b="1" i="1" u="sng" dirty="0">
                <a:cs typeface="Times New Roman"/>
              </a:rPr>
              <a:t>de juego de </a:t>
            </a:r>
            <a:r>
              <a:rPr sz="2400" b="1" i="1" u="sng" spc="-5" dirty="0">
                <a:cs typeface="Times New Roman"/>
              </a:rPr>
              <a:t>barras </a:t>
            </a:r>
            <a:r>
              <a:rPr sz="2400" b="1" i="1" u="sng" dirty="0">
                <a:cs typeface="Times New Roman"/>
              </a:rPr>
              <a:t>doble </a:t>
            </a:r>
            <a:r>
              <a:rPr sz="2400" b="1" i="1" u="sng" spc="-5" dirty="0">
                <a:cs typeface="Times New Roman"/>
              </a:rPr>
              <a:t>con </a:t>
            </a:r>
            <a:r>
              <a:rPr sz="2400" b="1" i="1" u="sng" dirty="0" err="1">
                <a:cs typeface="Times New Roman"/>
              </a:rPr>
              <a:t>dobles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 </a:t>
            </a:r>
            <a:r>
              <a:rPr lang="en-US" sz="2400" b="1" i="1" u="sng" spc="-5" dirty="0" err="1" smtClean="0">
                <a:cs typeface="Times New Roman"/>
              </a:rPr>
              <a:t>interruptor</a:t>
            </a:r>
            <a:r>
              <a:rPr sz="2400" b="1" i="1" u="sng" spc="-5" dirty="0" err="1" smtClean="0">
                <a:cs typeface="Times New Roman"/>
              </a:rPr>
              <a:t>es</a:t>
            </a:r>
            <a:r>
              <a:rPr sz="2400" b="1" i="1" u="sng" spc="-5" dirty="0">
                <a:cs typeface="Times New Roman"/>
              </a:rPr>
              <a:t>. </a:t>
            </a:r>
            <a:r>
              <a:rPr sz="2400" dirty="0">
                <a:cs typeface="Times New Roman"/>
              </a:rPr>
              <a:t>Este sistema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un tanto </a:t>
            </a:r>
            <a:r>
              <a:rPr sz="2400" spc="-5" dirty="0">
                <a:cs typeface="Times New Roman"/>
              </a:rPr>
              <a:t>costoso, empleándose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generalmente en</a:t>
            </a:r>
            <a:r>
              <a:rPr sz="2400" spc="2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instalaciones 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5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gran</a:t>
            </a:r>
            <a:r>
              <a:rPr sz="2400" b="1" i="1" u="sng" spc="5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potencia</a:t>
            </a:r>
            <a:r>
              <a:rPr sz="2400" dirty="0">
                <a:cs typeface="Times New Roman"/>
              </a:rPr>
              <a:t>.</a:t>
            </a:r>
            <a:r>
              <a:rPr sz="2400" spc="7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Figura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9.10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representa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diagrama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unifilar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sistema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juego</a:t>
            </a:r>
            <a:r>
              <a:rPr sz="2400" spc="6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barras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dobles,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5" dirty="0">
                <a:cs typeface="Times New Roman"/>
              </a:rPr>
              <a:t> </a:t>
            </a:r>
            <a:r>
              <a:rPr lang="en-US" sz="2400" dirty="0" err="1" smtClean="0">
                <a:cs typeface="Times New Roman"/>
              </a:rPr>
              <a:t>interruptor</a:t>
            </a:r>
            <a:r>
              <a:rPr sz="2400" dirty="0" err="1" smtClean="0">
                <a:cs typeface="Times New Roman"/>
              </a:rPr>
              <a:t>es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dobles,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subestación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conmutación:</a:t>
            </a:r>
            <a:endParaRPr sz="2400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7800" y="609600"/>
            <a:ext cx="9601200" cy="693775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954125" y="7848600"/>
            <a:ext cx="7040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b="1" dirty="0">
                <a:cs typeface="Times New Roman"/>
              </a:rPr>
              <a:t>Figura </a:t>
            </a:r>
            <a:r>
              <a:rPr lang="es-ES" b="1" spc="-5" dirty="0">
                <a:cs typeface="Times New Roman"/>
              </a:rPr>
              <a:t>9.10:</a:t>
            </a:r>
            <a:r>
              <a:rPr lang="es-ES" b="1" spc="10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Sistema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de</a:t>
            </a:r>
            <a:r>
              <a:rPr lang="es-ES" b="1" spc="-5" dirty="0">
                <a:cs typeface="Times New Roman"/>
              </a:rPr>
              <a:t> juego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de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barras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dobles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con</a:t>
            </a:r>
            <a:r>
              <a:rPr lang="es-ES" b="1" spc="-10" dirty="0">
                <a:cs typeface="Times New Roman"/>
              </a:rPr>
              <a:t> </a:t>
            </a:r>
            <a:r>
              <a:rPr lang="es-ES" b="1" spc="-5" dirty="0" smtClean="0">
                <a:cs typeface="Times New Roman"/>
              </a:rPr>
              <a:t>interruptores </a:t>
            </a:r>
            <a:r>
              <a:rPr lang="es-ES" b="1" dirty="0">
                <a:cs typeface="Times New Roman"/>
              </a:rPr>
              <a:t>dobles.</a:t>
            </a:r>
          </a:p>
        </p:txBody>
      </p:sp>
      <p:sp>
        <p:nvSpPr>
          <p:cNvPr id="6" name="object 3"/>
          <p:cNvSpPr txBox="1"/>
          <p:nvPr/>
        </p:nvSpPr>
        <p:spPr>
          <a:xfrm>
            <a:off x="330200" y="4448870"/>
            <a:ext cx="8623925" cy="5505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2400" dirty="0" smtClean="0">
                <a:cs typeface="Times New Roman"/>
              </a:rPr>
              <a:t>Este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arreglo de barras </a:t>
            </a:r>
            <a:r>
              <a:rPr sz="2400" dirty="0">
                <a:cs typeface="Times New Roman"/>
              </a:rPr>
              <a:t>opera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manera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siguiente:</a:t>
            </a:r>
          </a:p>
          <a:p>
            <a:pPr marL="469265" marR="6985" indent="-228600">
              <a:lnSpc>
                <a:spcPct val="110000"/>
              </a:lnSpc>
              <a:buAutoNum type="arabicPeriod"/>
              <a:tabLst>
                <a:tab pos="469900" algn="l"/>
              </a:tabLst>
            </a:pPr>
            <a:r>
              <a:rPr sz="2400" spc="-10" dirty="0">
                <a:cs typeface="Times New Roman"/>
              </a:rPr>
              <a:t>Los</a:t>
            </a:r>
            <a:r>
              <a:rPr sz="2400" spc="125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14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alimentación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están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ambos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cerrados,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cual</a:t>
            </a:r>
            <a:r>
              <a:rPr sz="2400" spc="13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se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energizan ambas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 err="1">
                <a:cs typeface="Times New Roman"/>
              </a:rPr>
              <a:t>barras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469265" marR="6985" indent="-228600">
              <a:lnSpc>
                <a:spcPct val="110000"/>
              </a:lnSpc>
              <a:buAutoNum type="arabicPeriod"/>
              <a:tabLst>
                <a:tab pos="469900" algn="l"/>
              </a:tabLst>
            </a:pPr>
            <a:endParaRPr sz="2400" dirty="0">
              <a:cs typeface="Times New Roman"/>
            </a:endParaRPr>
          </a:p>
          <a:p>
            <a:pPr marL="469265" indent="-228600">
              <a:spcBef>
                <a:spcPts val="145"/>
              </a:spcBef>
              <a:buAutoNum type="arabicPeriod"/>
              <a:tabLst>
                <a:tab pos="469900" algn="l"/>
              </a:tabLst>
            </a:pPr>
            <a:r>
              <a:rPr sz="2400" spc="-5" dirty="0">
                <a:cs typeface="Times New Roman"/>
              </a:rPr>
              <a:t>De</a:t>
            </a:r>
            <a:r>
              <a:rPr sz="2400" spc="18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195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19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alimentadores,</a:t>
            </a:r>
            <a:r>
              <a:rPr sz="2400" spc="19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uno</a:t>
            </a:r>
            <a:r>
              <a:rPr sz="2400" b="1" i="1" u="sng" spc="195" dirty="0">
                <a:cs typeface="Times New Roman"/>
              </a:rPr>
              <a:t> </a:t>
            </a:r>
            <a:r>
              <a:rPr sz="2400" b="1" i="1" u="sng" spc="-10" dirty="0">
                <a:cs typeface="Times New Roman"/>
              </a:rPr>
              <a:t>de</a:t>
            </a:r>
            <a:r>
              <a:rPr sz="2400" b="1" i="1" u="sng" spc="1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estos</a:t>
            </a:r>
            <a:r>
              <a:rPr sz="2400" b="1" i="1" u="sng" spc="22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está</a:t>
            </a:r>
            <a:r>
              <a:rPr sz="2400" b="1" i="1" u="sng" spc="195" dirty="0">
                <a:cs typeface="Times New Roman"/>
              </a:rPr>
              <a:t> </a:t>
            </a:r>
            <a:r>
              <a:rPr sz="2400" b="1" i="1" u="sng" spc="-5" dirty="0" err="1">
                <a:cs typeface="Times New Roman"/>
              </a:rPr>
              <a:t>cerrado</a:t>
            </a:r>
            <a:r>
              <a:rPr sz="2400" b="1" i="1" u="sng" spc="195" dirty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(</a:t>
            </a:r>
            <a:r>
              <a:rPr lang="en-US" sz="2400" b="1" i="1" u="sng" dirty="0" err="1" smtClean="0">
                <a:cs typeface="Times New Roman"/>
              </a:rPr>
              <a:t>interruptor</a:t>
            </a:r>
            <a:r>
              <a:rPr sz="2400" b="1" i="1" u="sng" spc="19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de</a:t>
            </a:r>
            <a:r>
              <a:rPr lang="es-ES" sz="2400" b="1" i="1" u="sng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operación</a:t>
            </a:r>
            <a:r>
              <a:rPr sz="2400" b="1" i="1" u="sng" spc="-5" dirty="0">
                <a:cs typeface="Times New Roman"/>
              </a:rPr>
              <a:t>),</a:t>
            </a:r>
            <a:r>
              <a:rPr sz="2400" b="1" i="1" u="sng" spc="13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spc="12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otro</a:t>
            </a:r>
            <a:r>
              <a:rPr sz="2400" b="1" i="1" u="sng" spc="114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permanece</a:t>
            </a:r>
            <a:r>
              <a:rPr sz="2400" b="1" i="1" u="sng" spc="114" dirty="0">
                <a:cs typeface="Times New Roman"/>
              </a:rPr>
              <a:t> </a:t>
            </a:r>
            <a:r>
              <a:rPr sz="2400" b="1" i="1" u="sng" dirty="0" err="1">
                <a:cs typeface="Times New Roman"/>
              </a:rPr>
              <a:t>abierto</a:t>
            </a:r>
            <a:r>
              <a:rPr sz="2400" b="1" i="1" u="sng" spc="114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(</a:t>
            </a:r>
            <a:r>
              <a:rPr lang="en-US" sz="2400" i="1" dirty="0" err="1" smtClean="0">
                <a:cs typeface="Times New Roman"/>
              </a:rPr>
              <a:t>interruptor</a:t>
            </a:r>
            <a:r>
              <a:rPr sz="2400" i="1" spc="114" dirty="0" smtClean="0">
                <a:cs typeface="Times New Roman"/>
              </a:rPr>
              <a:t> </a:t>
            </a:r>
            <a:r>
              <a:rPr sz="2400" i="1" spc="-5" dirty="0">
                <a:cs typeface="Times New Roman"/>
              </a:rPr>
              <a:t>en</a:t>
            </a:r>
            <a:r>
              <a:rPr sz="2400" i="1" spc="120" dirty="0">
                <a:cs typeface="Times New Roman"/>
              </a:rPr>
              <a:t> </a:t>
            </a:r>
            <a:r>
              <a:rPr sz="2400" i="1" spc="-5" dirty="0">
                <a:cs typeface="Times New Roman"/>
              </a:rPr>
              <a:t>espera</a:t>
            </a:r>
            <a:r>
              <a:rPr sz="2400" spc="-5" dirty="0">
                <a:cs typeface="Times New Roman"/>
              </a:rPr>
              <a:t>),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pero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sus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seccionadores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línea </a:t>
            </a:r>
            <a:r>
              <a:rPr sz="2400" spc="-5" dirty="0">
                <a:cs typeface="Times New Roman"/>
              </a:rPr>
              <a:t>cerrados,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entrar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operación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cuando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así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requiera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469265" indent="-228600">
              <a:spcBef>
                <a:spcPts val="145"/>
              </a:spcBef>
              <a:buAutoNum type="arabicPeriod"/>
              <a:tabLst>
                <a:tab pos="469900" algn="l"/>
              </a:tabLst>
            </a:pPr>
            <a:endParaRPr sz="2400" dirty="0">
              <a:cs typeface="Times New Roman"/>
            </a:endParaRPr>
          </a:p>
          <a:p>
            <a:pPr marL="469265" marR="10160" indent="-228600">
              <a:lnSpc>
                <a:spcPct val="110000"/>
              </a:lnSpc>
              <a:buAutoNum type="arabicPeriod" startAt="3"/>
              <a:tabLst>
                <a:tab pos="469900" algn="l"/>
              </a:tabLst>
            </a:pPr>
            <a:r>
              <a:rPr sz="2400" spc="-5" dirty="0">
                <a:cs typeface="Times New Roman"/>
              </a:rPr>
              <a:t>Si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produce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9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falla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en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alimentador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de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carga,</a:t>
            </a:r>
            <a:r>
              <a:rPr sz="2400" b="1" i="1" u="sng" spc="1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spc="10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sistema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10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protección</a:t>
            </a:r>
            <a:r>
              <a:rPr sz="2400" b="1" i="1" u="sng" spc="10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actúa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para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sacar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servicio</a:t>
            </a:r>
            <a:r>
              <a:rPr sz="2400" b="1" i="1" u="sng" spc="2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spc="20" dirty="0">
                <a:cs typeface="Times New Roman"/>
              </a:rPr>
              <a:t> </a:t>
            </a:r>
            <a:r>
              <a:rPr lang="en-US" sz="2400" b="1" i="1" u="sng" spc="-5" dirty="0" err="1" smtClean="0">
                <a:cs typeface="Times New Roman"/>
              </a:rPr>
              <a:t>interruptor</a:t>
            </a:r>
            <a:r>
              <a:rPr sz="2400" b="1" i="1" u="sng" spc="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de</a:t>
            </a:r>
            <a:r>
              <a:rPr lang="es-ES" sz="2400" b="1" i="1" u="sng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operación</a:t>
            </a:r>
            <a:r>
              <a:rPr sz="2400" b="1" i="1" u="sng" dirty="0">
                <a:cs typeface="Times New Roman"/>
              </a:rPr>
              <a:t>,</a:t>
            </a:r>
            <a:r>
              <a:rPr sz="2400" b="1" i="1" u="sng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transfiriendo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20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endParaRPr sz="2400" dirty="0">
              <a:cs typeface="Times New Roman"/>
            </a:endParaRPr>
          </a:p>
          <a:p>
            <a:pPr marL="469265" marR="8255">
              <a:lnSpc>
                <a:spcPct val="110000"/>
              </a:lnSpc>
              <a:spcBef>
                <a:spcPts val="15"/>
              </a:spcBef>
            </a:pPr>
            <a:r>
              <a:rPr sz="2400" dirty="0">
                <a:cs typeface="Times New Roman"/>
              </a:rPr>
              <a:t>de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espera.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persiste,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disparara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también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70" dirty="0">
                <a:cs typeface="Times New Roman"/>
              </a:rPr>
              <a:t> </a:t>
            </a:r>
            <a:r>
              <a:rPr lang="en-US" sz="2400" dirty="0" err="1" smtClean="0">
                <a:cs typeface="Times New Roman"/>
              </a:rPr>
              <a:t>interruptor</a:t>
            </a:r>
            <a:r>
              <a:rPr sz="2400" spc="60" dirty="0" smtClean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espera,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actuando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operación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re-cierre.</a:t>
            </a:r>
            <a:endParaRPr sz="2400" dirty="0"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6123" y="429262"/>
            <a:ext cx="7339277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2880"/>
              </a:lnSpc>
            </a:pPr>
            <a:r>
              <a:rPr sz="2400" b="1" spc="-5" dirty="0" smtClean="0">
                <a:cs typeface="Times New Roman"/>
              </a:rPr>
              <a:t>9.9</a:t>
            </a:r>
            <a:r>
              <a:rPr sz="2400" b="1" spc="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Barras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Principal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y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Transferencia</a:t>
            </a:r>
            <a:endParaRPr lang="es-ES" sz="2400" b="1" spc="-5" dirty="0" smtClean="0">
              <a:cs typeface="Times New Roman"/>
            </a:endParaRPr>
          </a:p>
          <a:p>
            <a:pPr algn="just"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</a:pPr>
            <a:r>
              <a:rPr sz="2400" dirty="0">
                <a:cs typeface="Times New Roman"/>
              </a:rPr>
              <a:t>Este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2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fue</a:t>
            </a:r>
            <a:r>
              <a:rPr sz="2400" b="1" i="1" u="sng" spc="2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muy utilizado</a:t>
            </a:r>
            <a:r>
              <a:rPr sz="2400" b="1" i="1" u="sng" spc="2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en</a:t>
            </a:r>
            <a:r>
              <a:rPr sz="2400" b="1" i="1" u="sng" spc="2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spc="3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sistema</a:t>
            </a:r>
            <a:r>
              <a:rPr sz="2400" b="1" i="1" u="sng" spc="2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eléctrico</a:t>
            </a:r>
            <a:r>
              <a:rPr sz="2400" b="1" i="1" u="sng" spc="20" dirty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de</a:t>
            </a:r>
            <a:r>
              <a:rPr sz="2400" b="1" i="1" u="sng" spc="15" dirty="0">
                <a:cs typeface="Times New Roman"/>
              </a:rPr>
              <a:t> </a:t>
            </a:r>
            <a:r>
              <a:rPr sz="2400" b="1" i="1" u="sng" dirty="0" err="1">
                <a:cs typeface="Times New Roman"/>
              </a:rPr>
              <a:t>potencia</a:t>
            </a:r>
            <a:r>
              <a:rPr sz="2400" b="1" i="1" u="sng" spc="20" dirty="0">
                <a:cs typeface="Times New Roman"/>
              </a:rPr>
              <a:t> </a:t>
            </a:r>
            <a:r>
              <a:rPr lang="es-ES" sz="2400" spc="20" dirty="0" smtClean="0">
                <a:cs typeface="Times New Roman"/>
              </a:rPr>
              <a:t>, </a:t>
            </a:r>
            <a:r>
              <a:rPr sz="2400" dirty="0" err="1" smtClean="0">
                <a:cs typeface="Times New Roman"/>
              </a:rPr>
              <a:t>Consiste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fundamentalmente en </a:t>
            </a:r>
            <a:r>
              <a:rPr sz="2400" b="1" i="1" u="sng" dirty="0">
                <a:cs typeface="Times New Roman"/>
              </a:rPr>
              <a:t>una barra trifásica principal </a:t>
            </a:r>
            <a:r>
              <a:rPr sz="2400" b="1" i="1" u="sng" spc="-5" dirty="0">
                <a:cs typeface="Times New Roman"/>
              </a:rPr>
              <a:t>energizada, </a:t>
            </a:r>
            <a:r>
              <a:rPr sz="2400" b="1" i="1" u="sng" dirty="0">
                <a:cs typeface="Times New Roman"/>
              </a:rPr>
              <a:t>y una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 trifásica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transferencia,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cual permanece 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espera, </a:t>
            </a:r>
            <a:r>
              <a:rPr sz="2400" dirty="0">
                <a:cs typeface="Times New Roman"/>
              </a:rPr>
              <a:t>para cuando </a:t>
            </a:r>
            <a:r>
              <a:rPr sz="2400" spc="-5" dirty="0">
                <a:cs typeface="Times New Roman"/>
              </a:rPr>
              <a:t>se requiera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transferir</a:t>
            </a:r>
            <a:r>
              <a:rPr sz="2400" spc="1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carga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través</a:t>
            </a:r>
            <a:r>
              <a:rPr sz="2400" spc="1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ella.</a:t>
            </a:r>
            <a:r>
              <a:rPr sz="2400" spc="20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20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9.11</a:t>
            </a:r>
            <a:r>
              <a:rPr sz="2400" spc="1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representa</a:t>
            </a:r>
            <a:r>
              <a:rPr sz="2400" spc="1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diagrama</a:t>
            </a:r>
            <a:r>
              <a:rPr sz="2400" spc="1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unifilar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8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un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sistema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barras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transferencia,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conmutación: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519" y="4343400"/>
            <a:ext cx="7472881" cy="60920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985" algn="just">
              <a:lnSpc>
                <a:spcPts val="2880"/>
              </a:lnSpc>
            </a:pPr>
            <a:r>
              <a:rPr sz="2400" dirty="0" smtClean="0">
                <a:cs typeface="Times New Roman"/>
              </a:rPr>
              <a:t>Con </a:t>
            </a:r>
            <a:r>
              <a:rPr sz="2400" spc="-5" dirty="0">
                <a:cs typeface="Times New Roman"/>
              </a:rPr>
              <a:t>este arreglo </a:t>
            </a:r>
            <a:r>
              <a:rPr sz="2400" dirty="0">
                <a:cs typeface="Times New Roman"/>
              </a:rPr>
              <a:t>se pueden </a:t>
            </a:r>
            <a:r>
              <a:rPr sz="2400" spc="-5" dirty="0">
                <a:cs typeface="Times New Roman"/>
              </a:rPr>
              <a:t>realizar </a:t>
            </a:r>
            <a:r>
              <a:rPr sz="2400" i="1" u="sng" spc="-5" dirty="0">
                <a:cs typeface="Times New Roman"/>
              </a:rPr>
              <a:t>trabajos </a:t>
            </a:r>
            <a:r>
              <a:rPr sz="2400" i="1" u="sng" dirty="0">
                <a:cs typeface="Times New Roman"/>
              </a:rPr>
              <a:t>de </a:t>
            </a:r>
            <a:r>
              <a:rPr sz="2400" i="1" u="sng" spc="-5" dirty="0">
                <a:cs typeface="Times New Roman"/>
              </a:rPr>
              <a:t>revisión</a:t>
            </a:r>
            <a:r>
              <a:rPr sz="2400" i="1" u="sng" dirty="0">
                <a:cs typeface="Times New Roman"/>
              </a:rPr>
              <a:t> y mantenimiento </a:t>
            </a:r>
            <a:r>
              <a:rPr sz="2400" i="1" u="sng" spc="-5" dirty="0">
                <a:cs typeface="Times New Roman"/>
              </a:rPr>
              <a:t>en </a:t>
            </a:r>
            <a:r>
              <a:rPr sz="2400" i="1" u="sng" spc="-5" dirty="0" err="1">
                <a:cs typeface="Times New Roman"/>
              </a:rPr>
              <a:t>cualquier</a:t>
            </a:r>
            <a:r>
              <a:rPr sz="2400" i="1" u="sng" spc="-5" dirty="0">
                <a:cs typeface="Times New Roman"/>
              </a:rPr>
              <a:t> </a:t>
            </a:r>
            <a:r>
              <a:rPr sz="2400" i="1" u="sng" dirty="0">
                <a:cs typeface="Times New Roman"/>
              </a:rPr>
              <a:t> </a:t>
            </a:r>
            <a:r>
              <a:rPr lang="en-US" sz="2400" i="1" u="sng" spc="-5" dirty="0" err="1" smtClean="0">
                <a:cs typeface="Times New Roman"/>
              </a:rPr>
              <a:t>interruptor</a:t>
            </a:r>
            <a:r>
              <a:rPr sz="2400" i="1" u="sng" spc="-5" dirty="0" smtClean="0">
                <a:cs typeface="Times New Roman"/>
              </a:rPr>
              <a:t>,</a:t>
            </a:r>
            <a:r>
              <a:rPr sz="2400" i="1" u="sng" dirty="0" smtClean="0">
                <a:cs typeface="Times New Roman"/>
              </a:rPr>
              <a:t> </a:t>
            </a:r>
            <a:r>
              <a:rPr sz="2400" i="1" u="sng" spc="-5" dirty="0">
                <a:cs typeface="Times New Roman"/>
              </a:rPr>
              <a:t>sin</a:t>
            </a:r>
            <a:r>
              <a:rPr sz="2400" i="1" u="sng" dirty="0">
                <a:cs typeface="Times New Roman"/>
              </a:rPr>
              <a:t> dejar</a:t>
            </a:r>
            <a:r>
              <a:rPr sz="2400" i="1" u="sng" spc="5" dirty="0">
                <a:cs typeface="Times New Roman"/>
              </a:rPr>
              <a:t> </a:t>
            </a:r>
            <a:r>
              <a:rPr sz="2400" i="1" u="sng" dirty="0">
                <a:cs typeface="Times New Roman"/>
              </a:rPr>
              <a:t>fuera</a:t>
            </a:r>
            <a:r>
              <a:rPr sz="2400" i="1" u="sng" spc="5" dirty="0">
                <a:cs typeface="Times New Roman"/>
              </a:rPr>
              <a:t> </a:t>
            </a:r>
            <a:r>
              <a:rPr sz="2400" i="1" u="sng" dirty="0">
                <a:cs typeface="Times New Roman"/>
              </a:rPr>
              <a:t>de</a:t>
            </a:r>
            <a:r>
              <a:rPr sz="2400" i="1" u="sng" spc="5" dirty="0">
                <a:cs typeface="Times New Roman"/>
              </a:rPr>
              <a:t> </a:t>
            </a:r>
            <a:r>
              <a:rPr sz="2400" i="1" u="sng" spc="-5" dirty="0">
                <a:cs typeface="Times New Roman"/>
              </a:rPr>
              <a:t>servicio</a:t>
            </a:r>
            <a:r>
              <a:rPr sz="2400" i="1" u="sng" dirty="0">
                <a:cs typeface="Times New Roman"/>
              </a:rPr>
              <a:t> </a:t>
            </a:r>
            <a:r>
              <a:rPr sz="2400" i="1" u="sng" spc="-5" dirty="0">
                <a:cs typeface="Times New Roman"/>
              </a:rPr>
              <a:t>el</a:t>
            </a:r>
            <a:r>
              <a:rPr sz="2400" i="1" u="sng" dirty="0">
                <a:cs typeface="Times New Roman"/>
              </a:rPr>
              <a:t> alimentador</a:t>
            </a:r>
            <a:r>
              <a:rPr sz="2400" i="1" u="sng" spc="5" dirty="0">
                <a:cs typeface="Times New Roman"/>
              </a:rPr>
              <a:t> </a:t>
            </a:r>
            <a:r>
              <a:rPr sz="2400" i="1" u="sng" dirty="0">
                <a:cs typeface="Times New Roman"/>
              </a:rPr>
              <a:t>o</a:t>
            </a:r>
            <a:r>
              <a:rPr sz="2400" i="1" u="sng" spc="5" dirty="0">
                <a:cs typeface="Times New Roman"/>
              </a:rPr>
              <a:t> </a:t>
            </a:r>
            <a:r>
              <a:rPr sz="2400" i="1" u="sng" spc="-5" dirty="0">
                <a:cs typeface="Times New Roman"/>
              </a:rPr>
              <a:t>circuito</a:t>
            </a:r>
            <a:r>
              <a:rPr sz="2400" i="1" u="sng" dirty="0">
                <a:cs typeface="Times New Roman"/>
              </a:rPr>
              <a:t> </a:t>
            </a:r>
            <a:r>
              <a:rPr sz="2400" i="1" u="sng" spc="-5" dirty="0">
                <a:cs typeface="Times New Roman"/>
              </a:rPr>
              <a:t>correspondiente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ni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protección </a:t>
            </a:r>
            <a:r>
              <a:rPr sz="2400" dirty="0">
                <a:cs typeface="Times New Roman"/>
              </a:rPr>
              <a:t>del mismo.</a:t>
            </a:r>
          </a:p>
          <a:p>
            <a:pPr marL="12700" marR="8890" algn="just">
              <a:lnSpc>
                <a:spcPts val="2880"/>
              </a:lnSpc>
            </a:pPr>
            <a:r>
              <a:rPr sz="2400" dirty="0">
                <a:cs typeface="Times New Roman"/>
              </a:rPr>
              <a:t>Este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opera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principal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energizada,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línea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alimentada </a:t>
            </a:r>
            <a:r>
              <a:rPr sz="2400" spc="-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través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línea.</a:t>
            </a:r>
            <a:endParaRPr sz="2400" dirty="0">
              <a:cs typeface="Times New Roman"/>
            </a:endParaRPr>
          </a:p>
          <a:p>
            <a:pPr marL="12700" marR="5080" algn="just">
              <a:lnSpc>
                <a:spcPts val="2880"/>
              </a:lnSpc>
              <a:spcBef>
                <a:spcPts val="65"/>
              </a:spcBef>
            </a:pPr>
            <a:r>
              <a:rPr sz="2400" spc="-5" dirty="0">
                <a:cs typeface="Times New Roman"/>
              </a:rPr>
              <a:t>Para</a:t>
            </a:r>
            <a:r>
              <a:rPr sz="240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sacar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operación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</a:t>
            </a:r>
            <a:r>
              <a:rPr sz="2400" b="1" i="1" u="sng" spc="5" dirty="0">
                <a:cs typeface="Times New Roman"/>
              </a:rPr>
              <a:t> </a:t>
            </a:r>
            <a:r>
              <a:rPr lang="en-US" sz="2400" b="1" i="1" u="sng" dirty="0" err="1" smtClean="0">
                <a:cs typeface="Times New Roman"/>
              </a:rPr>
              <a:t>interruptor</a:t>
            </a:r>
            <a:r>
              <a:rPr sz="2400" b="1" i="1" u="sng" spc="5" dirty="0" smtClean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de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campo</a:t>
            </a:r>
            <a:r>
              <a:rPr sz="2400" dirty="0">
                <a:cs typeface="Times New Roman"/>
              </a:rPr>
              <a:t>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pero</a:t>
            </a:r>
            <a:r>
              <a:rPr sz="2400" dirty="0">
                <a:cs typeface="Times New Roman"/>
              </a:rPr>
              <a:t> dejando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dicho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funcionamiento,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procede</a:t>
            </a:r>
            <a:r>
              <a:rPr sz="2400" spc="-5" dirty="0">
                <a:cs typeface="Times New Roman"/>
              </a:rPr>
              <a:t> como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sigue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L="469265" indent="-229235">
              <a:lnSpc>
                <a:spcPts val="2880"/>
              </a:lnSpc>
              <a:spcBef>
                <a:spcPts val="60"/>
              </a:spcBef>
              <a:buAutoNum type="arabicParenR"/>
              <a:tabLst>
                <a:tab pos="469900" algn="l"/>
              </a:tabLst>
            </a:pP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Cerrar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seccionadores</a:t>
            </a:r>
            <a:r>
              <a:rPr sz="2400" b="1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transferencia.</a:t>
            </a:r>
            <a:endParaRPr sz="2400" b="1" dirty="0">
              <a:cs typeface="Times New Roman"/>
            </a:endParaRPr>
          </a:p>
          <a:p>
            <a:pPr marL="469265" indent="-229235">
              <a:lnSpc>
                <a:spcPts val="2880"/>
              </a:lnSpc>
              <a:spcBef>
                <a:spcPts val="145"/>
              </a:spcBef>
              <a:buAutoNum type="arabicParenR"/>
              <a:tabLst>
                <a:tab pos="469900" algn="l"/>
              </a:tabLst>
            </a:pP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Cerrar</a:t>
            </a:r>
            <a:r>
              <a:rPr sz="2400" b="1" dirty="0" smtClean="0">
                <a:cs typeface="Times New Roman"/>
              </a:rPr>
              <a:t> </a:t>
            </a:r>
            <a:r>
              <a:rPr lang="en-US" sz="2400" b="1" spc="-5" dirty="0" err="1" smtClean="0">
                <a:cs typeface="Times New Roman"/>
              </a:rPr>
              <a:t>interruptor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transferencia.</a:t>
            </a:r>
            <a:endParaRPr sz="2400" b="1" dirty="0">
              <a:cs typeface="Times New Roman"/>
            </a:endParaRPr>
          </a:p>
          <a:p>
            <a:pPr marL="469265" indent="-229235">
              <a:lnSpc>
                <a:spcPts val="2880"/>
              </a:lnSpc>
              <a:spcBef>
                <a:spcPts val="145"/>
              </a:spcBef>
              <a:buAutoNum type="arabicParenR"/>
              <a:tabLst>
                <a:tab pos="469900" algn="l"/>
              </a:tabLst>
            </a:pP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Cerrar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seccionador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derivación.</a:t>
            </a:r>
          </a:p>
          <a:p>
            <a:pPr marL="469265" indent="-229235">
              <a:lnSpc>
                <a:spcPts val="2880"/>
              </a:lnSpc>
              <a:spcBef>
                <a:spcPts val="155"/>
              </a:spcBef>
              <a:buAutoNum type="arabicParenR"/>
              <a:tabLst>
                <a:tab pos="469900" algn="l"/>
              </a:tabLst>
            </a:pPr>
            <a:r>
              <a:rPr lang="es-ES" sz="2400" b="1" spc="-5" dirty="0" smtClean="0">
                <a:cs typeface="Times New Roman"/>
              </a:rPr>
              <a:t>    </a:t>
            </a:r>
            <a:r>
              <a:rPr sz="2400" b="1" spc="-5" dirty="0" err="1" smtClean="0">
                <a:cs typeface="Times New Roman"/>
              </a:rPr>
              <a:t>Abrir</a:t>
            </a:r>
            <a:r>
              <a:rPr sz="2400" b="1" spc="-15" dirty="0" smtClean="0">
                <a:cs typeface="Times New Roman"/>
              </a:rPr>
              <a:t> </a:t>
            </a:r>
            <a:r>
              <a:rPr lang="en-US" sz="2400" b="1" spc="-5" dirty="0" err="1" smtClean="0">
                <a:cs typeface="Times New Roman"/>
              </a:rPr>
              <a:t>interruptor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campo</a:t>
            </a:r>
            <a:r>
              <a:rPr sz="2400" b="1" dirty="0" smtClean="0">
                <a:cs typeface="Times New Roman"/>
              </a:rPr>
              <a:t>.</a:t>
            </a:r>
            <a:endParaRPr lang="es-ES" sz="2400" b="1" dirty="0" smtClean="0">
              <a:cs typeface="Times New Roman"/>
            </a:endParaRPr>
          </a:p>
          <a:p>
            <a:pPr marL="469265" indent="-229235">
              <a:lnSpc>
                <a:spcPts val="2880"/>
              </a:lnSpc>
              <a:spcBef>
                <a:spcPts val="155"/>
              </a:spcBef>
              <a:buFontTx/>
              <a:buAutoNum type="arabicParenR"/>
              <a:tabLst>
                <a:tab pos="469900" algn="l"/>
              </a:tabLst>
            </a:pPr>
            <a:r>
              <a:rPr lang="es-ES" sz="2400" b="1" spc="50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Abrir</a:t>
            </a:r>
            <a:r>
              <a:rPr lang="es-ES" sz="2400" b="1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seccionadores</a:t>
            </a:r>
            <a:r>
              <a:rPr lang="es-ES" sz="2400" b="1" dirty="0" smtClean="0">
                <a:cs typeface="Times New Roman"/>
              </a:rPr>
              <a:t> de </a:t>
            </a:r>
            <a:r>
              <a:rPr lang="es-ES" sz="2400" b="1" spc="-5" dirty="0" smtClean="0">
                <a:cs typeface="Times New Roman"/>
              </a:rPr>
              <a:t>barra</a:t>
            </a:r>
            <a:r>
              <a:rPr lang="es-ES" sz="2400" b="1" spc="15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y</a:t>
            </a:r>
            <a:r>
              <a:rPr lang="es-ES" sz="2400" b="1" spc="-25" dirty="0" smtClean="0">
                <a:cs typeface="Times New Roman"/>
              </a:rPr>
              <a:t> </a:t>
            </a:r>
            <a:r>
              <a:rPr lang="es-ES" sz="2400" b="1" spc="5" dirty="0" smtClean="0">
                <a:cs typeface="Times New Roman"/>
              </a:rPr>
              <a:t>de</a:t>
            </a:r>
            <a:r>
              <a:rPr lang="es-ES" sz="2400" b="1" spc="-5" dirty="0" smtClean="0">
                <a:cs typeface="Times New Roman"/>
              </a:rPr>
              <a:t> línea.</a:t>
            </a:r>
            <a:endParaRPr lang="es-ES" sz="2400" b="1" dirty="0" smtClean="0">
              <a:cs typeface="Times New Roman"/>
            </a:endParaRPr>
          </a:p>
          <a:p>
            <a:pPr marL="469265" indent="-229235">
              <a:lnSpc>
                <a:spcPts val="2880"/>
              </a:lnSpc>
              <a:spcBef>
                <a:spcPts val="155"/>
              </a:spcBef>
              <a:buAutoNum type="arabicParenR"/>
              <a:tabLst>
                <a:tab pos="469900" algn="l"/>
              </a:tabLst>
            </a:pPr>
            <a:endParaRPr sz="2400" b="1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74000" y="541001"/>
            <a:ext cx="9486392" cy="631699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3970000" y="5334000"/>
            <a:ext cx="3200400" cy="120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ES" b="1" dirty="0">
                <a:cs typeface="Times New Roman"/>
              </a:rPr>
              <a:t>Figura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9.11:</a:t>
            </a:r>
            <a:r>
              <a:rPr lang="es-ES" b="1" spc="10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Sistema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de</a:t>
            </a:r>
            <a:r>
              <a:rPr lang="es-ES" b="1" spc="-5" dirty="0">
                <a:cs typeface="Times New Roman"/>
              </a:rPr>
              <a:t> juego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de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barras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principal</a:t>
            </a:r>
            <a:r>
              <a:rPr lang="es-ES" b="1" spc="15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y</a:t>
            </a:r>
            <a:r>
              <a:rPr lang="es-ES" b="1" spc="-10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de</a:t>
            </a:r>
            <a:r>
              <a:rPr lang="es-ES" b="1" spc="-5" dirty="0">
                <a:cs typeface="Times New Roman"/>
              </a:rPr>
              <a:t> transferencia.</a:t>
            </a:r>
            <a:endParaRPr lang="es-ES" b="1" dirty="0"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1" y="429262"/>
            <a:ext cx="9829800" cy="7604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>
              <a:lnSpc>
                <a:spcPts val="2880"/>
              </a:lnSpc>
              <a:spcBef>
                <a:spcPts val="15"/>
              </a:spcBef>
            </a:pPr>
            <a:r>
              <a:rPr sz="2400" spc="-5" dirty="0" err="1" smtClean="0">
                <a:cs typeface="Times New Roman"/>
              </a:rPr>
              <a:t>Cuando</a:t>
            </a:r>
            <a:r>
              <a:rPr sz="2400" spc="2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realiza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esta</a:t>
            </a:r>
            <a:r>
              <a:rPr sz="2400" spc="2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secuencia</a:t>
            </a:r>
            <a:r>
              <a:rPr sz="2400" dirty="0" smtClean="0">
                <a:cs typeface="Times New Roman"/>
              </a:rPr>
              <a:t>,</a:t>
            </a:r>
            <a:r>
              <a:rPr sz="2400" spc="2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sz="2400" spc="2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transfiere</a:t>
            </a:r>
            <a:r>
              <a:rPr sz="2400" spc="2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manual</a:t>
            </a:r>
            <a:r>
              <a:rPr sz="2400" spc="3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o</a:t>
            </a:r>
            <a:r>
              <a:rPr sz="2400" spc="2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automáticamente</a:t>
            </a:r>
            <a:r>
              <a:rPr sz="2400" spc="2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5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protección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 </a:t>
            </a:r>
            <a:r>
              <a:rPr sz="2400" spc="-285" dirty="0" smtClean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dirty="0" smtClean="0">
                <a:cs typeface="Times New Roman"/>
              </a:rPr>
              <a:t> de </a:t>
            </a:r>
            <a:r>
              <a:rPr sz="2400" spc="-5" dirty="0" smtClean="0">
                <a:cs typeface="Times New Roman"/>
              </a:rPr>
              <a:t>campo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se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considere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al</a:t>
            </a:r>
            <a:r>
              <a:rPr sz="2400" dirty="0" smtClean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transferencia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R="9525">
              <a:lnSpc>
                <a:spcPts val="2880"/>
              </a:lnSpc>
              <a:spcBef>
                <a:spcPts val="15"/>
              </a:spcBef>
            </a:pPr>
            <a:endParaRPr sz="2400" dirty="0" smtClean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140"/>
              </a:spcBef>
            </a:pPr>
            <a:r>
              <a:rPr sz="2400" spc="-5" dirty="0" smtClean="0">
                <a:cs typeface="Times New Roman"/>
              </a:rPr>
              <a:t>Para </a:t>
            </a:r>
            <a:r>
              <a:rPr sz="2400" b="1" i="1" u="sng" spc="-5" dirty="0" err="1" smtClean="0">
                <a:cs typeface="Times New Roman"/>
              </a:rPr>
              <a:t>restablecer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operación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del</a:t>
            </a:r>
            <a:r>
              <a:rPr sz="2400" spc="5" dirty="0" smtClean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1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campo,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debe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seguir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secuencia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siguiente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140"/>
              </a:spcBef>
            </a:pPr>
            <a:endParaRPr sz="2400" dirty="0" smtClean="0">
              <a:cs typeface="Times New Roman"/>
            </a:endParaRPr>
          </a:p>
          <a:p>
            <a:pPr lvl="2">
              <a:lnSpc>
                <a:spcPts val="2880"/>
              </a:lnSpc>
              <a:spcBef>
                <a:spcPts val="145"/>
              </a:spcBef>
              <a:buAutoNum type="arabicParenR"/>
              <a:tabLst>
                <a:tab pos="839469" algn="l"/>
              </a:tabLst>
            </a:pP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Cerrar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los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seccionadores</a:t>
            </a:r>
            <a:r>
              <a:rPr sz="2400" b="1" spc="20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 </a:t>
            </a:r>
            <a:r>
              <a:rPr sz="2400" b="1" dirty="0" err="1" smtClean="0">
                <a:cs typeface="Times New Roman"/>
              </a:rPr>
              <a:t>barra</a:t>
            </a:r>
            <a:r>
              <a:rPr sz="2400" b="1" spc="20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y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 </a:t>
            </a:r>
            <a:r>
              <a:rPr sz="2400" b="1" dirty="0" err="1" smtClean="0">
                <a:cs typeface="Times New Roman"/>
              </a:rPr>
              <a:t>línea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correspondientes</a:t>
            </a:r>
            <a:r>
              <a:rPr sz="2400" b="1" spc="-5" dirty="0" smtClean="0">
                <a:cs typeface="Times New Roman"/>
              </a:rPr>
              <a:t>.</a:t>
            </a:r>
            <a:endParaRPr sz="2400" b="1" dirty="0" smtClean="0">
              <a:cs typeface="Times New Roman"/>
            </a:endParaRPr>
          </a:p>
          <a:p>
            <a:pPr lvl="2">
              <a:lnSpc>
                <a:spcPts val="2880"/>
              </a:lnSpc>
              <a:spcBef>
                <a:spcPts val="155"/>
              </a:spcBef>
              <a:buAutoNum type="arabicParenR"/>
              <a:tabLst>
                <a:tab pos="839469" algn="l"/>
              </a:tabLst>
            </a:pP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Cerrar</a:t>
            </a:r>
            <a:r>
              <a:rPr sz="2400" b="1" spc="-5" dirty="0" smtClean="0">
                <a:cs typeface="Times New Roman"/>
              </a:rPr>
              <a:t> el</a:t>
            </a:r>
            <a:r>
              <a:rPr sz="2400" b="1" spc="-10" dirty="0" smtClean="0">
                <a:cs typeface="Times New Roman"/>
              </a:rPr>
              <a:t> </a:t>
            </a:r>
            <a:r>
              <a:rPr lang="en-US" sz="2400" b="1" spc="-5" dirty="0" err="1" smtClean="0">
                <a:cs typeface="Times New Roman"/>
              </a:rPr>
              <a:t>interruptor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</a:t>
            </a:r>
            <a:r>
              <a:rPr sz="2400" b="1" spc="-15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Transferencia</a:t>
            </a:r>
            <a:r>
              <a:rPr sz="2400" b="1" dirty="0" smtClean="0">
                <a:cs typeface="Times New Roman"/>
              </a:rPr>
              <a:t>.</a:t>
            </a:r>
            <a:endParaRPr lang="es-ES" sz="2400" b="1" dirty="0" smtClean="0">
              <a:cs typeface="Times New Roman"/>
            </a:endParaRPr>
          </a:p>
          <a:p>
            <a:pPr lvl="2">
              <a:lnSpc>
                <a:spcPts val="2880"/>
              </a:lnSpc>
              <a:spcBef>
                <a:spcPts val="155"/>
              </a:spcBef>
              <a:buAutoNum type="arabicParenR"/>
              <a:tabLst>
                <a:tab pos="839469" algn="l"/>
              </a:tabLst>
            </a:pPr>
            <a:r>
              <a:rPr lang="es-ES" sz="2400" b="1" spc="-5" dirty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  Cerrar </a:t>
            </a:r>
            <a:r>
              <a:rPr lang="es-ES" sz="2400" b="1" spc="-5" dirty="0">
                <a:cs typeface="Times New Roman"/>
              </a:rPr>
              <a:t>el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interruptor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campo.</a:t>
            </a:r>
            <a:endParaRPr sz="2400" b="1" dirty="0" smtClean="0">
              <a:cs typeface="Times New Roman"/>
            </a:endParaRPr>
          </a:p>
          <a:p>
            <a:pPr lvl="2">
              <a:lnSpc>
                <a:spcPts val="2880"/>
              </a:lnSpc>
              <a:spcBef>
                <a:spcPts val="145"/>
              </a:spcBef>
              <a:buAutoNum type="arabicParenR"/>
              <a:tabLst>
                <a:tab pos="839469" algn="l"/>
              </a:tabLst>
            </a:pP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Abrir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seccionador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en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derivación</a:t>
            </a:r>
            <a:r>
              <a:rPr sz="2400" b="1" spc="-5" dirty="0" smtClean="0">
                <a:cs typeface="Times New Roman"/>
              </a:rPr>
              <a:t>.</a:t>
            </a:r>
            <a:endParaRPr sz="2400" b="1" dirty="0" smtClean="0">
              <a:cs typeface="Times New Roman"/>
            </a:endParaRPr>
          </a:p>
          <a:p>
            <a:pPr lvl="2">
              <a:lnSpc>
                <a:spcPts val="2880"/>
              </a:lnSpc>
              <a:spcBef>
                <a:spcPts val="145"/>
              </a:spcBef>
              <a:buAutoNum type="arabicParenR"/>
              <a:tabLst>
                <a:tab pos="839469" algn="l"/>
              </a:tabLst>
            </a:pP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Abrir</a:t>
            </a:r>
            <a:r>
              <a:rPr sz="2400" b="1" dirty="0" smtClean="0">
                <a:cs typeface="Times New Roman"/>
              </a:rPr>
              <a:t> </a:t>
            </a:r>
            <a:r>
              <a:rPr lang="en-US" sz="2400" b="1" spc="-5" dirty="0" err="1" smtClean="0">
                <a:cs typeface="Times New Roman"/>
              </a:rPr>
              <a:t>interruptor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 </a:t>
            </a:r>
            <a:r>
              <a:rPr sz="2400" b="1" spc="-5" dirty="0" err="1" smtClean="0">
                <a:cs typeface="Times New Roman"/>
              </a:rPr>
              <a:t>transferencia</a:t>
            </a:r>
            <a:r>
              <a:rPr sz="2400" b="1" spc="-5" dirty="0" smtClean="0">
                <a:cs typeface="Times New Roman"/>
              </a:rPr>
              <a:t>.</a:t>
            </a:r>
            <a:endParaRPr sz="2400" b="1" dirty="0" smtClean="0">
              <a:cs typeface="Times New Roman"/>
            </a:endParaRPr>
          </a:p>
          <a:p>
            <a:pPr lvl="2">
              <a:lnSpc>
                <a:spcPts val="2880"/>
              </a:lnSpc>
              <a:spcBef>
                <a:spcPts val="145"/>
              </a:spcBef>
              <a:buAutoNum type="arabicParenR"/>
              <a:tabLst>
                <a:tab pos="839469" algn="l"/>
              </a:tabLst>
            </a:pP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Abrir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los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seccionadores</a:t>
            </a:r>
            <a:r>
              <a:rPr sz="2400" b="1" spc="5" dirty="0" smtClean="0">
                <a:cs typeface="Times New Roman"/>
              </a:rPr>
              <a:t> de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transferencia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lvl="2">
              <a:lnSpc>
                <a:spcPts val="2880"/>
              </a:lnSpc>
              <a:spcBef>
                <a:spcPts val="145"/>
              </a:spcBef>
              <a:buAutoNum type="arabicParenR"/>
              <a:tabLst>
                <a:tab pos="839469" algn="l"/>
              </a:tabLst>
            </a:pPr>
            <a:endParaRPr sz="2400" b="1" dirty="0" smtClean="0">
              <a:cs typeface="Times New Roman"/>
            </a:endParaRPr>
          </a:p>
          <a:p>
            <a:pPr marR="5080">
              <a:lnSpc>
                <a:spcPts val="2880"/>
              </a:lnSpc>
              <a:spcBef>
                <a:spcPts val="10"/>
              </a:spcBef>
            </a:pPr>
            <a:r>
              <a:rPr sz="2400" spc="-5" dirty="0" err="1" smtClean="0">
                <a:cs typeface="Times New Roman"/>
              </a:rPr>
              <a:t>Cuando</a:t>
            </a:r>
            <a:r>
              <a:rPr sz="2400" spc="2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sz="2400" spc="2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realiza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esta</a:t>
            </a:r>
            <a:r>
              <a:rPr sz="2400" spc="2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secuencia</a:t>
            </a:r>
            <a:r>
              <a:rPr sz="2400" spc="-5" dirty="0" smtClean="0">
                <a:cs typeface="Times New Roman"/>
              </a:rPr>
              <a:t>,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re-</a:t>
            </a:r>
            <a:r>
              <a:rPr sz="2400" spc="-5" dirty="0" err="1" smtClean="0">
                <a:cs typeface="Times New Roman"/>
              </a:rPr>
              <a:t>transfiere</a:t>
            </a:r>
            <a:r>
              <a:rPr sz="2400" spc="-5" dirty="0" smtClean="0">
                <a:cs typeface="Times New Roman"/>
              </a:rPr>
              <a:t>,</a:t>
            </a:r>
            <a:r>
              <a:rPr sz="2400" spc="4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manual</a:t>
            </a:r>
            <a:r>
              <a:rPr sz="2400" spc="2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o</a:t>
            </a:r>
            <a:r>
              <a:rPr sz="2400" spc="3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automáticamente</a:t>
            </a:r>
            <a:r>
              <a:rPr sz="2400" spc="-5" dirty="0" smtClean="0">
                <a:cs typeface="Times New Roman"/>
              </a:rPr>
              <a:t>,</a:t>
            </a:r>
            <a:r>
              <a:rPr sz="2400" spc="2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5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protección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28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sz="2400" dirty="0" smtClean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dirty="0" smtClean="0">
                <a:cs typeface="Times New Roman"/>
              </a:rPr>
              <a:t> 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transferencia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al</a:t>
            </a:r>
            <a:r>
              <a:rPr sz="2400" dirty="0" smtClean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dirty="0" smtClean="0">
                <a:cs typeface="Times New Roman"/>
              </a:rPr>
              <a:t> 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campo.</a:t>
            </a:r>
            <a:endParaRPr lang="es-ES" sz="2400" dirty="0" smtClean="0">
              <a:cs typeface="Times New Roman"/>
            </a:endParaRPr>
          </a:p>
          <a:p>
            <a:pPr marR="5080">
              <a:lnSpc>
                <a:spcPts val="2880"/>
              </a:lnSpc>
              <a:spcBef>
                <a:spcPts val="10"/>
              </a:spcBef>
            </a:pPr>
            <a:endParaRPr sz="2400" dirty="0" smtClean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145"/>
              </a:spcBef>
            </a:pPr>
            <a:r>
              <a:rPr sz="2400" dirty="0" err="1" smtClean="0">
                <a:cs typeface="Times New Roman"/>
              </a:rPr>
              <a:t>Esta</a:t>
            </a:r>
            <a:r>
              <a:rPr sz="2400" spc="12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solución</a:t>
            </a:r>
            <a:r>
              <a:rPr sz="2400" spc="13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14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muy</a:t>
            </a:r>
            <a:r>
              <a:rPr sz="2400" spc="12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utilizada</a:t>
            </a:r>
            <a:r>
              <a:rPr sz="2400" spc="12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13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instalaciones</a:t>
            </a:r>
            <a:r>
              <a:rPr sz="2400" spc="13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con</a:t>
            </a:r>
            <a:r>
              <a:rPr sz="2400" spc="13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potencia</a:t>
            </a:r>
            <a:r>
              <a:rPr sz="2400" spc="13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13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operación</a:t>
            </a:r>
            <a:r>
              <a:rPr sz="2400" spc="13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medianamente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altas</a:t>
            </a:r>
            <a:r>
              <a:rPr sz="2400" spc="-5" dirty="0" smtClean="0">
                <a:cs typeface="Times New Roman"/>
              </a:rPr>
              <a:t>;</a:t>
            </a:r>
            <a:r>
              <a:rPr sz="2400" spc="105" dirty="0" smtClean="0">
                <a:cs typeface="Times New Roman"/>
              </a:rPr>
              <a:t> </a:t>
            </a:r>
            <a:r>
              <a:rPr sz="2400" spc="-15" dirty="0" smtClean="0">
                <a:cs typeface="Times New Roman"/>
              </a:rPr>
              <a:t>y,</a:t>
            </a:r>
            <a:r>
              <a:rPr sz="2400" spc="9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como</a:t>
            </a:r>
            <a:r>
              <a:rPr sz="2400" spc="9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sz="2400" spc="8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señaló</a:t>
            </a:r>
            <a:r>
              <a:rPr sz="2400" spc="10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anteriormente</a:t>
            </a:r>
            <a:r>
              <a:rPr sz="2400" spc="-5" dirty="0" smtClean="0">
                <a:cs typeface="Times New Roman"/>
              </a:rPr>
              <a:t>,</a:t>
            </a:r>
            <a:r>
              <a:rPr sz="2400" spc="1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9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nuestro</a:t>
            </a:r>
            <a:r>
              <a:rPr sz="2400" spc="9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sistema</a:t>
            </a:r>
            <a:r>
              <a:rPr sz="2400" spc="8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eléctrico</a:t>
            </a:r>
            <a:r>
              <a:rPr sz="2400" spc="9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10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10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sistema</a:t>
            </a:r>
            <a:r>
              <a:rPr sz="2400" spc="8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8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juego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28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barras</a:t>
            </a:r>
            <a:r>
              <a:rPr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más</a:t>
            </a:r>
            <a:r>
              <a:rPr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utilizado</a:t>
            </a:r>
            <a:r>
              <a:rPr sz="2400" dirty="0" smtClean="0">
                <a:cs typeface="Times New Roman"/>
              </a:rPr>
              <a:t>.</a:t>
            </a:r>
            <a:endParaRPr sz="2400" dirty="0">
              <a:cs typeface="Times New Roman"/>
            </a:endParaRPr>
          </a:p>
        </p:txBody>
      </p:sp>
      <p:pic>
        <p:nvPicPr>
          <p:cNvPr id="3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0002" y="1143000"/>
            <a:ext cx="7543798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1" y="429259"/>
            <a:ext cx="8686799" cy="571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b="1" spc="-5" dirty="0" smtClean="0">
                <a:cs typeface="Times New Roman"/>
              </a:rPr>
              <a:t>9.10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 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Barras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Triple</a:t>
            </a:r>
            <a:endParaRPr lang="es-ES" sz="2400" b="1" spc="-5" dirty="0" smtClean="0">
              <a:cs typeface="Times New Roman"/>
            </a:endParaRPr>
          </a:p>
          <a:p>
            <a:endParaRPr sz="2400" dirty="0">
              <a:cs typeface="Times New Roman"/>
            </a:endParaRPr>
          </a:p>
          <a:p>
            <a:pPr marR="5080" algn="just">
              <a:lnSpc>
                <a:spcPct val="110000"/>
              </a:lnSpc>
              <a:spcBef>
                <a:spcPts val="65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subestaciones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eléctricas</a:t>
            </a:r>
            <a:r>
              <a:rPr sz="2400" spc="6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para</a:t>
            </a:r>
            <a:r>
              <a:rPr sz="2400" b="1" i="1" u="sng" spc="4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muy</a:t>
            </a:r>
            <a:r>
              <a:rPr sz="2400" b="1" i="1" u="sng" spc="3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alta</a:t>
            </a:r>
            <a:r>
              <a:rPr sz="2400" b="1" i="1" u="sng" spc="5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potencia,</a:t>
            </a:r>
            <a:r>
              <a:rPr sz="2400" b="1" i="1" u="sng" spc="6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se</a:t>
            </a:r>
            <a:r>
              <a:rPr sz="2400" b="1" i="1" u="sng" spc="5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suelen</a:t>
            </a:r>
            <a:r>
              <a:rPr sz="2400" b="1" i="1" u="sng" spc="6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emplear</a:t>
            </a:r>
            <a:r>
              <a:rPr sz="2400" b="1" i="1" u="sng" spc="5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con</a:t>
            </a:r>
            <a:r>
              <a:rPr sz="2400" b="1" i="1" u="sng" spc="6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cierta</a:t>
            </a:r>
            <a:r>
              <a:rPr sz="2400" b="1" i="1" u="sng" spc="5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frecuencia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 Sistema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Juego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Barras </a:t>
            </a:r>
            <a:r>
              <a:rPr sz="2400" b="1" i="1" u="sng" dirty="0">
                <a:cs typeface="Times New Roman"/>
              </a:rPr>
              <a:t>Triple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el cual consta </a:t>
            </a:r>
            <a:r>
              <a:rPr sz="2400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dos juegos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barras principales</a:t>
            </a:r>
            <a:r>
              <a:rPr sz="2400" b="1" i="1" u="sng" spc="2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 </a:t>
            </a:r>
            <a:r>
              <a:rPr sz="2400" b="1" i="1" u="sng" spc="-5" dirty="0">
                <a:cs typeface="Times New Roman"/>
              </a:rPr>
              <a:t>juego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barras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transferencia</a:t>
            </a:r>
            <a:r>
              <a:rPr sz="2400" spc="-5" dirty="0">
                <a:cs typeface="Times New Roman"/>
              </a:rPr>
              <a:t>. </a:t>
            </a: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9.12 </a:t>
            </a:r>
            <a:r>
              <a:rPr sz="2400" spc="-5" dirty="0">
                <a:cs typeface="Times New Roman"/>
              </a:rPr>
              <a:t>representa el diagrama unifilar </a:t>
            </a:r>
            <a:r>
              <a:rPr sz="2400" dirty="0">
                <a:cs typeface="Times New Roman"/>
              </a:rPr>
              <a:t>de un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juego</a:t>
            </a:r>
            <a:r>
              <a:rPr sz="2400" dirty="0">
                <a:cs typeface="Times New Roman"/>
              </a:rPr>
              <a:t> de barras </a:t>
            </a:r>
            <a:r>
              <a:rPr sz="2400" spc="-5" dirty="0">
                <a:cs typeface="Times New Roman"/>
              </a:rPr>
              <a:t>triple,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" dirty="0">
                <a:cs typeface="Times New Roman"/>
              </a:rPr>
              <a:t> subestación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conmutación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R="5080" algn="just">
              <a:lnSpc>
                <a:spcPct val="110000"/>
              </a:lnSpc>
              <a:spcBef>
                <a:spcPts val="65"/>
              </a:spcBef>
            </a:pPr>
            <a:endParaRPr lang="es-ES" sz="2400" spc="-5" dirty="0" smtClean="0">
              <a:cs typeface="Times New Roman"/>
            </a:endParaRPr>
          </a:p>
          <a:p>
            <a:pPr marR="5080" algn="just">
              <a:lnSpc>
                <a:spcPct val="110000"/>
              </a:lnSpc>
              <a:spcBef>
                <a:spcPts val="65"/>
              </a:spcBef>
            </a:pPr>
            <a:endParaRPr lang="es-ES" sz="2400" spc="-5" dirty="0">
              <a:cs typeface="Times New Roman"/>
            </a:endParaRPr>
          </a:p>
          <a:p>
            <a:pPr marR="5080" algn="just">
              <a:lnSpc>
                <a:spcPct val="110000"/>
              </a:lnSpc>
              <a:spcBef>
                <a:spcPts val="65"/>
              </a:spcBef>
            </a:pPr>
            <a:endParaRPr lang="es-ES" sz="2400" spc="-5" dirty="0" smtClean="0">
              <a:cs typeface="Times New Roman"/>
            </a:endParaRPr>
          </a:p>
          <a:p>
            <a:pPr marR="5080" algn="just">
              <a:lnSpc>
                <a:spcPct val="110000"/>
              </a:lnSpc>
              <a:spcBef>
                <a:spcPts val="65"/>
              </a:spcBef>
            </a:pPr>
            <a:endParaRPr lang="es-ES" sz="2400" spc="-5" dirty="0">
              <a:cs typeface="Times New Roman"/>
            </a:endParaRPr>
          </a:p>
          <a:p>
            <a:pPr marR="5080" algn="just">
              <a:lnSpc>
                <a:spcPct val="110000"/>
              </a:lnSpc>
              <a:spcBef>
                <a:spcPts val="65"/>
              </a:spcBef>
            </a:pPr>
            <a:endParaRPr lang="es-ES" sz="2400" spc="-5" dirty="0" smtClean="0">
              <a:cs typeface="Times New Roman"/>
            </a:endParaRPr>
          </a:p>
          <a:p>
            <a:pPr marR="5080" algn="just">
              <a:lnSpc>
                <a:spcPct val="110000"/>
              </a:lnSpc>
              <a:spcBef>
                <a:spcPts val="65"/>
              </a:spcBef>
            </a:pP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1697" y="3886200"/>
            <a:ext cx="8686799" cy="55067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0100"/>
              </a:lnSpc>
            </a:pPr>
            <a:r>
              <a:rPr sz="2400" dirty="0" err="1" smtClean="0">
                <a:cs typeface="Times New Roman"/>
              </a:rPr>
              <a:t>Esta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solución </a:t>
            </a:r>
            <a:r>
              <a:rPr sz="2400" spc="-5" dirty="0">
                <a:cs typeface="Times New Roman"/>
              </a:rPr>
              <a:t>permite </a:t>
            </a:r>
            <a:r>
              <a:rPr sz="2400" dirty="0">
                <a:cs typeface="Times New Roman"/>
              </a:rPr>
              <a:t>una </a:t>
            </a:r>
            <a:r>
              <a:rPr sz="2400" spc="-10" dirty="0">
                <a:cs typeface="Times New Roman"/>
              </a:rPr>
              <a:t>gran </a:t>
            </a:r>
            <a:r>
              <a:rPr sz="2400" spc="-5" dirty="0">
                <a:cs typeface="Times New Roman"/>
              </a:rPr>
              <a:t>flexibilidad en </a:t>
            </a:r>
            <a:r>
              <a:rPr sz="2400" dirty="0">
                <a:cs typeface="Times New Roman"/>
              </a:rPr>
              <a:t>lo </a:t>
            </a:r>
            <a:r>
              <a:rPr sz="2400" spc="5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respecta </a:t>
            </a:r>
            <a:r>
              <a:rPr sz="2400" dirty="0">
                <a:cs typeface="Times New Roman"/>
              </a:rPr>
              <a:t>a las labores de revisión y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mantenimiento. Al igual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en el caso </a:t>
            </a:r>
            <a:r>
              <a:rPr sz="2400" dirty="0">
                <a:cs typeface="Times New Roman"/>
              </a:rPr>
              <a:t>de </a:t>
            </a:r>
            <a:r>
              <a:rPr sz="2400" b="1" i="1" spc="-5" dirty="0">
                <a:cs typeface="Times New Roman"/>
              </a:rPr>
              <a:t>Juego </a:t>
            </a:r>
            <a:r>
              <a:rPr sz="2400" b="1" i="1" dirty="0">
                <a:cs typeface="Times New Roman"/>
              </a:rPr>
              <a:t>de </a:t>
            </a:r>
            <a:r>
              <a:rPr sz="2400" b="1" i="1" spc="-5" dirty="0">
                <a:cs typeface="Times New Roman"/>
              </a:rPr>
              <a:t>Barras Principal </a:t>
            </a:r>
            <a:r>
              <a:rPr sz="2400" b="1" i="1" dirty="0">
                <a:cs typeface="Times New Roman"/>
              </a:rPr>
              <a:t>y </a:t>
            </a:r>
            <a:r>
              <a:rPr sz="2400" b="1" i="1" spc="-10" dirty="0">
                <a:cs typeface="Times New Roman"/>
              </a:rPr>
              <a:t>de </a:t>
            </a:r>
            <a:r>
              <a:rPr sz="2400" b="1" i="1" spc="-5" dirty="0">
                <a:cs typeface="Times New Roman"/>
              </a:rPr>
              <a:t>Transferencia </a:t>
            </a:r>
            <a:r>
              <a:rPr sz="2400" b="1" i="1" dirty="0">
                <a:cs typeface="Times New Roman"/>
              </a:rPr>
              <a:t> Simple</a:t>
            </a:r>
            <a:r>
              <a:rPr sz="2400" dirty="0">
                <a:cs typeface="Times New Roman"/>
              </a:rPr>
              <a:t>, la </a:t>
            </a:r>
            <a:r>
              <a:rPr sz="2400" spc="-5" dirty="0">
                <a:cs typeface="Times New Roman"/>
              </a:rPr>
              <a:t>protección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línea del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considerar es transferida al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 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transferencia,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sacar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operación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línea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correspondiente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12700" marR="5080" algn="just">
              <a:lnSpc>
                <a:spcPct val="110100"/>
              </a:lnSpc>
            </a:pPr>
            <a:endParaRPr sz="2400" dirty="0">
              <a:cs typeface="Times New Roman"/>
            </a:endParaRPr>
          </a:p>
          <a:p>
            <a:pPr marL="12700" algn="just">
              <a:spcBef>
                <a:spcPts val="145"/>
              </a:spcBef>
            </a:pPr>
            <a:r>
              <a:rPr sz="2400" spc="-5" dirty="0">
                <a:cs typeface="Times New Roman"/>
              </a:rPr>
              <a:t>Dado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sistema</a:t>
            </a:r>
            <a:r>
              <a:rPr sz="2400" b="1" i="1" spc="3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</a:t>
            </a:r>
            <a:r>
              <a:rPr sz="2400" b="1" i="1" spc="3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juego</a:t>
            </a:r>
            <a:r>
              <a:rPr sz="2400" b="1" i="1" spc="3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</a:t>
            </a:r>
            <a:r>
              <a:rPr sz="2400" b="1" i="1" spc="3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barras</a:t>
            </a:r>
            <a:r>
              <a:rPr sz="2400" b="1" i="1" spc="4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triple</a:t>
            </a:r>
            <a:r>
              <a:rPr sz="2400" b="1" i="1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combinación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5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sistema</a:t>
            </a:r>
            <a:r>
              <a:rPr sz="2400" b="1" i="1" spc="3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</a:t>
            </a:r>
            <a:r>
              <a:rPr sz="2400" b="1" i="1" spc="35" dirty="0">
                <a:cs typeface="Times New Roman"/>
              </a:rPr>
              <a:t> </a:t>
            </a:r>
            <a:r>
              <a:rPr sz="2400" b="1" i="1" dirty="0" err="1">
                <a:cs typeface="Times New Roman"/>
              </a:rPr>
              <a:t>juego</a:t>
            </a:r>
            <a:r>
              <a:rPr sz="2400" b="1" i="1" spc="30" dirty="0">
                <a:cs typeface="Times New Roman"/>
              </a:rPr>
              <a:t> </a:t>
            </a:r>
            <a:r>
              <a:rPr sz="2400" b="1" i="1" dirty="0" smtClean="0">
                <a:cs typeface="Times New Roman"/>
              </a:rPr>
              <a:t>de</a:t>
            </a:r>
            <a:r>
              <a:rPr lang="es-ES" sz="2400" b="1" i="1" dirty="0" smtClean="0">
                <a:cs typeface="Times New Roman"/>
              </a:rPr>
              <a:t> </a:t>
            </a:r>
            <a:r>
              <a:rPr sz="2400" b="1" i="1" spc="-5" dirty="0" err="1" smtClean="0">
                <a:cs typeface="Times New Roman"/>
              </a:rPr>
              <a:t>barras</a:t>
            </a:r>
            <a:r>
              <a:rPr sz="2400" b="1" i="1" spc="-5" dirty="0" smtClean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doble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el </a:t>
            </a:r>
            <a:r>
              <a:rPr sz="2400" b="1" i="1" dirty="0">
                <a:cs typeface="Times New Roman"/>
              </a:rPr>
              <a:t>sistema de juego de </a:t>
            </a:r>
            <a:r>
              <a:rPr sz="2400" b="1" i="1" spc="-5" dirty="0">
                <a:cs typeface="Times New Roman"/>
              </a:rPr>
              <a:t>barras </a:t>
            </a:r>
            <a:r>
              <a:rPr sz="2400" b="1" i="1" dirty="0">
                <a:cs typeface="Times New Roman"/>
              </a:rPr>
              <a:t>principal y de transferencia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presenta las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ventajas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comunes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ambos </a:t>
            </a:r>
            <a:r>
              <a:rPr sz="2400" spc="-5" dirty="0">
                <a:cs typeface="Times New Roman"/>
              </a:rPr>
              <a:t>sistemas:</a:t>
            </a:r>
            <a:endParaRPr sz="2400" dirty="0">
              <a:cs typeface="Times New Roman"/>
            </a:endParaRPr>
          </a:p>
          <a:p>
            <a:pPr marL="469265" indent="-229235" algn="just">
              <a:spcBef>
                <a:spcPts val="14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400" b="1" spc="-5" dirty="0">
                <a:cs typeface="Times New Roman"/>
              </a:rPr>
              <a:t>Facilidad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mantenimiento de </a:t>
            </a:r>
            <a:r>
              <a:rPr sz="2400" b="1" spc="-5" dirty="0">
                <a:cs typeface="Times New Roman"/>
              </a:rPr>
              <a:t>los tres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juegos</a:t>
            </a:r>
            <a:r>
              <a:rPr sz="2400" b="1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barras.</a:t>
            </a:r>
            <a:endParaRPr sz="2400" b="1" dirty="0">
              <a:cs typeface="Times New Roman"/>
            </a:endParaRPr>
          </a:p>
          <a:p>
            <a:pPr marL="469265" indent="-229235" algn="just">
              <a:spcBef>
                <a:spcPts val="14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400" b="1" spc="-5" dirty="0">
                <a:cs typeface="Times New Roman"/>
              </a:rPr>
              <a:t>Facilidad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mantenimiento de</a:t>
            </a:r>
            <a:r>
              <a:rPr sz="2400" b="1" spc="-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los</a:t>
            </a:r>
            <a:r>
              <a:rPr sz="2400" b="1" spc="-5" dirty="0">
                <a:cs typeface="Times New Roman"/>
              </a:rPr>
              <a:t> </a:t>
            </a:r>
            <a:r>
              <a:rPr lang="en-US" sz="2400" b="1" spc="-5" dirty="0" err="1" smtClean="0">
                <a:cs typeface="Times New Roman"/>
              </a:rPr>
              <a:t>interruptor</a:t>
            </a:r>
            <a:r>
              <a:rPr sz="2400" b="1" spc="-5" dirty="0" err="1" smtClean="0">
                <a:cs typeface="Times New Roman"/>
              </a:rPr>
              <a:t>es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469265" indent="-229235" algn="just">
              <a:spcBef>
                <a:spcPts val="15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400" b="1" spc="-5" dirty="0">
                <a:cs typeface="Times New Roman"/>
              </a:rPr>
              <a:t>Mayor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continuidad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servicio.</a:t>
            </a:r>
            <a:endParaRPr sz="2400" b="1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992495"/>
            <a:ext cx="8305800" cy="73895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62"/>
            <a:ext cx="6248400" cy="45140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2880"/>
              </a:lnSpc>
            </a:pPr>
            <a:r>
              <a:rPr sz="2400" b="1" spc="-5" dirty="0" smtClean="0">
                <a:cs typeface="Times New Roman"/>
              </a:rPr>
              <a:t>9.11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 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en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Anillo</a:t>
            </a:r>
            <a:endParaRPr lang="es-ES" sz="2400" b="1" spc="-5" dirty="0" smtClean="0">
              <a:cs typeface="Times New Roman"/>
            </a:endParaRPr>
          </a:p>
          <a:p>
            <a:pPr algn="just">
              <a:lnSpc>
                <a:spcPts val="2880"/>
              </a:lnSpc>
            </a:pPr>
            <a:endParaRPr lang="es-ES" sz="2400" b="1" spc="-5" dirty="0">
              <a:cs typeface="Times New Roman"/>
            </a:endParaRPr>
          </a:p>
          <a:p>
            <a:pPr algn="just"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marR="5080" algn="just">
              <a:lnSpc>
                <a:spcPts val="2880"/>
              </a:lnSpc>
              <a:spcBef>
                <a:spcPts val="65"/>
              </a:spcBef>
            </a:pPr>
            <a:r>
              <a:rPr sz="2400" b="1" i="1" u="sng" dirty="0">
                <a:cs typeface="Times New Roman"/>
              </a:rPr>
              <a:t>El </a:t>
            </a:r>
            <a:r>
              <a:rPr sz="2400" b="1" i="1" u="sng" spc="-5" dirty="0">
                <a:cs typeface="Times New Roman"/>
              </a:rPr>
              <a:t>Sistema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Juego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Barras en Anillo se considera </a:t>
            </a:r>
            <a:r>
              <a:rPr sz="2400" b="1" i="1" u="sng" dirty="0">
                <a:cs typeface="Times New Roman"/>
              </a:rPr>
              <a:t>un diseño intermedio </a:t>
            </a:r>
            <a:r>
              <a:rPr sz="2400" b="1" i="1" u="sng" spc="-5" dirty="0">
                <a:cs typeface="Times New Roman"/>
              </a:rPr>
              <a:t>entre el </a:t>
            </a:r>
            <a:r>
              <a:rPr sz="2400" b="1" i="1" u="sng" dirty="0">
                <a:cs typeface="Times New Roman"/>
              </a:rPr>
              <a:t>juego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dirty="0">
                <a:cs typeface="Times New Roman"/>
              </a:rPr>
              <a:t> simple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dirty="0">
                <a:cs typeface="Times New Roman"/>
              </a:rPr>
              <a:t> juego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barras</a:t>
            </a:r>
            <a:r>
              <a:rPr sz="2400" b="1" i="1" u="sng" dirty="0">
                <a:cs typeface="Times New Roman"/>
              </a:rPr>
              <a:t> doble</a:t>
            </a:r>
            <a:r>
              <a:rPr sz="2400" dirty="0">
                <a:cs typeface="Times New Roman"/>
              </a:rPr>
              <a:t>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tomando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consideración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costos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continuidad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servicio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R="5080" algn="just">
              <a:lnSpc>
                <a:spcPts val="2880"/>
              </a:lnSpc>
              <a:spcBef>
                <a:spcPts val="65"/>
              </a:spcBef>
            </a:pPr>
            <a:endParaRPr sz="2400" dirty="0">
              <a:cs typeface="Times New Roman"/>
            </a:endParaRPr>
          </a:p>
          <a:p>
            <a:pPr marR="7620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9.13 </a:t>
            </a:r>
            <a:r>
              <a:rPr sz="2400" spc="-5" dirty="0">
                <a:cs typeface="Times New Roman"/>
              </a:rPr>
              <a:t>representa el diagrama unifilar </a:t>
            </a:r>
            <a:r>
              <a:rPr sz="2400" dirty="0">
                <a:cs typeface="Times New Roman"/>
              </a:rPr>
              <a:t>de un </a:t>
            </a:r>
            <a:r>
              <a:rPr sz="2400" spc="-5" dirty="0">
                <a:cs typeface="Times New Roman"/>
              </a:rPr>
              <a:t>sistema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juego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barras en anillo, </a:t>
            </a:r>
            <a:r>
              <a:rPr sz="2400" dirty="0">
                <a:cs typeface="Times New Roman"/>
              </a:rPr>
              <a:t>en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generación: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4000" y="5761975"/>
            <a:ext cx="7467600" cy="40188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2400" b="1" dirty="0" smtClean="0">
                <a:solidFill>
                  <a:srgbClr val="00B050"/>
                </a:solidFill>
                <a:cs typeface="Times New Roman"/>
              </a:rPr>
              <a:t>Este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sistema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presenta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las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ventajas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siguientes:</a:t>
            </a:r>
            <a:endParaRPr sz="2400" b="1" dirty="0">
              <a:solidFill>
                <a:srgbClr val="00B050"/>
              </a:solidFill>
              <a:cs typeface="Times New Roman"/>
            </a:endParaRPr>
          </a:p>
          <a:p>
            <a:pPr marL="469265" marR="6350" indent="-228600">
              <a:lnSpc>
                <a:spcPct val="110000"/>
              </a:lnSpc>
              <a:spcBef>
                <a:spcPts val="15"/>
              </a:spcBef>
              <a:buAutoNum type="alphaUcPeriod"/>
              <a:tabLst>
                <a:tab pos="469900" algn="l"/>
              </a:tabLst>
            </a:pPr>
            <a:r>
              <a:rPr sz="2400" b="1" spc="-10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2400" b="1" spc="10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falla</a:t>
            </a:r>
            <a:r>
              <a:rPr sz="2400" b="1" i="1" u="sng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2400" b="1" i="1" u="sng" spc="10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un</a:t>
            </a:r>
            <a:r>
              <a:rPr sz="2400" b="1" i="1" u="sng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400" b="1" i="1" u="sng" spc="-5" dirty="0" err="1" smtClean="0">
                <a:solidFill>
                  <a:srgbClr val="00B050"/>
                </a:solidFill>
                <a:cs typeface="Times New Roman"/>
              </a:rPr>
              <a:t>interruptor</a:t>
            </a:r>
            <a:r>
              <a:rPr sz="2400" b="1" i="1" u="sng" spc="105" dirty="0" smtClean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del</a:t>
            </a:r>
            <a:r>
              <a:rPr sz="2400" b="1" i="1" u="sng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anillo</a:t>
            </a:r>
            <a:r>
              <a:rPr sz="2400" b="1" i="1" u="sng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no</a:t>
            </a:r>
            <a:r>
              <a:rPr sz="2400" b="1" i="1" u="sng" spc="9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interrumpe</a:t>
            </a:r>
            <a:r>
              <a:rPr sz="2400" b="1" i="1" u="sng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2400" b="1" i="1" u="sng" spc="10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continuidad</a:t>
            </a:r>
            <a:r>
              <a:rPr sz="2400" b="1" i="1" u="sng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del</a:t>
            </a:r>
            <a:r>
              <a:rPr sz="2400" b="1" i="1" u="sng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servicio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,</a:t>
            </a:r>
            <a:r>
              <a:rPr sz="2400" b="1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dado </a:t>
            </a:r>
            <a:r>
              <a:rPr sz="2400" b="1" spc="-28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que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el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juego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de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barras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se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convierte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en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un</a:t>
            </a:r>
            <a:r>
              <a:rPr sz="24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dirty="0" err="1" smtClean="0">
                <a:solidFill>
                  <a:srgbClr val="00B050"/>
                </a:solidFill>
                <a:cs typeface="Times New Roman"/>
              </a:rPr>
              <a:t>juego</a:t>
            </a:r>
            <a:r>
              <a:rPr sz="2400" b="1" i="1" dirty="0" smtClean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spc="5" dirty="0">
                <a:solidFill>
                  <a:srgbClr val="00B050"/>
                </a:solidFill>
                <a:cs typeface="Times New Roman"/>
              </a:rPr>
              <a:t>de </a:t>
            </a:r>
            <a:r>
              <a:rPr sz="2400" b="1" i="1" spc="-5" dirty="0">
                <a:solidFill>
                  <a:srgbClr val="00B050"/>
                </a:solidFill>
                <a:cs typeface="Times New Roman"/>
              </a:rPr>
              <a:t>barras</a:t>
            </a:r>
            <a:r>
              <a:rPr sz="2400" b="1" i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00B050"/>
                </a:solidFill>
                <a:cs typeface="Times New Roman"/>
              </a:rPr>
              <a:t>sencillo.</a:t>
            </a:r>
            <a:endParaRPr sz="2400" b="1" dirty="0">
              <a:solidFill>
                <a:srgbClr val="00B050"/>
              </a:solidFill>
              <a:cs typeface="Times New Roman"/>
            </a:endParaRPr>
          </a:p>
          <a:p>
            <a:pPr marL="469265" marR="5080" indent="-228600">
              <a:lnSpc>
                <a:spcPct val="110000"/>
              </a:lnSpc>
              <a:buAutoNum type="alphaUcPeriod"/>
              <a:tabLst>
                <a:tab pos="469900" algn="l"/>
              </a:tabLst>
            </a:pPr>
            <a:r>
              <a:rPr sz="2400" b="1" dirty="0">
                <a:solidFill>
                  <a:srgbClr val="00B050"/>
                </a:solidFill>
                <a:cs typeface="Times New Roman"/>
              </a:rPr>
              <a:t>El</a:t>
            </a:r>
            <a:r>
              <a:rPr sz="2400" b="1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anillo</a:t>
            </a:r>
            <a:r>
              <a:rPr sz="2400" b="1" i="1" u="sng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se</a:t>
            </a:r>
            <a:r>
              <a:rPr sz="2400" b="1" i="1" u="sng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puede</a:t>
            </a:r>
            <a:r>
              <a:rPr sz="2400" b="1" i="1" u="sng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dividir</a:t>
            </a:r>
            <a:r>
              <a:rPr sz="2400" b="1" i="1" u="sng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en</a:t>
            </a:r>
            <a:r>
              <a:rPr sz="2400" b="1" i="1" u="sng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dos</a:t>
            </a:r>
            <a:r>
              <a:rPr sz="2400" b="1" i="1" u="sng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juegos</a:t>
            </a:r>
            <a:r>
              <a:rPr sz="2400" b="1" i="1" u="sng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2400" b="1" i="1" u="sng" spc="1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barras</a:t>
            </a:r>
            <a:r>
              <a:rPr sz="2400" b="1" i="1" u="sng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simples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,</a:t>
            </a:r>
            <a:r>
              <a:rPr sz="2400" b="1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facilitando</a:t>
            </a:r>
            <a:r>
              <a:rPr sz="2400" b="1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10" dirty="0">
                <a:solidFill>
                  <a:srgbClr val="00B050"/>
                </a:solidFill>
                <a:cs typeface="Times New Roman"/>
              </a:rPr>
              <a:t>con</a:t>
            </a:r>
            <a:r>
              <a:rPr sz="2400" b="1" spc="11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esto</a:t>
            </a:r>
            <a:r>
              <a:rPr sz="2400" b="1" spc="12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las </a:t>
            </a:r>
            <a:r>
              <a:rPr sz="2400" b="1" spc="-28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labores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de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mantenimiento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e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inspección.</a:t>
            </a:r>
            <a:endParaRPr sz="2400" b="1" dirty="0">
              <a:solidFill>
                <a:srgbClr val="00B050"/>
              </a:solidFill>
              <a:cs typeface="Times New Roman"/>
            </a:endParaRPr>
          </a:p>
          <a:p>
            <a:pPr marL="469265" marR="8255" indent="-228600">
              <a:lnSpc>
                <a:spcPct val="110000"/>
              </a:lnSpc>
              <a:spcBef>
                <a:spcPts val="10"/>
              </a:spcBef>
              <a:buAutoNum type="alphaUcPeriod"/>
              <a:tabLst>
                <a:tab pos="469900" algn="l"/>
              </a:tabLst>
            </a:pP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Se</a:t>
            </a:r>
            <a:r>
              <a:rPr sz="2400" b="1" i="1" u="sng" spc="10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puede</a:t>
            </a:r>
            <a:r>
              <a:rPr sz="2400" b="1" i="1" u="sng" spc="10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aislar</a:t>
            </a:r>
            <a:r>
              <a:rPr sz="2400" b="1" i="1" u="sng" spc="10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una</a:t>
            </a:r>
            <a:r>
              <a:rPr sz="2400" b="1" i="1" u="sng" spc="10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porción</a:t>
            </a:r>
            <a:r>
              <a:rPr sz="2400" b="1" i="1" u="sng" spc="10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2400" b="1" i="1" u="sng" spc="10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2400" b="1" i="1" u="sng" spc="10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barra</a:t>
            </a:r>
            <a:r>
              <a:rPr sz="2400" b="1" i="1" u="sng" spc="10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para</a:t>
            </a:r>
            <a:r>
              <a:rPr sz="2400" b="1" i="1" u="sng" spc="10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fines</a:t>
            </a:r>
            <a:r>
              <a:rPr sz="2400" b="1" i="1" u="sng" spc="10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2400" b="1" i="1" u="sng" spc="10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inspección</a:t>
            </a:r>
            <a:r>
              <a:rPr sz="2400" b="1" i="1" u="sng" spc="13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y</a:t>
            </a:r>
            <a:r>
              <a:rPr sz="2400" b="1" spc="8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mantenimiento, </a:t>
            </a:r>
            <a:r>
              <a:rPr sz="2400" b="1" spc="-28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conservando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las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barras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restantes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energizadas.</a:t>
            </a:r>
            <a:endParaRPr sz="2400" b="1" dirty="0">
              <a:solidFill>
                <a:srgbClr val="00B050"/>
              </a:solidFill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54112" y="519004"/>
            <a:ext cx="8839200" cy="58674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1016000" y="4798648"/>
            <a:ext cx="89408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5"/>
              </a:spcBef>
            </a:pPr>
            <a:endParaRPr lang="es-ES" sz="600" dirty="0" smtClean="0">
              <a:latin typeface="Times New Roman"/>
              <a:cs typeface="Times New Roman"/>
            </a:endParaRPr>
          </a:p>
          <a:p>
            <a:pPr marL="635" algn="ctr">
              <a:spcBef>
                <a:spcPts val="5"/>
              </a:spcBef>
            </a:pPr>
            <a:r>
              <a:rPr lang="es-ES" sz="2400" b="1" dirty="0">
                <a:cs typeface="Times New Roman"/>
              </a:rPr>
              <a:t>Figura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9.13: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Sistema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juego</a:t>
            </a:r>
            <a:r>
              <a:rPr lang="es-ES" sz="2400" b="1" dirty="0">
                <a:cs typeface="Times New Roman"/>
              </a:rPr>
              <a:t> de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barras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en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anillo.</a:t>
            </a:r>
            <a:endParaRPr lang="es-ES" sz="2400" b="1" dirty="0">
              <a:cs typeface="Times New Roman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442200" y="6633118"/>
            <a:ext cx="10439400" cy="310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just"/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Ahora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bien,</a:t>
            </a:r>
            <a:r>
              <a:rPr lang="es-ES" sz="2400" b="1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presenta</a:t>
            </a:r>
            <a:r>
              <a:rPr lang="es-ES" sz="2400" b="1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las</a:t>
            </a:r>
            <a:r>
              <a:rPr lang="es-ES" sz="2400" b="1" spc="2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desventajas</a:t>
            </a:r>
            <a:r>
              <a:rPr lang="es-ES" sz="2400" b="1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siguientes:</a:t>
            </a:r>
            <a:endParaRPr lang="es-ES" sz="2400" b="1" dirty="0">
              <a:solidFill>
                <a:srgbClr val="FF0000"/>
              </a:solidFill>
              <a:cs typeface="Times New Roman"/>
            </a:endParaRPr>
          </a:p>
          <a:p>
            <a:pPr marL="342900" marR="88265" indent="-342900" algn="just">
              <a:lnSpc>
                <a:spcPts val="2880"/>
              </a:lnSpc>
              <a:spcBef>
                <a:spcPts val="15"/>
              </a:spcBef>
              <a:buFont typeface="Arial" panose="020B0604020202020204" pitchFamily="34" charset="0"/>
              <a:buChar char="•"/>
              <a:tabLst>
                <a:tab pos="838835" algn="l"/>
                <a:tab pos="839469" algn="l"/>
              </a:tabLst>
            </a:pPr>
            <a:r>
              <a:rPr lang="es-ES" sz="2400" b="1" spc="-10" dirty="0">
                <a:solidFill>
                  <a:srgbClr val="FF0000"/>
                </a:solidFill>
                <a:cs typeface="Times New Roman"/>
              </a:rPr>
              <a:t>La</a:t>
            </a:r>
            <a:r>
              <a:rPr lang="es-ES" sz="2400" b="1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desconexión</a:t>
            </a:r>
            <a:r>
              <a:rPr lang="es-ES" sz="2400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simultanea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dos</a:t>
            </a:r>
            <a:r>
              <a:rPr lang="es-ES" sz="2400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 smtClean="0">
                <a:solidFill>
                  <a:srgbClr val="FF0000"/>
                </a:solidFill>
                <a:cs typeface="Times New Roman"/>
              </a:rPr>
              <a:t>interruptores</a:t>
            </a:r>
            <a:r>
              <a:rPr lang="es-ES" sz="2400" b="1" i="1" u="sng" spc="20" dirty="0" smtClean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consecutivos</a:t>
            </a:r>
            <a:r>
              <a:rPr lang="es-ES" sz="2400" b="1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del</a:t>
            </a:r>
            <a:r>
              <a:rPr lang="es-ES" sz="2400" b="1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anillo,</a:t>
            </a:r>
            <a:r>
              <a:rPr lang="es-ES" sz="2400" b="1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podría</a:t>
            </a:r>
            <a:r>
              <a:rPr lang="es-ES" sz="2400" b="1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dejar </a:t>
            </a:r>
            <a:r>
              <a:rPr lang="es-ES" sz="2400" b="1" spc="-28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fuera</a:t>
            </a:r>
            <a:r>
              <a:rPr lang="es-ES" sz="2400" b="1" i="1" u="sng" spc="-1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 servicio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más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 de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una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 línea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.</a:t>
            </a:r>
            <a:endParaRPr lang="es-ES" sz="2400" b="1" dirty="0">
              <a:solidFill>
                <a:srgbClr val="FF0000"/>
              </a:solidFill>
              <a:cs typeface="Times New Roman"/>
            </a:endParaRPr>
          </a:p>
          <a:p>
            <a:pPr marL="342900" indent="-342900" algn="just">
              <a:lnSpc>
                <a:spcPts val="2880"/>
              </a:lnSpc>
              <a:spcBef>
                <a:spcPts val="140"/>
              </a:spcBef>
              <a:buFont typeface="Arial" panose="020B0604020202020204" pitchFamily="34" charset="0"/>
              <a:buChar char="•"/>
              <a:tabLst>
                <a:tab pos="838835" algn="l"/>
                <a:tab pos="839469" algn="l"/>
              </a:tabLst>
            </a:pP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El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sistema 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medición</a:t>
            </a:r>
            <a:r>
              <a:rPr lang="es-ES" sz="2400" b="1" i="1" u="sng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y</a:t>
            </a:r>
            <a:r>
              <a:rPr lang="es-ES" sz="2400" b="1" i="1" u="sng" spc="-1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protección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es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más complejo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.</a:t>
            </a:r>
          </a:p>
          <a:p>
            <a:pPr marL="342900" marR="5080" indent="-342900" algn="just">
              <a:lnSpc>
                <a:spcPts val="2880"/>
              </a:lnSpc>
              <a:spcBef>
                <a:spcPts val="65"/>
              </a:spcBef>
              <a:buFont typeface="Arial" panose="020B0604020202020204" pitchFamily="34" charset="0"/>
              <a:buChar char="•"/>
              <a:tabLst>
                <a:tab pos="838835" algn="l"/>
                <a:tab pos="839469" algn="l"/>
              </a:tabLst>
            </a:pP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Para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realizar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cualquier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trabajo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en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las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barras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es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necesario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sacar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 de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servicio</a:t>
            </a:r>
            <a:r>
              <a:rPr lang="es-ES" sz="2400" b="1" i="1" u="sng" spc="29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esta </a:t>
            </a:r>
            <a:r>
              <a:rPr lang="es-ES" sz="2400" b="1" i="1" u="sng" spc="-28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porción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 del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anillo</a:t>
            </a:r>
            <a:r>
              <a:rPr lang="es-ES" sz="2400" b="1" i="1" u="sng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y</a:t>
            </a:r>
            <a:r>
              <a:rPr lang="es-ES" sz="2400" b="1" i="1" u="sng" spc="-2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sus</a:t>
            </a:r>
            <a:r>
              <a:rPr lang="es-ES" sz="2400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alimentadores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correspondientes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.</a:t>
            </a:r>
            <a:endParaRPr lang="es-ES" sz="2400" b="1" dirty="0">
              <a:solidFill>
                <a:srgbClr val="FF0000"/>
              </a:solidFill>
              <a:cs typeface="Times New Roman"/>
            </a:endParaRPr>
          </a:p>
          <a:p>
            <a:pPr marL="342900" indent="-342900" algn="just">
              <a:lnSpc>
                <a:spcPts val="2880"/>
              </a:lnSpc>
              <a:spcBef>
                <a:spcPts val="60"/>
              </a:spcBef>
              <a:buFont typeface="Arial" panose="020B0604020202020204" pitchFamily="34" charset="0"/>
              <a:buChar char="•"/>
              <a:tabLst>
                <a:tab pos="838835" algn="l"/>
                <a:tab pos="839469" algn="l"/>
              </a:tabLst>
            </a:pP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El</a:t>
            </a:r>
            <a:r>
              <a:rPr lang="es-ES" sz="2400" b="1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mantenimiento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2400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un</a:t>
            </a:r>
            <a:r>
              <a:rPr lang="es-ES" sz="2400" b="1" i="1" u="sng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 smtClean="0">
                <a:solidFill>
                  <a:srgbClr val="FF0000"/>
                </a:solidFill>
                <a:cs typeface="Times New Roman"/>
              </a:rPr>
              <a:t>interruptor</a:t>
            </a:r>
            <a:r>
              <a:rPr lang="es-ES" sz="2400" b="1" i="1" u="sng" spc="5" dirty="0" smtClean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de línea </a:t>
            </a:r>
            <a:r>
              <a:rPr lang="es-ES" sz="2400" b="1" dirty="0">
                <a:solidFill>
                  <a:srgbClr val="FF0000"/>
                </a:solidFill>
                <a:cs typeface="Times New Roman"/>
              </a:rPr>
              <a:t>supone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sacar</a:t>
            </a:r>
            <a:r>
              <a:rPr lang="es-ES" sz="2400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2400" b="1" i="1" u="sng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operación</a:t>
            </a:r>
            <a:r>
              <a:rPr lang="es-ES" sz="2400" b="1" i="1" u="sng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spc="-5" dirty="0">
                <a:solidFill>
                  <a:srgbClr val="FF0000"/>
                </a:solidFill>
                <a:cs typeface="Times New Roman"/>
              </a:rPr>
              <a:t>el</a:t>
            </a:r>
            <a:r>
              <a:rPr lang="es-ES" sz="2400" b="1" i="1" u="sng" spc="5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i="1" u="sng" dirty="0" smtClean="0">
                <a:solidFill>
                  <a:srgbClr val="FF0000"/>
                </a:solidFill>
                <a:cs typeface="Times New Roman"/>
              </a:rPr>
              <a:t>alimentador</a:t>
            </a:r>
            <a:r>
              <a:rPr lang="es-ES" sz="2400" b="1" dirty="0" smtClean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2400" b="1" spc="-5" dirty="0" smtClean="0">
                <a:solidFill>
                  <a:srgbClr val="FF0000"/>
                </a:solidFill>
                <a:cs typeface="Times New Roman"/>
              </a:rPr>
              <a:t>correspondiente</a:t>
            </a:r>
            <a:r>
              <a:rPr lang="es-ES" sz="2400" b="1" spc="-5" dirty="0">
                <a:solidFill>
                  <a:srgbClr val="FF0000"/>
                </a:solidFill>
                <a:cs typeface="Times New Roman"/>
              </a:rPr>
              <a:t>.</a:t>
            </a:r>
            <a:endParaRPr lang="es-ES" sz="2400" b="1" dirty="0">
              <a:solidFill>
                <a:srgbClr val="FF000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200" y="381000"/>
            <a:ext cx="17297400" cy="185691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algn="just">
              <a:spcBef>
                <a:spcPts val="340"/>
              </a:spcBef>
            </a:pPr>
            <a:r>
              <a:rPr sz="2400" b="1" spc="-5" dirty="0">
                <a:cs typeface="Times New Roman"/>
              </a:rPr>
              <a:t>9.12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Barras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Doble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Arreglo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lang="en-US" sz="2400" b="1" dirty="0" err="1" smtClean="0">
                <a:cs typeface="Times New Roman"/>
              </a:rPr>
              <a:t>interruptor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y Medio</a:t>
            </a:r>
            <a:endParaRPr sz="2400" dirty="0"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244"/>
              </a:spcBef>
            </a:pPr>
            <a:r>
              <a:rPr sz="2400" dirty="0">
                <a:cs typeface="Times New Roman"/>
              </a:rPr>
              <a:t>Este tipo </a:t>
            </a:r>
            <a:r>
              <a:rPr sz="2400" spc="-5" dirty="0">
                <a:cs typeface="Times New Roman"/>
              </a:rPr>
              <a:t>de arreglo </a:t>
            </a:r>
            <a:r>
              <a:rPr sz="2400" dirty="0">
                <a:cs typeface="Times New Roman"/>
              </a:rPr>
              <a:t>consta </a:t>
            </a:r>
            <a:r>
              <a:rPr sz="2400" spc="-5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dos juegos de barras principales </a:t>
            </a:r>
            <a:r>
              <a:rPr sz="2400" spc="-5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cuales, </a:t>
            </a:r>
            <a:r>
              <a:rPr sz="2400" spc="-5" dirty="0">
                <a:cs typeface="Times New Roman"/>
              </a:rPr>
              <a:t>en condiciones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normales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operación, </a:t>
            </a:r>
            <a:r>
              <a:rPr sz="2400" b="1" i="1" u="sng" dirty="0">
                <a:cs typeface="Times New Roman"/>
              </a:rPr>
              <a:t>siempre </a:t>
            </a:r>
            <a:r>
              <a:rPr sz="2400" b="1" i="1" u="sng" spc="-5" dirty="0">
                <a:cs typeface="Times New Roman"/>
              </a:rPr>
              <a:t>están energizadas</a:t>
            </a:r>
            <a:r>
              <a:rPr sz="2400" spc="-5" dirty="0">
                <a:cs typeface="Times New Roman"/>
              </a:rPr>
              <a:t>. Por cada </a:t>
            </a:r>
            <a:r>
              <a:rPr sz="2400" dirty="0">
                <a:cs typeface="Times New Roman"/>
              </a:rPr>
              <a:t>2 </a:t>
            </a:r>
            <a:r>
              <a:rPr sz="2400" spc="-5" dirty="0">
                <a:cs typeface="Times New Roman"/>
              </a:rPr>
              <a:t>circuitos convergentes, </a:t>
            </a:r>
            <a:r>
              <a:rPr sz="2400" spc="5" dirty="0">
                <a:cs typeface="Times New Roman"/>
              </a:rPr>
              <a:t>hay </a:t>
            </a:r>
            <a:r>
              <a:rPr sz="2400" dirty="0">
                <a:cs typeface="Times New Roman"/>
              </a:rPr>
              <a:t>3 </a:t>
            </a:r>
            <a:r>
              <a:rPr sz="2400" spc="5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-5" dirty="0">
                <a:cs typeface="Times New Roman"/>
              </a:rPr>
              <a:t>; es decir, </a:t>
            </a:r>
            <a:r>
              <a:rPr sz="2400" dirty="0">
                <a:cs typeface="Times New Roman"/>
              </a:rPr>
              <a:t>un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29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medio por cada </a:t>
            </a:r>
            <a:r>
              <a:rPr sz="2400" spc="-5" dirty="0">
                <a:cs typeface="Times New Roman"/>
              </a:rPr>
              <a:t>alimentador. De ahí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denominación </a:t>
            </a:r>
            <a:r>
              <a:rPr sz="2400" dirty="0">
                <a:cs typeface="Times New Roman"/>
              </a:rPr>
              <a:t> de </a:t>
            </a:r>
            <a:r>
              <a:rPr sz="2400" spc="-5" dirty="0" smtClean="0">
                <a:cs typeface="Times New Roman"/>
              </a:rPr>
              <a:t>“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Medio”. </a:t>
            </a:r>
            <a:r>
              <a:rPr sz="2400" spc="-15" dirty="0">
                <a:cs typeface="Times New Roman"/>
              </a:rPr>
              <a:t>La </a:t>
            </a:r>
            <a:r>
              <a:rPr sz="2400" spc="-5" dirty="0" err="1">
                <a:cs typeface="Times New Roman"/>
              </a:rPr>
              <a:t>Figura</a:t>
            </a:r>
            <a:r>
              <a:rPr sz="2400" spc="-5" dirty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9</a:t>
            </a:r>
            <a:r>
              <a:rPr sz="2400" dirty="0" smtClean="0">
                <a:cs typeface="Times New Roman"/>
              </a:rPr>
              <a:t>.14 </a:t>
            </a:r>
            <a:r>
              <a:rPr sz="2400" spc="-5" dirty="0">
                <a:cs typeface="Times New Roman"/>
              </a:rPr>
              <a:t>representa el diagrama </a:t>
            </a:r>
            <a:r>
              <a:rPr sz="2400" dirty="0">
                <a:cs typeface="Times New Roman"/>
              </a:rPr>
              <a:t>unifilar de un </a:t>
            </a:r>
            <a:r>
              <a:rPr sz="2400" spc="-5" dirty="0">
                <a:cs typeface="Times New Roman"/>
              </a:rPr>
              <a:t>sistema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barras</a:t>
            </a:r>
            <a:r>
              <a:rPr sz="2400" dirty="0">
                <a:cs typeface="Times New Roman"/>
              </a:rPr>
              <a:t> doble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 </a:t>
            </a:r>
            <a:r>
              <a:rPr sz="2400" spc="-5" dirty="0">
                <a:cs typeface="Times New Roman"/>
              </a:rPr>
              <a:t>arreglo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2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medio: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42941" y="8880601"/>
            <a:ext cx="551665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/>
            <a:r>
              <a:rPr sz="2400" dirty="0" err="1" smtClean="0">
                <a:cs typeface="Times New Roman"/>
              </a:rPr>
              <a:t>Figura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9.14: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juego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doble</a:t>
            </a:r>
            <a:r>
              <a:rPr sz="2400" dirty="0">
                <a:cs typeface="Times New Roman"/>
              </a:rPr>
              <a:t> con</a:t>
            </a:r>
            <a:r>
              <a:rPr sz="2400" spc="-5" dirty="0">
                <a:cs typeface="Times New Roman"/>
              </a:rPr>
              <a:t> arreglo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5" dirty="0">
                <a:cs typeface="Times New Roman"/>
              </a:rPr>
              <a:t> medio.</a:t>
            </a:r>
            <a:endParaRPr sz="2400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200" y="2743200"/>
            <a:ext cx="6934200" cy="6137401"/>
          </a:xfrm>
          <a:prstGeom prst="rect">
            <a:avLst/>
          </a:prstGeom>
        </p:spPr>
      </p:pic>
      <p:sp>
        <p:nvSpPr>
          <p:cNvPr id="6" name="object 2"/>
          <p:cNvSpPr txBox="1"/>
          <p:nvPr/>
        </p:nvSpPr>
        <p:spPr>
          <a:xfrm>
            <a:off x="7569200" y="2133600"/>
            <a:ext cx="9815830" cy="7281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R="5080" algn="just">
              <a:lnSpc>
                <a:spcPts val="2880"/>
              </a:lnSpc>
              <a:spcBef>
                <a:spcPts val="5"/>
              </a:spcBef>
            </a:pP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condiciones normales </a:t>
            </a:r>
            <a:r>
              <a:rPr sz="2400" dirty="0">
                <a:cs typeface="Times New Roman"/>
              </a:rPr>
              <a:t>de operación todos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-5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están </a:t>
            </a:r>
            <a:r>
              <a:rPr sz="2400" dirty="0">
                <a:cs typeface="Times New Roman"/>
              </a:rPr>
              <a:t>cerrados, y </a:t>
            </a:r>
            <a:r>
              <a:rPr sz="2400" spc="-5" dirty="0">
                <a:cs typeface="Times New Roman"/>
              </a:rPr>
              <a:t>ambas barras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 están energizadas. </a:t>
            </a:r>
            <a:r>
              <a:rPr sz="2400" dirty="0">
                <a:cs typeface="Times New Roman"/>
              </a:rPr>
              <a:t>Este </a:t>
            </a:r>
            <a:r>
              <a:rPr sz="2400" spc="-5" dirty="0">
                <a:cs typeface="Times New Roman"/>
              </a:rPr>
              <a:t>arreglo </a:t>
            </a:r>
            <a:r>
              <a:rPr sz="2400" dirty="0">
                <a:cs typeface="Times New Roman"/>
              </a:rPr>
              <a:t>de barras </a:t>
            </a:r>
            <a:r>
              <a:rPr sz="2400" spc="-5" dirty="0">
                <a:cs typeface="Times New Roman"/>
              </a:rPr>
              <a:t>presenta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alto grado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confiabilidad </a:t>
            </a:r>
            <a:r>
              <a:rPr sz="2400" dirty="0">
                <a:cs typeface="Times New Roman"/>
              </a:rPr>
              <a:t> y </a:t>
            </a:r>
            <a:r>
              <a:rPr sz="2400" spc="-5" dirty="0">
                <a:cs typeface="Times New Roman"/>
              </a:rPr>
              <a:t>seguridad, bajo condiciones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fallos en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-5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potencia, en </a:t>
            </a:r>
            <a:r>
              <a:rPr sz="2400" dirty="0">
                <a:cs typeface="Times New Roman"/>
              </a:rPr>
              <a:t>las </a:t>
            </a:r>
            <a:r>
              <a:rPr sz="2400" spc="-5" dirty="0">
                <a:cs typeface="Times New Roman"/>
              </a:rPr>
              <a:t>barras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en los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</a:t>
            </a:r>
            <a:r>
              <a:rPr sz="2400" dirty="0">
                <a:cs typeface="Times New Roman"/>
              </a:rPr>
              <a:t> que</a:t>
            </a:r>
            <a:r>
              <a:rPr sz="2400" spc="-5" dirty="0">
                <a:cs typeface="Times New Roman"/>
              </a:rPr>
              <a:t> 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derivan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dicha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subestación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R="5080" algn="just">
              <a:lnSpc>
                <a:spcPts val="2880"/>
              </a:lnSpc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</a:pPr>
            <a:r>
              <a:rPr sz="2400" b="1" spc="-5" dirty="0">
                <a:solidFill>
                  <a:srgbClr val="00B050"/>
                </a:solidFill>
                <a:cs typeface="Times New Roman"/>
              </a:rPr>
              <a:t>Presenta las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ventajas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siguientes:</a:t>
            </a:r>
            <a:endParaRPr sz="2400" b="1" dirty="0">
              <a:solidFill>
                <a:srgbClr val="00B050"/>
              </a:solidFill>
              <a:cs typeface="Times New Roman"/>
            </a:endParaRPr>
          </a:p>
          <a:p>
            <a:pPr marR="10160" algn="just">
              <a:lnSpc>
                <a:spcPts val="2880"/>
              </a:lnSpc>
              <a:spcBef>
                <a:spcPts val="65"/>
              </a:spcBef>
              <a:buAutoNum type="arabicPeriod"/>
              <a:tabLst>
                <a:tab pos="839469" algn="l"/>
              </a:tabLst>
            </a:pP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Facilidad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 de mantenimiento de</a:t>
            </a:r>
            <a:r>
              <a:rPr sz="2400" b="1" i="1" u="sng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las</a:t>
            </a:r>
            <a:r>
              <a:rPr sz="2400" b="1" i="1" u="sng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barras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subestación,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dado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que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podemos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sacar </a:t>
            </a:r>
            <a:r>
              <a:rPr sz="2400" b="1" spc="-28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servicio</a:t>
            </a:r>
            <a:r>
              <a:rPr sz="24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una</a:t>
            </a:r>
            <a:r>
              <a:rPr sz="24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cualquiera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de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dichas</a:t>
            </a:r>
            <a:r>
              <a:rPr sz="24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barras,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conservando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operación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de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todos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los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campos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la subestación.</a:t>
            </a:r>
          </a:p>
          <a:p>
            <a:pPr marR="208279" algn="just">
              <a:lnSpc>
                <a:spcPts val="2880"/>
              </a:lnSpc>
              <a:buAutoNum type="arabicPeriod"/>
              <a:tabLst>
                <a:tab pos="839469" algn="l"/>
              </a:tabLst>
            </a:pP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Facilidad</a:t>
            </a:r>
            <a:r>
              <a:rPr sz="2400" b="1" i="1" u="sng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de mantenimiento</a:t>
            </a:r>
            <a:r>
              <a:rPr sz="2400" b="1" i="1" u="sng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a</a:t>
            </a:r>
            <a:r>
              <a:rPr sz="2400" b="1" i="1" u="sng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00B050"/>
                </a:solidFill>
                <a:cs typeface="Times New Roman"/>
              </a:rPr>
              <a:t>cualquiera</a:t>
            </a:r>
            <a:r>
              <a:rPr sz="2400" b="1" i="1" u="sng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00B050"/>
                </a:solidFill>
                <a:cs typeface="Times New Roman"/>
              </a:rPr>
              <a:t>de </a:t>
            </a:r>
            <a:r>
              <a:rPr sz="2400" b="1" i="1" u="sng" spc="-5" dirty="0" err="1">
                <a:solidFill>
                  <a:srgbClr val="00B050"/>
                </a:solidFill>
                <a:cs typeface="Times New Roman"/>
              </a:rPr>
              <a:t>los</a:t>
            </a:r>
            <a:r>
              <a:rPr sz="2400" b="1" i="1" u="sng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2400" b="1" i="1" u="sng" spc="-5" dirty="0" err="1" smtClean="0">
                <a:solidFill>
                  <a:srgbClr val="00B050"/>
                </a:solidFill>
                <a:cs typeface="Times New Roman"/>
              </a:rPr>
              <a:t>interruptor</a:t>
            </a:r>
            <a:r>
              <a:rPr sz="2400" b="1" i="1" u="sng" spc="-5" dirty="0" err="1" smtClean="0">
                <a:solidFill>
                  <a:srgbClr val="00B050"/>
                </a:solidFill>
                <a:cs typeface="Times New Roman"/>
              </a:rPr>
              <a:t>es</a:t>
            </a:r>
            <a:r>
              <a:rPr sz="2400" b="1" i="1" u="sng" spc="5" dirty="0" smtClean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de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subestación,</a:t>
            </a:r>
            <a:r>
              <a:rPr sz="2400" b="1" spc="10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sin </a:t>
            </a:r>
            <a:r>
              <a:rPr sz="2400" b="1" spc="-28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afectar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la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operación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los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circuitos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que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se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interconectan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Times New Roman"/>
              </a:rPr>
              <a:t>con</a:t>
            </a:r>
            <a:r>
              <a:rPr sz="2400" b="1" spc="5" dirty="0">
                <a:solidFill>
                  <a:srgbClr val="00B050"/>
                </a:solidFill>
                <a:cs typeface="Times New Roman"/>
              </a:rPr>
              <a:t> la</a:t>
            </a:r>
            <a:r>
              <a:rPr sz="2400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2400" b="1" spc="-5" dirty="0" err="1">
                <a:solidFill>
                  <a:srgbClr val="00B050"/>
                </a:solidFill>
                <a:cs typeface="Times New Roman"/>
              </a:rPr>
              <a:t>subestación</a:t>
            </a:r>
            <a:r>
              <a:rPr sz="2400" b="1" spc="-5" dirty="0" smtClean="0">
                <a:solidFill>
                  <a:srgbClr val="00B050"/>
                </a:solidFill>
                <a:cs typeface="Times New Roman"/>
              </a:rPr>
              <a:t>.</a:t>
            </a:r>
            <a:endParaRPr lang="es-ES" sz="2400" b="1" spc="-5" dirty="0" smtClean="0">
              <a:solidFill>
                <a:srgbClr val="00B050"/>
              </a:solidFill>
              <a:cs typeface="Times New Roman"/>
            </a:endParaRPr>
          </a:p>
          <a:p>
            <a:pPr marR="208279" algn="just">
              <a:lnSpc>
                <a:spcPts val="2880"/>
              </a:lnSpc>
              <a:buAutoNum type="arabicPeriod"/>
              <a:tabLst>
                <a:tab pos="839469" algn="l"/>
              </a:tabLst>
            </a:pPr>
            <a:endParaRPr sz="2400" b="1" dirty="0">
              <a:solidFill>
                <a:srgbClr val="00B050"/>
              </a:solidFill>
              <a:cs typeface="Times New Roman"/>
            </a:endParaRPr>
          </a:p>
          <a:p>
            <a:pPr algn="just">
              <a:lnSpc>
                <a:spcPts val="2880"/>
              </a:lnSpc>
            </a:pPr>
            <a:r>
              <a:rPr sz="2400" spc="-5" dirty="0">
                <a:solidFill>
                  <a:srgbClr val="FF0000"/>
                </a:solidFill>
                <a:cs typeface="Times New Roman"/>
              </a:rPr>
              <a:t>Sus</a:t>
            </a:r>
            <a:r>
              <a:rPr sz="2400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mayores</a:t>
            </a:r>
            <a:r>
              <a:rPr sz="2400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desventajas</a:t>
            </a:r>
            <a:r>
              <a:rPr sz="2400" spc="2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están</a:t>
            </a:r>
            <a:r>
              <a:rPr sz="2400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relacionadas</a:t>
            </a:r>
            <a:r>
              <a:rPr sz="2400" spc="2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con</a:t>
            </a:r>
            <a:r>
              <a:rPr sz="2400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los</a:t>
            </a:r>
            <a:r>
              <a:rPr sz="2400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aspectos</a:t>
            </a:r>
            <a:r>
              <a:rPr sz="2400" spc="1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siguientes:</a:t>
            </a:r>
            <a:endParaRPr sz="2400" dirty="0">
              <a:solidFill>
                <a:srgbClr val="FF0000"/>
              </a:solidFill>
              <a:cs typeface="Times New Roman"/>
            </a:endParaRPr>
          </a:p>
          <a:p>
            <a:pPr marR="8890" algn="just">
              <a:lnSpc>
                <a:spcPts val="2880"/>
              </a:lnSpc>
              <a:spcBef>
                <a:spcPts val="65"/>
              </a:spcBef>
              <a:buAutoNum type="arabicPeriod"/>
              <a:tabLst>
                <a:tab pos="839469" algn="l"/>
              </a:tabLst>
            </a:pPr>
            <a:r>
              <a:rPr sz="2400" b="1" i="1" u="sng" spc="-5" dirty="0">
                <a:solidFill>
                  <a:srgbClr val="FF0000"/>
                </a:solidFill>
                <a:cs typeface="Times New Roman"/>
              </a:rPr>
              <a:t>Esquema</a:t>
            </a:r>
            <a:r>
              <a:rPr sz="2400" b="1" i="1" u="sng" spc="3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FF0000"/>
                </a:solidFill>
                <a:cs typeface="Times New Roman"/>
              </a:rPr>
              <a:t>de</a:t>
            </a:r>
            <a:r>
              <a:rPr sz="2400" b="1" i="1" u="sng" spc="3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FF0000"/>
                </a:solidFill>
                <a:cs typeface="Times New Roman"/>
              </a:rPr>
              <a:t>protección</a:t>
            </a:r>
            <a:r>
              <a:rPr sz="2400" b="1" i="1" u="sng" spc="4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FF0000"/>
                </a:solidFill>
                <a:cs typeface="Times New Roman"/>
              </a:rPr>
              <a:t>más</a:t>
            </a:r>
            <a:r>
              <a:rPr sz="2400" b="1" i="1" u="sng" spc="3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FF0000"/>
                </a:solidFill>
                <a:cs typeface="Times New Roman"/>
              </a:rPr>
              <a:t>complejo</a:t>
            </a:r>
            <a:r>
              <a:rPr sz="2400" b="1" i="1" u="sng" spc="4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cs typeface="Times New Roman"/>
              </a:rPr>
              <a:t>que</a:t>
            </a:r>
            <a:r>
              <a:rPr sz="2400" spc="4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en</a:t>
            </a:r>
            <a:r>
              <a:rPr sz="2400" spc="3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cs typeface="Times New Roman"/>
              </a:rPr>
              <a:t>otras</a:t>
            </a:r>
            <a:r>
              <a:rPr sz="2400" spc="3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subestaciones</a:t>
            </a:r>
            <a:r>
              <a:rPr sz="2400" spc="3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con</a:t>
            </a:r>
            <a:r>
              <a:rPr sz="2400" spc="4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características </a:t>
            </a:r>
            <a:r>
              <a:rPr sz="2400" spc="-28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similares.</a:t>
            </a:r>
            <a:endParaRPr sz="2400" dirty="0">
              <a:solidFill>
                <a:srgbClr val="FF0000"/>
              </a:solidFill>
              <a:cs typeface="Times New Roman"/>
            </a:endParaRPr>
          </a:p>
          <a:p>
            <a:pPr marR="5080" algn="just">
              <a:lnSpc>
                <a:spcPts val="2880"/>
              </a:lnSpc>
              <a:buAutoNum type="arabicPeriod"/>
              <a:tabLst>
                <a:tab pos="839469" algn="l"/>
              </a:tabLst>
            </a:pPr>
            <a:r>
              <a:rPr sz="2400" b="1" i="1" u="sng" spc="-5" dirty="0">
                <a:solidFill>
                  <a:srgbClr val="FF0000"/>
                </a:solidFill>
                <a:cs typeface="Times New Roman"/>
              </a:rPr>
              <a:t>Inversión</a:t>
            </a:r>
            <a:r>
              <a:rPr sz="2400" b="1" i="1" u="sng" spc="5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FF0000"/>
                </a:solidFill>
                <a:cs typeface="Times New Roman"/>
              </a:rPr>
              <a:t>inicial</a:t>
            </a:r>
            <a:r>
              <a:rPr sz="2400" b="1" i="1" u="sng" spc="5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FF0000"/>
                </a:solidFill>
                <a:cs typeface="Times New Roman"/>
              </a:rPr>
              <a:t>un</a:t>
            </a:r>
            <a:r>
              <a:rPr sz="2400" b="1" i="1" u="sng" spc="4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i="1" u="sng" dirty="0">
                <a:solidFill>
                  <a:srgbClr val="FF0000"/>
                </a:solidFill>
                <a:cs typeface="Times New Roman"/>
              </a:rPr>
              <a:t>tanto</a:t>
            </a:r>
            <a:r>
              <a:rPr sz="2400" b="1" i="1" u="sng" spc="4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i="1" u="sng" spc="-5" dirty="0">
                <a:solidFill>
                  <a:srgbClr val="FF0000"/>
                </a:solidFill>
                <a:cs typeface="Times New Roman"/>
              </a:rPr>
              <a:t>elevada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,</a:t>
            </a:r>
            <a:r>
              <a:rPr sz="2400" spc="5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cs typeface="Times New Roman"/>
              </a:rPr>
              <a:t>por</a:t>
            </a:r>
            <a:r>
              <a:rPr sz="2400" spc="4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cs typeface="Times New Roman"/>
              </a:rPr>
              <a:t>la</a:t>
            </a:r>
            <a:r>
              <a:rPr sz="2400" spc="5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multiplicidad</a:t>
            </a:r>
            <a:r>
              <a:rPr sz="2400" spc="5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cs typeface="Times New Roman"/>
              </a:rPr>
              <a:t>de</a:t>
            </a:r>
            <a:r>
              <a:rPr sz="2400" spc="4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n-US" sz="2400" spc="-5" dirty="0" err="1" smtClean="0">
                <a:solidFill>
                  <a:srgbClr val="FF0000"/>
                </a:solidFill>
                <a:cs typeface="Times New Roman"/>
              </a:rPr>
              <a:t>interruptor</a:t>
            </a:r>
            <a:r>
              <a:rPr sz="2400" spc="-5" dirty="0" err="1" smtClean="0">
                <a:solidFill>
                  <a:srgbClr val="FF0000"/>
                </a:solidFill>
                <a:cs typeface="Times New Roman"/>
              </a:rPr>
              <a:t>es</a:t>
            </a:r>
            <a:r>
              <a:rPr sz="2400" spc="65" dirty="0" smtClean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cs typeface="Times New Roman"/>
              </a:rPr>
              <a:t>y </a:t>
            </a:r>
            <a:r>
              <a:rPr sz="2400" spc="-285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cs typeface="Times New Roman"/>
              </a:rPr>
              <a:t>seccionadores </a:t>
            </a:r>
            <a:r>
              <a:rPr sz="2400" dirty="0">
                <a:solidFill>
                  <a:srgbClr val="FF0000"/>
                </a:solidFill>
                <a:cs typeface="Times New Roman"/>
              </a:rPr>
              <a:t>requeridos.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5000" y="533400"/>
            <a:ext cx="16764000" cy="8348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2880"/>
              </a:lnSpc>
            </a:pPr>
            <a:r>
              <a:rPr sz="2400" b="1" spc="-5" dirty="0" err="1" smtClean="0">
                <a:cs typeface="Times New Roman"/>
              </a:rPr>
              <a:t>Componentes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Principales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Subestaciones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Eléctricas</a:t>
            </a:r>
            <a:endParaRPr lang="es-ES" sz="2400" b="1" spc="-5" dirty="0" smtClean="0">
              <a:cs typeface="Times New Roman"/>
            </a:endParaRPr>
          </a:p>
          <a:p>
            <a:pPr algn="just"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marL="469265" lvl="1" indent="-457200" algn="just">
              <a:lnSpc>
                <a:spcPts val="2880"/>
              </a:lnSpc>
              <a:spcBef>
                <a:spcPts val="1540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Componentes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Principales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Subestaciones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Eléctricas</a:t>
            </a:r>
            <a:endParaRPr lang="es-ES" sz="2400" b="1" spc="-5" dirty="0" smtClean="0">
              <a:cs typeface="Times New Roman"/>
            </a:endParaRPr>
          </a:p>
          <a:p>
            <a:pPr marL="469265" lvl="1" indent="-457200" algn="just">
              <a:lnSpc>
                <a:spcPts val="2880"/>
              </a:lnSpc>
              <a:spcBef>
                <a:spcPts val="1540"/>
              </a:spcBef>
              <a:buAutoNum type="arabicPeriod"/>
              <a:tabLst>
                <a:tab pos="469900" algn="l"/>
              </a:tabLst>
            </a:pPr>
            <a:endParaRPr sz="2400" dirty="0"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r>
              <a:rPr sz="2400" dirty="0">
                <a:cs typeface="Times New Roman"/>
              </a:rPr>
              <a:t>Como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establecido,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subestaciones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eléctricas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20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estaciones</a:t>
            </a:r>
            <a:r>
              <a:rPr sz="2400" spc="2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9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transformación</a:t>
            </a:r>
            <a:r>
              <a:rPr sz="2400" spc="22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distribución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energía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</a:t>
            </a:r>
            <a:r>
              <a:rPr sz="2400" dirty="0">
                <a:cs typeface="Times New Roman"/>
              </a:rPr>
              <a:t> que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produce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centros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generación</a:t>
            </a:r>
            <a:r>
              <a:rPr sz="2400" dirty="0">
                <a:cs typeface="Times New Roman"/>
              </a:rPr>
              <a:t> 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transmite</a:t>
            </a:r>
            <a:r>
              <a:rPr sz="2400" dirty="0">
                <a:cs typeface="Times New Roman"/>
              </a:rPr>
              <a:t> 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través</a:t>
            </a:r>
            <a:r>
              <a:rPr sz="2400" spc="5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las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redes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transporte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eléctricos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potencia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endParaRPr sz="2400" b="1" i="1" u="sng" dirty="0">
              <a:cs typeface="Times New Roman"/>
            </a:endParaRPr>
          </a:p>
          <a:p>
            <a:pPr marL="12700" marR="112395" algn="just">
              <a:lnSpc>
                <a:spcPts val="2880"/>
              </a:lnSpc>
              <a:spcBef>
                <a:spcPts val="15"/>
              </a:spcBef>
            </a:pPr>
            <a:r>
              <a:rPr sz="2400" b="1" i="1" u="sng" spc="-5" dirty="0">
                <a:cs typeface="Times New Roman"/>
              </a:rPr>
              <a:t>Para poder</a:t>
            </a:r>
            <a:r>
              <a:rPr sz="2400" b="1" i="1" u="sng" spc="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cumplir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sus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funciones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subestaciones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poseen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serie de</a:t>
            </a:r>
            <a:r>
              <a:rPr sz="2400" b="1" i="1" u="sng" spc="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equipos,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dispositivos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-4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sistemas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los </a:t>
            </a:r>
            <a:r>
              <a:rPr sz="2400" spc="-5" dirty="0">
                <a:cs typeface="Times New Roman"/>
              </a:rPr>
              <a:t>cuales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señalan 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continuación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L="12700" marR="112395" algn="just">
              <a:lnSpc>
                <a:spcPts val="2880"/>
              </a:lnSpc>
              <a:spcBef>
                <a:spcPts val="15"/>
              </a:spcBef>
            </a:pPr>
            <a:endParaRPr lang="es-ES" sz="2400" spc="-5" dirty="0">
              <a:cs typeface="Times New Roman"/>
            </a:endParaRPr>
          </a:p>
          <a:p>
            <a:pPr marL="12700" marR="112395" algn="just">
              <a:lnSpc>
                <a:spcPts val="2880"/>
              </a:lnSpc>
              <a:spcBef>
                <a:spcPts val="15"/>
              </a:spcBef>
            </a:pPr>
            <a:endParaRPr sz="2400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Transformadores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Potencia</a:t>
            </a:r>
            <a:r>
              <a:rPr sz="2400" b="1" spc="-5" dirty="0" smtClean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40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Autotransformadores</a:t>
            </a:r>
            <a:r>
              <a:rPr sz="2400" b="1" dirty="0">
                <a:cs typeface="Times New Roman"/>
              </a:rPr>
              <a:t> 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Potencia.</a:t>
            </a:r>
            <a:endParaRPr sz="2400" b="1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60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Sistemas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Juegos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Barras.</a:t>
            </a:r>
            <a:endParaRPr sz="2400" b="1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Interruptores</a:t>
            </a:r>
            <a:r>
              <a:rPr sz="2400" b="1" dirty="0">
                <a:cs typeface="Times New Roman"/>
              </a:rPr>
              <a:t> de </a:t>
            </a:r>
            <a:r>
              <a:rPr sz="2400" b="1" spc="-5" dirty="0">
                <a:cs typeface="Times New Roman"/>
              </a:rPr>
              <a:t>Potencia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 </a:t>
            </a:r>
            <a:r>
              <a:rPr lang="en-US" sz="2400" b="1" spc="-5" dirty="0" err="1" smtClean="0">
                <a:cs typeface="Times New Roman"/>
              </a:rPr>
              <a:t>interruptor</a:t>
            </a:r>
            <a:r>
              <a:rPr sz="2400" b="1" spc="-5" dirty="0" err="1" smtClean="0">
                <a:cs typeface="Times New Roman"/>
              </a:rPr>
              <a:t>es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Seccionadores Eléctricos.</a:t>
            </a:r>
            <a:endParaRPr sz="2400" b="1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Aisladores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Eléctricos.</a:t>
            </a:r>
            <a:endParaRPr sz="2400" b="1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40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Dispositivos</a:t>
            </a:r>
            <a:r>
              <a:rPr sz="2400" b="1" dirty="0">
                <a:cs typeface="Times New Roman"/>
              </a:rPr>
              <a:t> 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Control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Protección.</a:t>
            </a:r>
            <a:endParaRPr sz="2400" b="1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60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Sistema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Control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Adquisición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Data (SCADA).</a:t>
            </a:r>
            <a:endParaRPr sz="2400" b="1" dirty="0">
              <a:cs typeface="Times New Roman"/>
            </a:endParaRPr>
          </a:p>
          <a:p>
            <a:pPr marL="1884363" lvl="4" indent="-730250" algn="just">
              <a:lnSpc>
                <a:spcPts val="2880"/>
              </a:lnSpc>
              <a:spcBef>
                <a:spcPts val="140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Sistema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Transmisión PLC.</a:t>
            </a:r>
            <a:endParaRPr sz="2400" b="1" dirty="0">
              <a:cs typeface="Times New Roman"/>
            </a:endParaRPr>
          </a:p>
          <a:p>
            <a:pPr lvl="2" algn="just">
              <a:lnSpc>
                <a:spcPts val="2880"/>
              </a:lnSpc>
              <a:buFont typeface="Times New Roman"/>
              <a:buAutoNum type="arabicPeriod"/>
            </a:pPr>
            <a:endParaRPr sz="24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5000" y="533400"/>
            <a:ext cx="16764000" cy="5219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2" algn="just">
              <a:lnSpc>
                <a:spcPts val="2880"/>
              </a:lnSpc>
              <a:buFont typeface="Times New Roman"/>
              <a:buAutoNum type="arabicPeriod"/>
            </a:pPr>
            <a:endParaRPr sz="2400" dirty="0">
              <a:cs typeface="Times New Roman"/>
            </a:endParaRPr>
          </a:p>
          <a:p>
            <a:pPr marL="469265" lvl="1" indent="-457200" algn="just">
              <a:lnSpc>
                <a:spcPts val="2880"/>
              </a:lnSpc>
              <a:buAutoNum type="arabicPeriod" startAt="2"/>
              <a:tabLst>
                <a:tab pos="469900" algn="l"/>
              </a:tabLst>
            </a:pPr>
            <a:r>
              <a:rPr sz="2400" b="1" spc="-5" dirty="0" err="1" smtClean="0">
                <a:cs typeface="Times New Roman"/>
              </a:rPr>
              <a:t>Transformadores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</a:t>
            </a:r>
            <a:r>
              <a:rPr sz="2400" b="1" spc="-5" dirty="0" err="1" smtClean="0">
                <a:cs typeface="Times New Roman"/>
              </a:rPr>
              <a:t>Potencia</a:t>
            </a:r>
            <a:endParaRPr lang="es-ES" sz="2400" b="1" spc="-5" dirty="0" smtClean="0">
              <a:cs typeface="Times New Roman"/>
            </a:endParaRPr>
          </a:p>
          <a:p>
            <a:pPr marL="469265" lvl="1" indent="-457200" algn="just">
              <a:lnSpc>
                <a:spcPts val="2880"/>
              </a:lnSpc>
              <a:buAutoNum type="arabicPeriod" startAt="2"/>
              <a:tabLst>
                <a:tab pos="469900" algn="l"/>
              </a:tabLst>
            </a:pPr>
            <a:endParaRPr sz="2400" dirty="0"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r>
              <a:rPr sz="2400" spc="-10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transformadores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potencia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dos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tipos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spc="-5" dirty="0" err="1">
                <a:cs typeface="Times New Roman"/>
              </a:rPr>
              <a:t>principales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marL="469265" marR="9525" indent="-228600" algn="just">
              <a:lnSpc>
                <a:spcPts val="288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400" spc="-5" dirty="0">
                <a:cs typeface="Times New Roman"/>
              </a:rPr>
              <a:t>Transformadores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las</a:t>
            </a:r>
            <a:r>
              <a:rPr sz="2400" spc="7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Unidades</a:t>
            </a:r>
            <a:r>
              <a:rPr sz="2400" b="1" i="1" u="sng" spc="7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Generadoras:</a:t>
            </a:r>
            <a:r>
              <a:rPr sz="2400" b="1" i="1" u="sng" spc="7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Elevan</a:t>
            </a:r>
            <a:r>
              <a:rPr sz="2400" b="1" i="1" u="sng" spc="7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la</a:t>
            </a:r>
            <a:r>
              <a:rPr sz="2400" b="1" i="1" u="sng" spc="6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tensión</a:t>
            </a:r>
            <a:r>
              <a:rPr sz="2400" b="1" i="1" u="sng" spc="7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desde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nivel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generación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al</a:t>
            </a:r>
            <a:r>
              <a:rPr sz="2400" b="1" i="1" u="sng" dirty="0">
                <a:cs typeface="Times New Roman"/>
              </a:rPr>
              <a:t> de </a:t>
            </a:r>
            <a:r>
              <a:rPr sz="2400" b="1" i="1" u="sng" spc="-5" dirty="0">
                <a:cs typeface="Times New Roman"/>
              </a:rPr>
              <a:t>transmisión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469265" marR="5715" indent="-228600" algn="just">
              <a:lnSpc>
                <a:spcPts val="2880"/>
              </a:lnSpc>
              <a:spcBef>
                <a:spcPts val="1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400" spc="-5" dirty="0">
                <a:cs typeface="Times New Roman"/>
              </a:rPr>
              <a:t>Transformadores</a:t>
            </a:r>
            <a:r>
              <a:rPr sz="2400" spc="2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1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Distribución</a:t>
            </a:r>
            <a:r>
              <a:rPr sz="2400" b="1" i="1" u="sng" spc="22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Primaria:</a:t>
            </a:r>
            <a:r>
              <a:rPr sz="2400" b="1" i="1" u="sng" spc="2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Reducen</a:t>
            </a:r>
            <a:r>
              <a:rPr sz="2400" b="1" i="1" u="sng" spc="21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la</a:t>
            </a:r>
            <a:r>
              <a:rPr sz="2400" b="1" i="1" u="sng" spc="2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tensión</a:t>
            </a:r>
            <a:r>
              <a:rPr sz="2400" b="1" i="1" u="sng" spc="22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desde</a:t>
            </a:r>
            <a:r>
              <a:rPr sz="2400" b="1" i="1" u="sng" spc="2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spc="22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nivel</a:t>
            </a:r>
            <a:r>
              <a:rPr sz="2400" b="1" i="1" u="sng" spc="21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transmisión</a:t>
            </a:r>
            <a:r>
              <a:rPr sz="2400" b="1" i="1" u="sng" dirty="0">
                <a:cs typeface="Times New Roman"/>
              </a:rPr>
              <a:t> al </a:t>
            </a:r>
            <a:r>
              <a:rPr sz="2400" b="1" i="1" u="sng" spc="-5" dirty="0">
                <a:cs typeface="Times New Roman"/>
              </a:rPr>
              <a:t>valor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-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distribución </a:t>
            </a:r>
            <a:r>
              <a:rPr sz="2400" b="1" i="1" u="sng" spc="-5" dirty="0">
                <a:cs typeface="Times New Roman"/>
              </a:rPr>
              <a:t>primaria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r>
              <a:rPr sz="2400" b="1" spc="-5" dirty="0">
                <a:cs typeface="Times New Roman"/>
              </a:rPr>
              <a:t>10.3</a:t>
            </a:r>
            <a:r>
              <a:rPr sz="2400" b="1" spc="37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Autotransformadores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ts val="2880"/>
              </a:lnSpc>
              <a:spcBef>
                <a:spcPts val="45"/>
              </a:spcBef>
            </a:pPr>
            <a:r>
              <a:rPr sz="2400" spc="-5" dirty="0">
                <a:cs typeface="Times New Roman"/>
              </a:rPr>
              <a:t>Un</a:t>
            </a:r>
            <a:r>
              <a:rPr sz="240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Autotransformador</a:t>
            </a:r>
            <a:r>
              <a:rPr sz="2400" b="1" i="1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especial</a:t>
            </a:r>
            <a:r>
              <a:rPr sz="2400" dirty="0">
                <a:cs typeface="Times New Roman"/>
              </a:rPr>
              <a:t> que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consiste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único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devanado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enrollado en </a:t>
            </a:r>
            <a:r>
              <a:rPr sz="2400" dirty="0">
                <a:cs typeface="Times New Roman"/>
              </a:rPr>
              <a:t>torno a un núcleo </a:t>
            </a:r>
            <a:r>
              <a:rPr sz="2400" spc="-5" dirty="0">
                <a:cs typeface="Times New Roman"/>
              </a:rPr>
              <a:t>magnético. </a:t>
            </a:r>
            <a:r>
              <a:rPr sz="2400" dirty="0">
                <a:cs typeface="Times New Roman"/>
              </a:rPr>
              <a:t>Para poder </a:t>
            </a:r>
            <a:r>
              <a:rPr sz="2400" spc="-5" dirty="0">
                <a:cs typeface="Times New Roman"/>
              </a:rPr>
              <a:t>efectuar su función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transformación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autotransformador </a:t>
            </a:r>
            <a:r>
              <a:rPr sz="2400" dirty="0">
                <a:cs typeface="Times New Roman"/>
              </a:rPr>
              <a:t>debe </a:t>
            </a:r>
            <a:r>
              <a:rPr sz="2400" spc="-5" dirty="0">
                <a:cs typeface="Times New Roman"/>
              </a:rPr>
              <a:t>poseer tres </a:t>
            </a:r>
            <a:r>
              <a:rPr sz="2400" dirty="0">
                <a:cs typeface="Times New Roman"/>
              </a:rPr>
              <a:t>puntos de </a:t>
            </a:r>
            <a:r>
              <a:rPr sz="2400" spc="-5" dirty="0">
                <a:cs typeface="Times New Roman"/>
              </a:rPr>
              <a:t>derivación,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crear </a:t>
            </a:r>
            <a:r>
              <a:rPr sz="2400" dirty="0">
                <a:cs typeface="Times New Roman"/>
              </a:rPr>
              <a:t>los terminales de </a:t>
            </a:r>
            <a:r>
              <a:rPr sz="2400" spc="-5" dirty="0">
                <a:cs typeface="Times New Roman"/>
              </a:rPr>
              <a:t>alta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baja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tensión.</a:t>
            </a:r>
          </a:p>
        </p:txBody>
      </p:sp>
    </p:spTree>
    <p:extLst>
      <p:ext uri="{BB962C8B-B14F-4D97-AF65-F5344CB8AC3E}">
        <p14:creationId xmlns:p14="http://schemas.microsoft.com/office/powerpoint/2010/main" val="149818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91642"/>
            <a:ext cx="1092377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5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381635"/>
            <a:r>
              <a:rPr sz="2400" spc="-10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10.01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esquema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</a:t>
            </a:r>
            <a:r>
              <a:rPr sz="2400" spc="5" dirty="0">
                <a:cs typeface="Times New Roman"/>
              </a:rPr>
              <a:t> de un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autotransformador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monofásico: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494" y="838200"/>
            <a:ext cx="11461306" cy="901336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63500" marR="55880" algn="just">
              <a:lnSpc>
                <a:spcPts val="2880"/>
              </a:lnSpc>
              <a:spcBef>
                <a:spcPts val="1050"/>
              </a:spcBef>
            </a:pPr>
            <a:r>
              <a:rPr sz="2400" dirty="0" smtClean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puede </a:t>
            </a:r>
            <a:r>
              <a:rPr sz="2400" spc="-5" dirty="0">
                <a:cs typeface="Times New Roman"/>
              </a:rPr>
              <a:t>apreciar 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10.01, </a:t>
            </a:r>
            <a:r>
              <a:rPr sz="2400" spc="-5" dirty="0">
                <a:cs typeface="Times New Roman"/>
              </a:rPr>
              <a:t>el </a:t>
            </a:r>
            <a:r>
              <a:rPr sz="2400" i="1" dirty="0">
                <a:cs typeface="Times New Roman"/>
              </a:rPr>
              <a:t>“devanado común”</a:t>
            </a:r>
            <a:r>
              <a:rPr sz="2400" dirty="0">
                <a:cs typeface="Times New Roman"/>
              </a:rPr>
              <a:t>, hace </a:t>
            </a:r>
            <a:r>
              <a:rPr sz="2400" spc="-5" dirty="0">
                <a:cs typeface="Times New Roman"/>
              </a:rPr>
              <a:t>las veces </a:t>
            </a:r>
            <a:r>
              <a:rPr sz="2400" dirty="0">
                <a:cs typeface="Times New Roman"/>
              </a:rPr>
              <a:t>del lado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baja </a:t>
            </a:r>
            <a:r>
              <a:rPr sz="2400" dirty="0">
                <a:cs typeface="Times New Roman"/>
              </a:rPr>
              <a:t>tensión </a:t>
            </a:r>
            <a:r>
              <a:rPr sz="2400" spc="-5" dirty="0">
                <a:cs typeface="Times New Roman"/>
              </a:rPr>
              <a:t>del autotransformador. </a:t>
            </a:r>
            <a:r>
              <a:rPr sz="2400" dirty="0">
                <a:cs typeface="Times New Roman"/>
              </a:rPr>
              <a:t>En cambio, </a:t>
            </a:r>
            <a:r>
              <a:rPr sz="2400" spc="-5" dirty="0">
                <a:cs typeface="Times New Roman"/>
              </a:rPr>
              <a:t>el </a:t>
            </a:r>
            <a:r>
              <a:rPr sz="2400" i="1" spc="-5" dirty="0">
                <a:cs typeface="Times New Roman"/>
              </a:rPr>
              <a:t>“devanado serie” </a:t>
            </a:r>
            <a:r>
              <a:rPr sz="2400" dirty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conjuga con el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común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formar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lado de </a:t>
            </a:r>
            <a:r>
              <a:rPr sz="2400" spc="-5" dirty="0">
                <a:cs typeface="Times New Roman"/>
              </a:rPr>
              <a:t>alta </a:t>
            </a:r>
            <a:r>
              <a:rPr sz="2400" dirty="0">
                <a:cs typeface="Times New Roman"/>
              </a:rPr>
              <a:t>tensión </a:t>
            </a:r>
            <a:r>
              <a:rPr sz="2400" spc="-5" dirty="0">
                <a:cs typeface="Times New Roman"/>
              </a:rPr>
              <a:t>del autotransformador.</a:t>
            </a:r>
            <a:r>
              <a:rPr sz="240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2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resultante </a:t>
            </a:r>
            <a:r>
              <a:rPr sz="2400" dirty="0">
                <a:cs typeface="Times New Roman"/>
              </a:rPr>
              <a:t> que </a:t>
            </a:r>
            <a:r>
              <a:rPr sz="2400" spc="-5" dirty="0">
                <a:cs typeface="Times New Roman"/>
              </a:rPr>
              <a:t>circula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devanado </a:t>
            </a:r>
            <a:r>
              <a:rPr sz="2400" spc="-5" dirty="0">
                <a:cs typeface="Times New Roman"/>
              </a:rPr>
              <a:t>común resulta </a:t>
            </a:r>
            <a:r>
              <a:rPr sz="2400" dirty="0">
                <a:cs typeface="Times New Roman"/>
              </a:rPr>
              <a:t>de la diferencia entre </a:t>
            </a:r>
            <a:r>
              <a:rPr sz="2400" spc="-5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corrientes </a:t>
            </a:r>
            <a:r>
              <a:rPr sz="2400" b="1" i="1" dirty="0">
                <a:cs typeface="Times New Roman"/>
              </a:rPr>
              <a:t>i</a:t>
            </a:r>
            <a:r>
              <a:rPr sz="2400" b="1" i="1" baseline="-10416" dirty="0">
                <a:cs typeface="Times New Roman"/>
              </a:rPr>
              <a:t>1 </a:t>
            </a:r>
            <a:r>
              <a:rPr sz="2400" dirty="0">
                <a:cs typeface="Times New Roman"/>
              </a:rPr>
              <a:t>e </a:t>
            </a:r>
            <a:r>
              <a:rPr sz="2400" b="1" i="1" dirty="0">
                <a:cs typeface="Times New Roman"/>
              </a:rPr>
              <a:t>i</a:t>
            </a:r>
            <a:r>
              <a:rPr sz="2400" b="1" i="1" baseline="-10416" dirty="0">
                <a:cs typeface="Times New Roman"/>
              </a:rPr>
              <a:t>2</a:t>
            </a:r>
            <a:r>
              <a:rPr sz="2400" b="1" i="1" dirty="0">
                <a:cs typeface="Times New Roman"/>
              </a:rPr>
              <a:t>,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ahí </a:t>
            </a:r>
            <a:r>
              <a:rPr sz="2400" dirty="0">
                <a:cs typeface="Times New Roman"/>
              </a:rPr>
              <a:t> que dicho </a:t>
            </a:r>
            <a:r>
              <a:rPr sz="2400" spc="-5" dirty="0">
                <a:cs typeface="Times New Roman"/>
              </a:rPr>
              <a:t>devanado </a:t>
            </a:r>
            <a:r>
              <a:rPr sz="2400" dirty="0">
                <a:cs typeface="Times New Roman"/>
              </a:rPr>
              <a:t>común </a:t>
            </a:r>
            <a:r>
              <a:rPr sz="2400" spc="-5" dirty="0">
                <a:cs typeface="Times New Roman"/>
              </a:rPr>
              <a:t>requiera </a:t>
            </a:r>
            <a:r>
              <a:rPr sz="2400" dirty="0">
                <a:cs typeface="Times New Roman"/>
              </a:rPr>
              <a:t>menor </a:t>
            </a:r>
            <a:r>
              <a:rPr sz="2400" spc="-5" dirty="0">
                <a:cs typeface="Times New Roman"/>
              </a:rPr>
              <a:t>calibre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conductor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de un </a:t>
            </a:r>
            <a:r>
              <a:rPr sz="2400" spc="-5" dirty="0">
                <a:cs typeface="Times New Roman"/>
              </a:rPr>
              <a:t>transformador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normal.</a:t>
            </a:r>
            <a:endParaRPr sz="2400" dirty="0">
              <a:cs typeface="Times New Roman"/>
            </a:endParaRPr>
          </a:p>
          <a:p>
            <a:pPr marL="63500" marR="59055" algn="just">
              <a:lnSpc>
                <a:spcPts val="2880"/>
              </a:lnSpc>
            </a:pP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autotransformador </a:t>
            </a:r>
            <a:r>
              <a:rPr sz="2400" dirty="0">
                <a:cs typeface="Times New Roman"/>
              </a:rPr>
              <a:t>posee </a:t>
            </a:r>
            <a:r>
              <a:rPr sz="2400" spc="-5" dirty="0">
                <a:cs typeface="Times New Roman"/>
              </a:rPr>
              <a:t>acoplamiento magnético, así como </a:t>
            </a:r>
            <a:r>
              <a:rPr sz="2400" dirty="0">
                <a:cs typeface="Times New Roman"/>
              </a:rPr>
              <a:t>conexión </a:t>
            </a:r>
            <a:r>
              <a:rPr sz="2400" spc="-5" dirty="0">
                <a:cs typeface="Times New Roman"/>
              </a:rPr>
              <a:t>física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galvánica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 el devanado común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el devanado serie. </a:t>
            </a:r>
            <a:r>
              <a:rPr sz="2400" dirty="0">
                <a:cs typeface="Times New Roman"/>
              </a:rPr>
              <a:t>Esto </a:t>
            </a:r>
            <a:r>
              <a:rPr sz="2400" spc="-5" dirty="0">
                <a:cs typeface="Times New Roman"/>
              </a:rPr>
              <a:t>determina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el autotransformador </a:t>
            </a:r>
            <a:r>
              <a:rPr sz="2400" dirty="0">
                <a:cs typeface="Times New Roman"/>
              </a:rPr>
              <a:t>sea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-5" dirty="0">
                <a:cs typeface="Times New Roman"/>
              </a:rPr>
              <a:t> pequeño</a:t>
            </a:r>
            <a:r>
              <a:rPr sz="2400" dirty="0">
                <a:cs typeface="Times New Roman"/>
              </a:rPr>
              <a:t> 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 transformador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las </a:t>
            </a:r>
            <a:r>
              <a:rPr sz="2400" spc="-5" dirty="0">
                <a:cs typeface="Times New Roman"/>
              </a:rPr>
              <a:t>mismas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características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potencia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tensiones,</a:t>
            </a:r>
          </a:p>
          <a:p>
            <a:pPr marL="63500" marR="60960" algn="just">
              <a:lnSpc>
                <a:spcPts val="2880"/>
              </a:lnSpc>
              <a:spcBef>
                <a:spcPts val="10"/>
              </a:spcBef>
            </a:pPr>
            <a:r>
              <a:rPr sz="2400" spc="-5" dirty="0">
                <a:cs typeface="Times New Roman"/>
              </a:rPr>
              <a:t>Su aplicación es </a:t>
            </a:r>
            <a:r>
              <a:rPr sz="2400" spc="5" dirty="0">
                <a:cs typeface="Times New Roman"/>
              </a:rPr>
              <a:t>muy </a:t>
            </a:r>
            <a:r>
              <a:rPr sz="2400" dirty="0">
                <a:cs typeface="Times New Roman"/>
              </a:rPr>
              <a:t>común </a:t>
            </a:r>
            <a:r>
              <a:rPr sz="2400" spc="-5" dirty="0">
                <a:cs typeface="Times New Roman"/>
              </a:rPr>
              <a:t>para </a:t>
            </a:r>
            <a:r>
              <a:rPr sz="2400" dirty="0">
                <a:cs typeface="Times New Roman"/>
              </a:rPr>
              <a:t>interconexión de </a:t>
            </a:r>
            <a:r>
              <a:rPr sz="2400" spc="-5" dirty="0">
                <a:cs typeface="Times New Roman"/>
              </a:rPr>
              <a:t>subestaciones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dos </a:t>
            </a:r>
            <a:r>
              <a:rPr sz="2400" dirty="0">
                <a:cs typeface="Times New Roman"/>
              </a:rPr>
              <a:t>niveles de tensión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diferentes, </a:t>
            </a:r>
            <a:r>
              <a:rPr sz="2400" dirty="0">
                <a:cs typeface="Times New Roman"/>
              </a:rPr>
              <a:t>tales </a:t>
            </a:r>
            <a:r>
              <a:rPr sz="2400" dirty="0" err="1">
                <a:cs typeface="Times New Roman"/>
              </a:rPr>
              <a:t>como</a:t>
            </a:r>
            <a:r>
              <a:rPr sz="240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66</a:t>
            </a:r>
            <a:r>
              <a:rPr sz="2400" spc="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kV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5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132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kV,</a:t>
            </a:r>
            <a:r>
              <a:rPr sz="240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220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kV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5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500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kV,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otras.</a:t>
            </a:r>
          </a:p>
          <a:p>
            <a:pPr>
              <a:lnSpc>
                <a:spcPts val="2880"/>
              </a:lnSpc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63500" algn="just">
              <a:lnSpc>
                <a:spcPts val="2880"/>
              </a:lnSpc>
              <a:spcBef>
                <a:spcPts val="5"/>
              </a:spcBef>
            </a:pPr>
            <a:r>
              <a:rPr sz="2400" b="1" spc="-5" dirty="0">
                <a:cs typeface="Times New Roman"/>
              </a:rPr>
              <a:t>10.3.1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Ventajas</a:t>
            </a:r>
            <a:r>
              <a:rPr sz="2400" b="1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Autotransformadores</a:t>
            </a:r>
            <a:endParaRPr sz="2400" dirty="0">
              <a:cs typeface="Times New Roman"/>
            </a:endParaRPr>
          </a:p>
          <a:p>
            <a:pPr marL="63500" marR="57785" algn="just">
              <a:lnSpc>
                <a:spcPts val="2880"/>
              </a:lnSpc>
              <a:spcBef>
                <a:spcPts val="30"/>
              </a:spcBef>
            </a:pPr>
            <a:r>
              <a:rPr sz="2400" spc="-10" dirty="0">
                <a:cs typeface="Times New Roman"/>
              </a:rPr>
              <a:t>Los</a:t>
            </a:r>
            <a:r>
              <a:rPr sz="2400" spc="-5" dirty="0">
                <a:cs typeface="Times New Roman"/>
              </a:rPr>
              <a:t> autotransformadores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presentan</a:t>
            </a:r>
            <a:r>
              <a:rPr sz="2400" dirty="0">
                <a:cs typeface="Times New Roman"/>
              </a:rPr>
              <a:t> una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ventajas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2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relación</a:t>
            </a:r>
            <a:r>
              <a:rPr sz="2400" spc="2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3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transformadores, </a:t>
            </a:r>
            <a:r>
              <a:rPr sz="2400" dirty="0">
                <a:cs typeface="Times New Roman"/>
              </a:rPr>
              <a:t>asumiendo </a:t>
            </a:r>
            <a:r>
              <a:rPr sz="2400" spc="-5" dirty="0">
                <a:cs typeface="Times New Roman"/>
              </a:rPr>
              <a:t>las mismas características tales como </a:t>
            </a:r>
            <a:r>
              <a:rPr sz="2400" dirty="0">
                <a:cs typeface="Times New Roman"/>
              </a:rPr>
              <a:t>potencia, </a:t>
            </a:r>
            <a:r>
              <a:rPr sz="2400" spc="-5" dirty="0">
                <a:cs typeface="Times New Roman"/>
              </a:rPr>
              <a:t>tensiones</a:t>
            </a:r>
            <a:r>
              <a:rPr sz="2400" dirty="0">
                <a:cs typeface="Times New Roman"/>
              </a:rPr>
              <a:t> y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corrientes.</a:t>
            </a:r>
            <a:endParaRPr sz="2400" dirty="0">
              <a:cs typeface="Times New Roman"/>
            </a:endParaRPr>
          </a:p>
          <a:p>
            <a:pPr marL="63500" algn="just">
              <a:lnSpc>
                <a:spcPts val="2880"/>
              </a:lnSpc>
              <a:spcBef>
                <a:spcPts val="170"/>
              </a:spcBef>
            </a:pPr>
            <a:r>
              <a:rPr sz="2400" b="1" spc="-5" dirty="0">
                <a:cs typeface="Times New Roman"/>
              </a:rPr>
              <a:t>Menor</a:t>
            </a:r>
            <a:r>
              <a:rPr sz="2400" b="1" spc="-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tamaño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costo:</a:t>
            </a:r>
            <a:endParaRPr sz="2400" dirty="0">
              <a:cs typeface="Times New Roman"/>
            </a:endParaRPr>
          </a:p>
          <a:p>
            <a:pPr marL="63500" marR="59055" algn="just">
              <a:lnSpc>
                <a:spcPts val="2880"/>
              </a:lnSpc>
              <a:spcBef>
                <a:spcPts val="70"/>
              </a:spcBef>
            </a:pPr>
            <a:r>
              <a:rPr sz="2400" dirty="0">
                <a:cs typeface="Times New Roman"/>
              </a:rPr>
              <a:t>El menor tamaño y </a:t>
            </a:r>
            <a:r>
              <a:rPr sz="2400" spc="-5" dirty="0">
                <a:cs typeface="Times New Roman"/>
              </a:rPr>
              <a:t>costo está relacionado con </a:t>
            </a:r>
            <a:r>
              <a:rPr sz="2400" dirty="0">
                <a:cs typeface="Times New Roman"/>
              </a:rPr>
              <a:t>el </a:t>
            </a:r>
            <a:r>
              <a:rPr sz="2400" b="1" i="1" u="sng" spc="-5" dirty="0">
                <a:cs typeface="Times New Roman"/>
              </a:rPr>
              <a:t>hecho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dirty="0">
                <a:cs typeface="Times New Roman"/>
              </a:rPr>
              <a:t>que por </a:t>
            </a:r>
            <a:r>
              <a:rPr sz="2400" b="1" i="1" u="sng" spc="-5" dirty="0">
                <a:cs typeface="Times New Roman"/>
              </a:rPr>
              <a:t>el devanado común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circula </a:t>
            </a:r>
            <a:r>
              <a:rPr sz="2400" b="1" i="1" u="sng" dirty="0">
                <a:cs typeface="Times New Roman"/>
              </a:rPr>
              <a:t>una </a:t>
            </a:r>
            <a:r>
              <a:rPr sz="2400" b="1" i="1" u="sng" spc="-5" dirty="0">
                <a:cs typeface="Times New Roman"/>
              </a:rPr>
              <a:t>corriente </a:t>
            </a:r>
            <a:r>
              <a:rPr sz="2400" b="1" i="1" u="sng" dirty="0">
                <a:cs typeface="Times New Roman"/>
              </a:rPr>
              <a:t>que </a:t>
            </a:r>
            <a:r>
              <a:rPr sz="2400" b="1" i="1" u="sng" spc="-5" dirty="0">
                <a:cs typeface="Times New Roman"/>
              </a:rPr>
              <a:t>es </a:t>
            </a:r>
            <a:r>
              <a:rPr sz="2400" b="1" i="1" u="sng" dirty="0">
                <a:cs typeface="Times New Roman"/>
              </a:rPr>
              <a:t>la </a:t>
            </a:r>
            <a:r>
              <a:rPr sz="2400" b="1" i="1" u="sng" spc="-5" dirty="0">
                <a:cs typeface="Times New Roman"/>
              </a:rPr>
              <a:t>diferencia entre las corrientes primaria </a:t>
            </a:r>
            <a:r>
              <a:rPr sz="2400" b="1" i="1" u="sng" dirty="0">
                <a:cs typeface="Times New Roman"/>
              </a:rPr>
              <a:t>y </a:t>
            </a:r>
            <a:r>
              <a:rPr sz="2400" b="1" i="1" u="sng" spc="-5" dirty="0">
                <a:cs typeface="Times New Roman"/>
              </a:rPr>
              <a:t>secundaria del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autotransformador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requiriéndose</a:t>
            </a:r>
            <a:r>
              <a:rPr sz="2400" dirty="0">
                <a:cs typeface="Times New Roman"/>
              </a:rPr>
              <a:t> 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tanto,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conductores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calibre</a:t>
            </a:r>
            <a:r>
              <a:rPr sz="2400" dirty="0">
                <a:cs typeface="Times New Roman"/>
              </a:rPr>
              <a:t> menor.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requerir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longitud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sección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menor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conductores,</a:t>
            </a:r>
            <a:r>
              <a:rPr sz="2400" spc="1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también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será</a:t>
            </a:r>
            <a:r>
              <a:rPr sz="2400" spc="1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menor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cantidad</a:t>
            </a:r>
            <a:r>
              <a:rPr sz="2400" spc="1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endParaRPr sz="2400" dirty="0">
              <a:cs typeface="Times New Roman"/>
            </a:endParaRPr>
          </a:p>
          <a:p>
            <a:pPr marL="63500" marR="57785" algn="just">
              <a:lnSpc>
                <a:spcPts val="2880"/>
              </a:lnSpc>
              <a:spcBef>
                <a:spcPts val="25"/>
              </a:spcBef>
            </a:pPr>
            <a:r>
              <a:rPr sz="2400" spc="-5" dirty="0">
                <a:cs typeface="Times New Roman"/>
              </a:rPr>
              <a:t>aislamiento entre las </a:t>
            </a:r>
            <a:r>
              <a:rPr sz="2400" dirty="0">
                <a:cs typeface="Times New Roman"/>
              </a:rPr>
              <a:t>bobinas y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núcleo. </a:t>
            </a:r>
            <a:r>
              <a:rPr sz="2400" spc="-5" dirty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mismo modo,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requerirá menor </a:t>
            </a:r>
            <a:r>
              <a:rPr sz="2400" spc="-5" dirty="0">
                <a:cs typeface="Times New Roman"/>
              </a:rPr>
              <a:t>cantidad </a:t>
            </a:r>
            <a:r>
              <a:rPr sz="2400" spc="5" dirty="0">
                <a:cs typeface="Times New Roman"/>
              </a:rPr>
              <a:t>de 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material</a:t>
            </a:r>
            <a:r>
              <a:rPr sz="2400" dirty="0">
                <a:cs typeface="Times New Roman"/>
              </a:rPr>
              <a:t> para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núcleo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hierro.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esto</a:t>
            </a:r>
            <a:r>
              <a:rPr sz="2400" dirty="0">
                <a:cs typeface="Times New Roman"/>
              </a:rPr>
              <a:t> se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traduce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tamaño,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peso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costos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menores.</a:t>
            </a:r>
            <a:endParaRPr sz="2400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41200" y="704975"/>
            <a:ext cx="5334000" cy="60006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476705" y="6705600"/>
            <a:ext cx="6404895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00" marR="55880" algn="just">
              <a:lnSpc>
                <a:spcPts val="2880"/>
              </a:lnSpc>
              <a:spcBef>
                <a:spcPts val="1050"/>
              </a:spcBef>
            </a:pPr>
            <a:r>
              <a:rPr lang="en-US" b="1" dirty="0" err="1">
                <a:cs typeface="Times New Roman"/>
              </a:rPr>
              <a:t>Figura</a:t>
            </a:r>
            <a:r>
              <a:rPr lang="en-US" b="1" spc="5" dirty="0">
                <a:cs typeface="Times New Roman"/>
              </a:rPr>
              <a:t> </a:t>
            </a:r>
            <a:r>
              <a:rPr lang="en-US" b="1" spc="-5" dirty="0">
                <a:cs typeface="Times New Roman"/>
              </a:rPr>
              <a:t>10.01:</a:t>
            </a:r>
            <a:r>
              <a:rPr lang="en-US" b="1" spc="15" dirty="0">
                <a:cs typeface="Times New Roman"/>
              </a:rPr>
              <a:t> </a:t>
            </a:r>
            <a:r>
              <a:rPr lang="en-US" b="1" spc="-5" dirty="0" err="1">
                <a:cs typeface="Times New Roman"/>
              </a:rPr>
              <a:t>Esquema</a:t>
            </a:r>
            <a:r>
              <a:rPr lang="en-US" b="1" spc="5" dirty="0">
                <a:cs typeface="Times New Roman"/>
              </a:rPr>
              <a:t> </a:t>
            </a:r>
            <a:r>
              <a:rPr lang="en-US" b="1" spc="-5" dirty="0" err="1">
                <a:cs typeface="Times New Roman"/>
              </a:rPr>
              <a:t>eléctrico</a:t>
            </a:r>
            <a:r>
              <a:rPr lang="en-US" b="1" spc="10" dirty="0">
                <a:cs typeface="Times New Roman"/>
              </a:rPr>
              <a:t> </a:t>
            </a:r>
            <a:r>
              <a:rPr lang="en-US" b="1" spc="-5" dirty="0" err="1">
                <a:cs typeface="Times New Roman"/>
              </a:rPr>
              <a:t>autotransformador</a:t>
            </a:r>
            <a:r>
              <a:rPr lang="en-US" b="1" spc="15" dirty="0">
                <a:cs typeface="Times New Roman"/>
              </a:rPr>
              <a:t> </a:t>
            </a:r>
            <a:r>
              <a:rPr lang="en-US" b="1" spc="-5" dirty="0" err="1">
                <a:cs typeface="Times New Roman"/>
              </a:rPr>
              <a:t>monofásico</a:t>
            </a:r>
            <a:r>
              <a:rPr lang="en-US" b="1" spc="-5" dirty="0">
                <a:cs typeface="Times New Roman"/>
              </a:rPr>
              <a:t>.</a:t>
            </a:r>
            <a:endParaRPr lang="en-US" b="1" dirty="0"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59"/>
            <a:ext cx="17221199" cy="75661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algn="just">
              <a:lnSpc>
                <a:spcPts val="2880"/>
              </a:lnSpc>
            </a:pPr>
            <a:r>
              <a:rPr sz="2400" b="1" spc="-5" dirty="0" err="1" smtClean="0">
                <a:cs typeface="Times New Roman"/>
              </a:rPr>
              <a:t>Menor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corriente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magnetizante</a:t>
            </a:r>
            <a:r>
              <a:rPr sz="2400" b="1" dirty="0">
                <a:cs typeface="Times New Roman"/>
              </a:rPr>
              <a:t> y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mejor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rendimiento:</a:t>
            </a:r>
            <a:endParaRPr sz="2400" dirty="0">
              <a:cs typeface="Times New Roman"/>
            </a:endParaRPr>
          </a:p>
          <a:p>
            <a:pPr marL="381635" marR="5080" algn="just">
              <a:lnSpc>
                <a:spcPts val="2880"/>
              </a:lnSpc>
              <a:spcBef>
                <a:spcPts val="70"/>
              </a:spcBef>
            </a:pPr>
            <a:r>
              <a:rPr sz="2400" dirty="0">
                <a:cs typeface="Times New Roman"/>
              </a:rPr>
              <a:t>El </a:t>
            </a:r>
            <a:r>
              <a:rPr sz="2400" b="1" i="1" u="sng" spc="-5" dirty="0">
                <a:cs typeface="Times New Roman"/>
              </a:rPr>
              <a:t>uso </a:t>
            </a:r>
            <a:r>
              <a:rPr sz="2400" b="1" i="1" u="sng" dirty="0">
                <a:cs typeface="Times New Roman"/>
              </a:rPr>
              <a:t>de menos </a:t>
            </a:r>
            <a:r>
              <a:rPr sz="2400" b="1" i="1" u="sng" spc="-5" dirty="0">
                <a:cs typeface="Times New Roman"/>
              </a:rPr>
              <a:t>material para el núcleo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hierro </a:t>
            </a:r>
            <a:r>
              <a:rPr sz="2400" spc="-5" dirty="0">
                <a:cs typeface="Times New Roman"/>
              </a:rPr>
              <a:t>determina </a:t>
            </a:r>
            <a:r>
              <a:rPr sz="2400" dirty="0">
                <a:cs typeface="Times New Roman"/>
              </a:rPr>
              <a:t>que las </a:t>
            </a:r>
            <a:r>
              <a:rPr sz="2400" spc="-5" dirty="0">
                <a:cs typeface="Times New Roman"/>
              </a:rPr>
              <a:t>pérdidas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corrientes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parásitas sean menores; al igual </a:t>
            </a:r>
            <a:r>
              <a:rPr sz="2400" dirty="0">
                <a:cs typeface="Times New Roman"/>
              </a:rPr>
              <a:t>que la </a:t>
            </a:r>
            <a:r>
              <a:rPr sz="2400" spc="-5" dirty="0">
                <a:cs typeface="Times New Roman"/>
              </a:rPr>
              <a:t>corriente magnetizante, </a:t>
            </a:r>
            <a:r>
              <a:rPr sz="2400" dirty="0">
                <a:cs typeface="Times New Roman"/>
              </a:rPr>
              <a:t>todo lo </a:t>
            </a:r>
            <a:r>
              <a:rPr sz="2400" spc="-5" dirty="0">
                <a:cs typeface="Times New Roman"/>
              </a:rPr>
              <a:t>cual aumenta el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rendimiento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autotransformador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381635" marR="5080" algn="just">
              <a:lnSpc>
                <a:spcPts val="2880"/>
              </a:lnSpc>
              <a:spcBef>
                <a:spcPts val="70"/>
              </a:spcBef>
            </a:pPr>
            <a:endParaRPr sz="2400" dirty="0">
              <a:cs typeface="Times New Roman"/>
            </a:endParaRPr>
          </a:p>
          <a:p>
            <a:pPr marL="381635" algn="just">
              <a:lnSpc>
                <a:spcPts val="2880"/>
              </a:lnSpc>
              <a:spcBef>
                <a:spcPts val="100"/>
              </a:spcBef>
            </a:pPr>
            <a:r>
              <a:rPr sz="2400" b="1" spc="-5" dirty="0">
                <a:cs typeface="Times New Roman"/>
              </a:rPr>
              <a:t>Mejor </a:t>
            </a:r>
            <a:r>
              <a:rPr sz="2400" b="1" dirty="0">
                <a:cs typeface="Times New Roman"/>
              </a:rPr>
              <a:t>factor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potencia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regulación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tensión:</a:t>
            </a:r>
            <a:endParaRPr sz="2400" dirty="0">
              <a:cs typeface="Times New Roman"/>
            </a:endParaRPr>
          </a:p>
          <a:p>
            <a:pPr marL="381635" marR="6985" algn="just">
              <a:lnSpc>
                <a:spcPts val="2880"/>
              </a:lnSpc>
              <a:spcBef>
                <a:spcPts val="70"/>
              </a:spcBef>
            </a:pP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uso </a:t>
            </a:r>
            <a:r>
              <a:rPr sz="2400" dirty="0">
                <a:cs typeface="Times New Roman"/>
              </a:rPr>
              <a:t>de menos </a:t>
            </a:r>
            <a:r>
              <a:rPr sz="2400" spc="-5" dirty="0">
                <a:cs typeface="Times New Roman"/>
              </a:rPr>
              <a:t>conductores para las </a:t>
            </a:r>
            <a:r>
              <a:rPr sz="2400" dirty="0">
                <a:cs typeface="Times New Roman"/>
              </a:rPr>
              <a:t>bobinas </a:t>
            </a:r>
            <a:r>
              <a:rPr sz="2400" spc="-5" dirty="0">
                <a:cs typeface="Times New Roman"/>
              </a:rPr>
              <a:t>del devanado común reduce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reactancia </a:t>
            </a:r>
            <a:r>
              <a:rPr sz="2400" dirty="0">
                <a:cs typeface="Times New Roman"/>
              </a:rPr>
              <a:t> inductiva </a:t>
            </a:r>
            <a:r>
              <a:rPr sz="2400" spc="-5" dirty="0">
                <a:cs typeface="Times New Roman"/>
              </a:rPr>
              <a:t>del transformador, mejorando </a:t>
            </a:r>
            <a:r>
              <a:rPr sz="2400" dirty="0">
                <a:cs typeface="Times New Roman"/>
              </a:rPr>
              <a:t>por tanto </a:t>
            </a:r>
            <a:r>
              <a:rPr sz="2400" spc="-5" dirty="0">
                <a:cs typeface="Times New Roman"/>
              </a:rPr>
              <a:t>el factor </a:t>
            </a:r>
            <a:r>
              <a:rPr sz="2400" dirty="0">
                <a:cs typeface="Times New Roman"/>
              </a:rPr>
              <a:t>de potencia </a:t>
            </a:r>
            <a:r>
              <a:rPr sz="2400" spc="-5" dirty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mismo y </a:t>
            </a:r>
            <a:r>
              <a:rPr sz="2400" spc="-5" dirty="0">
                <a:cs typeface="Times New Roman"/>
              </a:rPr>
              <a:t>su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regulación </a:t>
            </a:r>
            <a:r>
              <a:rPr sz="2400" dirty="0">
                <a:cs typeface="Times New Roman"/>
              </a:rPr>
              <a:t>de tensión.</a:t>
            </a:r>
          </a:p>
          <a:p>
            <a:pPr>
              <a:lnSpc>
                <a:spcPts val="2880"/>
              </a:lnSpc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872490" lvl="2" indent="-490855" algn="just">
              <a:lnSpc>
                <a:spcPts val="2880"/>
              </a:lnSpc>
              <a:buAutoNum type="arabicPeriod" startAt="2"/>
              <a:tabLst>
                <a:tab pos="872490" algn="l"/>
              </a:tabLst>
            </a:pPr>
            <a:r>
              <a:rPr sz="2400" b="1" spc="-5" dirty="0">
                <a:cs typeface="Times New Roman"/>
              </a:rPr>
              <a:t>Desventajas</a:t>
            </a:r>
            <a:r>
              <a:rPr sz="2400" b="1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los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Autotransformadores</a:t>
            </a:r>
            <a:endParaRPr lang="es-ES" sz="2400" b="1" spc="-5" dirty="0" smtClean="0">
              <a:cs typeface="Times New Roman"/>
            </a:endParaRPr>
          </a:p>
          <a:p>
            <a:pPr marL="872490" lvl="2" indent="-490855" algn="just">
              <a:lnSpc>
                <a:spcPts val="2880"/>
              </a:lnSpc>
              <a:buAutoNum type="arabicPeriod" startAt="2"/>
              <a:tabLst>
                <a:tab pos="872490" algn="l"/>
              </a:tabLst>
            </a:pPr>
            <a:endParaRPr sz="2400" dirty="0">
              <a:cs typeface="Times New Roman"/>
            </a:endParaRPr>
          </a:p>
          <a:p>
            <a:pPr marL="381635" algn="just">
              <a:lnSpc>
                <a:spcPts val="2880"/>
              </a:lnSpc>
              <a:spcBef>
                <a:spcPts val="190"/>
              </a:spcBef>
            </a:pPr>
            <a:r>
              <a:rPr sz="2400" b="1" spc="-5" dirty="0">
                <a:cs typeface="Times New Roman"/>
              </a:rPr>
              <a:t>Interconexión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entre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circuitos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alta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baja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tensión:</a:t>
            </a:r>
            <a:endParaRPr sz="2400" dirty="0">
              <a:cs typeface="Times New Roman"/>
            </a:endParaRPr>
          </a:p>
          <a:p>
            <a:pPr marL="381635" marR="6985" algn="just">
              <a:lnSpc>
                <a:spcPts val="2880"/>
              </a:lnSpc>
              <a:spcBef>
                <a:spcPts val="45"/>
              </a:spcBef>
            </a:pP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principal </a:t>
            </a:r>
            <a:r>
              <a:rPr sz="2400" dirty="0">
                <a:cs typeface="Times New Roman"/>
              </a:rPr>
              <a:t>desventaja </a:t>
            </a:r>
            <a:r>
              <a:rPr sz="2400" spc="-5" dirty="0">
                <a:cs typeface="Times New Roman"/>
              </a:rPr>
              <a:t>del autotransformador, dado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si se produjera </a:t>
            </a:r>
            <a:r>
              <a:rPr sz="2400" dirty="0">
                <a:cs typeface="Times New Roman"/>
              </a:rPr>
              <a:t>una falla 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cortocircuito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devanado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alta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tensión,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devanado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baja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estaría</a:t>
            </a:r>
            <a:r>
              <a:rPr sz="2400" spc="3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sometido</a:t>
            </a:r>
            <a:r>
              <a:rPr sz="2400" spc="3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 </a:t>
            </a:r>
            <a:r>
              <a:rPr sz="2400" spc="-5" dirty="0">
                <a:cs typeface="Times New Roman"/>
              </a:rPr>
              <a:t>peligrosa,</a:t>
            </a:r>
            <a:r>
              <a:rPr sz="2400" spc="15" dirty="0">
                <a:cs typeface="Times New Roman"/>
              </a:rPr>
              <a:t> </a:t>
            </a:r>
            <a:r>
              <a:rPr sz="2400" spc="-15" dirty="0">
                <a:cs typeface="Times New Roman"/>
              </a:rPr>
              <a:t>ya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su</a:t>
            </a:r>
            <a:r>
              <a:rPr sz="2400" dirty="0">
                <a:cs typeface="Times New Roman"/>
              </a:rPr>
              <a:t> aislamiento no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está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previsto</a:t>
            </a:r>
            <a:r>
              <a:rPr sz="2400" dirty="0">
                <a:cs typeface="Times New Roman"/>
              </a:rPr>
              <a:t> para</a:t>
            </a:r>
            <a:r>
              <a:rPr sz="2400" spc="-5" dirty="0">
                <a:cs typeface="Times New Roman"/>
              </a:rPr>
              <a:t> esas</a:t>
            </a:r>
            <a:r>
              <a:rPr sz="2400" spc="1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condiciones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381635" marR="6985" algn="just">
              <a:lnSpc>
                <a:spcPts val="2880"/>
              </a:lnSpc>
              <a:spcBef>
                <a:spcPts val="45"/>
              </a:spcBef>
            </a:pPr>
            <a:endParaRPr sz="2400" dirty="0">
              <a:cs typeface="Times New Roman"/>
            </a:endParaRPr>
          </a:p>
          <a:p>
            <a:pPr marL="381635" algn="just">
              <a:lnSpc>
                <a:spcPts val="2880"/>
              </a:lnSpc>
              <a:spcBef>
                <a:spcPts val="170"/>
              </a:spcBef>
            </a:pPr>
            <a:r>
              <a:rPr sz="2400" b="1" spc="-5" dirty="0">
                <a:cs typeface="Times New Roman"/>
              </a:rPr>
              <a:t>Corrientes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cortocircuito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mayores:</a:t>
            </a:r>
            <a:endParaRPr sz="2400" dirty="0">
              <a:cs typeface="Times New Roman"/>
            </a:endParaRPr>
          </a:p>
          <a:p>
            <a:pPr marL="381635" marR="5080" algn="just">
              <a:lnSpc>
                <a:spcPts val="2880"/>
              </a:lnSpc>
              <a:spcBef>
                <a:spcPts val="55"/>
              </a:spcBef>
            </a:pPr>
            <a:r>
              <a:rPr sz="2400" dirty="0">
                <a:cs typeface="Times New Roman"/>
              </a:rPr>
              <a:t>Entre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ventajas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autotransformador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citó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buena</a:t>
            </a:r>
            <a:r>
              <a:rPr sz="2400" dirty="0">
                <a:cs typeface="Times New Roman"/>
              </a:rPr>
              <a:t> regulación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3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3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presenta,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decir,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dirty="0">
                <a:cs typeface="Times New Roman"/>
              </a:rPr>
              <a:t> poca</a:t>
            </a:r>
            <a:r>
              <a:rPr sz="2400" spc="-5" dirty="0">
                <a:cs typeface="Times New Roman"/>
              </a:rPr>
              <a:t> caída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produce 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sus</a:t>
            </a:r>
            <a:r>
              <a:rPr sz="2400" dirty="0">
                <a:cs typeface="Times New Roman"/>
              </a:rPr>
              <a:t> devanados.</a:t>
            </a:r>
          </a:p>
          <a:p>
            <a:pPr marL="381635" marR="6350" algn="just">
              <a:lnSpc>
                <a:spcPts val="2880"/>
              </a:lnSpc>
              <a:spcBef>
                <a:spcPts val="20"/>
              </a:spcBef>
            </a:pP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característica se convierte en desventaja si el transformador </a:t>
            </a:r>
            <a:r>
              <a:rPr sz="2400" dirty="0">
                <a:cs typeface="Times New Roman"/>
              </a:rPr>
              <a:t>está sometido a </a:t>
            </a:r>
            <a:r>
              <a:rPr sz="2400" spc="-5" dirty="0">
                <a:cs typeface="Times New Roman"/>
              </a:rPr>
              <a:t>corrientes </a:t>
            </a:r>
            <a:r>
              <a:rPr sz="2400" dirty="0">
                <a:cs typeface="Times New Roman"/>
              </a:rPr>
              <a:t> de </a:t>
            </a:r>
            <a:r>
              <a:rPr sz="2400" spc="-5" dirty="0">
                <a:cs typeface="Times New Roman"/>
              </a:rPr>
              <a:t>cortocircuito,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dado</a:t>
            </a:r>
            <a:r>
              <a:rPr sz="2400" dirty="0">
                <a:cs typeface="Times New Roman"/>
              </a:rPr>
              <a:t> que </a:t>
            </a:r>
            <a:r>
              <a:rPr sz="2400" spc="-5" dirty="0">
                <a:cs typeface="Times New Roman"/>
              </a:rPr>
              <a:t>dichas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corrientes</a:t>
            </a:r>
            <a:r>
              <a:rPr sz="2400" dirty="0">
                <a:cs typeface="Times New Roman"/>
              </a:rPr>
              <a:t> no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encuentran</a:t>
            </a:r>
            <a:r>
              <a:rPr sz="2400" dirty="0">
                <a:cs typeface="Times New Roman"/>
              </a:rPr>
              <a:t> una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alta impedancia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devanados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autotransformador</a:t>
            </a:r>
            <a:r>
              <a:rPr sz="2400" spc="-5" dirty="0" smtClean="0">
                <a:cs typeface="Times New Roman"/>
              </a:rPr>
              <a:t>.</a:t>
            </a:r>
            <a:endParaRPr sz="2400" dirty="0"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59"/>
            <a:ext cx="17221199" cy="33727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2490" lvl="2" indent="-490855" algn="just">
              <a:lnSpc>
                <a:spcPts val="2880"/>
              </a:lnSpc>
              <a:spcBef>
                <a:spcPts val="5"/>
              </a:spcBef>
              <a:buAutoNum type="arabicPeriod" startAt="3"/>
              <a:tabLst>
                <a:tab pos="872490" algn="l"/>
              </a:tabLst>
            </a:pPr>
            <a:r>
              <a:rPr sz="2400" b="1" spc="-5" dirty="0" err="1" smtClean="0">
                <a:cs typeface="Times New Roman"/>
              </a:rPr>
              <a:t>Autotransformadores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Trifásicos</a:t>
            </a:r>
            <a:endParaRPr sz="2400" dirty="0">
              <a:cs typeface="Times New Roman"/>
            </a:endParaRPr>
          </a:p>
          <a:p>
            <a:pPr marL="381635" marR="5080" algn="just">
              <a:lnSpc>
                <a:spcPts val="2880"/>
              </a:lnSpc>
              <a:spcBef>
                <a:spcPts val="20"/>
              </a:spcBef>
            </a:pPr>
            <a:r>
              <a:rPr sz="2400" spc="-1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autotransformadores pueden ser conectados para operar como </a:t>
            </a:r>
            <a:r>
              <a:rPr sz="2400" dirty="0">
                <a:cs typeface="Times New Roman"/>
              </a:rPr>
              <a:t>un banco </a:t>
            </a:r>
            <a:r>
              <a:rPr sz="2400" spc="-5" dirty="0">
                <a:cs typeface="Times New Roman"/>
              </a:rPr>
              <a:t>trifásico. </a:t>
            </a:r>
            <a:r>
              <a:rPr sz="2400" dirty="0">
                <a:cs typeface="Times New Roman"/>
              </a:rPr>
              <a:t>Esta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configuración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presenta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limitación,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respecto</a:t>
            </a:r>
            <a:r>
              <a:rPr sz="2400" dirty="0">
                <a:cs typeface="Times New Roman"/>
              </a:rPr>
              <a:t> 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transformadores,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 conexiones </a:t>
            </a:r>
            <a:r>
              <a:rPr sz="2400" spc="-5" dirty="0">
                <a:cs typeface="Times New Roman"/>
              </a:rPr>
              <a:t>del primario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secundario </a:t>
            </a:r>
            <a:r>
              <a:rPr sz="2400" spc="-5" dirty="0">
                <a:cs typeface="Times New Roman"/>
              </a:rPr>
              <a:t>son del </a:t>
            </a:r>
            <a:r>
              <a:rPr sz="2400" dirty="0">
                <a:cs typeface="Times New Roman"/>
              </a:rPr>
              <a:t>mismo tipo. Esto </a:t>
            </a:r>
            <a:r>
              <a:rPr sz="2400" spc="-5" dirty="0">
                <a:cs typeface="Times New Roman"/>
              </a:rPr>
              <a:t>así, por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constitución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propia del </a:t>
            </a:r>
            <a:r>
              <a:rPr sz="2400" dirty="0">
                <a:cs typeface="Times New Roman"/>
              </a:rPr>
              <a:t>auto- </a:t>
            </a:r>
            <a:r>
              <a:rPr sz="2400" spc="-5" dirty="0">
                <a:cs typeface="Times New Roman"/>
              </a:rPr>
              <a:t>transformador. </a:t>
            </a:r>
            <a:r>
              <a:rPr sz="2400" spc="-10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conexiones más </a:t>
            </a:r>
            <a:r>
              <a:rPr sz="2400" spc="-5" dirty="0">
                <a:cs typeface="Times New Roman"/>
              </a:rPr>
              <a:t>comunes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autotransformadores son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Y-Y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Delta-Delta.</a:t>
            </a:r>
            <a:endParaRPr sz="2400" dirty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25"/>
              </a:spcBef>
            </a:pPr>
            <a:endParaRPr sz="2400" dirty="0">
              <a:cs typeface="Times New Roman"/>
            </a:endParaRPr>
          </a:p>
          <a:p>
            <a:pPr marL="872490" lvl="2" indent="-490855" algn="just">
              <a:lnSpc>
                <a:spcPts val="2880"/>
              </a:lnSpc>
              <a:spcBef>
                <a:spcPts val="5"/>
              </a:spcBef>
              <a:buAutoNum type="arabicPeriod" startAt="4"/>
              <a:tabLst>
                <a:tab pos="872490" algn="l"/>
              </a:tabLst>
            </a:pPr>
            <a:r>
              <a:rPr sz="2400" b="1" spc="-5" dirty="0">
                <a:cs typeface="Times New Roman"/>
              </a:rPr>
              <a:t>Conexión</a:t>
            </a:r>
            <a:r>
              <a:rPr sz="2400" b="1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Y-Y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Autotransformadores</a:t>
            </a:r>
            <a:endParaRPr sz="2400" dirty="0">
              <a:cs typeface="Times New Roman"/>
            </a:endParaRPr>
          </a:p>
          <a:p>
            <a:pPr marL="381635" marR="8255" algn="just">
              <a:lnSpc>
                <a:spcPts val="2880"/>
              </a:lnSpc>
              <a:spcBef>
                <a:spcPts val="10"/>
              </a:spcBef>
            </a:pPr>
            <a:r>
              <a:rPr sz="2400" spc="-5" dirty="0">
                <a:cs typeface="Times New Roman"/>
              </a:rPr>
              <a:t>Es el </a:t>
            </a:r>
            <a:r>
              <a:rPr sz="2400" dirty="0">
                <a:cs typeface="Times New Roman"/>
              </a:rPr>
              <a:t>tipo de conexión de </a:t>
            </a:r>
            <a:r>
              <a:rPr sz="2400" spc="-5" dirty="0">
                <a:cs typeface="Times New Roman"/>
              </a:rPr>
              <a:t>autotransformadores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utilizada, debido </a:t>
            </a:r>
            <a:r>
              <a:rPr sz="2400" dirty="0">
                <a:cs typeface="Times New Roman"/>
              </a:rPr>
              <a:t>a la </a:t>
            </a:r>
            <a:r>
              <a:rPr sz="2400" spc="-5" dirty="0">
                <a:cs typeface="Times New Roman"/>
              </a:rPr>
              <a:t>facilidad </a:t>
            </a:r>
            <a:r>
              <a:rPr sz="2400" dirty="0">
                <a:cs typeface="Times New Roman"/>
              </a:rPr>
              <a:t>de la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conexión </a:t>
            </a:r>
            <a:r>
              <a:rPr sz="2400" spc="-5" dirty="0">
                <a:cs typeface="Times New Roman"/>
              </a:rPr>
              <a:t>eléctrica </a:t>
            </a:r>
            <a:r>
              <a:rPr sz="2400" dirty="0">
                <a:cs typeface="Times New Roman"/>
              </a:rPr>
              <a:t>y a la </a:t>
            </a:r>
            <a:r>
              <a:rPr sz="2400" spc="-5" dirty="0">
                <a:cs typeface="Times New Roman"/>
              </a:rPr>
              <a:t>existencia </a:t>
            </a:r>
            <a:r>
              <a:rPr sz="2400" dirty="0">
                <a:cs typeface="Times New Roman"/>
              </a:rPr>
              <a:t>de un </a:t>
            </a:r>
            <a:r>
              <a:rPr sz="2400" spc="-5" dirty="0">
                <a:cs typeface="Times New Roman"/>
              </a:rPr>
              <a:t>conductor neutro para fines </a:t>
            </a:r>
            <a:r>
              <a:rPr sz="2400" spc="5" dirty="0">
                <a:cs typeface="Times New Roman"/>
              </a:rPr>
              <a:t>de </a:t>
            </a:r>
            <a:r>
              <a:rPr lang="en-US" sz="2400" spc="-5" dirty="0" err="1" smtClean="0">
                <a:cs typeface="Times New Roman"/>
              </a:rPr>
              <a:t>puesta</a:t>
            </a:r>
            <a:r>
              <a:rPr lang="en-US" sz="2400" spc="-5" dirty="0" smtClean="0">
                <a:cs typeface="Times New Roman"/>
              </a:rPr>
              <a:t> a </a:t>
            </a:r>
            <a:r>
              <a:rPr lang="en-US" sz="2400" spc="-5" dirty="0" err="1" smtClean="0">
                <a:cs typeface="Times New Roman"/>
              </a:rPr>
              <a:t>tierra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para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alimentación</a:t>
            </a:r>
            <a:r>
              <a:rPr sz="2400" dirty="0">
                <a:cs typeface="Times New Roman"/>
              </a:rPr>
              <a:t> de </a:t>
            </a:r>
            <a:r>
              <a:rPr sz="2400" spc="-5" dirty="0">
                <a:cs typeface="Times New Roman"/>
              </a:rPr>
              <a:t>circuitos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trifásicos</a:t>
            </a:r>
            <a:r>
              <a:rPr sz="2400" dirty="0">
                <a:cs typeface="Times New Roman"/>
              </a:rPr>
              <a:t> 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cuatro hilos.</a:t>
            </a:r>
          </a:p>
          <a:p>
            <a:pPr marL="381635" marR="7620" algn="just">
              <a:lnSpc>
                <a:spcPts val="2880"/>
              </a:lnSpc>
              <a:spcBef>
                <a:spcPts val="75"/>
              </a:spcBef>
            </a:pP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10.02 representa </a:t>
            </a:r>
            <a:r>
              <a:rPr sz="2400" spc="-5" dirty="0">
                <a:cs typeface="Times New Roman"/>
              </a:rPr>
              <a:t>el diagrama eléctrico </a:t>
            </a:r>
            <a:r>
              <a:rPr sz="2400" dirty="0">
                <a:cs typeface="Times New Roman"/>
              </a:rPr>
              <a:t>de conexión de </a:t>
            </a:r>
            <a:r>
              <a:rPr sz="2400" spc="-5" dirty="0">
                <a:cs typeface="Times New Roman"/>
              </a:rPr>
              <a:t>tres autotransformadores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monofásicos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configuración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Y-Y:</a:t>
            </a:r>
            <a:endParaRPr sz="2400" dirty="0">
              <a:cs typeface="Times New Roman"/>
            </a:endParaRPr>
          </a:p>
        </p:txBody>
      </p:sp>
      <p:pic>
        <p:nvPicPr>
          <p:cNvPr id="3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00" y="3801977"/>
            <a:ext cx="5715000" cy="3284623"/>
          </a:xfrm>
          <a:prstGeom prst="rect">
            <a:avLst/>
          </a:prstGeom>
        </p:spPr>
      </p:pic>
      <p:sp>
        <p:nvSpPr>
          <p:cNvPr id="4" name="object 5"/>
          <p:cNvSpPr txBox="1"/>
          <p:nvPr/>
        </p:nvSpPr>
        <p:spPr>
          <a:xfrm>
            <a:off x="330200" y="7332273"/>
            <a:ext cx="6781800" cy="20985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/>
            <a:r>
              <a:rPr sz="2400" b="1" dirty="0" err="1" smtClean="0">
                <a:cs typeface="Times New Roman"/>
              </a:rPr>
              <a:t>Figura</a:t>
            </a:r>
            <a:r>
              <a:rPr sz="2400" b="1" spc="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10.02: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Esquema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conexión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Y-Y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autotransformadores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monofásicos.</a:t>
            </a:r>
            <a:endParaRPr sz="2400" b="1" dirty="0">
              <a:cs typeface="Times New Roman"/>
            </a:endParaRPr>
          </a:p>
          <a:p>
            <a:pPr marL="12700" marR="5080" algn="just">
              <a:lnSpc>
                <a:spcPct val="110000"/>
              </a:lnSpc>
              <a:spcBef>
                <a:spcPts val="1040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2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20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10.03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representa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diagrama</a:t>
            </a:r>
            <a:r>
              <a:rPr sz="2400" spc="2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</a:t>
            </a:r>
            <a:r>
              <a:rPr sz="2400" spc="2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equivalente</a:t>
            </a:r>
            <a:r>
              <a:rPr sz="2400" spc="19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conexión</a:t>
            </a:r>
            <a:r>
              <a:rPr sz="2400" spc="2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autotransformadores</a:t>
            </a:r>
            <a:r>
              <a:rPr sz="2400" dirty="0">
                <a:cs typeface="Times New Roman"/>
              </a:rPr>
              <a:t> monofásicos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configuración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Y-Y:</a:t>
            </a:r>
            <a:endParaRPr sz="2400" dirty="0">
              <a:cs typeface="Times New Roman"/>
            </a:endParaRPr>
          </a:p>
        </p:txBody>
      </p:sp>
      <p:pic>
        <p:nvPicPr>
          <p:cNvPr id="5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50400" y="3820292"/>
            <a:ext cx="4572804" cy="3266307"/>
          </a:xfrm>
          <a:prstGeom prst="rect">
            <a:avLst/>
          </a:prstGeom>
        </p:spPr>
      </p:pic>
      <p:sp>
        <p:nvSpPr>
          <p:cNvPr id="6" name="object 7"/>
          <p:cNvSpPr txBox="1"/>
          <p:nvPr/>
        </p:nvSpPr>
        <p:spPr>
          <a:xfrm>
            <a:off x="7112000" y="7924800"/>
            <a:ext cx="10439399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1480" algn="just">
              <a:spcBef>
                <a:spcPts val="605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spc="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10.03: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Diagrama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conexión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Y-Y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autotransformadores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monofásicos</a:t>
            </a:r>
            <a:r>
              <a:rPr sz="2400" b="1" spc="-5" dirty="0" smtClean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54604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ángulo 7"/>
          <p:cNvSpPr/>
          <p:nvPr/>
        </p:nvSpPr>
        <p:spPr>
          <a:xfrm>
            <a:off x="254000" y="449583"/>
            <a:ext cx="17373600" cy="2029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/>
            <a:r>
              <a:rPr lang="es-ES" sz="2400" b="1" spc="-5" dirty="0" smtClean="0">
                <a:cs typeface="Times New Roman"/>
              </a:rPr>
              <a:t>10.3.5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Conexión</a:t>
            </a:r>
            <a:r>
              <a:rPr lang="es-ES" sz="2400" b="1" dirty="0">
                <a:cs typeface="Times New Roman"/>
              </a:rPr>
              <a:t> Δ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–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Δ</a:t>
            </a:r>
            <a:r>
              <a:rPr lang="es-ES" sz="2400" b="1" spc="34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 </a:t>
            </a:r>
            <a:r>
              <a:rPr lang="es-ES" sz="2400" b="1" spc="-5" dirty="0" smtClean="0">
                <a:cs typeface="Times New Roman"/>
              </a:rPr>
              <a:t>Autotransformadores</a:t>
            </a:r>
          </a:p>
          <a:p>
            <a:pPr marL="12700" algn="just"/>
            <a:endParaRPr lang="es-ES" sz="2400" dirty="0">
              <a:cs typeface="Times New Roman"/>
            </a:endParaRPr>
          </a:p>
          <a:p>
            <a:pPr marL="12700" marR="5080" algn="just">
              <a:lnSpc>
                <a:spcPct val="110300"/>
              </a:lnSpc>
              <a:spcBef>
                <a:spcPts val="15"/>
              </a:spcBef>
            </a:pPr>
            <a:r>
              <a:rPr lang="es-ES" sz="2400" spc="-5" dirty="0">
                <a:cs typeface="Times New Roman"/>
              </a:rPr>
              <a:t>Es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configuración </a:t>
            </a:r>
            <a:r>
              <a:rPr lang="es-ES" sz="2400" dirty="0">
                <a:cs typeface="Times New Roman"/>
              </a:rPr>
              <a:t>menos usada de </a:t>
            </a:r>
            <a:r>
              <a:rPr lang="es-ES" sz="2400" spc="-5" dirty="0">
                <a:cs typeface="Times New Roman"/>
              </a:rPr>
              <a:t>las </a:t>
            </a:r>
            <a:r>
              <a:rPr lang="es-ES" sz="2400" dirty="0">
                <a:cs typeface="Times New Roman"/>
              </a:rPr>
              <a:t>conexiones de bancos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autotransformadores, 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debido </a:t>
            </a:r>
            <a:r>
              <a:rPr lang="es-ES" sz="2400" dirty="0">
                <a:cs typeface="Times New Roman"/>
              </a:rPr>
              <a:t>a que no dispone de un punto </a:t>
            </a:r>
            <a:r>
              <a:rPr lang="es-ES" sz="2400" spc="-5" dirty="0">
                <a:cs typeface="Times New Roman"/>
              </a:rPr>
              <a:t>neutro para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puesta </a:t>
            </a:r>
            <a:r>
              <a:rPr lang="es-ES" sz="2400" dirty="0">
                <a:cs typeface="Times New Roman"/>
              </a:rPr>
              <a:t>a </a:t>
            </a:r>
            <a:r>
              <a:rPr lang="es-ES" sz="2400" spc="-5" dirty="0">
                <a:cs typeface="Times New Roman"/>
              </a:rPr>
              <a:t>tierra del autotransformador, </a:t>
            </a:r>
            <a:r>
              <a:rPr lang="es-ES" sz="2400" dirty="0">
                <a:cs typeface="Times New Roman"/>
              </a:rPr>
              <a:t>o 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para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alimentar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redes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trifásicas</a:t>
            </a:r>
            <a:r>
              <a:rPr lang="es-ES" sz="2400" dirty="0">
                <a:cs typeface="Times New Roman"/>
              </a:rPr>
              <a:t> 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cuatro</a:t>
            </a:r>
            <a:r>
              <a:rPr lang="es-ES" sz="2400" dirty="0">
                <a:cs typeface="Times New Roman"/>
              </a:rPr>
              <a:t> hilos.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10" dirty="0">
                <a:cs typeface="Times New Roman"/>
              </a:rPr>
              <a:t>La</a:t>
            </a:r>
            <a:r>
              <a:rPr lang="es-ES" sz="2400" spc="-5" dirty="0">
                <a:cs typeface="Times New Roman"/>
              </a:rPr>
              <a:t> Figura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10.04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representa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diagrama 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eléctrico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dirty="0">
                <a:cs typeface="Times New Roman"/>
              </a:rPr>
              <a:t> conexión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tres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autotransformadores</a:t>
            </a:r>
            <a:r>
              <a:rPr lang="es-ES" sz="2400" spc="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monofásicos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configuración</a:t>
            </a:r>
            <a:r>
              <a:rPr lang="es-ES" sz="2400" spc="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Δ-Δ:</a:t>
            </a:r>
            <a:endParaRPr lang="es-ES" sz="2400" dirty="0">
              <a:cs typeface="Times New Roman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7685582" y="2687958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 txBox="1"/>
          <p:nvPr/>
        </p:nvSpPr>
        <p:spPr>
          <a:xfrm>
            <a:off x="596900" y="8775864"/>
            <a:ext cx="17030700" cy="825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875">
              <a:lnSpc>
                <a:spcPct val="110000"/>
              </a:lnSpc>
              <a:spcBef>
                <a:spcPts val="1040"/>
              </a:spcBef>
            </a:pPr>
            <a:r>
              <a:rPr sz="2400" b="1" spc="-10" dirty="0" smtClean="0">
                <a:cs typeface="Times New Roman"/>
              </a:rPr>
              <a:t>La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Figura</a:t>
            </a:r>
            <a:r>
              <a:rPr sz="2400" b="1" dirty="0">
                <a:cs typeface="Times New Roman"/>
              </a:rPr>
              <a:t> 10.05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representa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diagrama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equivalente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conexión 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tres </a:t>
            </a:r>
            <a:r>
              <a:rPr sz="2400" b="1" spc="-28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autotransformadores</a:t>
            </a:r>
            <a:r>
              <a:rPr sz="2400" b="1" dirty="0">
                <a:cs typeface="Times New Roman"/>
              </a:rPr>
              <a:t> monofásicos </a:t>
            </a:r>
            <a:r>
              <a:rPr sz="2400" b="1" spc="-5" dirty="0">
                <a:cs typeface="Times New Roman"/>
              </a:rPr>
              <a:t>en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configuración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Δ-Δ:</a:t>
            </a:r>
            <a:endParaRPr sz="2400" b="1" dirty="0"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1200" y="2479049"/>
            <a:ext cx="7467600" cy="4320628"/>
          </a:xfrm>
          <a:prstGeom prst="rect">
            <a:avLst/>
          </a:prstGeom>
        </p:spPr>
      </p:pic>
      <p:sp>
        <p:nvSpPr>
          <p:cNvPr id="13" name="object 6"/>
          <p:cNvSpPr txBox="1"/>
          <p:nvPr/>
        </p:nvSpPr>
        <p:spPr>
          <a:xfrm>
            <a:off x="8178800" y="7629870"/>
            <a:ext cx="94488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/>
            <a:r>
              <a:rPr sz="2400" b="1" dirty="0" err="1" smtClean="0">
                <a:cs typeface="Times New Roman"/>
              </a:rPr>
              <a:t>Figura</a:t>
            </a:r>
            <a:r>
              <a:rPr sz="2400" b="1" spc="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10.05: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Diagrama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conexión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Delta-Delta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autotransformadores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monofásicos.</a:t>
            </a:r>
            <a:endParaRPr sz="2400" b="1" dirty="0">
              <a:cs typeface="Times New Roman"/>
            </a:endParaRPr>
          </a:p>
        </p:txBody>
      </p:sp>
      <p:pic>
        <p:nvPicPr>
          <p:cNvPr id="14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2200" y="3331113"/>
            <a:ext cx="5943600" cy="3755487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223253" y="7086600"/>
            <a:ext cx="7307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>
              <a:spcBef>
                <a:spcPts val="5"/>
              </a:spcBef>
            </a:pPr>
            <a:r>
              <a:rPr lang="en-US" sz="2400" b="1" dirty="0" err="1">
                <a:cs typeface="Times New Roman"/>
              </a:rPr>
              <a:t>Figura</a:t>
            </a:r>
            <a:r>
              <a:rPr lang="en-US" sz="2400" b="1" spc="10" dirty="0">
                <a:cs typeface="Times New Roman"/>
              </a:rPr>
              <a:t> </a:t>
            </a:r>
            <a:r>
              <a:rPr lang="en-US" sz="2400" b="1" spc="-5" dirty="0">
                <a:cs typeface="Times New Roman"/>
              </a:rPr>
              <a:t>10.04:</a:t>
            </a:r>
            <a:r>
              <a:rPr lang="en-US" sz="2400" b="1" spc="15" dirty="0">
                <a:cs typeface="Times New Roman"/>
              </a:rPr>
              <a:t> </a:t>
            </a:r>
            <a:r>
              <a:rPr lang="en-US" sz="2400" b="1" spc="-5" dirty="0" err="1">
                <a:cs typeface="Times New Roman"/>
              </a:rPr>
              <a:t>Esquema</a:t>
            </a:r>
            <a:r>
              <a:rPr lang="en-US" sz="2400" b="1" spc="15" dirty="0">
                <a:cs typeface="Times New Roman"/>
              </a:rPr>
              <a:t> </a:t>
            </a:r>
            <a:r>
              <a:rPr lang="en-US" sz="2400" b="1" dirty="0" err="1">
                <a:cs typeface="Times New Roman"/>
              </a:rPr>
              <a:t>conexión</a:t>
            </a:r>
            <a:r>
              <a:rPr lang="en-US" sz="2400" b="1" spc="10" dirty="0">
                <a:cs typeface="Times New Roman"/>
              </a:rPr>
              <a:t> </a:t>
            </a:r>
            <a:r>
              <a:rPr lang="en-US" sz="2400" b="1" spc="-5" dirty="0">
                <a:cs typeface="Times New Roman"/>
              </a:rPr>
              <a:t>Delta-Delta</a:t>
            </a:r>
            <a:r>
              <a:rPr lang="en-US" sz="2400" b="1" spc="10" dirty="0">
                <a:cs typeface="Times New Roman"/>
              </a:rPr>
              <a:t> </a:t>
            </a:r>
            <a:r>
              <a:rPr lang="en-US" sz="2400" b="1" spc="-5" dirty="0" err="1">
                <a:cs typeface="Times New Roman"/>
              </a:rPr>
              <a:t>autotransformadores</a:t>
            </a:r>
            <a:r>
              <a:rPr lang="en-US" sz="2400" b="1" spc="10" dirty="0">
                <a:cs typeface="Times New Roman"/>
              </a:rPr>
              <a:t> </a:t>
            </a:r>
            <a:r>
              <a:rPr lang="en-US" sz="2400" b="1" spc="-5" dirty="0" err="1">
                <a:cs typeface="Times New Roman"/>
              </a:rPr>
              <a:t>monofásicos</a:t>
            </a:r>
            <a:r>
              <a:rPr lang="en-US" sz="2400" b="1" spc="-5" dirty="0">
                <a:cs typeface="Times New Roman"/>
              </a:rPr>
              <a:t>.</a:t>
            </a:r>
            <a:endParaRPr lang="en-US" sz="2400" b="1" dirty="0"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600" y="703491"/>
            <a:ext cx="16738600" cy="20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b="1" spc="-5" dirty="0" smtClean="0">
                <a:cs typeface="Times New Roman"/>
              </a:rPr>
              <a:t>10.4</a:t>
            </a:r>
            <a:r>
              <a:rPr sz="2400" b="1" spc="36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Seccionadores</a:t>
            </a:r>
            <a:endParaRPr sz="2400" dirty="0">
              <a:cs typeface="Times New Roman"/>
            </a:endParaRPr>
          </a:p>
          <a:p>
            <a:pPr marR="5080" algn="just">
              <a:lnSpc>
                <a:spcPct val="11020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seccionadores, </a:t>
            </a:r>
            <a:r>
              <a:rPr sz="2400" b="1" i="1" u="sng" dirty="0">
                <a:cs typeface="Times New Roman"/>
              </a:rPr>
              <a:t>conocidos también </a:t>
            </a:r>
            <a:r>
              <a:rPr sz="2400" b="1" i="1" u="sng" spc="-5" dirty="0">
                <a:cs typeface="Times New Roman"/>
              </a:rPr>
              <a:t>como </a:t>
            </a:r>
            <a:r>
              <a:rPr sz="2400" b="1" i="1" u="sng" dirty="0">
                <a:cs typeface="Times New Roman"/>
              </a:rPr>
              <a:t>cuchillas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son </a:t>
            </a:r>
            <a:r>
              <a:rPr sz="2400" dirty="0">
                <a:cs typeface="Times New Roman"/>
              </a:rPr>
              <a:t>dispositivos </a:t>
            </a:r>
            <a:r>
              <a:rPr sz="2400" spc="-10" dirty="0">
                <a:cs typeface="Times New Roman"/>
              </a:rPr>
              <a:t>de </a:t>
            </a:r>
            <a:r>
              <a:rPr sz="2400" b="1" i="1" u="sng" dirty="0">
                <a:cs typeface="Times New Roman"/>
              </a:rPr>
              <a:t>desconexión </a:t>
            </a:r>
            <a:r>
              <a:rPr sz="2400" b="1" i="1" u="sng" spc="-10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 determinados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equipos</a:t>
            </a:r>
            <a:r>
              <a:rPr sz="2400" b="1" i="1" u="sng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subestación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eléctrica.</a:t>
            </a:r>
            <a:r>
              <a:rPr sz="2400" dirty="0">
                <a:cs typeface="Times New Roman"/>
              </a:rPr>
              <a:t> Dependiendo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denominan </a:t>
            </a:r>
            <a:r>
              <a:rPr sz="2400" dirty="0">
                <a:cs typeface="Times New Roman"/>
              </a:rPr>
              <a:t>seccionadores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línea, </a:t>
            </a:r>
            <a:r>
              <a:rPr sz="2400" b="1" i="1" u="sng" dirty="0">
                <a:cs typeface="Times New Roman"/>
              </a:rPr>
              <a:t>de barras y </a:t>
            </a:r>
            <a:r>
              <a:rPr sz="2400" b="1" i="1" u="sng" spc="5" dirty="0">
                <a:cs typeface="Times New Roman"/>
              </a:rPr>
              <a:t>de </a:t>
            </a:r>
            <a:r>
              <a:rPr lang="en-US" sz="2400" b="1" i="1" u="sng" spc="-5" dirty="0" err="1" smtClean="0">
                <a:cs typeface="Times New Roman"/>
              </a:rPr>
              <a:t>puesta</a:t>
            </a:r>
            <a:r>
              <a:rPr lang="en-US" sz="2400" b="1" i="1" u="sng" spc="-5" dirty="0" smtClean="0">
                <a:cs typeface="Times New Roman"/>
              </a:rPr>
              <a:t> a </a:t>
            </a:r>
            <a:r>
              <a:rPr lang="en-US" sz="2400" b="1" i="1" u="sng" spc="-5" dirty="0" err="1" smtClean="0">
                <a:cs typeface="Times New Roman"/>
              </a:rPr>
              <a:t>tierra</a:t>
            </a:r>
            <a:r>
              <a:rPr sz="2400" spc="-5" dirty="0" smtClean="0">
                <a:cs typeface="Times New Roman"/>
              </a:rPr>
              <a:t>. </a:t>
            </a:r>
            <a:r>
              <a:rPr sz="2400" spc="-5" dirty="0">
                <a:cs typeface="Times New Roman"/>
              </a:rPr>
              <a:t>Su característica principal es </a:t>
            </a:r>
            <a:r>
              <a:rPr sz="2400" dirty="0">
                <a:cs typeface="Times New Roman"/>
              </a:rPr>
              <a:t> que </a:t>
            </a:r>
            <a:r>
              <a:rPr sz="2400" b="1" i="1" u="sng" spc="-5" dirty="0">
                <a:cs typeface="Times New Roman"/>
              </a:rPr>
              <a:t>deben ser operados sin carga</a:t>
            </a:r>
            <a:r>
              <a:rPr sz="2400" spc="-5" dirty="0">
                <a:cs typeface="Times New Roman"/>
              </a:rPr>
              <a:t>. </a:t>
            </a: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10.06 </a:t>
            </a:r>
            <a:r>
              <a:rPr sz="2400" spc="-5" dirty="0">
                <a:cs typeface="Times New Roman"/>
              </a:rPr>
              <a:t>representa </a:t>
            </a:r>
            <a:r>
              <a:rPr sz="2400" dirty="0">
                <a:cs typeface="Times New Roman"/>
              </a:rPr>
              <a:t>un esquema de un </a:t>
            </a:r>
            <a:r>
              <a:rPr sz="2400" spc="-5" dirty="0">
                <a:cs typeface="Times New Roman"/>
              </a:rPr>
              <a:t>seccionado 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columna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giratoria </a:t>
            </a:r>
            <a:r>
              <a:rPr sz="2400" dirty="0">
                <a:cs typeface="Times New Roman"/>
              </a:rPr>
              <a:t>para</a:t>
            </a:r>
            <a:r>
              <a:rPr sz="2400" spc="-5" dirty="0">
                <a:cs typeface="Times New Roman"/>
              </a:rPr>
              <a:t> subestaciones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eléctricas: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9053" y="7895082"/>
            <a:ext cx="8311747" cy="13235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spcBef>
                <a:spcPts val="105"/>
              </a:spcBef>
            </a:pPr>
            <a:r>
              <a:rPr sz="2400" b="1" dirty="0">
                <a:latin typeface="Times New Roman"/>
                <a:cs typeface="Times New Roman"/>
              </a:rPr>
              <a:t>Figura 10.06: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Seccionador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columna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giratoria.</a:t>
            </a:r>
            <a:endParaRPr sz="2400" b="1" dirty="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  <a:spcBef>
                <a:spcPts val="1040"/>
              </a:spcBef>
            </a:pPr>
            <a:r>
              <a:rPr sz="2400" spc="-10" dirty="0">
                <a:latin typeface="Times New Roman"/>
                <a:cs typeface="Times New Roman"/>
              </a:rPr>
              <a:t>La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Figura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10.07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representa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esquema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seccionado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de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doble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columna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giratoria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para 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subestaciones eléctricas: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60018" y="8631448"/>
            <a:ext cx="938047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10.07: </a:t>
            </a:r>
            <a:r>
              <a:rPr sz="2400" b="1" spc="-5" dirty="0">
                <a:cs typeface="Times New Roman"/>
              </a:rPr>
              <a:t>Seccionador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doble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columna </a:t>
            </a:r>
            <a:r>
              <a:rPr sz="2400" b="1" dirty="0">
                <a:cs typeface="Times New Roman"/>
              </a:rPr>
              <a:t>giratoria.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600" y="3184396"/>
            <a:ext cx="7518400" cy="454487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3800" y="3242944"/>
            <a:ext cx="6400800" cy="465213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523226" y="4395342"/>
            <a:ext cx="971550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14666" y="7593333"/>
            <a:ext cx="9715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59"/>
            <a:ext cx="17144999" cy="52845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835" lvl="1" indent="-457834" algn="just">
              <a:lnSpc>
                <a:spcPts val="2880"/>
              </a:lnSpc>
              <a:buAutoNum type="arabicPeriod" startAt="5"/>
              <a:tabLst>
                <a:tab pos="839469" algn="l"/>
              </a:tabLst>
            </a:pPr>
            <a:r>
              <a:rPr sz="2400" b="1" spc="-5" dirty="0" err="1" smtClean="0">
                <a:cs typeface="Times New Roman"/>
              </a:rPr>
              <a:t>Aisladores</a:t>
            </a:r>
            <a:r>
              <a:rPr sz="2400" b="1" spc="-2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Eléctricos</a:t>
            </a:r>
            <a:endParaRPr sz="2400" dirty="0">
              <a:cs typeface="Times New Roman"/>
            </a:endParaRPr>
          </a:p>
          <a:p>
            <a:pPr marL="381635" marR="5080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Las</a:t>
            </a:r>
            <a:r>
              <a:rPr sz="2400" spc="-5" dirty="0">
                <a:cs typeface="Times New Roman"/>
              </a:rPr>
              <a:t> líneas</a:t>
            </a:r>
            <a:r>
              <a:rPr sz="240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eléctricas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aéreas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están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constituidas,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generalmente,</a:t>
            </a:r>
            <a:r>
              <a:rPr sz="2400" b="1" i="1" u="sng" dirty="0">
                <a:cs typeface="Times New Roman"/>
              </a:rPr>
              <a:t> por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conductores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sin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recubrimiento</a:t>
            </a:r>
            <a:r>
              <a:rPr sz="2400" spc="-5" dirty="0">
                <a:cs typeface="Times New Roman"/>
              </a:rPr>
              <a:t>; es decir,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conductores </a:t>
            </a:r>
            <a:r>
              <a:rPr sz="2400" dirty="0">
                <a:cs typeface="Times New Roman"/>
              </a:rPr>
              <a:t>desnudos. </a:t>
            </a:r>
            <a:r>
              <a:rPr sz="2400" spc="-5" dirty="0">
                <a:cs typeface="Times New Roman"/>
              </a:rPr>
              <a:t>Por </a:t>
            </a:r>
            <a:r>
              <a:rPr sz="2400" dirty="0">
                <a:cs typeface="Times New Roman"/>
              </a:rPr>
              <a:t>tanto, </a:t>
            </a:r>
            <a:r>
              <a:rPr sz="2400" spc="-5" dirty="0">
                <a:cs typeface="Times New Roman"/>
              </a:rPr>
              <a:t>se hace necesario </a:t>
            </a:r>
            <a:r>
              <a:rPr sz="2400" dirty="0">
                <a:cs typeface="Times New Roman"/>
              </a:rPr>
              <a:t>utilizar un 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elemento </a:t>
            </a:r>
            <a:r>
              <a:rPr sz="2400" b="1" i="1" u="sng" dirty="0">
                <a:cs typeface="Times New Roman"/>
              </a:rPr>
              <a:t>que sirva de soporte a </a:t>
            </a:r>
            <a:r>
              <a:rPr sz="2400" b="1" i="1" u="sng" spc="-5" dirty="0">
                <a:cs typeface="Times New Roman"/>
              </a:rPr>
              <a:t>dichas líneas </a:t>
            </a:r>
            <a:r>
              <a:rPr sz="2400" b="1" i="1" u="sng" dirty="0">
                <a:cs typeface="Times New Roman"/>
              </a:rPr>
              <a:t>y que a la </a:t>
            </a:r>
            <a:r>
              <a:rPr sz="2400" b="1" i="1" u="sng" spc="-5" dirty="0">
                <a:cs typeface="Times New Roman"/>
              </a:rPr>
              <a:t>vez </a:t>
            </a:r>
            <a:r>
              <a:rPr sz="2400" b="1" i="1" u="sng" dirty="0">
                <a:cs typeface="Times New Roman"/>
              </a:rPr>
              <a:t>posea excelentes </a:t>
            </a:r>
            <a:r>
              <a:rPr sz="2400" b="1" i="1" u="sng" spc="-5" dirty="0">
                <a:cs typeface="Times New Roman"/>
              </a:rPr>
              <a:t>propiedades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dieléctricas,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aislar </a:t>
            </a:r>
            <a:r>
              <a:rPr sz="2400" dirty="0">
                <a:cs typeface="Times New Roman"/>
              </a:rPr>
              <a:t>las </a:t>
            </a:r>
            <a:r>
              <a:rPr sz="2400" spc="-5" dirty="0">
                <a:cs typeface="Times New Roman"/>
              </a:rPr>
              <a:t>líneas eléctricas </a:t>
            </a:r>
            <a:r>
              <a:rPr sz="2400" dirty="0">
                <a:cs typeface="Times New Roman"/>
              </a:rPr>
              <a:t>de las </a:t>
            </a:r>
            <a:r>
              <a:rPr sz="2400" spc="-5" dirty="0">
                <a:cs typeface="Times New Roman"/>
              </a:rPr>
              <a:t>estructuras </a:t>
            </a:r>
            <a:r>
              <a:rPr sz="2400" dirty="0">
                <a:cs typeface="Times New Roman"/>
              </a:rPr>
              <a:t>de soporte que </a:t>
            </a:r>
            <a:r>
              <a:rPr sz="2400" spc="-5" dirty="0">
                <a:cs typeface="Times New Roman"/>
              </a:rPr>
              <a:t>las sostienen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(postes, torres,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etc.).</a:t>
            </a:r>
            <a:endParaRPr sz="2400" dirty="0">
              <a:cs typeface="Times New Roman"/>
            </a:endParaRPr>
          </a:p>
          <a:p>
            <a:pPr marL="381635" marR="5715" algn="just">
              <a:lnSpc>
                <a:spcPts val="2880"/>
              </a:lnSpc>
            </a:pPr>
            <a:r>
              <a:rPr sz="2400" dirty="0">
                <a:cs typeface="Times New Roman"/>
              </a:rPr>
              <a:t>Este </a:t>
            </a:r>
            <a:r>
              <a:rPr sz="2400" spc="-5" dirty="0">
                <a:cs typeface="Times New Roman"/>
              </a:rPr>
              <a:t>elemento </a:t>
            </a:r>
            <a:r>
              <a:rPr sz="2400" u="sng" spc="-5" dirty="0">
                <a:cs typeface="Times New Roman"/>
              </a:rPr>
              <a:t>recibe el nombre de aislador eléctrico</a:t>
            </a:r>
            <a:r>
              <a:rPr sz="2400" spc="-5" dirty="0">
                <a:cs typeface="Times New Roman"/>
              </a:rPr>
              <a:t>, y </a:t>
            </a:r>
            <a:r>
              <a:rPr sz="2400" dirty="0">
                <a:cs typeface="Times New Roman"/>
              </a:rPr>
              <a:t>su misión </a:t>
            </a:r>
            <a:r>
              <a:rPr sz="2400" spc="-5" dirty="0">
                <a:cs typeface="Times New Roman"/>
              </a:rPr>
              <a:t>fundamental consiste en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evitar el paso </a:t>
            </a:r>
            <a:r>
              <a:rPr sz="2400" dirty="0">
                <a:cs typeface="Times New Roman"/>
              </a:rPr>
              <a:t>de la corriente </a:t>
            </a:r>
            <a:r>
              <a:rPr sz="2400" spc="-5" dirty="0">
                <a:cs typeface="Times New Roman"/>
              </a:rPr>
              <a:t>desde el conductor </a:t>
            </a:r>
            <a:r>
              <a:rPr sz="2400" dirty="0">
                <a:cs typeface="Times New Roman"/>
              </a:rPr>
              <a:t>a la estructura de soporte. </a:t>
            </a:r>
            <a:r>
              <a:rPr sz="2400" spc="-10" dirty="0">
                <a:cs typeface="Times New Roman"/>
              </a:rPr>
              <a:t>La </a:t>
            </a:r>
            <a:r>
              <a:rPr sz="2400" dirty="0">
                <a:cs typeface="Times New Roman"/>
              </a:rPr>
              <a:t>unión </a:t>
            </a:r>
            <a:r>
              <a:rPr sz="2400" spc="-5" dirty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estructura 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soporte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efectúa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medio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piezas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metálicas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conocidas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endParaRPr sz="2400" dirty="0">
              <a:cs typeface="Times New Roman"/>
            </a:endParaRPr>
          </a:p>
          <a:p>
            <a:pPr marL="381635">
              <a:lnSpc>
                <a:spcPts val="2880"/>
              </a:lnSpc>
              <a:spcBef>
                <a:spcPts val="155"/>
              </a:spcBef>
            </a:pPr>
            <a:r>
              <a:rPr sz="2400" spc="-5" dirty="0">
                <a:cs typeface="Times New Roman"/>
              </a:rPr>
              <a:t>herrajes.</a:t>
            </a:r>
            <a:endParaRPr sz="2400" dirty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872490" lvl="2" indent="-490855" algn="just">
              <a:lnSpc>
                <a:spcPts val="2880"/>
              </a:lnSpc>
              <a:buAutoNum type="arabicPeriod"/>
              <a:tabLst>
                <a:tab pos="872490" algn="l"/>
              </a:tabLst>
            </a:pPr>
            <a:r>
              <a:rPr sz="2400" b="1" spc="-5" dirty="0">
                <a:cs typeface="Times New Roman"/>
              </a:rPr>
              <a:t>Fugas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corriente</a:t>
            </a:r>
            <a:r>
              <a:rPr sz="2400" b="1" dirty="0">
                <a:cs typeface="Times New Roman"/>
              </a:rPr>
              <a:t> en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</a:t>
            </a:r>
            <a:r>
              <a:rPr sz="2400" b="1" spc="-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aislador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</a:t>
            </a:r>
            <a:endParaRPr sz="2400" dirty="0">
              <a:cs typeface="Times New Roman"/>
            </a:endParaRPr>
          </a:p>
          <a:p>
            <a:pPr marL="381635" algn="just">
              <a:lnSpc>
                <a:spcPts val="2880"/>
              </a:lnSpc>
              <a:spcBef>
                <a:spcPts val="190"/>
              </a:spcBef>
            </a:pPr>
            <a:r>
              <a:rPr sz="2400" b="1" spc="-5" dirty="0">
                <a:cs typeface="Times New Roman"/>
              </a:rPr>
              <a:t>A través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</a:t>
            </a:r>
            <a:r>
              <a:rPr sz="2400" b="1" dirty="0">
                <a:cs typeface="Times New Roman"/>
              </a:rPr>
              <a:t>la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masa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aislador:</a:t>
            </a:r>
            <a:endParaRPr sz="2400" dirty="0">
              <a:cs typeface="Times New Roman"/>
            </a:endParaRPr>
          </a:p>
          <a:p>
            <a:pPr marL="381635" marR="5080" algn="just">
              <a:lnSpc>
                <a:spcPts val="2880"/>
              </a:lnSpc>
              <a:spcBef>
                <a:spcPts val="70"/>
              </a:spcBef>
            </a:pPr>
            <a:r>
              <a:rPr sz="2400" spc="-5" dirty="0">
                <a:cs typeface="Times New Roman"/>
              </a:rPr>
              <a:t>Estas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corrientes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pasan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apoyo,</a:t>
            </a:r>
            <a:r>
              <a:rPr sz="2400" spc="12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a</a:t>
            </a:r>
            <a:r>
              <a:rPr sz="2400" b="1" i="1" u="sng" spc="10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través</a:t>
            </a:r>
            <a:r>
              <a:rPr sz="2400" b="1" i="1" u="sng" spc="114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del</a:t>
            </a:r>
            <a:r>
              <a:rPr sz="2400" b="1" i="1" u="sng" spc="1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cuerpo</a:t>
            </a:r>
            <a:r>
              <a:rPr sz="2400" b="1" i="1" u="sng" spc="110" dirty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de</a:t>
            </a:r>
            <a:r>
              <a:rPr sz="2400" b="1" i="1" u="sng" spc="10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dicho</a:t>
            </a:r>
            <a:r>
              <a:rPr sz="2400" b="1" i="1" u="sng" spc="10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aislador</a:t>
            </a:r>
            <a:r>
              <a:rPr sz="2400" spc="-5" dirty="0">
                <a:cs typeface="Times New Roman"/>
              </a:rPr>
              <a:t>,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spc="-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les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conoce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r>
              <a:rPr sz="2400" spc="7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corrientes</a:t>
            </a:r>
            <a:r>
              <a:rPr sz="2400" b="1" i="1" u="sng" spc="7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6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fuga</a:t>
            </a:r>
            <a:r>
              <a:rPr sz="2400" spc="-5" dirty="0">
                <a:cs typeface="Times New Roman"/>
              </a:rPr>
              <a:t>.</a:t>
            </a:r>
            <a:r>
              <a:rPr sz="2400" spc="8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posibilidad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fuga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transite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cuerpo </a:t>
            </a:r>
            <a:r>
              <a:rPr sz="2400" spc="-5" dirty="0">
                <a:cs typeface="Times New Roman"/>
              </a:rPr>
              <a:t>del aislador </a:t>
            </a:r>
            <a:r>
              <a:rPr sz="2400" b="1" i="1" u="sng" spc="-5" dirty="0">
                <a:cs typeface="Times New Roman"/>
              </a:rPr>
              <a:t>está </a:t>
            </a:r>
            <a:r>
              <a:rPr sz="2400" b="1" i="1" u="sng" dirty="0">
                <a:cs typeface="Times New Roman"/>
              </a:rPr>
              <a:t>muy limitada </a:t>
            </a:r>
            <a:r>
              <a:rPr sz="2400" b="1" i="1" u="sng" spc="-5" dirty="0">
                <a:cs typeface="Times New Roman"/>
              </a:rPr>
              <a:t>en </a:t>
            </a:r>
            <a:r>
              <a:rPr sz="2400" b="1" i="1" u="sng" dirty="0">
                <a:cs typeface="Times New Roman"/>
              </a:rPr>
              <a:t>la actualidad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debido al uso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aisladores </a:t>
            </a:r>
            <a:r>
              <a:rPr sz="2400" spc="-5" dirty="0">
                <a:cs typeface="Times New Roman"/>
              </a:rPr>
              <a:t>con </a:t>
            </a:r>
            <a:r>
              <a:rPr sz="240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capacidades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dieléctricas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cada </a:t>
            </a:r>
            <a:r>
              <a:rPr sz="2400" b="1" i="1" u="sng" dirty="0">
                <a:cs typeface="Times New Roman"/>
              </a:rPr>
              <a:t>vez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mayores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243681" y="5451957"/>
            <a:ext cx="1287919" cy="3156322"/>
            <a:chOff x="3502901" y="4367784"/>
            <a:chExt cx="746760" cy="12973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901" y="4367784"/>
              <a:ext cx="746315" cy="129730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15588" y="4501896"/>
              <a:ext cx="162560" cy="1031875"/>
            </a:xfrm>
            <a:custGeom>
              <a:avLst/>
              <a:gdLst/>
              <a:ahLst/>
              <a:cxnLst/>
              <a:rect l="l" t="t" r="r" b="b"/>
              <a:pathLst>
                <a:path w="162560" h="1031875">
                  <a:moveTo>
                    <a:pt x="0" y="951611"/>
                  </a:moveTo>
                  <a:lnTo>
                    <a:pt x="28701" y="1031748"/>
                  </a:lnTo>
                  <a:lnTo>
                    <a:pt x="69639" y="969899"/>
                  </a:lnTo>
                  <a:lnTo>
                    <a:pt x="45720" y="969899"/>
                  </a:lnTo>
                  <a:lnTo>
                    <a:pt x="26797" y="967613"/>
                  </a:lnTo>
                  <a:lnTo>
                    <a:pt x="28317" y="955031"/>
                  </a:lnTo>
                  <a:lnTo>
                    <a:pt x="0" y="951611"/>
                  </a:lnTo>
                  <a:close/>
                </a:path>
                <a:path w="162560" h="1031875">
                  <a:moveTo>
                    <a:pt x="28317" y="955031"/>
                  </a:moveTo>
                  <a:lnTo>
                    <a:pt x="26797" y="967613"/>
                  </a:lnTo>
                  <a:lnTo>
                    <a:pt x="45720" y="969899"/>
                  </a:lnTo>
                  <a:lnTo>
                    <a:pt x="47239" y="957317"/>
                  </a:lnTo>
                  <a:lnTo>
                    <a:pt x="28317" y="955031"/>
                  </a:lnTo>
                  <a:close/>
                </a:path>
                <a:path w="162560" h="1031875">
                  <a:moveTo>
                    <a:pt x="47239" y="957317"/>
                  </a:moveTo>
                  <a:lnTo>
                    <a:pt x="45720" y="969899"/>
                  </a:lnTo>
                  <a:lnTo>
                    <a:pt x="69639" y="969899"/>
                  </a:lnTo>
                  <a:lnTo>
                    <a:pt x="75691" y="960754"/>
                  </a:lnTo>
                  <a:lnTo>
                    <a:pt x="47239" y="957317"/>
                  </a:lnTo>
                  <a:close/>
                </a:path>
                <a:path w="162560" h="1031875">
                  <a:moveTo>
                    <a:pt x="143763" y="0"/>
                  </a:moveTo>
                  <a:lnTo>
                    <a:pt x="28317" y="955031"/>
                  </a:lnTo>
                  <a:lnTo>
                    <a:pt x="47239" y="957317"/>
                  </a:lnTo>
                  <a:lnTo>
                    <a:pt x="162560" y="2286"/>
                  </a:lnTo>
                  <a:lnTo>
                    <a:pt x="14376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31270" y="5994776"/>
            <a:ext cx="8087643" cy="34656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12700" algn="just"/>
            <a:r>
              <a:rPr sz="2400" b="1" spc="-5" dirty="0" err="1" smtClean="0">
                <a:cs typeface="Times New Roman"/>
              </a:rPr>
              <a:t>Por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superficie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aislador</a:t>
            </a:r>
            <a:r>
              <a:rPr sz="2400" b="1" dirty="0" smtClean="0">
                <a:cs typeface="Times New Roman"/>
              </a:rPr>
              <a:t>:</a:t>
            </a:r>
            <a:endParaRPr lang="es-ES" sz="2400" b="1" dirty="0" smtClean="0">
              <a:cs typeface="Times New Roman"/>
            </a:endParaRPr>
          </a:p>
          <a:p>
            <a:pPr marL="12700" algn="just">
              <a:spcBef>
                <a:spcPts val="120"/>
              </a:spcBef>
            </a:pPr>
            <a:r>
              <a:rPr sz="2400" spc="-10" dirty="0" smtClean="0">
                <a:cs typeface="Times New Roman"/>
              </a:rPr>
              <a:t>La</a:t>
            </a:r>
            <a:r>
              <a:rPr sz="2400" spc="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fuga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transita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superficie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produce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15" dirty="0">
                <a:cs typeface="Times New Roman"/>
              </a:rPr>
              <a:t> </a:t>
            </a:r>
            <a:r>
              <a:rPr sz="2400" b="1" i="1" u="sng" spc="-5" dirty="0" err="1">
                <a:cs typeface="Times New Roman"/>
              </a:rPr>
              <a:t>aumento</a:t>
            </a:r>
            <a:r>
              <a:rPr sz="2400" b="1" i="1" u="sng" spc="15" dirty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de</a:t>
            </a:r>
            <a:r>
              <a:rPr lang="es-ES" sz="2400" b="1" i="1" u="sng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la </a:t>
            </a:r>
            <a:r>
              <a:rPr sz="2400" b="1" i="1" u="sng" spc="-5" dirty="0">
                <a:cs typeface="Times New Roman"/>
              </a:rPr>
              <a:t>conductividad</a:t>
            </a:r>
            <a:r>
              <a:rPr sz="2400" b="1" i="1" u="sng" dirty="0">
                <a:cs typeface="Times New Roman"/>
              </a:rPr>
              <a:t> de dicha </a:t>
            </a:r>
            <a:r>
              <a:rPr sz="2400" b="1" i="1" u="sng" spc="-5" dirty="0">
                <a:cs typeface="Times New Roman"/>
              </a:rPr>
              <a:t>superficie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motivada por la </a:t>
            </a:r>
            <a:r>
              <a:rPr sz="2400" spc="-5" dirty="0">
                <a:cs typeface="Times New Roman"/>
              </a:rPr>
              <a:t>formación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una capa de </a:t>
            </a:r>
            <a:r>
              <a:rPr sz="2400" b="1" i="1" u="sng" dirty="0">
                <a:cs typeface="Times New Roman"/>
              </a:rPr>
              <a:t>humedad</a:t>
            </a:r>
            <a:r>
              <a:rPr sz="2400" dirty="0">
                <a:cs typeface="Times New Roman"/>
              </a:rPr>
              <a:t>,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b="1" i="1" u="sng" dirty="0">
                <a:cs typeface="Times New Roman"/>
              </a:rPr>
              <a:t>polvo, o de </a:t>
            </a:r>
            <a:r>
              <a:rPr sz="2400" b="1" i="1" u="sng" spc="-5" dirty="0">
                <a:cs typeface="Times New Roman"/>
              </a:rPr>
              <a:t>sales </a:t>
            </a:r>
            <a:r>
              <a:rPr sz="2400" spc="-5" dirty="0">
                <a:cs typeface="Times New Roman"/>
              </a:rPr>
              <a:t>depositadas 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superficie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dicho </a:t>
            </a:r>
            <a:r>
              <a:rPr sz="2400" spc="-5" dirty="0">
                <a:cs typeface="Times New Roman"/>
              </a:rPr>
              <a:t>aislador. </a:t>
            </a: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condición se atenúa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fabricando aisladores </a:t>
            </a:r>
            <a:r>
              <a:rPr sz="2400" dirty="0">
                <a:cs typeface="Times New Roman"/>
              </a:rPr>
              <a:t>con </a:t>
            </a:r>
            <a:r>
              <a:rPr sz="2400" b="1" i="1" u="sng" spc="-5" dirty="0">
                <a:cs typeface="Times New Roman"/>
              </a:rPr>
              <a:t>superficies en </a:t>
            </a:r>
            <a:r>
              <a:rPr sz="2400" b="1" i="1" u="sng" dirty="0">
                <a:cs typeface="Times New Roman"/>
              </a:rPr>
              <a:t>forma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campana</a:t>
            </a:r>
            <a:r>
              <a:rPr sz="2400" spc="-5" dirty="0">
                <a:cs typeface="Times New Roman"/>
              </a:rPr>
              <a:t>,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tal </a:t>
            </a:r>
            <a:r>
              <a:rPr sz="2400" spc="-5" dirty="0">
                <a:cs typeface="Times New Roman"/>
              </a:rPr>
              <a:t>forma </a:t>
            </a:r>
            <a:r>
              <a:rPr sz="2400" dirty="0">
                <a:cs typeface="Times New Roman"/>
              </a:rPr>
              <a:t>que la </a:t>
            </a:r>
            <a:r>
              <a:rPr sz="2400" spc="-5" dirty="0">
                <a:cs typeface="Times New Roman"/>
              </a:rPr>
              <a:t>corriente </a:t>
            </a:r>
            <a:r>
              <a:rPr sz="2400" spc="5" dirty="0">
                <a:cs typeface="Times New Roman"/>
              </a:rPr>
              <a:t>de 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fuga </a:t>
            </a:r>
            <a:r>
              <a:rPr sz="2400" spc="-5" dirty="0">
                <a:cs typeface="Times New Roman"/>
              </a:rPr>
              <a:t>tenga </a:t>
            </a:r>
            <a:r>
              <a:rPr sz="2400" dirty="0">
                <a:cs typeface="Times New Roman"/>
              </a:rPr>
              <a:t>que </a:t>
            </a:r>
            <a:r>
              <a:rPr sz="2400" b="1" i="1" spc="-5" dirty="0" err="1" smtClean="0">
                <a:cs typeface="Times New Roman"/>
              </a:rPr>
              <a:t>recorrer</a:t>
            </a:r>
            <a:r>
              <a:rPr sz="2400" b="1" i="1" spc="-5" dirty="0" smtClean="0">
                <a:cs typeface="Times New Roman"/>
              </a:rPr>
              <a:t> </a:t>
            </a:r>
            <a:r>
              <a:rPr sz="2400" b="1" i="1" dirty="0" smtClean="0">
                <a:cs typeface="Times New Roman"/>
              </a:rPr>
              <a:t>un </a:t>
            </a:r>
            <a:r>
              <a:rPr sz="2400" b="1" i="1" spc="-5" dirty="0" err="1" smtClean="0">
                <a:cs typeface="Times New Roman"/>
              </a:rPr>
              <a:t>trayecto</a:t>
            </a:r>
            <a:r>
              <a:rPr sz="2400" b="1" i="1" spc="-5" dirty="0" smtClean="0">
                <a:cs typeface="Times New Roman"/>
              </a:rPr>
              <a:t> mayor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pasar </a:t>
            </a:r>
            <a:r>
              <a:rPr sz="2400" dirty="0">
                <a:cs typeface="Times New Roman"/>
              </a:rPr>
              <a:t>desde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conductor </a:t>
            </a:r>
            <a:r>
              <a:rPr sz="2400" spc="-5" dirty="0">
                <a:cs typeface="Times New Roman"/>
              </a:rPr>
              <a:t>hasta el </a:t>
            </a:r>
            <a:r>
              <a:rPr sz="2400" spc="-5" dirty="0" err="1">
                <a:cs typeface="Times New Roman"/>
              </a:rPr>
              <a:t>apoyo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correspondiente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55600" y="5600191"/>
            <a:ext cx="3505200" cy="300808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055600" y="8608279"/>
            <a:ext cx="4022991" cy="1043234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757680" algn="just">
              <a:spcBef>
                <a:spcPts val="615"/>
              </a:spcBef>
            </a:pPr>
            <a:r>
              <a:rPr sz="800" b="1" spc="-5" dirty="0">
                <a:solidFill>
                  <a:srgbClr val="FFFFFF"/>
                </a:solidFill>
                <a:cs typeface="Times New Roman"/>
              </a:rPr>
              <a:t>Fuente:</a:t>
            </a:r>
            <a:r>
              <a:rPr sz="800" b="1" spc="-25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cs typeface="Times New Roman"/>
              </a:rPr>
              <a:t>Google</a:t>
            </a:r>
            <a:r>
              <a:rPr sz="800" b="1" spc="-20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cs typeface="Times New Roman"/>
              </a:rPr>
              <a:t>Images</a:t>
            </a:r>
            <a:endParaRPr sz="800" b="1" dirty="0">
              <a:cs typeface="Times New Roman"/>
            </a:endParaRPr>
          </a:p>
          <a:p>
            <a:pPr marL="12700" algn="just">
              <a:spcBef>
                <a:spcPts val="765"/>
              </a:spcBef>
            </a:pPr>
            <a:r>
              <a:rPr sz="2400" b="1" dirty="0">
                <a:cs typeface="Times New Roman"/>
              </a:rPr>
              <a:t>Figura 10.09: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Fuga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5" dirty="0">
                <a:cs typeface="Times New Roman"/>
              </a:rPr>
              <a:t> través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la</a:t>
            </a:r>
            <a:r>
              <a:rPr sz="2400" b="1" spc="-5" dirty="0">
                <a:cs typeface="Times New Roman"/>
              </a:rPr>
              <a:t> superficie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 aislador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9010842" y="8714397"/>
            <a:ext cx="37399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" algn="just"/>
            <a:r>
              <a:rPr lang="en-US" sz="2400" b="1" dirty="0" err="1">
                <a:cs typeface="Times New Roman"/>
              </a:rPr>
              <a:t>Figura</a:t>
            </a:r>
            <a:r>
              <a:rPr lang="en-US" sz="2400" b="1" spc="-5" dirty="0">
                <a:cs typeface="Times New Roman"/>
              </a:rPr>
              <a:t> </a:t>
            </a:r>
            <a:r>
              <a:rPr lang="en-US" sz="2400" b="1" dirty="0">
                <a:cs typeface="Times New Roman"/>
              </a:rPr>
              <a:t>10.08: </a:t>
            </a:r>
            <a:r>
              <a:rPr lang="en-US" sz="2400" b="1" spc="-5" dirty="0" err="1">
                <a:cs typeface="Times New Roman"/>
              </a:rPr>
              <a:t>Fuga</a:t>
            </a:r>
            <a:r>
              <a:rPr lang="en-US" sz="2400" b="1" dirty="0">
                <a:cs typeface="Times New Roman"/>
              </a:rPr>
              <a:t> a</a:t>
            </a:r>
            <a:r>
              <a:rPr lang="en-US" sz="2400" b="1" spc="-15" dirty="0">
                <a:cs typeface="Times New Roman"/>
              </a:rPr>
              <a:t> </a:t>
            </a:r>
            <a:r>
              <a:rPr lang="en-US" sz="2400" b="1" spc="-5" dirty="0" err="1">
                <a:cs typeface="Times New Roman"/>
              </a:rPr>
              <a:t>través</a:t>
            </a:r>
            <a:r>
              <a:rPr lang="en-US" sz="2400" b="1" dirty="0">
                <a:cs typeface="Times New Roman"/>
              </a:rPr>
              <a:t> de</a:t>
            </a:r>
            <a:r>
              <a:rPr lang="en-US" sz="2400" b="1" spc="-5" dirty="0">
                <a:cs typeface="Times New Roman"/>
              </a:rPr>
              <a:t> </a:t>
            </a:r>
            <a:r>
              <a:rPr lang="en-US" sz="2400" b="1" dirty="0">
                <a:cs typeface="Times New Roman"/>
              </a:rPr>
              <a:t>la</a:t>
            </a:r>
            <a:r>
              <a:rPr lang="en-US" sz="2400" b="1" spc="-10" dirty="0">
                <a:cs typeface="Times New Roman"/>
              </a:rPr>
              <a:t> </a:t>
            </a:r>
            <a:r>
              <a:rPr lang="en-US" sz="2400" b="1" spc="-5" dirty="0">
                <a:cs typeface="Times New Roman"/>
              </a:rPr>
              <a:t>masa </a:t>
            </a:r>
            <a:r>
              <a:rPr lang="en-US" sz="2400" b="1" dirty="0">
                <a:cs typeface="Times New Roman"/>
              </a:rPr>
              <a:t>del</a:t>
            </a:r>
            <a:r>
              <a:rPr lang="en-US" sz="2400" b="1" spc="-10" dirty="0">
                <a:cs typeface="Times New Roman"/>
              </a:rPr>
              <a:t> </a:t>
            </a:r>
            <a:r>
              <a:rPr lang="en-US" sz="2400" b="1" dirty="0" err="1">
                <a:cs typeface="Times New Roman"/>
              </a:rPr>
              <a:t>aislador</a:t>
            </a:r>
            <a:r>
              <a:rPr lang="en-US" sz="2400" b="1" dirty="0">
                <a:cs typeface="Times New Roman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800" y="482801"/>
            <a:ext cx="17449800" cy="1564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 algn="just">
              <a:lnSpc>
                <a:spcPts val="2400"/>
              </a:lnSpc>
            </a:pPr>
            <a:r>
              <a:rPr sz="2400" b="1" spc="-5" dirty="0" err="1" smtClean="0">
                <a:cs typeface="Times New Roman"/>
              </a:rPr>
              <a:t>Por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perforación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de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la masa</a:t>
            </a:r>
            <a:r>
              <a:rPr sz="2400" b="1" spc="-5" dirty="0" smtClean="0">
                <a:cs typeface="Times New Roman"/>
              </a:rPr>
              <a:t> del </a:t>
            </a:r>
            <a:r>
              <a:rPr sz="2400" b="1" dirty="0" err="1" smtClean="0">
                <a:cs typeface="Times New Roman"/>
              </a:rPr>
              <a:t>aislador</a:t>
            </a:r>
            <a:endParaRPr sz="2400" dirty="0" smtClean="0">
              <a:cs typeface="Times New Roman"/>
            </a:endParaRPr>
          </a:p>
          <a:p>
            <a:pPr marL="95250" marR="5080" algn="just">
              <a:lnSpc>
                <a:spcPts val="2400"/>
              </a:lnSpc>
              <a:spcBef>
                <a:spcPts val="70"/>
              </a:spcBef>
            </a:pPr>
            <a:r>
              <a:rPr sz="2400" spc="-10" dirty="0" smtClean="0">
                <a:cs typeface="Times New Roman"/>
              </a:rPr>
              <a:t>La </a:t>
            </a:r>
            <a:r>
              <a:rPr sz="2400" spc="-5" dirty="0" err="1" smtClean="0">
                <a:cs typeface="Times New Roman"/>
              </a:rPr>
              <a:t>perforación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un </a:t>
            </a:r>
            <a:r>
              <a:rPr sz="2400" dirty="0" err="1" smtClean="0">
                <a:cs typeface="Times New Roman"/>
              </a:rPr>
              <a:t>aislador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 </a:t>
            </a:r>
            <a:r>
              <a:rPr sz="2400" dirty="0" smtClean="0">
                <a:cs typeface="Times New Roman"/>
              </a:rPr>
              <a:t>produce </a:t>
            </a:r>
            <a:r>
              <a:rPr sz="2400" spc="-5" dirty="0" err="1" smtClean="0">
                <a:cs typeface="Times New Roman"/>
              </a:rPr>
              <a:t>cuando</a:t>
            </a:r>
            <a:r>
              <a:rPr sz="2400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alguna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porción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spc="5" dirty="0" smtClean="0">
                <a:cs typeface="Times New Roman"/>
              </a:rPr>
              <a:t>de </a:t>
            </a:r>
            <a:r>
              <a:rPr sz="2400" b="1" i="1" u="sng" dirty="0" err="1" smtClean="0">
                <a:cs typeface="Times New Roman"/>
              </a:rPr>
              <a:t>dicho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aislador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no </a:t>
            </a:r>
            <a:r>
              <a:rPr sz="2400" b="1" i="1" u="sng" dirty="0" err="1" smtClean="0">
                <a:cs typeface="Times New Roman"/>
              </a:rPr>
              <a:t>posee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spc="5" dirty="0" smtClean="0">
                <a:cs typeface="Times New Roman"/>
              </a:rPr>
              <a:t> </a:t>
            </a:r>
            <a:r>
              <a:rPr sz="2400" b="1" i="1" u="sng" spc="-5" dirty="0" smtClean="0">
                <a:cs typeface="Times New Roman"/>
              </a:rPr>
              <a:t>las</a:t>
            </a:r>
            <a:r>
              <a:rPr sz="2400" b="1" i="1" u="sng" spc="160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propiedades</a:t>
            </a:r>
            <a:r>
              <a:rPr sz="2400" b="1" i="1" u="sng" spc="16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dieléctricas</a:t>
            </a:r>
            <a:r>
              <a:rPr sz="2400" b="1" i="1" u="sng" spc="16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exigidas</a:t>
            </a:r>
            <a:r>
              <a:rPr sz="2400" b="1" i="1" u="sng" spc="16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por</a:t>
            </a:r>
            <a:r>
              <a:rPr sz="2400" spc="16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16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régimen</a:t>
            </a:r>
            <a:r>
              <a:rPr sz="2400" spc="16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16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tensión</a:t>
            </a:r>
            <a:r>
              <a:rPr sz="2400" spc="16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sz="2400" spc="16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mismo</a:t>
            </a:r>
            <a:r>
              <a:rPr sz="2400" spc="-5" dirty="0" smtClean="0">
                <a:cs typeface="Times New Roman"/>
              </a:rPr>
              <a:t>.</a:t>
            </a:r>
            <a:r>
              <a:rPr sz="2400" spc="16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En</a:t>
            </a:r>
            <a:r>
              <a:rPr sz="2400" spc="160" dirty="0" smtClean="0">
                <a:cs typeface="Times New Roman"/>
              </a:rPr>
              <a:t> </a:t>
            </a:r>
            <a:r>
              <a:rPr sz="2400" i="1" u="sng" spc="-5" dirty="0" err="1" smtClean="0">
                <a:cs typeface="Times New Roman"/>
              </a:rPr>
              <a:t>aisladores</a:t>
            </a:r>
            <a:r>
              <a:rPr sz="2400" i="1" u="sng" spc="-5" dirty="0" smtClean="0">
                <a:cs typeface="Times New Roman"/>
              </a:rPr>
              <a:t> </a:t>
            </a:r>
            <a:r>
              <a:rPr sz="2400" i="1" u="sng" spc="-290" dirty="0" smtClean="0">
                <a:cs typeface="Times New Roman"/>
              </a:rPr>
              <a:t> </a:t>
            </a:r>
            <a:r>
              <a:rPr sz="2400" i="1" u="sng" spc="-5" dirty="0" smtClean="0">
                <a:cs typeface="Times New Roman"/>
              </a:rPr>
              <a:t>para </a:t>
            </a:r>
            <a:r>
              <a:rPr sz="2400" i="1" u="sng" spc="-5" dirty="0" err="1" smtClean="0">
                <a:cs typeface="Times New Roman"/>
              </a:rPr>
              <a:t>alta</a:t>
            </a:r>
            <a:r>
              <a:rPr sz="2400" i="1" u="sng" spc="-5" dirty="0" smtClean="0">
                <a:cs typeface="Times New Roman"/>
              </a:rPr>
              <a:t> </a:t>
            </a:r>
            <a:r>
              <a:rPr sz="2400" i="1" u="sng" dirty="0" err="1" smtClean="0">
                <a:cs typeface="Times New Roman"/>
              </a:rPr>
              <a:t>tensión</a:t>
            </a:r>
            <a:r>
              <a:rPr sz="2400" i="1" u="sng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b="1" i="1" u="sng" dirty="0" err="1" smtClean="0">
                <a:cs typeface="Times New Roman"/>
              </a:rPr>
              <a:t>peligro</a:t>
            </a:r>
            <a:r>
              <a:rPr sz="2400" dirty="0" smtClean="0">
                <a:cs typeface="Times New Roman"/>
              </a:rPr>
              <a:t> de </a:t>
            </a:r>
            <a:r>
              <a:rPr sz="2400" spc="-5" dirty="0" err="1" smtClean="0">
                <a:cs typeface="Times New Roman"/>
              </a:rPr>
              <a:t>perforación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-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mayor</a:t>
            </a:r>
            <a:r>
              <a:rPr sz="2400" dirty="0" smtClean="0">
                <a:cs typeface="Times New Roman"/>
              </a:rPr>
              <a:t> que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baja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tensión</a:t>
            </a:r>
            <a:r>
              <a:rPr sz="2400" dirty="0" smtClean="0">
                <a:cs typeface="Times New Roman"/>
              </a:rPr>
              <a:t>, </a:t>
            </a:r>
            <a:r>
              <a:rPr sz="2400" spc="-5" dirty="0" err="1" smtClean="0">
                <a:cs typeface="Times New Roman"/>
              </a:rPr>
              <a:t>debido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a </a:t>
            </a:r>
            <a:r>
              <a:rPr sz="2400" spc="-5" dirty="0" smtClean="0">
                <a:cs typeface="Times New Roman"/>
              </a:rPr>
              <a:t>que </a:t>
            </a:r>
            <a:r>
              <a:rPr sz="2400" spc="-28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18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más</a:t>
            </a:r>
            <a:r>
              <a:rPr sz="2400" spc="18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probable</a:t>
            </a:r>
            <a:r>
              <a:rPr sz="2400" spc="18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19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aparición</a:t>
            </a:r>
            <a:r>
              <a:rPr sz="2400" spc="18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18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zonas</a:t>
            </a:r>
            <a:r>
              <a:rPr sz="2400" spc="18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</a:t>
            </a:r>
            <a:r>
              <a:rPr sz="2400" spc="19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baja</a:t>
            </a:r>
            <a:r>
              <a:rPr sz="2400" spc="19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resistencia</a:t>
            </a:r>
            <a:r>
              <a:rPr sz="2400" spc="19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dieléctrica</a:t>
            </a:r>
            <a:r>
              <a:rPr sz="2400" spc="-5" dirty="0" smtClean="0">
                <a:cs typeface="Times New Roman"/>
              </a:rPr>
              <a:t>,</a:t>
            </a:r>
            <a:r>
              <a:rPr sz="2400" spc="19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debido</a:t>
            </a:r>
            <a:r>
              <a:rPr sz="2400" b="1" i="1" u="sng" spc="180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a</a:t>
            </a:r>
            <a:r>
              <a:rPr sz="2400" b="1" i="1" u="sng" spc="17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su</a:t>
            </a:r>
            <a:r>
              <a:rPr sz="2400" b="1" i="1" u="sng" spc="195" dirty="0" smtClean="0">
                <a:cs typeface="Times New Roman"/>
              </a:rPr>
              <a:t> </a:t>
            </a:r>
            <a:r>
              <a:rPr sz="2400" b="1" i="1" u="sng" spc="-5" dirty="0" smtClean="0">
                <a:cs typeface="Times New Roman"/>
              </a:rPr>
              <a:t>gran</a:t>
            </a:r>
            <a:r>
              <a:rPr lang="es-ES" sz="2400" b="1" i="1" u="sng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tamaño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 </a:t>
            </a:r>
            <a:r>
              <a:rPr sz="2400" spc="-5" dirty="0" smtClean="0">
                <a:cs typeface="Times New Roman"/>
              </a:rPr>
              <a:t>masa. </a:t>
            </a:r>
            <a:r>
              <a:rPr sz="2400" spc="-5" dirty="0" err="1" smtClean="0">
                <a:cs typeface="Times New Roman"/>
              </a:rPr>
              <a:t>Por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esto</a:t>
            </a:r>
            <a:r>
              <a:rPr sz="2400" spc="-5" dirty="0" smtClean="0">
                <a:cs typeface="Times New Roman"/>
              </a:rPr>
              <a:t> se </a:t>
            </a:r>
            <a:r>
              <a:rPr sz="2400" spc="-5" dirty="0" err="1" smtClean="0">
                <a:cs typeface="Times New Roman"/>
              </a:rPr>
              <a:t>prefiere</a:t>
            </a:r>
            <a:r>
              <a:rPr sz="2400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fabricar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estos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aisladores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de </a:t>
            </a:r>
            <a:r>
              <a:rPr sz="2400" b="1" i="1" u="sng" spc="-5" dirty="0" err="1" smtClean="0">
                <a:cs typeface="Times New Roman"/>
              </a:rPr>
              <a:t>varias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piezas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spc="-5" dirty="0" err="1" smtClean="0">
                <a:cs typeface="Times New Roman"/>
              </a:rPr>
              <a:t>pequeñas</a:t>
            </a:r>
            <a:r>
              <a:rPr sz="2400" b="1" i="1" u="sng" spc="-5" dirty="0" smtClean="0">
                <a:cs typeface="Times New Roman"/>
              </a:rPr>
              <a:t> 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dirty="0" err="1" smtClean="0">
                <a:cs typeface="Times New Roman"/>
              </a:rPr>
              <a:t>unidas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entre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sí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por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medio</a:t>
            </a:r>
            <a:r>
              <a:rPr sz="2400" spc="1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pasta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especial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aislante</a:t>
            </a:r>
            <a:r>
              <a:rPr sz="2400" dirty="0" smtClean="0">
                <a:cs typeface="Times New Roman"/>
              </a:rPr>
              <a:t> o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semi-</a:t>
            </a:r>
            <a:r>
              <a:rPr sz="2400" spc="-5" dirty="0" err="1" smtClean="0">
                <a:cs typeface="Times New Roman"/>
              </a:rPr>
              <a:t>conductora</a:t>
            </a:r>
            <a:r>
              <a:rPr sz="2400" spc="-5" dirty="0" smtClean="0">
                <a:cs typeface="Times New Roman"/>
              </a:rPr>
              <a:t>.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8000" y="5943600"/>
            <a:ext cx="5562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10.10: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Perforación</a:t>
            </a:r>
            <a:r>
              <a:rPr sz="2400" b="1" spc="-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masa </a:t>
            </a:r>
            <a:r>
              <a:rPr sz="2400" b="1" dirty="0">
                <a:cs typeface="Times New Roman"/>
              </a:rPr>
              <a:t>aislador.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93001" y="5225096"/>
            <a:ext cx="556857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400" dirty="0">
                <a:cs typeface="Times New Roman"/>
              </a:rPr>
              <a:t>Figura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10.11: </a:t>
            </a:r>
            <a:r>
              <a:rPr sz="2400" spc="-5" dirty="0">
                <a:cs typeface="Times New Roman"/>
              </a:rPr>
              <a:t>Construcción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aislador.</a:t>
            </a: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600" y="6778838"/>
            <a:ext cx="10515600" cy="2669962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220"/>
              </a:spcBef>
            </a:pPr>
            <a:r>
              <a:rPr sz="2400" b="1" spc="-5" dirty="0">
                <a:cs typeface="Times New Roman"/>
              </a:rPr>
              <a:t>Por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arqueo </a:t>
            </a:r>
            <a:r>
              <a:rPr sz="2400" b="1" dirty="0">
                <a:cs typeface="Times New Roman"/>
              </a:rPr>
              <a:t>a </a:t>
            </a:r>
            <a:r>
              <a:rPr sz="2400" b="1" spc="-5" dirty="0">
                <a:cs typeface="Times New Roman"/>
              </a:rPr>
              <a:t>través del </a:t>
            </a:r>
            <a:r>
              <a:rPr sz="2400" b="1" spc="-5" dirty="0" err="1">
                <a:cs typeface="Times New Roman"/>
              </a:rPr>
              <a:t>aire</a:t>
            </a:r>
            <a:r>
              <a:rPr sz="2400" b="1" spc="-5" dirty="0" smtClean="0">
                <a:cs typeface="Times New Roman"/>
              </a:rPr>
              <a:t>: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lnSpc>
                <a:spcPts val="2880"/>
              </a:lnSpc>
              <a:spcBef>
                <a:spcPts val="220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ts val="2880"/>
              </a:lnSpc>
              <a:spcBef>
                <a:spcPts val="55"/>
              </a:spcBef>
            </a:pPr>
            <a:r>
              <a:rPr sz="2400" dirty="0">
                <a:cs typeface="Times New Roman"/>
              </a:rPr>
              <a:t>Este </a:t>
            </a:r>
            <a:r>
              <a:rPr sz="2400" spc="-5" dirty="0">
                <a:cs typeface="Times New Roman"/>
              </a:rPr>
              <a:t>fenómeno </a:t>
            </a:r>
            <a:r>
              <a:rPr sz="2400" dirty="0">
                <a:cs typeface="Times New Roman"/>
              </a:rPr>
              <a:t>se produce </a:t>
            </a:r>
            <a:r>
              <a:rPr sz="2400" b="1" i="1" u="sng" dirty="0">
                <a:cs typeface="Times New Roman"/>
              </a:rPr>
              <a:t>cuando la </a:t>
            </a:r>
            <a:r>
              <a:rPr sz="2400" b="1" i="1" u="sng" spc="-5" dirty="0">
                <a:cs typeface="Times New Roman"/>
              </a:rPr>
              <a:t>rigidez dieléctrica del </a:t>
            </a:r>
            <a:r>
              <a:rPr sz="2400" b="1" i="1" u="sng" dirty="0">
                <a:cs typeface="Times New Roman"/>
              </a:rPr>
              <a:t>aire </a:t>
            </a:r>
            <a:r>
              <a:rPr sz="2400" b="1" i="1" u="sng" spc="-5" dirty="0">
                <a:cs typeface="Times New Roman"/>
              </a:rPr>
              <a:t>disminuye </a:t>
            </a:r>
            <a:r>
              <a:rPr sz="2400" dirty="0">
                <a:cs typeface="Times New Roman"/>
              </a:rPr>
              <a:t>debido a la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presencia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humedad,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lluvia,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salinidad</a:t>
            </a:r>
            <a:r>
              <a:rPr sz="2400" b="1" i="1" u="sng" dirty="0">
                <a:cs typeface="Times New Roman"/>
              </a:rPr>
              <a:t> y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fenómenos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atmosféricos</a:t>
            </a:r>
            <a:r>
              <a:rPr sz="2400" b="1" i="1" u="sng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general.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Esta 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condición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minimizar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aumentando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tamaño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ello,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separación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entre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conductor y </a:t>
            </a:r>
            <a:r>
              <a:rPr sz="2400" spc="-5" dirty="0">
                <a:cs typeface="Times New Roman"/>
              </a:rPr>
              <a:t>el apoyo. </a:t>
            </a:r>
            <a:r>
              <a:rPr sz="2400" dirty="0">
                <a:cs typeface="Times New Roman"/>
              </a:rPr>
              <a:t>Este caso </a:t>
            </a:r>
            <a:r>
              <a:rPr sz="2400" spc="-5" dirty="0">
                <a:cs typeface="Times New Roman"/>
              </a:rPr>
              <a:t>se aplica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los aisladores en </a:t>
            </a:r>
            <a:r>
              <a:rPr sz="2400" dirty="0">
                <a:cs typeface="Times New Roman"/>
              </a:rPr>
              <a:t>suspensión, que </a:t>
            </a:r>
            <a:r>
              <a:rPr sz="2400" spc="-5" dirty="0">
                <a:cs typeface="Times New Roman"/>
              </a:rPr>
              <a:t>están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formados </a:t>
            </a:r>
            <a:r>
              <a:rPr sz="2400" dirty="0">
                <a:cs typeface="Times New Roman"/>
              </a:rPr>
              <a:t>por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cadenas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aisladores.</a:t>
            </a:r>
            <a:endParaRPr sz="2400" dirty="0"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53419" y="9105154"/>
            <a:ext cx="627418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-5" dirty="0">
                <a:cs typeface="Times New Roman"/>
              </a:rPr>
              <a:t> 10.12: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Arqueo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 </a:t>
            </a:r>
            <a:r>
              <a:rPr sz="2400" b="1" spc="-5" dirty="0">
                <a:cs typeface="Times New Roman"/>
              </a:rPr>
              <a:t>través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aire.</a:t>
            </a:r>
            <a:endParaRPr sz="2400" b="1" dirty="0"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87600" y="2481809"/>
            <a:ext cx="1828799" cy="3342095"/>
            <a:chOff x="1843690" y="2217547"/>
            <a:chExt cx="923925" cy="160655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3690" y="2217547"/>
              <a:ext cx="923766" cy="16065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99334" y="2378837"/>
              <a:ext cx="159385" cy="685165"/>
            </a:xfrm>
            <a:custGeom>
              <a:avLst/>
              <a:gdLst/>
              <a:ahLst/>
              <a:cxnLst/>
              <a:rect l="l" t="t" r="r" b="b"/>
              <a:pathLst>
                <a:path w="159385" h="685164">
                  <a:moveTo>
                    <a:pt x="159384" y="0"/>
                  </a:moveTo>
                  <a:lnTo>
                    <a:pt x="13969" y="415290"/>
                  </a:lnTo>
                </a:path>
                <a:path w="159385" h="685164">
                  <a:moveTo>
                    <a:pt x="0" y="415290"/>
                  </a:moveTo>
                  <a:lnTo>
                    <a:pt x="145414" y="68516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57679" y="3051683"/>
              <a:ext cx="210185" cy="619125"/>
            </a:xfrm>
            <a:custGeom>
              <a:avLst/>
              <a:gdLst/>
              <a:ahLst/>
              <a:cxnLst/>
              <a:rect l="l" t="t" r="r" b="b"/>
              <a:pathLst>
                <a:path w="210185" h="619125">
                  <a:moveTo>
                    <a:pt x="0" y="534670"/>
                  </a:moveTo>
                  <a:lnTo>
                    <a:pt x="14350" y="618744"/>
                  </a:lnTo>
                  <a:lnTo>
                    <a:pt x="69178" y="560705"/>
                  </a:lnTo>
                  <a:lnTo>
                    <a:pt x="41909" y="560705"/>
                  </a:lnTo>
                  <a:lnTo>
                    <a:pt x="23621" y="555117"/>
                  </a:lnTo>
                  <a:lnTo>
                    <a:pt x="27310" y="542948"/>
                  </a:lnTo>
                  <a:lnTo>
                    <a:pt x="0" y="534670"/>
                  </a:lnTo>
                  <a:close/>
                </a:path>
                <a:path w="210185" h="619125">
                  <a:moveTo>
                    <a:pt x="27310" y="542948"/>
                  </a:moveTo>
                  <a:lnTo>
                    <a:pt x="23621" y="555117"/>
                  </a:lnTo>
                  <a:lnTo>
                    <a:pt x="41909" y="560705"/>
                  </a:lnTo>
                  <a:lnTo>
                    <a:pt x="45610" y="548496"/>
                  </a:lnTo>
                  <a:lnTo>
                    <a:pt x="27310" y="542948"/>
                  </a:lnTo>
                  <a:close/>
                </a:path>
                <a:path w="210185" h="619125">
                  <a:moveTo>
                    <a:pt x="45610" y="548496"/>
                  </a:moveTo>
                  <a:lnTo>
                    <a:pt x="41909" y="560705"/>
                  </a:lnTo>
                  <a:lnTo>
                    <a:pt x="69178" y="560705"/>
                  </a:lnTo>
                  <a:lnTo>
                    <a:pt x="72897" y="556768"/>
                  </a:lnTo>
                  <a:lnTo>
                    <a:pt x="45610" y="548496"/>
                  </a:lnTo>
                  <a:close/>
                </a:path>
                <a:path w="210185" h="619125">
                  <a:moveTo>
                    <a:pt x="191896" y="0"/>
                  </a:moveTo>
                  <a:lnTo>
                    <a:pt x="27310" y="542948"/>
                  </a:lnTo>
                  <a:lnTo>
                    <a:pt x="45610" y="548496"/>
                  </a:lnTo>
                  <a:lnTo>
                    <a:pt x="210184" y="5461"/>
                  </a:lnTo>
                  <a:lnTo>
                    <a:pt x="1918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3001" y="2561580"/>
            <a:ext cx="4572000" cy="254382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293600" y="5544594"/>
            <a:ext cx="3200400" cy="3504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59"/>
            <a:ext cx="8701719" cy="26673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2880"/>
              </a:lnSpc>
            </a:pPr>
            <a:r>
              <a:rPr sz="2400" b="1" spc="-5" dirty="0" smtClean="0">
                <a:cs typeface="Times New Roman"/>
              </a:rPr>
              <a:t>10.5.2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Clasificación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los </a:t>
            </a:r>
            <a:r>
              <a:rPr sz="2400" b="1" spc="-5" dirty="0">
                <a:cs typeface="Times New Roman"/>
              </a:rPr>
              <a:t>Aisladores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Eléctricos</a:t>
            </a: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200"/>
              </a:spcBef>
            </a:pPr>
            <a:r>
              <a:rPr sz="2400" b="1" spc="-5" dirty="0">
                <a:cs typeface="Times New Roman"/>
              </a:rPr>
              <a:t>Aisladores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Apoyo:</a:t>
            </a:r>
            <a:endParaRPr sz="2400" dirty="0">
              <a:cs typeface="Times New Roman"/>
            </a:endParaRPr>
          </a:p>
          <a:p>
            <a:pPr marR="5080" algn="just">
              <a:lnSpc>
                <a:spcPts val="2880"/>
              </a:lnSpc>
              <a:spcBef>
                <a:spcPts val="60"/>
              </a:spcBef>
            </a:pPr>
            <a:r>
              <a:rPr sz="2400" dirty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su </a:t>
            </a:r>
            <a:r>
              <a:rPr sz="2400" dirty="0">
                <a:cs typeface="Times New Roman"/>
              </a:rPr>
              <a:t>nombre lo </a:t>
            </a:r>
            <a:r>
              <a:rPr sz="2400" spc="-5" dirty="0">
                <a:cs typeface="Times New Roman"/>
              </a:rPr>
              <a:t>sugiere, son aisladores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sirven </a:t>
            </a:r>
            <a:r>
              <a:rPr sz="2400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apoyo </a:t>
            </a:r>
            <a:r>
              <a:rPr sz="2400" b="1" i="1" u="sng" dirty="0">
                <a:cs typeface="Times New Roman"/>
              </a:rPr>
              <a:t>a </a:t>
            </a:r>
            <a:r>
              <a:rPr sz="2400" b="1" i="1" u="sng" spc="-5" dirty="0">
                <a:cs typeface="Times New Roman"/>
              </a:rPr>
              <a:t>los conductores en las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redes</a:t>
            </a:r>
            <a:r>
              <a:rPr sz="2400" b="1" i="1" u="sng" spc="13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eléctricas</a:t>
            </a:r>
            <a:r>
              <a:rPr sz="2400" spc="-5" dirty="0">
                <a:cs typeface="Times New Roman"/>
              </a:rPr>
              <a:t>.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Están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provistos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dos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herrajes,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fijar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</a:t>
            </a:r>
            <a:r>
              <a:rPr sz="2400" spc="1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base,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spc="-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otro que</a:t>
            </a:r>
            <a:r>
              <a:rPr sz="2400" spc="-5" dirty="0">
                <a:cs typeface="Times New Roman"/>
              </a:rPr>
              <a:t> fija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conductor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aislador.</a:t>
            </a:r>
            <a:r>
              <a:rPr sz="2400" spc="2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dirty="0">
                <a:cs typeface="Times New Roman"/>
              </a:rPr>
              <a:t> 10.13 muestra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fotografía </a:t>
            </a:r>
            <a:r>
              <a:rPr sz="2400" dirty="0">
                <a:cs typeface="Times New Roman"/>
              </a:rPr>
              <a:t>de varios tipos</a:t>
            </a:r>
          </a:p>
          <a:p>
            <a:pPr algn="just">
              <a:lnSpc>
                <a:spcPts val="2880"/>
              </a:lnSpc>
              <a:spcBef>
                <a:spcPts val="85"/>
              </a:spcBef>
            </a:pP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aisladores </a:t>
            </a:r>
            <a:r>
              <a:rPr sz="2400" spc="5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apoyo </a:t>
            </a:r>
            <a:r>
              <a:rPr sz="2400" spc="5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baja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8800" y="6280384"/>
            <a:ext cx="73152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605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10.13: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Aisladores</a:t>
            </a:r>
            <a:r>
              <a:rPr sz="2400" b="1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apoyo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media</a:t>
            </a:r>
            <a:r>
              <a:rPr sz="2400" b="1" dirty="0">
                <a:cs typeface="Times New Roman"/>
              </a:rPr>
              <a:t> y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baja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tensión</a:t>
            </a:r>
            <a:r>
              <a:rPr sz="2400" b="1" spc="-5" dirty="0" smtClean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23860" y="1308414"/>
            <a:ext cx="1559759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10.14: </a:t>
            </a:r>
            <a:r>
              <a:rPr sz="2400" b="1" spc="-5" dirty="0">
                <a:cs typeface="Times New Roman"/>
              </a:rPr>
              <a:t>Partes constitutivas aislador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apoyo.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1900" y="3096656"/>
            <a:ext cx="3810000" cy="333134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693892" y="1375053"/>
            <a:ext cx="2863215" cy="2971800"/>
            <a:chOff x="2209800" y="4986528"/>
            <a:chExt cx="2863215" cy="29718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5575" y="4986528"/>
              <a:ext cx="2377440" cy="297167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09800" y="5289168"/>
              <a:ext cx="1562100" cy="873125"/>
            </a:xfrm>
            <a:custGeom>
              <a:avLst/>
              <a:gdLst/>
              <a:ahLst/>
              <a:cxnLst/>
              <a:rect l="l" t="t" r="r" b="b"/>
              <a:pathLst>
                <a:path w="1562100" h="873125">
                  <a:moveTo>
                    <a:pt x="1493520" y="817372"/>
                  </a:moveTo>
                  <a:lnTo>
                    <a:pt x="1477200" y="807847"/>
                  </a:lnTo>
                  <a:lnTo>
                    <a:pt x="1398651" y="762000"/>
                  </a:lnTo>
                  <a:lnTo>
                    <a:pt x="1392936" y="763524"/>
                  </a:lnTo>
                  <a:lnTo>
                    <a:pt x="1387602" y="772668"/>
                  </a:lnTo>
                  <a:lnTo>
                    <a:pt x="1389126" y="778510"/>
                  </a:lnTo>
                  <a:lnTo>
                    <a:pt x="1439405" y="807847"/>
                  </a:lnTo>
                  <a:lnTo>
                    <a:pt x="0" y="807847"/>
                  </a:lnTo>
                  <a:lnTo>
                    <a:pt x="0" y="826897"/>
                  </a:lnTo>
                  <a:lnTo>
                    <a:pt x="1439405" y="826897"/>
                  </a:lnTo>
                  <a:lnTo>
                    <a:pt x="1389126" y="856234"/>
                  </a:lnTo>
                  <a:lnTo>
                    <a:pt x="1387602" y="862076"/>
                  </a:lnTo>
                  <a:lnTo>
                    <a:pt x="1390269" y="866648"/>
                  </a:lnTo>
                  <a:lnTo>
                    <a:pt x="1392936" y="871093"/>
                  </a:lnTo>
                  <a:lnTo>
                    <a:pt x="1398651" y="872617"/>
                  </a:lnTo>
                  <a:lnTo>
                    <a:pt x="1403223" y="870077"/>
                  </a:lnTo>
                  <a:lnTo>
                    <a:pt x="1477200" y="826897"/>
                  </a:lnTo>
                  <a:lnTo>
                    <a:pt x="1493520" y="817372"/>
                  </a:lnTo>
                  <a:close/>
                </a:path>
                <a:path w="1562100" h="873125">
                  <a:moveTo>
                    <a:pt x="1562100" y="55372"/>
                  </a:moveTo>
                  <a:lnTo>
                    <a:pt x="1545780" y="45847"/>
                  </a:lnTo>
                  <a:lnTo>
                    <a:pt x="1471803" y="2667"/>
                  </a:lnTo>
                  <a:lnTo>
                    <a:pt x="1467358" y="0"/>
                  </a:lnTo>
                  <a:lnTo>
                    <a:pt x="1461516" y="1524"/>
                  </a:lnTo>
                  <a:lnTo>
                    <a:pt x="1456182" y="10668"/>
                  </a:lnTo>
                  <a:lnTo>
                    <a:pt x="1457706" y="16510"/>
                  </a:lnTo>
                  <a:lnTo>
                    <a:pt x="1507985" y="45847"/>
                  </a:lnTo>
                  <a:lnTo>
                    <a:pt x="68580" y="45847"/>
                  </a:lnTo>
                  <a:lnTo>
                    <a:pt x="68580" y="64897"/>
                  </a:lnTo>
                  <a:lnTo>
                    <a:pt x="1507985" y="64897"/>
                  </a:lnTo>
                  <a:lnTo>
                    <a:pt x="1457706" y="94234"/>
                  </a:lnTo>
                  <a:lnTo>
                    <a:pt x="1456182" y="100076"/>
                  </a:lnTo>
                  <a:lnTo>
                    <a:pt x="1458849" y="104648"/>
                  </a:lnTo>
                  <a:lnTo>
                    <a:pt x="1461516" y="109093"/>
                  </a:lnTo>
                  <a:lnTo>
                    <a:pt x="1467358" y="110617"/>
                  </a:lnTo>
                  <a:lnTo>
                    <a:pt x="1471803" y="108077"/>
                  </a:lnTo>
                  <a:lnTo>
                    <a:pt x="1545780" y="64897"/>
                  </a:lnTo>
                  <a:lnTo>
                    <a:pt x="1562100" y="553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321163" y="1274895"/>
            <a:ext cx="3006726" cy="151259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66370" marR="5080" indent="-154305">
              <a:lnSpc>
                <a:spcPts val="2880"/>
              </a:lnSpc>
              <a:spcBef>
                <a:spcPts val="195"/>
              </a:spcBef>
            </a:pPr>
            <a:r>
              <a:rPr sz="2400" b="1" dirty="0">
                <a:cs typeface="Times New Roman"/>
              </a:rPr>
              <a:t>Ranura</a:t>
            </a:r>
            <a:r>
              <a:rPr sz="2400" b="1" spc="-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fijación </a:t>
            </a:r>
            <a:r>
              <a:rPr sz="2400" b="1" spc="-26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conductor</a:t>
            </a:r>
          </a:p>
          <a:p>
            <a:pPr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marL="259079" marR="75565" indent="-68580">
              <a:lnSpc>
                <a:spcPts val="2880"/>
              </a:lnSpc>
            </a:pPr>
            <a:r>
              <a:rPr sz="2400" b="1" spc="-5" dirty="0" err="1" smtClean="0">
                <a:cs typeface="Times New Roman"/>
              </a:rPr>
              <a:t>C</a:t>
            </a:r>
            <a:r>
              <a:rPr sz="2400" b="1" dirty="0" err="1" smtClean="0">
                <a:cs typeface="Times New Roman"/>
              </a:rPr>
              <a:t>ue</a:t>
            </a:r>
            <a:r>
              <a:rPr sz="2400" b="1" spc="5" dirty="0" err="1" smtClean="0">
                <a:cs typeface="Times New Roman"/>
              </a:rPr>
              <a:t>r</a:t>
            </a:r>
            <a:r>
              <a:rPr sz="2400" b="1" dirty="0" err="1" smtClean="0">
                <a:cs typeface="Times New Roman"/>
              </a:rPr>
              <a:t>po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15" dirty="0">
                <a:cs typeface="Times New Roman"/>
              </a:rPr>
              <a:t>d</a:t>
            </a:r>
            <a:r>
              <a:rPr sz="2400" b="1" dirty="0">
                <a:cs typeface="Times New Roman"/>
              </a:rPr>
              <a:t>el  </a:t>
            </a:r>
            <a:r>
              <a:rPr sz="2400" b="1" spc="-5" dirty="0">
                <a:cs typeface="Times New Roman"/>
              </a:rPr>
              <a:t>Aislador</a:t>
            </a:r>
            <a:endParaRPr sz="2400" b="1" dirty="0"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9595" y="3803245"/>
            <a:ext cx="4268088" cy="23128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81940" marR="5080" indent="-269875">
              <a:lnSpc>
                <a:spcPts val="1260"/>
              </a:lnSpc>
              <a:spcBef>
                <a:spcPts val="195"/>
              </a:spcBef>
            </a:pPr>
            <a:r>
              <a:rPr sz="2400" b="1" spc="-5" dirty="0">
                <a:cs typeface="Times New Roman"/>
              </a:rPr>
              <a:t>Herraje </a:t>
            </a:r>
            <a:r>
              <a:rPr sz="2400" b="1" spc="-10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fijación </a:t>
            </a:r>
            <a:r>
              <a:rPr sz="2400" b="1" spc="-26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en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apoyo</a:t>
            </a:r>
            <a:endParaRPr sz="2400" b="1" dirty="0"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728182" y="3881196"/>
            <a:ext cx="1493520" cy="111125"/>
          </a:xfrm>
          <a:custGeom>
            <a:avLst/>
            <a:gdLst/>
            <a:ahLst/>
            <a:cxnLst/>
            <a:rect l="l" t="t" r="r" b="b"/>
            <a:pathLst>
              <a:path w="1493520" h="111125">
                <a:moveTo>
                  <a:pt x="1455746" y="55372"/>
                </a:moveTo>
                <a:lnTo>
                  <a:pt x="1389126" y="94234"/>
                </a:lnTo>
                <a:lnTo>
                  <a:pt x="1387602" y="100076"/>
                </a:lnTo>
                <a:lnTo>
                  <a:pt x="1390269" y="104648"/>
                </a:lnTo>
                <a:lnTo>
                  <a:pt x="1392936" y="109093"/>
                </a:lnTo>
                <a:lnTo>
                  <a:pt x="1398651" y="110617"/>
                </a:lnTo>
                <a:lnTo>
                  <a:pt x="1403223" y="108077"/>
                </a:lnTo>
                <a:lnTo>
                  <a:pt x="1477201" y="64897"/>
                </a:lnTo>
                <a:lnTo>
                  <a:pt x="1474724" y="64897"/>
                </a:lnTo>
                <a:lnTo>
                  <a:pt x="1474724" y="63627"/>
                </a:lnTo>
                <a:lnTo>
                  <a:pt x="1469898" y="63627"/>
                </a:lnTo>
                <a:lnTo>
                  <a:pt x="1455746" y="55372"/>
                </a:lnTo>
                <a:close/>
              </a:path>
              <a:path w="1493520" h="111125">
                <a:moveTo>
                  <a:pt x="1439417" y="45847"/>
                </a:moveTo>
                <a:lnTo>
                  <a:pt x="0" y="45847"/>
                </a:lnTo>
                <a:lnTo>
                  <a:pt x="0" y="64897"/>
                </a:lnTo>
                <a:lnTo>
                  <a:pt x="1439417" y="64897"/>
                </a:lnTo>
                <a:lnTo>
                  <a:pt x="1455746" y="55372"/>
                </a:lnTo>
                <a:lnTo>
                  <a:pt x="1439417" y="45847"/>
                </a:lnTo>
                <a:close/>
              </a:path>
              <a:path w="1493520" h="111125">
                <a:moveTo>
                  <a:pt x="1477201" y="45847"/>
                </a:moveTo>
                <a:lnTo>
                  <a:pt x="1474724" y="45847"/>
                </a:lnTo>
                <a:lnTo>
                  <a:pt x="1474724" y="64897"/>
                </a:lnTo>
                <a:lnTo>
                  <a:pt x="1477201" y="64897"/>
                </a:lnTo>
                <a:lnTo>
                  <a:pt x="1493520" y="55372"/>
                </a:lnTo>
                <a:lnTo>
                  <a:pt x="1477201" y="45847"/>
                </a:lnTo>
                <a:close/>
              </a:path>
              <a:path w="1493520" h="111125">
                <a:moveTo>
                  <a:pt x="1469898" y="47117"/>
                </a:moveTo>
                <a:lnTo>
                  <a:pt x="1455746" y="55372"/>
                </a:lnTo>
                <a:lnTo>
                  <a:pt x="1469898" y="63627"/>
                </a:lnTo>
                <a:lnTo>
                  <a:pt x="1469898" y="47117"/>
                </a:lnTo>
                <a:close/>
              </a:path>
              <a:path w="1493520" h="111125">
                <a:moveTo>
                  <a:pt x="1474724" y="47117"/>
                </a:moveTo>
                <a:lnTo>
                  <a:pt x="1469898" y="47117"/>
                </a:lnTo>
                <a:lnTo>
                  <a:pt x="1469898" y="63627"/>
                </a:lnTo>
                <a:lnTo>
                  <a:pt x="1474724" y="63627"/>
                </a:lnTo>
                <a:lnTo>
                  <a:pt x="1474724" y="47117"/>
                </a:lnTo>
                <a:close/>
              </a:path>
              <a:path w="1493520" h="111125">
                <a:moveTo>
                  <a:pt x="1398651" y="0"/>
                </a:moveTo>
                <a:lnTo>
                  <a:pt x="1392936" y="1524"/>
                </a:lnTo>
                <a:lnTo>
                  <a:pt x="1387602" y="10668"/>
                </a:lnTo>
                <a:lnTo>
                  <a:pt x="1389126" y="16510"/>
                </a:lnTo>
                <a:lnTo>
                  <a:pt x="1455746" y="55372"/>
                </a:lnTo>
                <a:lnTo>
                  <a:pt x="1469898" y="47117"/>
                </a:lnTo>
                <a:lnTo>
                  <a:pt x="1474724" y="47117"/>
                </a:lnTo>
                <a:lnTo>
                  <a:pt x="1474724" y="45847"/>
                </a:lnTo>
                <a:lnTo>
                  <a:pt x="1477201" y="45847"/>
                </a:lnTo>
                <a:lnTo>
                  <a:pt x="13986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774478" y="5046669"/>
            <a:ext cx="9715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30200" y="6749652"/>
            <a:ext cx="8153400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715" algn="just">
              <a:lnSpc>
                <a:spcPct val="110300"/>
              </a:lnSpc>
              <a:spcBef>
                <a:spcPts val="5"/>
              </a:spcBef>
            </a:pPr>
            <a:r>
              <a:rPr lang="es-ES" sz="2400" spc="-10" dirty="0">
                <a:cs typeface="Times New Roman"/>
              </a:rPr>
              <a:t>La</a:t>
            </a:r>
            <a:r>
              <a:rPr lang="es-ES" sz="2400" spc="254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Figura</a:t>
            </a:r>
            <a:r>
              <a:rPr lang="es-ES" sz="2400" spc="24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10.15</a:t>
            </a:r>
            <a:r>
              <a:rPr lang="es-ES" sz="2400" spc="2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muestra</a:t>
            </a:r>
            <a:r>
              <a:rPr lang="es-ES" sz="2400" spc="23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una</a:t>
            </a:r>
            <a:r>
              <a:rPr lang="es-ES" sz="2400" spc="2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fotografía</a:t>
            </a:r>
            <a:r>
              <a:rPr lang="es-ES" sz="2400" spc="23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24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aisladores</a:t>
            </a:r>
            <a:r>
              <a:rPr lang="es-ES" sz="2400" spc="24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25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apoyo</a:t>
            </a:r>
            <a:r>
              <a:rPr lang="es-ES" sz="2400" spc="23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23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alta</a:t>
            </a:r>
            <a:r>
              <a:rPr lang="es-ES" sz="2400" spc="2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tensión</a:t>
            </a:r>
            <a:r>
              <a:rPr lang="es-ES" sz="2400" spc="24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24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una </a:t>
            </a:r>
            <a:r>
              <a:rPr lang="es-ES" sz="2400" spc="-2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subestación eléctrica:</a:t>
            </a:r>
            <a:endParaRPr lang="es-ES" sz="2400" dirty="0">
              <a:cs typeface="Times New Roman"/>
            </a:endParaRPr>
          </a:p>
          <a:p>
            <a:pPr marL="12700" marR="5715" algn="just">
              <a:lnSpc>
                <a:spcPct val="110300"/>
              </a:lnSpc>
              <a:spcBef>
                <a:spcPts val="5"/>
              </a:spcBef>
            </a:pPr>
            <a:r>
              <a:rPr lang="es-ES" sz="2400" spc="-10" dirty="0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aisladores, </a:t>
            </a:r>
            <a:r>
              <a:rPr lang="es-ES" sz="2400" dirty="0" smtClean="0">
                <a:cs typeface="Times New Roman"/>
              </a:rPr>
              <a:t>por lo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general,</a:t>
            </a:r>
            <a:r>
              <a:rPr lang="es-ES" sz="2400" spc="29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poseen </a:t>
            </a:r>
            <a:r>
              <a:rPr lang="es-ES" sz="2400" spc="-5" dirty="0" smtClean="0">
                <a:cs typeface="Times New Roman"/>
              </a:rPr>
              <a:t>forma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campana,</a:t>
            </a:r>
            <a:r>
              <a:rPr lang="es-ES" sz="2400" spc="29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para limitar </a:t>
            </a:r>
            <a:r>
              <a:rPr lang="es-ES" sz="2400" spc="-5" dirty="0" smtClean="0">
                <a:cs typeface="Times New Roman"/>
              </a:rPr>
              <a:t>las corrientes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fuga. Pero, en bajas </a:t>
            </a:r>
            <a:r>
              <a:rPr lang="es-ES" sz="2400" dirty="0" smtClean="0">
                <a:cs typeface="Times New Roman"/>
              </a:rPr>
              <a:t>tensiones, o </a:t>
            </a:r>
            <a:r>
              <a:rPr lang="es-ES" sz="2400" spc="-5" dirty="0" smtClean="0">
                <a:cs typeface="Times New Roman"/>
              </a:rPr>
              <a:t>en tensiones medias, en aplicaciones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interiores, se 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pueden </a:t>
            </a:r>
            <a:r>
              <a:rPr lang="es-ES" sz="2400" dirty="0" smtClean="0">
                <a:cs typeface="Times New Roman"/>
              </a:rPr>
              <a:t>utilizar aisladores </a:t>
            </a:r>
            <a:r>
              <a:rPr lang="es-ES" sz="2400" spc="-5" dirty="0" smtClean="0">
                <a:cs typeface="Times New Roman"/>
              </a:rPr>
              <a:t>lisos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con </a:t>
            </a:r>
            <a:r>
              <a:rPr lang="es-ES" sz="2400" dirty="0" smtClean="0">
                <a:cs typeface="Times New Roman"/>
              </a:rPr>
              <a:t>pequeñas ondulaciones, </a:t>
            </a:r>
            <a:r>
              <a:rPr lang="es-ES" sz="2400" spc="-5" dirty="0" smtClean="0">
                <a:cs typeface="Times New Roman"/>
              </a:rPr>
              <a:t>dado </a:t>
            </a:r>
            <a:r>
              <a:rPr lang="es-ES" sz="2400" dirty="0" smtClean="0">
                <a:cs typeface="Times New Roman"/>
              </a:rPr>
              <a:t>que en </a:t>
            </a:r>
            <a:r>
              <a:rPr lang="es-ES" sz="2400" spc="-5" dirty="0" smtClean="0">
                <a:cs typeface="Times New Roman"/>
              </a:rPr>
              <a:t>estos casos las 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condiciones</a:t>
            </a:r>
            <a:r>
              <a:rPr lang="es-ES" sz="2400" dirty="0" smtClean="0">
                <a:cs typeface="Times New Roman"/>
              </a:rPr>
              <a:t> de </a:t>
            </a:r>
            <a:r>
              <a:rPr lang="es-ES" sz="2400" spc="-5" dirty="0" smtClean="0">
                <a:cs typeface="Times New Roman"/>
              </a:rPr>
              <a:t>operación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son</a:t>
            </a:r>
            <a:r>
              <a:rPr lang="es-ES" sz="2400" dirty="0" smtClean="0">
                <a:cs typeface="Times New Roman"/>
              </a:rPr>
              <a:t> más </a:t>
            </a:r>
            <a:r>
              <a:rPr lang="es-ES" sz="2400" spc="-5" dirty="0" smtClean="0">
                <a:cs typeface="Times New Roman"/>
              </a:rPr>
              <a:t>favorables.</a:t>
            </a:r>
            <a:endParaRPr lang="es-ES" sz="2400" dirty="0">
              <a:cs typeface="Times New Roman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698985" y="9372600"/>
            <a:ext cx="6749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" algn="r">
              <a:spcBef>
                <a:spcPts val="105"/>
              </a:spcBef>
            </a:pPr>
            <a:r>
              <a:rPr lang="es-ES" sz="2400" b="1" dirty="0">
                <a:cs typeface="Times New Roman"/>
              </a:rPr>
              <a:t>Figura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10.15: </a:t>
            </a:r>
            <a:r>
              <a:rPr lang="es-ES" sz="2400" b="1" spc="-5" dirty="0">
                <a:cs typeface="Times New Roman"/>
              </a:rPr>
              <a:t>Aisladores </a:t>
            </a:r>
            <a:r>
              <a:rPr lang="es-ES" sz="2400" b="1" spc="-10" dirty="0">
                <a:cs typeface="Times New Roman"/>
              </a:rPr>
              <a:t>de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apoyo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para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alta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tensión.</a:t>
            </a:r>
          </a:p>
        </p:txBody>
      </p:sp>
      <p:pic>
        <p:nvPicPr>
          <p:cNvPr id="16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70947" y="5348827"/>
            <a:ext cx="6180453" cy="3657599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8581308" y="621522"/>
            <a:ext cx="9088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29209" algn="just"/>
            <a:r>
              <a:rPr lang="es-ES" sz="2400" spc="-10" dirty="0">
                <a:cs typeface="Times New Roman"/>
              </a:rPr>
              <a:t>La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Figura</a:t>
            </a:r>
            <a:r>
              <a:rPr lang="es-ES" sz="2400" dirty="0">
                <a:cs typeface="Times New Roman"/>
              </a:rPr>
              <a:t> 10.14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muestra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diferentes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partes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un </a:t>
            </a:r>
            <a:r>
              <a:rPr lang="es-ES" sz="2400" spc="-5" dirty="0">
                <a:cs typeface="Times New Roman"/>
              </a:rPr>
              <a:t>aislador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apoyo:</a:t>
            </a:r>
            <a:endParaRPr lang="es-ES" sz="24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8280" y="529684"/>
            <a:ext cx="17093119" cy="18678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/>
            <a:r>
              <a:rPr sz="2400" b="1" spc="-5" dirty="0" smtClean="0">
                <a:cs typeface="Times New Roman"/>
              </a:rPr>
              <a:t>10.5.4 </a:t>
            </a:r>
            <a:r>
              <a:rPr lang="es-ES" sz="2400" b="1" spc="-5" dirty="0" smtClean="0">
                <a:cs typeface="Times New Roman"/>
              </a:rPr>
              <a:t>   </a:t>
            </a:r>
            <a:r>
              <a:rPr sz="2400" b="1" spc="-5" dirty="0" err="1" smtClean="0">
                <a:cs typeface="Times New Roman"/>
              </a:rPr>
              <a:t>Aisladores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Suspensión</a:t>
            </a:r>
            <a:endParaRPr lang="es-ES" sz="2400" b="1" spc="-5" dirty="0" smtClean="0">
              <a:cs typeface="Times New Roman"/>
            </a:endParaRPr>
          </a:p>
          <a:p>
            <a:pPr marL="12700" algn="just"/>
            <a:endParaRPr sz="2400" dirty="0">
              <a:cs typeface="Times New Roman"/>
            </a:endParaRPr>
          </a:p>
          <a:p>
            <a:pPr marL="12700" marR="5080" algn="just">
              <a:lnSpc>
                <a:spcPts val="2880"/>
              </a:lnSpc>
              <a:spcBef>
                <a:spcPts val="30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aisladores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suspensión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fijación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aislador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realiza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suspensión </a:t>
            </a:r>
            <a:r>
              <a:rPr sz="2400" dirty="0">
                <a:cs typeface="Times New Roman"/>
              </a:rPr>
              <a:t>de dicho conductor, </a:t>
            </a:r>
            <a:r>
              <a:rPr sz="2400" spc="-5" dirty="0">
                <a:cs typeface="Times New Roman"/>
              </a:rPr>
              <a:t>mediante herrajes adecuados; estando </a:t>
            </a:r>
            <a:r>
              <a:rPr sz="2400" spc="15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propio aislador </a:t>
            </a:r>
            <a:r>
              <a:rPr sz="2400" dirty="0">
                <a:cs typeface="Times New Roman"/>
              </a:rPr>
              <a:t> fijado por </a:t>
            </a:r>
            <a:r>
              <a:rPr sz="2400" spc="-5" dirty="0">
                <a:cs typeface="Times New Roman"/>
              </a:rPr>
              <a:t>suspensión al apoyo correspondiente. </a:t>
            </a: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10.16 muestra una </a:t>
            </a:r>
            <a:r>
              <a:rPr sz="2400" spc="-5" dirty="0">
                <a:cs typeface="Times New Roman"/>
              </a:rPr>
              <a:t>fotografía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doble </a:t>
            </a:r>
            <a:r>
              <a:rPr sz="2400" spc="-5" dirty="0">
                <a:cs typeface="Times New Roman"/>
              </a:rPr>
              <a:t>cadena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aisladores</a:t>
            </a:r>
            <a:r>
              <a:rPr sz="2400" dirty="0">
                <a:cs typeface="Times New Roman"/>
              </a:rPr>
              <a:t> de </a:t>
            </a:r>
            <a:r>
              <a:rPr sz="2400" spc="-5" dirty="0">
                <a:cs typeface="Times New Roman"/>
              </a:rPr>
              <a:t>suspensión</a:t>
            </a:r>
            <a:r>
              <a:rPr sz="2400" dirty="0">
                <a:cs typeface="Times New Roman"/>
              </a:rPr>
              <a:t> para </a:t>
            </a:r>
            <a:r>
              <a:rPr sz="2400" spc="-5" dirty="0">
                <a:cs typeface="Times New Roman"/>
              </a:rPr>
              <a:t>alta </a:t>
            </a:r>
            <a:r>
              <a:rPr sz="2400" dirty="0">
                <a:cs typeface="Times New Roman"/>
              </a:rPr>
              <a:t>tensión: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5930" y="3901492"/>
            <a:ext cx="7010399" cy="51068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115930" y="9026672"/>
            <a:ext cx="7733920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 marL="12700">
              <a:spcBef>
                <a:spcPts val="645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10.16: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Aisladores</a:t>
            </a:r>
            <a:r>
              <a:rPr sz="2400" b="1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 </a:t>
            </a:r>
            <a:r>
              <a:rPr sz="2400" b="1" dirty="0">
                <a:cs typeface="Times New Roman"/>
              </a:rPr>
              <a:t>suspensión 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doble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cadena.</a:t>
            </a:r>
            <a:endParaRPr sz="2400" b="1" dirty="0">
              <a:cs typeface="Times New Roman"/>
            </a:endParaRPr>
          </a:p>
        </p:txBody>
      </p:sp>
      <p:pic>
        <p:nvPicPr>
          <p:cNvPr id="10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626" y="3602383"/>
            <a:ext cx="8236773" cy="5617818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458280" y="9393438"/>
            <a:ext cx="8730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5"/>
              </a:spcBef>
            </a:pPr>
            <a:r>
              <a:rPr lang="es-ES" sz="2400" b="1" dirty="0">
                <a:cs typeface="Times New Roman"/>
              </a:rPr>
              <a:t>Figura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10.17:</a:t>
            </a:r>
            <a:r>
              <a:rPr lang="es-ES" sz="2400" b="1" spc="1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Partes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10" dirty="0">
                <a:cs typeface="Times New Roman"/>
              </a:rPr>
              <a:t>de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un</a:t>
            </a:r>
            <a:r>
              <a:rPr lang="es-ES" sz="2400" b="1" spc="-5" dirty="0">
                <a:cs typeface="Times New Roman"/>
              </a:rPr>
              <a:t> aislador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suspensión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para </a:t>
            </a:r>
            <a:r>
              <a:rPr lang="es-ES" sz="2400" b="1" dirty="0">
                <a:cs typeface="Times New Roman"/>
              </a:rPr>
              <a:t>alta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tensión.</a:t>
            </a:r>
            <a:endParaRPr lang="es-ES" sz="2400" b="1" dirty="0">
              <a:cs typeface="Times New Roman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58280" y="2492111"/>
            <a:ext cx="16999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6350" algn="just">
              <a:lnSpc>
                <a:spcPts val="2400"/>
              </a:lnSpc>
              <a:spcBef>
                <a:spcPts val="5"/>
              </a:spcBef>
            </a:pPr>
            <a:r>
              <a:rPr lang="es-ES" sz="2400" spc="-5" dirty="0">
                <a:cs typeface="Times New Roman"/>
              </a:rPr>
              <a:t>Estos aisladores son </a:t>
            </a:r>
            <a:r>
              <a:rPr lang="es-ES" sz="2400" dirty="0">
                <a:cs typeface="Times New Roman"/>
              </a:rPr>
              <a:t>más </a:t>
            </a:r>
            <a:r>
              <a:rPr lang="es-ES" sz="2400" spc="-5" dirty="0">
                <a:cs typeface="Times New Roman"/>
              </a:rPr>
              <a:t>costosos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los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10" dirty="0">
                <a:cs typeface="Times New Roman"/>
              </a:rPr>
              <a:t>apoyo, </a:t>
            </a:r>
            <a:r>
              <a:rPr lang="es-ES" sz="2400" dirty="0">
                <a:cs typeface="Times New Roman"/>
              </a:rPr>
              <a:t>por lo </a:t>
            </a:r>
            <a:r>
              <a:rPr lang="es-ES" sz="2400" spc="-5" dirty="0">
                <a:cs typeface="Times New Roman"/>
              </a:rPr>
              <a:t>que, </a:t>
            </a:r>
            <a:r>
              <a:rPr lang="es-ES" sz="2400" dirty="0">
                <a:cs typeface="Times New Roman"/>
              </a:rPr>
              <a:t>a </a:t>
            </a:r>
            <a:r>
              <a:rPr lang="es-ES" sz="2400" spc="-5" dirty="0">
                <a:cs typeface="Times New Roman"/>
              </a:rPr>
              <a:t>pesar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pueden ser </a:t>
            </a:r>
            <a:r>
              <a:rPr lang="es-ES" sz="2400" dirty="0">
                <a:cs typeface="Times New Roman"/>
              </a:rPr>
              <a:t> utilizados </a:t>
            </a:r>
            <a:r>
              <a:rPr lang="es-ES" sz="2400" spc="-5" dirty="0">
                <a:cs typeface="Times New Roman"/>
              </a:rPr>
              <a:t>para tensiones </a:t>
            </a:r>
            <a:r>
              <a:rPr lang="es-ES" sz="2400" dirty="0">
                <a:cs typeface="Times New Roman"/>
              </a:rPr>
              <a:t>medias y </a:t>
            </a:r>
            <a:r>
              <a:rPr lang="es-ES" sz="2400" spc="-5" dirty="0">
                <a:cs typeface="Times New Roman"/>
              </a:rPr>
              <a:t>bajas, resultan </a:t>
            </a:r>
            <a:r>
              <a:rPr lang="es-ES" sz="2400" dirty="0">
                <a:cs typeface="Times New Roman"/>
              </a:rPr>
              <a:t>más </a:t>
            </a:r>
            <a:r>
              <a:rPr lang="es-ES" sz="2400" spc="-5" dirty="0">
                <a:cs typeface="Times New Roman"/>
              </a:rPr>
              <a:t>adecuados </a:t>
            </a:r>
            <a:r>
              <a:rPr lang="es-ES" sz="2400" dirty="0">
                <a:cs typeface="Times New Roman"/>
              </a:rPr>
              <a:t>para tensiones </a:t>
            </a:r>
            <a:r>
              <a:rPr lang="es-ES" sz="2400" spc="-5" dirty="0">
                <a:cs typeface="Times New Roman"/>
              </a:rPr>
              <a:t>mayores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70kV. En un principio </a:t>
            </a:r>
            <a:r>
              <a:rPr lang="es-ES" sz="2400" spc="-5" dirty="0">
                <a:cs typeface="Times New Roman"/>
              </a:rPr>
              <a:t>se fabricaban casi exclusivamente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porcelana, </a:t>
            </a:r>
            <a:r>
              <a:rPr lang="es-ES" sz="2400" dirty="0">
                <a:cs typeface="Times New Roman"/>
              </a:rPr>
              <a:t>pero </a:t>
            </a:r>
            <a:r>
              <a:rPr lang="es-ES" sz="2400" spc="-5" dirty="0">
                <a:cs typeface="Times New Roman"/>
              </a:rPr>
              <a:t>actualmente se 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fabrican </a:t>
            </a:r>
            <a:r>
              <a:rPr lang="es-ES" sz="2400" dirty="0">
                <a:cs typeface="Times New Roman"/>
              </a:rPr>
              <a:t>también de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vidrio </a:t>
            </a:r>
            <a:r>
              <a:rPr lang="es-ES" sz="2400" spc="-5" dirty="0">
                <a:cs typeface="Times New Roman"/>
              </a:rPr>
              <a:t>forjado</a:t>
            </a:r>
            <a:r>
              <a:rPr lang="es-ES" sz="2400" dirty="0">
                <a:cs typeface="Times New Roman"/>
              </a:rPr>
              <a:t> o </a:t>
            </a:r>
            <a:r>
              <a:rPr lang="es-ES" sz="2400" spc="-5" dirty="0">
                <a:cs typeface="Times New Roman"/>
              </a:rPr>
              <a:t>vidrio</a:t>
            </a:r>
            <a:r>
              <a:rPr lang="es-ES" sz="2400" dirty="0">
                <a:cs typeface="Times New Roman"/>
              </a:rPr>
              <a:t> pírex</a:t>
            </a:r>
            <a:r>
              <a:rPr lang="es-ES" dirty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4000" y="381000"/>
            <a:ext cx="17221200" cy="5196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/>
            <a:r>
              <a:rPr sz="2400" b="1" spc="-5" dirty="0" smtClean="0">
                <a:cs typeface="Times New Roman"/>
              </a:rPr>
              <a:t>10.5.5 </a:t>
            </a:r>
            <a:r>
              <a:rPr sz="2400" b="1" spc="-5" dirty="0">
                <a:cs typeface="Times New Roman"/>
              </a:rPr>
              <a:t>Aisladores </a:t>
            </a:r>
            <a:r>
              <a:rPr sz="2400" b="1" dirty="0">
                <a:cs typeface="Times New Roman"/>
              </a:rPr>
              <a:t>de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Paso </a:t>
            </a:r>
            <a:r>
              <a:rPr sz="2400" b="1" dirty="0">
                <a:cs typeface="Times New Roman"/>
              </a:rPr>
              <a:t>o</a:t>
            </a:r>
            <a:r>
              <a:rPr sz="2400" b="1" spc="-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Pasatapas</a:t>
            </a:r>
            <a:endParaRPr lang="es-ES" sz="2400" b="1" spc="-5" dirty="0" smtClean="0">
              <a:cs typeface="Times New Roman"/>
            </a:endParaRPr>
          </a:p>
          <a:p>
            <a:pPr marL="12700" algn="just"/>
            <a:endParaRPr sz="2400" dirty="0">
              <a:cs typeface="Times New Roman"/>
            </a:endParaRPr>
          </a:p>
          <a:p>
            <a:pPr marL="12700" marR="7620" algn="just">
              <a:lnSpc>
                <a:spcPct val="110000"/>
              </a:lnSpc>
              <a:spcBef>
                <a:spcPts val="30"/>
              </a:spcBef>
            </a:pPr>
            <a:r>
              <a:rPr sz="2400" spc="-5" dirty="0">
                <a:cs typeface="Times New Roman"/>
              </a:rPr>
              <a:t>Son los aisladores eléctricos </a:t>
            </a:r>
            <a:r>
              <a:rPr sz="2400" dirty="0">
                <a:cs typeface="Times New Roman"/>
              </a:rPr>
              <a:t>utilizados </a:t>
            </a:r>
            <a:r>
              <a:rPr sz="2400" spc="-5" dirty="0">
                <a:cs typeface="Times New Roman"/>
              </a:rPr>
              <a:t>para </a:t>
            </a:r>
            <a:r>
              <a:rPr sz="2400" b="1" i="1" u="sng" spc="-5" dirty="0">
                <a:cs typeface="Times New Roman"/>
              </a:rPr>
              <a:t>llevar terminales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dirty="0">
                <a:cs typeface="Times New Roman"/>
              </a:rPr>
              <a:t>bobinas o de </a:t>
            </a:r>
            <a:r>
              <a:rPr sz="2400" b="1" i="1" u="sng" spc="-5" dirty="0">
                <a:cs typeface="Times New Roman"/>
              </a:rPr>
              <a:t>barras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equipos</a:t>
            </a:r>
            <a:r>
              <a:rPr sz="2400" b="1" i="1" u="sng" spc="5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eléctricos</a:t>
            </a:r>
            <a:r>
              <a:rPr sz="2400" b="1" i="1" u="sng" spc="5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hacia</a:t>
            </a:r>
            <a:r>
              <a:rPr sz="2400" b="1" i="1" u="sng" spc="5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spc="5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exterior</a:t>
            </a:r>
            <a:r>
              <a:rPr sz="2400" b="1" i="1" u="sng" spc="5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del</a:t>
            </a:r>
            <a:r>
              <a:rPr sz="2400" b="1" i="1" u="sng" spc="5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equipo</a:t>
            </a:r>
            <a:r>
              <a:rPr sz="2400" spc="-5" dirty="0">
                <a:cs typeface="Times New Roman"/>
              </a:rPr>
              <a:t>.</a:t>
            </a:r>
            <a:r>
              <a:rPr sz="2400" spc="4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Son</a:t>
            </a:r>
            <a:r>
              <a:rPr sz="2400" spc="5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utilizados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0" dirty="0">
                <a:cs typeface="Times New Roman"/>
              </a:rPr>
              <a:t> </a:t>
            </a:r>
            <a:r>
              <a:rPr sz="2400" b="1" u="sng" spc="-5" dirty="0">
                <a:cs typeface="Times New Roman"/>
              </a:rPr>
              <a:t>transformadores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eléctricos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</a:t>
            </a:r>
            <a:r>
              <a:rPr sz="2400" spc="-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interruptores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potencia,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otras aplicaciones.</a:t>
            </a:r>
          </a:p>
          <a:p>
            <a:pPr marL="12700" marR="6985" algn="just">
              <a:lnSpc>
                <a:spcPct val="110000"/>
              </a:lnSpc>
            </a:pPr>
            <a:r>
              <a:rPr sz="2400" spc="-5" dirty="0">
                <a:cs typeface="Times New Roman"/>
              </a:rPr>
              <a:t>Estos aisladores </a:t>
            </a:r>
            <a:r>
              <a:rPr sz="2400" dirty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construyen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formas </a:t>
            </a:r>
            <a:r>
              <a:rPr sz="2400" dirty="0">
                <a:cs typeface="Times New Roman"/>
              </a:rPr>
              <a:t>diversas </a:t>
            </a:r>
            <a:r>
              <a:rPr sz="2400" spc="-5" dirty="0">
                <a:cs typeface="Times New Roman"/>
              </a:rPr>
              <a:t>dependiendo, entre </a:t>
            </a:r>
            <a:r>
              <a:rPr sz="2400" dirty="0">
                <a:cs typeface="Times New Roman"/>
              </a:rPr>
              <a:t>otros </a:t>
            </a:r>
            <a:r>
              <a:rPr sz="2400" spc="-5" dirty="0">
                <a:cs typeface="Times New Roman"/>
              </a:rPr>
              <a:t>factores,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8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operación,</a:t>
            </a:r>
            <a:r>
              <a:rPr sz="2400" spc="8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presión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aceite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deben</a:t>
            </a:r>
            <a:r>
              <a:rPr sz="2400" spc="8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soportar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(</a:t>
            </a:r>
            <a:r>
              <a:rPr sz="2400" spc="-5" dirty="0">
                <a:cs typeface="Times New Roman"/>
              </a:rPr>
              <a:t>transformadores,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aceite,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etc.),</a:t>
            </a:r>
            <a:r>
              <a:rPr sz="2400" dirty="0">
                <a:cs typeface="Times New Roman"/>
              </a:rPr>
              <a:t> y</a:t>
            </a:r>
            <a:r>
              <a:rPr sz="2400" spc="5" dirty="0">
                <a:cs typeface="Times New Roman"/>
              </a:rPr>
              <a:t> 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destina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uso</a:t>
            </a:r>
            <a:r>
              <a:rPr sz="2400" b="1" i="1" u="sng" spc="2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interior</a:t>
            </a:r>
            <a:r>
              <a:rPr sz="2400" b="1" i="1" u="sng" spc="2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o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exterior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12700" marR="8890" algn="just">
              <a:lnSpc>
                <a:spcPct val="110000"/>
              </a:lnSpc>
            </a:pPr>
            <a:r>
              <a:rPr sz="2400" spc="-5" dirty="0">
                <a:cs typeface="Times New Roman"/>
              </a:rPr>
              <a:t>Para tensiones </a:t>
            </a:r>
            <a:r>
              <a:rPr sz="2400" dirty="0">
                <a:cs typeface="Times New Roman"/>
              </a:rPr>
              <a:t>de servicio de </a:t>
            </a:r>
            <a:r>
              <a:rPr sz="2400" spc="-5" dirty="0">
                <a:cs typeface="Times New Roman"/>
              </a:rPr>
              <a:t>hasta </a:t>
            </a:r>
            <a:r>
              <a:rPr lang="es-ES" sz="2400" dirty="0" smtClean="0">
                <a:cs typeface="Times New Roman"/>
              </a:rPr>
              <a:t>33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kV </a:t>
            </a:r>
            <a:r>
              <a:rPr sz="2400" spc="-5" dirty="0">
                <a:cs typeface="Times New Roman"/>
              </a:rPr>
              <a:t>se construyen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porcelana, </a:t>
            </a:r>
            <a:r>
              <a:rPr sz="2400" dirty="0">
                <a:cs typeface="Times New Roman"/>
              </a:rPr>
              <a:t>de un solo </a:t>
            </a:r>
            <a:r>
              <a:rPr sz="2400" spc="-5" dirty="0">
                <a:cs typeface="Times New Roman"/>
              </a:rPr>
              <a:t>cuerpo,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lisos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interiores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campanas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exteriores.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tensiones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entre</a:t>
            </a:r>
            <a:r>
              <a:rPr sz="2400" spc="5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33</a:t>
            </a:r>
            <a:r>
              <a:rPr sz="2400" spc="3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kV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132</a:t>
            </a:r>
            <a:r>
              <a:rPr sz="2400" spc="2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kV,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emplean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aisladores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paso de </a:t>
            </a:r>
            <a:r>
              <a:rPr sz="2400" spc="-5" dirty="0">
                <a:cs typeface="Times New Roman"/>
              </a:rPr>
              <a:t>porcelana </a:t>
            </a:r>
            <a:r>
              <a:rPr sz="2400" dirty="0">
                <a:cs typeface="Times New Roman"/>
              </a:rPr>
              <a:t>concéntricos, para </a:t>
            </a:r>
            <a:r>
              <a:rPr sz="2400" spc="-5" dirty="0">
                <a:cs typeface="Times New Roman"/>
              </a:rPr>
              <a:t>evitar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perforación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 mismos.</a:t>
            </a:r>
          </a:p>
          <a:p>
            <a:pPr marL="12700" marR="8890" algn="just">
              <a:lnSpc>
                <a:spcPct val="110000"/>
              </a:lnSpc>
              <a:spcBef>
                <a:spcPts val="5"/>
              </a:spcBef>
            </a:pPr>
            <a:r>
              <a:rPr sz="2400" spc="-5" dirty="0">
                <a:cs typeface="Times New Roman"/>
              </a:rPr>
              <a:t>Otras veces </a:t>
            </a:r>
            <a:r>
              <a:rPr sz="2400" dirty="0">
                <a:cs typeface="Times New Roman"/>
              </a:rPr>
              <a:t>para </a:t>
            </a:r>
            <a:r>
              <a:rPr sz="2400" b="1" i="1" u="sng" dirty="0" smtClean="0">
                <a:cs typeface="Times New Roman"/>
              </a:rPr>
              <a:t>1</a:t>
            </a:r>
            <a:r>
              <a:rPr lang="es-ES" sz="2400" b="1" i="1" u="sng" dirty="0" smtClean="0">
                <a:cs typeface="Times New Roman"/>
              </a:rPr>
              <a:t>32</a:t>
            </a:r>
            <a:r>
              <a:rPr sz="2400" b="1" i="1" u="sng" dirty="0" smtClean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kV o </a:t>
            </a:r>
            <a:r>
              <a:rPr sz="2400" b="1" i="1" u="sng" spc="-5" dirty="0">
                <a:cs typeface="Times New Roman"/>
              </a:rPr>
              <a:t>tensiones mayores, se </a:t>
            </a:r>
            <a:r>
              <a:rPr sz="2400" b="1" i="1" u="sng" dirty="0">
                <a:cs typeface="Times New Roman"/>
              </a:rPr>
              <a:t>utilizan </a:t>
            </a:r>
            <a:r>
              <a:rPr sz="2400" b="1" i="1" u="sng" spc="-5" dirty="0">
                <a:cs typeface="Times New Roman"/>
              </a:rPr>
              <a:t>aisladores </a:t>
            </a:r>
            <a:r>
              <a:rPr sz="2400" b="1" i="1" u="sng" dirty="0">
                <a:cs typeface="Times New Roman"/>
              </a:rPr>
              <a:t>huecos y </a:t>
            </a:r>
            <a:r>
              <a:rPr sz="2400" b="1" i="1" u="sng" spc="-5" dirty="0">
                <a:cs typeface="Times New Roman"/>
              </a:rPr>
              <a:t>rellenos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aceite</a:t>
            </a:r>
            <a:r>
              <a:rPr sz="2400" spc="-5" dirty="0">
                <a:cs typeface="Times New Roman"/>
              </a:rPr>
              <a:t>,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pasta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dieléctrica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hexafluoruro</a:t>
            </a:r>
            <a:r>
              <a:rPr sz="2400" spc="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azufre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(SF6),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objeto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disminuir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campo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eléctrico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los</a:t>
            </a:r>
            <a:r>
              <a:rPr sz="2400" dirty="0">
                <a:cs typeface="Times New Roman"/>
              </a:rPr>
              <a:t> puntos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peligrosos</a:t>
            </a:r>
            <a:r>
              <a:rPr sz="2400" dirty="0">
                <a:cs typeface="Times New Roman"/>
              </a:rPr>
              <a:t> inmediatos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conductor.</a:t>
            </a:r>
            <a:r>
              <a:rPr sz="2400" dirty="0">
                <a:cs typeface="Times New Roman"/>
              </a:rPr>
              <a:t> Esto </a:t>
            </a:r>
            <a:r>
              <a:rPr sz="2400" spc="5" dirty="0">
                <a:cs typeface="Times New Roman"/>
              </a:rPr>
              <a:t>así, </a:t>
            </a:r>
            <a:r>
              <a:rPr sz="2400" spc="-5" dirty="0">
                <a:cs typeface="Times New Roman"/>
              </a:rPr>
              <a:t>porque estas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sustancias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poseen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mejores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propiedades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dieléctricas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porcelana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vidrio.</a:t>
            </a:r>
            <a:r>
              <a:rPr sz="2400" spc="10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Figura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10.18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-5" dirty="0">
                <a:cs typeface="Times New Roman"/>
              </a:rPr>
              <a:t> fotografías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aisladores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pasa tapas:</a:t>
            </a:r>
            <a:endParaRPr sz="2400" dirty="0">
              <a:cs typeface="Times New Roman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260350" y="6099414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5"/>
          <p:cNvGrpSpPr/>
          <p:nvPr/>
        </p:nvGrpSpPr>
        <p:grpSpPr>
          <a:xfrm>
            <a:off x="2311400" y="5181600"/>
            <a:ext cx="3200400" cy="3657600"/>
            <a:chOff x="2959735" y="806818"/>
            <a:chExt cx="1783714" cy="2473960"/>
          </a:xfrm>
        </p:grpSpPr>
        <p:pic>
          <p:nvPicPr>
            <p:cNvPr id="8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9735" y="940124"/>
              <a:ext cx="893447" cy="2340412"/>
            </a:xfrm>
            <a:prstGeom prst="rect">
              <a:avLst/>
            </a:prstGeom>
          </p:spPr>
        </p:pic>
        <p:pic>
          <p:nvPicPr>
            <p:cNvPr id="9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0165" y="806818"/>
              <a:ext cx="882722" cy="2471427"/>
            </a:xfrm>
            <a:prstGeom prst="rect">
              <a:avLst/>
            </a:prstGeom>
          </p:spPr>
        </p:pic>
      </p:grpSp>
      <p:sp>
        <p:nvSpPr>
          <p:cNvPr id="10" name="object 9"/>
          <p:cNvSpPr txBox="1"/>
          <p:nvPr/>
        </p:nvSpPr>
        <p:spPr>
          <a:xfrm>
            <a:off x="273050" y="8816405"/>
            <a:ext cx="9764522" cy="1520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0" algn="just"/>
            <a:r>
              <a:rPr sz="2400" b="1" dirty="0" err="1" smtClean="0">
                <a:cs typeface="Times New Roman"/>
              </a:rPr>
              <a:t>Figura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10.18: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Aisladores </a:t>
            </a:r>
            <a:r>
              <a:rPr sz="2400" b="1" spc="-10" dirty="0">
                <a:cs typeface="Times New Roman"/>
              </a:rPr>
              <a:t>de </a:t>
            </a:r>
            <a:r>
              <a:rPr sz="2400" b="1" dirty="0">
                <a:cs typeface="Times New Roman"/>
              </a:rPr>
              <a:t>paso o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pasa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tapas.</a:t>
            </a:r>
            <a:endParaRPr sz="2400" b="1" dirty="0">
              <a:cs typeface="Times New Roman"/>
            </a:endParaRPr>
          </a:p>
          <a:p>
            <a:pPr algn="just">
              <a:spcBef>
                <a:spcPts val="35"/>
              </a:spcBef>
            </a:pPr>
            <a:endParaRPr sz="2400" dirty="0">
              <a:cs typeface="Times New Roman"/>
            </a:endParaRPr>
          </a:p>
          <a:p>
            <a:pPr marL="12700" algn="just"/>
            <a:r>
              <a:rPr sz="2400" spc="-10" dirty="0">
                <a:cs typeface="Times New Roman"/>
              </a:rPr>
              <a:t>La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10.19 muestra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componentes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 aislador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paso típico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11" name="object 4"/>
          <p:cNvSpPr txBox="1"/>
          <p:nvPr/>
        </p:nvSpPr>
        <p:spPr>
          <a:xfrm>
            <a:off x="11774022" y="8971385"/>
            <a:ext cx="462838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10.19: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Componentes aisladores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paso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pasa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tapas.</a:t>
            </a:r>
            <a:endParaRPr sz="2400" b="1" dirty="0">
              <a:cs typeface="Times New Roman"/>
            </a:endParaRPr>
          </a:p>
        </p:txBody>
      </p:sp>
      <p:pic>
        <p:nvPicPr>
          <p:cNvPr id="12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09372" y="5306661"/>
            <a:ext cx="769620" cy="3207766"/>
          </a:xfrm>
          <a:prstGeom prst="rect">
            <a:avLst/>
          </a:prstGeom>
        </p:spPr>
      </p:pic>
      <p:sp>
        <p:nvSpPr>
          <p:cNvPr id="13" name="object 10"/>
          <p:cNvSpPr/>
          <p:nvPr/>
        </p:nvSpPr>
        <p:spPr>
          <a:xfrm>
            <a:off x="12075922" y="5577935"/>
            <a:ext cx="2438400" cy="2717165"/>
          </a:xfrm>
          <a:custGeom>
            <a:avLst/>
            <a:gdLst/>
            <a:ahLst/>
            <a:cxnLst/>
            <a:rect l="l" t="t" r="r" b="b"/>
            <a:pathLst>
              <a:path w="2438400" h="2717165">
                <a:moveTo>
                  <a:pt x="1028700" y="1187069"/>
                </a:moveTo>
                <a:lnTo>
                  <a:pt x="1017803" y="1180719"/>
                </a:lnTo>
                <a:lnTo>
                  <a:pt x="940054" y="1135380"/>
                </a:lnTo>
                <a:lnTo>
                  <a:pt x="936244" y="1136396"/>
                </a:lnTo>
                <a:lnTo>
                  <a:pt x="932688" y="1142492"/>
                </a:lnTo>
                <a:lnTo>
                  <a:pt x="933704" y="1146429"/>
                </a:lnTo>
                <a:lnTo>
                  <a:pt x="992479" y="1180719"/>
                </a:lnTo>
                <a:lnTo>
                  <a:pt x="0" y="1180719"/>
                </a:lnTo>
                <a:lnTo>
                  <a:pt x="0" y="1193419"/>
                </a:lnTo>
                <a:lnTo>
                  <a:pt x="992695" y="1193419"/>
                </a:lnTo>
                <a:lnTo>
                  <a:pt x="933704" y="1227836"/>
                </a:lnTo>
                <a:lnTo>
                  <a:pt x="932688" y="1231773"/>
                </a:lnTo>
                <a:lnTo>
                  <a:pt x="934466" y="1234821"/>
                </a:lnTo>
                <a:lnTo>
                  <a:pt x="936244" y="1237742"/>
                </a:lnTo>
                <a:lnTo>
                  <a:pt x="940054" y="1238758"/>
                </a:lnTo>
                <a:lnTo>
                  <a:pt x="943102" y="1237107"/>
                </a:lnTo>
                <a:lnTo>
                  <a:pt x="1017828" y="1193419"/>
                </a:lnTo>
                <a:lnTo>
                  <a:pt x="1028700" y="1187069"/>
                </a:lnTo>
                <a:close/>
              </a:path>
              <a:path w="2438400" h="2717165">
                <a:moveTo>
                  <a:pt x="1181100" y="2665349"/>
                </a:moveTo>
                <a:lnTo>
                  <a:pt x="1170203" y="2658999"/>
                </a:lnTo>
                <a:lnTo>
                  <a:pt x="1092454" y="2613660"/>
                </a:lnTo>
                <a:lnTo>
                  <a:pt x="1088644" y="2614676"/>
                </a:lnTo>
                <a:lnTo>
                  <a:pt x="1085088" y="2620772"/>
                </a:lnTo>
                <a:lnTo>
                  <a:pt x="1086104" y="2624709"/>
                </a:lnTo>
                <a:lnTo>
                  <a:pt x="1144879" y="2658999"/>
                </a:lnTo>
                <a:lnTo>
                  <a:pt x="449580" y="2658999"/>
                </a:lnTo>
                <a:lnTo>
                  <a:pt x="449580" y="2671699"/>
                </a:lnTo>
                <a:lnTo>
                  <a:pt x="1145095" y="2671699"/>
                </a:lnTo>
                <a:lnTo>
                  <a:pt x="1086104" y="2706116"/>
                </a:lnTo>
                <a:lnTo>
                  <a:pt x="1085088" y="2710053"/>
                </a:lnTo>
                <a:lnTo>
                  <a:pt x="1086866" y="2713101"/>
                </a:lnTo>
                <a:lnTo>
                  <a:pt x="1088644" y="2716022"/>
                </a:lnTo>
                <a:lnTo>
                  <a:pt x="1092454" y="2717038"/>
                </a:lnTo>
                <a:lnTo>
                  <a:pt x="1095502" y="2715387"/>
                </a:lnTo>
                <a:lnTo>
                  <a:pt x="1170228" y="2671699"/>
                </a:lnTo>
                <a:lnTo>
                  <a:pt x="1181100" y="2665349"/>
                </a:lnTo>
                <a:close/>
              </a:path>
              <a:path w="2438400" h="2717165">
                <a:moveTo>
                  <a:pt x="1181100" y="2253869"/>
                </a:moveTo>
                <a:lnTo>
                  <a:pt x="1170203" y="2247519"/>
                </a:lnTo>
                <a:lnTo>
                  <a:pt x="1092454" y="2202180"/>
                </a:lnTo>
                <a:lnTo>
                  <a:pt x="1088644" y="2203196"/>
                </a:lnTo>
                <a:lnTo>
                  <a:pt x="1085088" y="2209292"/>
                </a:lnTo>
                <a:lnTo>
                  <a:pt x="1086104" y="2213229"/>
                </a:lnTo>
                <a:lnTo>
                  <a:pt x="1144879" y="2247519"/>
                </a:lnTo>
                <a:lnTo>
                  <a:pt x="152400" y="2247519"/>
                </a:lnTo>
                <a:lnTo>
                  <a:pt x="152400" y="2260219"/>
                </a:lnTo>
                <a:lnTo>
                  <a:pt x="1145095" y="2260219"/>
                </a:lnTo>
                <a:lnTo>
                  <a:pt x="1086104" y="2294636"/>
                </a:lnTo>
                <a:lnTo>
                  <a:pt x="1085088" y="2298573"/>
                </a:lnTo>
                <a:lnTo>
                  <a:pt x="1086866" y="2301621"/>
                </a:lnTo>
                <a:lnTo>
                  <a:pt x="1088644" y="2304542"/>
                </a:lnTo>
                <a:lnTo>
                  <a:pt x="1092454" y="2305558"/>
                </a:lnTo>
                <a:lnTo>
                  <a:pt x="1095502" y="2303907"/>
                </a:lnTo>
                <a:lnTo>
                  <a:pt x="1170228" y="2260219"/>
                </a:lnTo>
                <a:lnTo>
                  <a:pt x="1181100" y="2253869"/>
                </a:lnTo>
                <a:close/>
              </a:path>
              <a:path w="2438400" h="2717165">
                <a:moveTo>
                  <a:pt x="1181100" y="51689"/>
                </a:moveTo>
                <a:lnTo>
                  <a:pt x="1170203" y="45339"/>
                </a:lnTo>
                <a:lnTo>
                  <a:pt x="1092454" y="0"/>
                </a:lnTo>
                <a:lnTo>
                  <a:pt x="1088644" y="1016"/>
                </a:lnTo>
                <a:lnTo>
                  <a:pt x="1085088" y="7112"/>
                </a:lnTo>
                <a:lnTo>
                  <a:pt x="1086104" y="11049"/>
                </a:lnTo>
                <a:lnTo>
                  <a:pt x="1144879" y="45339"/>
                </a:lnTo>
                <a:lnTo>
                  <a:pt x="152400" y="45339"/>
                </a:lnTo>
                <a:lnTo>
                  <a:pt x="152400" y="58039"/>
                </a:lnTo>
                <a:lnTo>
                  <a:pt x="1145095" y="58039"/>
                </a:lnTo>
                <a:lnTo>
                  <a:pt x="1086104" y="92456"/>
                </a:lnTo>
                <a:lnTo>
                  <a:pt x="1085088" y="96393"/>
                </a:lnTo>
                <a:lnTo>
                  <a:pt x="1086866" y="99441"/>
                </a:lnTo>
                <a:lnTo>
                  <a:pt x="1088644" y="102362"/>
                </a:lnTo>
                <a:lnTo>
                  <a:pt x="1092454" y="103378"/>
                </a:lnTo>
                <a:lnTo>
                  <a:pt x="1095502" y="101727"/>
                </a:lnTo>
                <a:lnTo>
                  <a:pt x="1170228" y="58039"/>
                </a:lnTo>
                <a:lnTo>
                  <a:pt x="1181100" y="51689"/>
                </a:lnTo>
                <a:close/>
              </a:path>
              <a:path w="2438400" h="2717165">
                <a:moveTo>
                  <a:pt x="2438400" y="1973199"/>
                </a:moveTo>
                <a:lnTo>
                  <a:pt x="1735467" y="1973199"/>
                </a:lnTo>
                <a:lnTo>
                  <a:pt x="1794256" y="1938909"/>
                </a:lnTo>
                <a:lnTo>
                  <a:pt x="1795272" y="1934972"/>
                </a:lnTo>
                <a:lnTo>
                  <a:pt x="1791716" y="1928876"/>
                </a:lnTo>
                <a:lnTo>
                  <a:pt x="1787906" y="1927860"/>
                </a:lnTo>
                <a:lnTo>
                  <a:pt x="1699260" y="1979549"/>
                </a:lnTo>
                <a:lnTo>
                  <a:pt x="1784858" y="2029587"/>
                </a:lnTo>
                <a:lnTo>
                  <a:pt x="1787906" y="2031238"/>
                </a:lnTo>
                <a:lnTo>
                  <a:pt x="1791716" y="2030234"/>
                </a:lnTo>
                <a:lnTo>
                  <a:pt x="1793494" y="2027301"/>
                </a:lnTo>
                <a:lnTo>
                  <a:pt x="1795272" y="2024253"/>
                </a:lnTo>
                <a:lnTo>
                  <a:pt x="1794256" y="2020316"/>
                </a:lnTo>
                <a:lnTo>
                  <a:pt x="1735251" y="1985899"/>
                </a:lnTo>
                <a:lnTo>
                  <a:pt x="2438400" y="1985899"/>
                </a:lnTo>
                <a:lnTo>
                  <a:pt x="2438400" y="1973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 txBox="1"/>
          <p:nvPr/>
        </p:nvSpPr>
        <p:spPr>
          <a:xfrm>
            <a:off x="11502643" y="6576536"/>
            <a:ext cx="508000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5"/>
              </a:spcBef>
            </a:pP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is</a:t>
            </a:r>
            <a:r>
              <a:rPr sz="1100" spc="5" dirty="0">
                <a:latin typeface="Times New Roman"/>
                <a:cs typeface="Times New Roman"/>
              </a:rPr>
              <a:t>l</a:t>
            </a: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dor  Supe</a:t>
            </a:r>
            <a:r>
              <a:rPr sz="1100" spc="-10" dirty="0">
                <a:latin typeface="Times New Roman"/>
                <a:cs typeface="Times New Roman"/>
              </a:rPr>
              <a:t>r</a:t>
            </a:r>
            <a:r>
              <a:rPr sz="1100" dirty="0">
                <a:latin typeface="Times New Roman"/>
                <a:cs typeface="Times New Roman"/>
              </a:rPr>
              <a:t>ior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2"/>
          <p:cNvSpPr txBox="1"/>
          <p:nvPr/>
        </p:nvSpPr>
        <p:spPr>
          <a:xfrm>
            <a:off x="11655043" y="7643336"/>
            <a:ext cx="508000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0005" marR="5080" indent="-27940">
              <a:lnSpc>
                <a:spcPts val="1260"/>
              </a:lnSpc>
              <a:spcBef>
                <a:spcPts val="195"/>
              </a:spcBef>
            </a:pP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is</a:t>
            </a:r>
            <a:r>
              <a:rPr sz="1100" spc="5" dirty="0">
                <a:latin typeface="Times New Roman"/>
                <a:cs typeface="Times New Roman"/>
              </a:rPr>
              <a:t>l</a:t>
            </a: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dor  </a:t>
            </a:r>
            <a:r>
              <a:rPr sz="1100" spc="-5" dirty="0">
                <a:latin typeface="Times New Roman"/>
                <a:cs typeface="Times New Roman"/>
              </a:rPr>
              <a:t>Inferior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3"/>
          <p:cNvSpPr txBox="1"/>
          <p:nvPr/>
        </p:nvSpPr>
        <p:spPr>
          <a:xfrm>
            <a:off x="11368535" y="8138636"/>
            <a:ext cx="1081405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44805" marR="5080" indent="-33274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Borne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conexión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interna</a:t>
            </a:r>
          </a:p>
        </p:txBody>
      </p:sp>
      <p:sp>
        <p:nvSpPr>
          <p:cNvPr id="17" name="object 14"/>
          <p:cNvSpPr txBox="1"/>
          <p:nvPr/>
        </p:nvSpPr>
        <p:spPr>
          <a:xfrm>
            <a:off x="14589378" y="7338533"/>
            <a:ext cx="1099820" cy="3568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8895" marR="5080" indent="-36830">
              <a:lnSpc>
                <a:spcPts val="1280"/>
              </a:lnSpc>
              <a:spcBef>
                <a:spcPts val="180"/>
              </a:spcBef>
            </a:pPr>
            <a:r>
              <a:rPr sz="1100" dirty="0">
                <a:latin typeface="Times New Roman"/>
                <a:cs typeface="Times New Roman"/>
              </a:rPr>
              <a:t>Brida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fijación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al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cuerpo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del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equipo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5"/>
          <p:cNvSpPr txBox="1"/>
          <p:nvPr/>
        </p:nvSpPr>
        <p:spPr>
          <a:xfrm>
            <a:off x="13821031" y="8358093"/>
            <a:ext cx="9721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2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Google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9067003" y="5520443"/>
            <a:ext cx="6192080" cy="259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35965" marR="2874010" indent="-274320">
              <a:lnSpc>
                <a:spcPts val="1260"/>
              </a:lnSpc>
            </a:pPr>
            <a:r>
              <a:rPr lang="en-US" dirty="0">
                <a:latin typeface="Times New Roman"/>
                <a:cs typeface="Times New Roman"/>
              </a:rPr>
              <a:t>Borne</a:t>
            </a:r>
            <a:r>
              <a:rPr lang="en-US" spc="-3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de</a:t>
            </a:r>
            <a:r>
              <a:rPr lang="en-US" spc="-25" dirty="0">
                <a:latin typeface="Times New Roman"/>
                <a:cs typeface="Times New Roman"/>
              </a:rPr>
              <a:t> </a:t>
            </a:r>
            <a:r>
              <a:rPr lang="en-US" spc="-5" dirty="0" err="1">
                <a:latin typeface="Times New Roman"/>
                <a:cs typeface="Times New Roman"/>
              </a:rPr>
              <a:t>conexión</a:t>
            </a:r>
            <a:r>
              <a:rPr lang="en-US" spc="-5" dirty="0">
                <a:latin typeface="Times New Roman"/>
                <a:cs typeface="Times New Roman"/>
              </a:rPr>
              <a:t> </a:t>
            </a:r>
            <a:r>
              <a:rPr lang="en-US" spc="-26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a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la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spc="-5" dirty="0" err="1">
                <a:latin typeface="Times New Roman"/>
                <a:cs typeface="Times New Roman"/>
              </a:rPr>
              <a:t>linea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59"/>
            <a:ext cx="9906000" cy="6771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algn="just">
              <a:lnSpc>
                <a:spcPts val="2880"/>
              </a:lnSpc>
            </a:pPr>
            <a:r>
              <a:rPr sz="2400" b="1" spc="-5" dirty="0" smtClean="0">
                <a:cs typeface="Times New Roman"/>
              </a:rPr>
              <a:t>10.6</a:t>
            </a:r>
            <a:r>
              <a:rPr sz="2400" b="1" spc="38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Pararrayos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Línea</a:t>
            </a:r>
            <a:endParaRPr sz="2400" dirty="0">
              <a:cs typeface="Times New Roman"/>
            </a:endParaRPr>
          </a:p>
          <a:p>
            <a:pPr marL="381635" marR="6350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Los </a:t>
            </a:r>
            <a:r>
              <a:rPr sz="2400" b="1" i="1" dirty="0">
                <a:cs typeface="Times New Roman"/>
              </a:rPr>
              <a:t>Pararrayos de </a:t>
            </a:r>
            <a:r>
              <a:rPr sz="2400" b="1" i="1" spc="-5" dirty="0">
                <a:cs typeface="Times New Roman"/>
              </a:rPr>
              <a:t>Línea (surge arresters) </a:t>
            </a:r>
            <a:r>
              <a:rPr sz="2400" spc="-5" dirty="0">
                <a:cs typeface="Times New Roman"/>
              </a:rPr>
              <a:t>son </a:t>
            </a:r>
            <a:r>
              <a:rPr sz="2400" dirty="0">
                <a:cs typeface="Times New Roman"/>
              </a:rPr>
              <a:t>dispositivos </a:t>
            </a:r>
            <a:r>
              <a:rPr sz="2400" spc="-5" dirty="0">
                <a:cs typeface="Times New Roman"/>
              </a:rPr>
              <a:t>diseñados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construidos </a:t>
            </a:r>
            <a:r>
              <a:rPr sz="2400" dirty="0">
                <a:cs typeface="Times New Roman"/>
              </a:rPr>
              <a:t>para 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descargar</a:t>
            </a:r>
            <a:r>
              <a:rPr sz="2400" b="1" i="1" u="sng" spc="8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las</a:t>
            </a:r>
            <a:r>
              <a:rPr sz="2400" b="1" i="1" u="sng" spc="9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sobretensiones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producidas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por</a:t>
            </a:r>
            <a:r>
              <a:rPr sz="2400" b="1" i="1" u="sng" spc="8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causas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internas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o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externas</a:t>
            </a:r>
            <a:r>
              <a:rPr sz="2400" b="1" i="1" u="sng" spc="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 </a:t>
            </a:r>
            <a:r>
              <a:rPr sz="2400" spc="-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 cual</a:t>
            </a:r>
            <a:r>
              <a:rPr sz="2400" dirty="0">
                <a:cs typeface="Times New Roman"/>
              </a:rPr>
              <a:t> protegen.</a:t>
            </a:r>
          </a:p>
          <a:p>
            <a:pPr marL="381635" algn="just">
              <a:lnSpc>
                <a:spcPts val="2880"/>
              </a:lnSpc>
              <a:spcBef>
                <a:spcPts val="145"/>
              </a:spcBef>
            </a:pPr>
            <a:r>
              <a:rPr sz="2400" spc="-10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pararrayos</a:t>
            </a:r>
            <a:r>
              <a:rPr sz="2400" b="1" i="1" spc="1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 </a:t>
            </a:r>
            <a:r>
              <a:rPr sz="2400" b="1" i="1" spc="-5" dirty="0">
                <a:cs typeface="Times New Roman"/>
              </a:rPr>
              <a:t>línea</a:t>
            </a:r>
            <a:r>
              <a:rPr sz="2400" b="1" i="1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cumplir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siguiente:</a:t>
            </a:r>
            <a:endParaRPr sz="2400" dirty="0">
              <a:cs typeface="Times New Roman"/>
            </a:endParaRPr>
          </a:p>
          <a:p>
            <a:pPr marL="838835" marR="6350" indent="-228600" algn="just">
              <a:lnSpc>
                <a:spcPts val="2880"/>
              </a:lnSpc>
              <a:spcBef>
                <a:spcPts val="10"/>
              </a:spcBef>
              <a:buAutoNum type="alphaUcPeriod"/>
              <a:tabLst>
                <a:tab pos="839469" algn="l"/>
              </a:tabLst>
            </a:pPr>
            <a:r>
              <a:rPr sz="2400" spc="-10" dirty="0">
                <a:cs typeface="Times New Roman"/>
              </a:rPr>
              <a:t>La</a:t>
            </a:r>
            <a:r>
              <a:rPr sz="2400" spc="17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tensión</a:t>
            </a:r>
            <a:r>
              <a:rPr sz="2400" b="1" i="1" u="sng" spc="16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17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irrupción</a:t>
            </a:r>
            <a:r>
              <a:rPr sz="2400" b="1" i="1" u="sng" spc="1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del</a:t>
            </a:r>
            <a:r>
              <a:rPr sz="2400" b="1" i="1" u="sng" spc="1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pararrayos</a:t>
            </a:r>
            <a:r>
              <a:rPr sz="2400" b="1" i="1" u="sng" spc="16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17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línea</a:t>
            </a:r>
            <a:r>
              <a:rPr sz="2400" b="1" i="1" u="sng" spc="17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debe</a:t>
            </a:r>
            <a:r>
              <a:rPr sz="2400" b="1" i="1" u="sng" spc="16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ser</a:t>
            </a:r>
            <a:r>
              <a:rPr sz="2400" b="1" i="1" u="sng" spc="16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inferior</a:t>
            </a:r>
            <a:r>
              <a:rPr sz="2400" b="1" i="1" u="sng" spc="17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a</a:t>
            </a:r>
            <a:r>
              <a:rPr sz="2400" b="1" i="1" u="sng" spc="16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la</a:t>
            </a:r>
            <a:r>
              <a:rPr sz="2400" b="1" i="1" u="sng" spc="18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tensión</a:t>
            </a:r>
            <a:r>
              <a:rPr sz="2400" b="1" i="1" u="sng" spc="16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arqueo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-5" dirty="0">
                <a:cs typeface="Times New Roman"/>
              </a:rPr>
              <a:t> los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aisladores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línea</a:t>
            </a:r>
            <a:r>
              <a:rPr sz="2400" spc="-5" dirty="0">
                <a:cs typeface="Times New Roman"/>
              </a:rPr>
              <a:t> protegida.</a:t>
            </a:r>
            <a:endParaRPr sz="2400" dirty="0">
              <a:cs typeface="Times New Roman"/>
            </a:endParaRPr>
          </a:p>
          <a:p>
            <a:pPr marL="838835" marR="5080" indent="-228600" algn="just">
              <a:lnSpc>
                <a:spcPts val="2880"/>
              </a:lnSpc>
              <a:buAutoNum type="alphaUcPeriod"/>
              <a:tabLst>
                <a:tab pos="839469" algn="l"/>
              </a:tabLst>
            </a:pPr>
            <a:r>
              <a:rPr sz="2400" spc="-10" dirty="0">
                <a:cs typeface="Times New Roman"/>
              </a:rPr>
              <a:t>La</a:t>
            </a:r>
            <a:r>
              <a:rPr sz="2400" spc="9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capacidad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poder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derivativo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1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pararrayos</a:t>
            </a:r>
            <a:r>
              <a:rPr sz="2400" b="1" i="1" spc="8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</a:t>
            </a:r>
            <a:r>
              <a:rPr sz="2400" b="1" i="1" spc="85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línea</a:t>
            </a:r>
            <a:r>
              <a:rPr sz="2400" b="1" i="1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spc="95" dirty="0">
                <a:cs typeface="Times New Roman"/>
              </a:rPr>
              <a:t> </a:t>
            </a:r>
            <a:r>
              <a:rPr sz="2400" b="1" u="sng" spc="-5" dirty="0">
                <a:cs typeface="Times New Roman"/>
              </a:rPr>
              <a:t>alta</a:t>
            </a:r>
            <a:r>
              <a:rPr sz="2400" spc="-5" dirty="0">
                <a:cs typeface="Times New Roman"/>
              </a:rPr>
              <a:t>;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 </a:t>
            </a:r>
            <a:r>
              <a:rPr sz="2400" spc="-5" dirty="0">
                <a:cs typeface="Times New Roman"/>
              </a:rPr>
              <a:t>cual</a:t>
            </a:r>
            <a:r>
              <a:rPr sz="2400" dirty="0">
                <a:cs typeface="Times New Roman"/>
              </a:rPr>
              <a:t> la</a:t>
            </a:r>
            <a:r>
              <a:rPr sz="2400" spc="-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caída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-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tensión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mismo </a:t>
            </a:r>
            <a:r>
              <a:rPr sz="2400" spc="-5" dirty="0">
                <a:cs typeface="Times New Roman"/>
              </a:rPr>
              <a:t>debe ser</a:t>
            </a:r>
            <a:r>
              <a:rPr sz="2400" spc="-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muy</a:t>
            </a:r>
            <a:r>
              <a:rPr sz="2400" spc="-2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pequeña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838835" indent="-229235" algn="just">
              <a:lnSpc>
                <a:spcPts val="2880"/>
              </a:lnSpc>
              <a:spcBef>
                <a:spcPts val="160"/>
              </a:spcBef>
              <a:buAutoNum type="alphaUcPeriod"/>
              <a:tabLst>
                <a:tab pos="839469" algn="l"/>
              </a:tabLst>
            </a:pPr>
            <a:r>
              <a:rPr sz="2400" spc="-5" dirty="0">
                <a:cs typeface="Times New Roman"/>
              </a:rPr>
              <a:t>Poder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extinción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-2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capacidad térmica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pararrayos de</a:t>
            </a:r>
            <a:r>
              <a:rPr sz="2400" b="1" i="1" spc="-1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línea</a:t>
            </a:r>
            <a:r>
              <a:rPr sz="2400" dirty="0">
                <a:cs typeface="Times New Roman"/>
              </a:rPr>
              <a:t>, muy</a:t>
            </a:r>
            <a:r>
              <a:rPr sz="2400" spc="-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grandes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838835" marR="7620" indent="-228600" algn="just">
              <a:lnSpc>
                <a:spcPts val="2880"/>
              </a:lnSpc>
              <a:buAutoNum type="alphaUcPeriod"/>
              <a:tabLst>
                <a:tab pos="839469" algn="l"/>
              </a:tabLst>
            </a:pPr>
            <a:r>
              <a:rPr sz="2400" spc="-10" dirty="0">
                <a:cs typeface="Times New Roman"/>
              </a:rPr>
              <a:t>La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ionización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explosor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5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pararrayos</a:t>
            </a:r>
            <a:r>
              <a:rPr sz="2400" b="1" i="1" spc="5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</a:t>
            </a:r>
            <a:r>
              <a:rPr sz="2400" b="1" i="1" spc="3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línea</a:t>
            </a:r>
            <a:r>
              <a:rPr sz="2400" b="1" i="1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muy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débil,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restablezca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arco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luego</a:t>
            </a:r>
            <a:r>
              <a:rPr sz="2400" spc="3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extinguido,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ante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presencia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</a:p>
          <a:p>
            <a:pPr marL="838835" algn="just">
              <a:lnSpc>
                <a:spcPts val="2880"/>
              </a:lnSpc>
              <a:spcBef>
                <a:spcPts val="145"/>
              </a:spcBef>
            </a:pPr>
            <a:r>
              <a:rPr sz="2400" spc="-5" dirty="0">
                <a:cs typeface="Times New Roman"/>
              </a:rPr>
              <a:t>servicio.</a:t>
            </a:r>
            <a:endParaRPr sz="2400" dirty="0">
              <a:cs typeface="Times New Roman"/>
            </a:endParaRPr>
          </a:p>
          <a:p>
            <a:pPr marL="381635" marR="8890" algn="just">
              <a:lnSpc>
                <a:spcPts val="2880"/>
              </a:lnSpc>
              <a:spcBef>
                <a:spcPts val="10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1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10.20</a:t>
            </a:r>
            <a:r>
              <a:rPr sz="2400" spc="1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1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1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esquema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1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componentes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interiores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1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pararrayos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típico: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74400" y="718634"/>
            <a:ext cx="5943600" cy="591076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5000" y="7495725"/>
            <a:ext cx="16992600" cy="16459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0500"/>
              </a:lnSpc>
            </a:pPr>
            <a:r>
              <a:rPr sz="2400" dirty="0" smtClean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 puede </a:t>
            </a:r>
            <a:r>
              <a:rPr sz="2400" dirty="0">
                <a:cs typeface="Times New Roman"/>
              </a:rPr>
              <a:t>observar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figura, el </a:t>
            </a:r>
            <a:r>
              <a:rPr sz="2400" b="1" i="1" dirty="0">
                <a:cs typeface="Times New Roman"/>
              </a:rPr>
              <a:t>pararrayos de </a:t>
            </a:r>
            <a:r>
              <a:rPr sz="2400" b="1" i="1" spc="-5" dirty="0">
                <a:cs typeface="Times New Roman"/>
              </a:rPr>
              <a:t>válvula </a:t>
            </a:r>
            <a:r>
              <a:rPr sz="2400" spc="-5" dirty="0">
                <a:cs typeface="Times New Roman"/>
              </a:rPr>
              <a:t>está </a:t>
            </a:r>
            <a:r>
              <a:rPr sz="2400" dirty="0">
                <a:cs typeface="Times New Roman"/>
              </a:rPr>
              <a:t>constituido por un 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elemento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entre-hierro capaz </a:t>
            </a:r>
            <a:r>
              <a:rPr sz="2400" b="1" i="1" u="sng" dirty="0">
                <a:cs typeface="Times New Roman"/>
              </a:rPr>
              <a:t>de soportar la tensión </a:t>
            </a:r>
            <a:r>
              <a:rPr sz="2400" b="1" i="1" u="sng" spc="-5" dirty="0">
                <a:cs typeface="Times New Roman"/>
              </a:rPr>
              <a:t>nominal </a:t>
            </a:r>
            <a:r>
              <a:rPr sz="2400" b="1" i="1" u="sng" dirty="0">
                <a:cs typeface="Times New Roman"/>
              </a:rPr>
              <a:t>o de servicio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línea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protegida.</a:t>
            </a:r>
            <a:r>
              <a:rPr sz="2400" dirty="0">
                <a:cs typeface="Times New Roman"/>
              </a:rPr>
              <a:t> Este </a:t>
            </a:r>
            <a:r>
              <a:rPr sz="2400" spc="-5" dirty="0">
                <a:cs typeface="Times New Roman"/>
              </a:rPr>
              <a:t>elemento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explosor.</a:t>
            </a:r>
            <a:endParaRPr sz="2400" dirty="0">
              <a:cs typeface="Times New Roman"/>
            </a:endParaRPr>
          </a:p>
          <a:p>
            <a:pPr marL="12700" marR="5715" algn="just">
              <a:lnSpc>
                <a:spcPct val="110000"/>
              </a:lnSpc>
            </a:pPr>
            <a:r>
              <a:rPr sz="2400" spc="-5" dirty="0">
                <a:cs typeface="Times New Roman"/>
              </a:rPr>
              <a:t>Además, está formado </a:t>
            </a:r>
            <a:r>
              <a:rPr sz="2400" dirty="0">
                <a:cs typeface="Times New Roman"/>
              </a:rPr>
              <a:t>por un </a:t>
            </a:r>
            <a:r>
              <a:rPr sz="2400" spc="-5" dirty="0">
                <a:cs typeface="Times New Roman"/>
              </a:rPr>
              <a:t>elemento </a:t>
            </a:r>
            <a:r>
              <a:rPr sz="2400" dirty="0">
                <a:cs typeface="Times New Roman"/>
              </a:rPr>
              <a:t>de válvula </a:t>
            </a:r>
            <a:r>
              <a:rPr sz="2400" spc="-5" dirty="0">
                <a:cs typeface="Times New Roman"/>
              </a:rPr>
              <a:t>conformado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discos </a:t>
            </a:r>
            <a:r>
              <a:rPr sz="2400" dirty="0">
                <a:cs typeface="Times New Roman"/>
              </a:rPr>
              <a:t>redondos </a:t>
            </a:r>
            <a:r>
              <a:rPr sz="2400" spc="-5" dirty="0">
                <a:cs typeface="Times New Roman"/>
              </a:rPr>
              <a:t>porosos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cristales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refractarios.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Estos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elementos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están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altamente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comprimidos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con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sus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superficies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recubiertas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cobre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hacerlas </a:t>
            </a:r>
            <a:r>
              <a:rPr sz="2400" dirty="0">
                <a:cs typeface="Times New Roman"/>
              </a:rPr>
              <a:t>más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conductoras.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302478" y="6973672"/>
            <a:ext cx="4715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85"/>
              </a:spcBef>
            </a:pPr>
            <a:r>
              <a:rPr lang="es-ES" b="1" dirty="0">
                <a:cs typeface="Times New Roman"/>
              </a:rPr>
              <a:t>Figura 10.20: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Componentes</a:t>
            </a:r>
            <a:r>
              <a:rPr lang="es-ES" b="1" spc="-10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pararrayos</a:t>
            </a:r>
            <a:r>
              <a:rPr lang="es-ES" b="1" dirty="0">
                <a:cs typeface="Times New Roman"/>
              </a:rPr>
              <a:t> de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línea.</a:t>
            </a:r>
            <a:endParaRPr lang="es-ES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1" y="429262"/>
            <a:ext cx="8153400" cy="9630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1" algn="just">
              <a:lnSpc>
                <a:spcPts val="2880"/>
              </a:lnSpc>
              <a:buAutoNum type="arabicPeriod" startAt="7"/>
            </a:pPr>
            <a:r>
              <a:rPr lang="es-ES" sz="2400" b="1" spc="-5" dirty="0" smtClean="0">
                <a:cs typeface="Times New Roman"/>
              </a:rPr>
              <a:t>        </a:t>
            </a:r>
            <a:r>
              <a:rPr sz="2400" b="1" spc="-5" dirty="0" err="1" smtClean="0">
                <a:cs typeface="Times New Roman"/>
              </a:rPr>
              <a:t>Interruptores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Potencia</a:t>
            </a:r>
            <a:endParaRPr lang="es-ES" sz="2400" b="1" spc="-5" dirty="0" smtClean="0">
              <a:cs typeface="Times New Roman"/>
            </a:endParaRPr>
          </a:p>
          <a:p>
            <a:pPr marL="0" lvl="1" algn="just">
              <a:lnSpc>
                <a:spcPts val="2880"/>
              </a:lnSpc>
              <a:buAutoNum type="arabicPeriod" startAt="7"/>
            </a:pPr>
            <a:endParaRPr sz="2400" dirty="0">
              <a:cs typeface="Times New Roman"/>
            </a:endParaRPr>
          </a:p>
          <a:p>
            <a:pPr marR="5080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Los</a:t>
            </a:r>
            <a:r>
              <a:rPr sz="2400" spc="-5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Interruptores</a:t>
            </a:r>
            <a:r>
              <a:rPr sz="2400" b="1" i="1" dirty="0">
                <a:cs typeface="Times New Roman"/>
              </a:rPr>
              <a:t> de</a:t>
            </a:r>
            <a:r>
              <a:rPr sz="2400" b="1" i="1" spc="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Potencia</a:t>
            </a:r>
            <a:r>
              <a:rPr sz="2400" dirty="0">
                <a:cs typeface="Times New Roman"/>
              </a:rPr>
              <a:t>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conocidos</a:t>
            </a:r>
            <a:r>
              <a:rPr sz="2400" dirty="0">
                <a:cs typeface="Times New Roman"/>
              </a:rPr>
              <a:t> también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como</a:t>
            </a:r>
            <a:r>
              <a:rPr sz="2400" dirty="0">
                <a:cs typeface="Times New Roman"/>
              </a:rPr>
              <a:t> </a:t>
            </a:r>
            <a:r>
              <a:rPr lang="en-US" sz="2400" b="1" i="1" spc="-5" dirty="0" err="1" smtClean="0">
                <a:cs typeface="Times New Roman"/>
              </a:rPr>
              <a:t>interruptor</a:t>
            </a:r>
            <a:r>
              <a:rPr sz="2400" b="1" i="1" spc="-5" dirty="0" err="1" smtClean="0">
                <a:cs typeface="Times New Roman"/>
              </a:rPr>
              <a:t>es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equipos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diseñados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construidos para </a:t>
            </a:r>
            <a:r>
              <a:rPr sz="2400" dirty="0">
                <a:cs typeface="Times New Roman"/>
              </a:rPr>
              <a:t>que sean </a:t>
            </a:r>
            <a:r>
              <a:rPr sz="2400" spc="-5" dirty="0">
                <a:cs typeface="Times New Roman"/>
              </a:rPr>
              <a:t>capaces </a:t>
            </a:r>
            <a:r>
              <a:rPr sz="2400" spc="5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interrumpir </a:t>
            </a:r>
            <a:r>
              <a:rPr sz="2400" b="1" i="1" u="sng" dirty="0">
                <a:cs typeface="Times New Roman"/>
              </a:rPr>
              <a:t>o </a:t>
            </a:r>
            <a:r>
              <a:rPr sz="2400" b="1" i="1" u="sng" spc="-5" dirty="0">
                <a:cs typeface="Times New Roman"/>
              </a:rPr>
              <a:t>conectar circuitos bajo </a:t>
            </a:r>
            <a:r>
              <a:rPr sz="2400" b="1" i="1" u="sng" dirty="0">
                <a:cs typeface="Times New Roman"/>
              </a:rPr>
              <a:t>la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condición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carga</a:t>
            </a:r>
            <a:r>
              <a:rPr sz="2400" spc="-5" dirty="0">
                <a:cs typeface="Times New Roman"/>
              </a:rPr>
              <a:t>. </a:t>
            </a: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operación se puede </a:t>
            </a:r>
            <a:r>
              <a:rPr sz="2400" dirty="0">
                <a:cs typeface="Times New Roman"/>
              </a:rPr>
              <a:t>realizar a </a:t>
            </a:r>
            <a:r>
              <a:rPr sz="2400" spc="-5" dirty="0">
                <a:cs typeface="Times New Roman"/>
              </a:rPr>
              <a:t>voluntad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automáticamente, </a:t>
            </a:r>
            <a:r>
              <a:rPr sz="2400" dirty="0">
                <a:cs typeface="Times New Roman"/>
              </a:rPr>
              <a:t>para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proteger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equipo o </a:t>
            </a:r>
            <a:r>
              <a:rPr sz="2400" spc="-5" dirty="0">
                <a:cs typeface="Times New Roman"/>
              </a:rPr>
              <a:t>sistema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considere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contra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falla</a:t>
            </a:r>
            <a:r>
              <a:rPr sz="2400" spc="-5" dirty="0">
                <a:cs typeface="Times New Roman"/>
              </a:rPr>
              <a:t> en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mismo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R="5080" algn="just">
              <a:lnSpc>
                <a:spcPts val="2880"/>
              </a:lnSpc>
              <a:spcBef>
                <a:spcPts val="65"/>
              </a:spcBef>
            </a:pPr>
            <a:endParaRPr sz="2400" dirty="0">
              <a:cs typeface="Times New Roman"/>
            </a:endParaRPr>
          </a:p>
          <a:p>
            <a:pPr marR="6350" algn="just">
              <a:lnSpc>
                <a:spcPts val="2880"/>
              </a:lnSpc>
              <a:spcBef>
                <a:spcPts val="10"/>
              </a:spcBef>
            </a:pP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iniciarse</a:t>
            </a:r>
            <a:r>
              <a:rPr sz="2400" dirty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la </a:t>
            </a:r>
            <a:r>
              <a:rPr sz="2400" b="1" i="1" u="sng" dirty="0">
                <a:cs typeface="Times New Roman"/>
              </a:rPr>
              <a:t>interrupción o </a:t>
            </a:r>
            <a:r>
              <a:rPr sz="2400" b="1" i="1" u="sng" spc="-5" dirty="0">
                <a:cs typeface="Times New Roman"/>
              </a:rPr>
              <a:t>el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cierre</a:t>
            </a:r>
            <a:r>
              <a:rPr sz="2400" b="1" i="1" u="sng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forma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contactos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mismo un </a:t>
            </a:r>
            <a:r>
              <a:rPr sz="2400" b="1" i="1" u="sng" spc="-5" dirty="0">
                <a:cs typeface="Times New Roman"/>
              </a:rPr>
              <a:t>arco cuya magnitud depende </a:t>
            </a:r>
            <a:r>
              <a:rPr sz="2400" b="1" i="1" u="sng" dirty="0">
                <a:cs typeface="Times New Roman"/>
              </a:rPr>
              <a:t>de la tensión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operación del interruptor, </a:t>
            </a:r>
            <a:r>
              <a:rPr sz="2400" dirty="0">
                <a:cs typeface="Times New Roman"/>
              </a:rPr>
              <a:t>de la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potencia transmitida </a:t>
            </a:r>
            <a:r>
              <a:rPr sz="2400" dirty="0">
                <a:cs typeface="Times New Roman"/>
              </a:rPr>
              <a:t>y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distancia entre dichos </a:t>
            </a:r>
            <a:r>
              <a:rPr sz="2400" spc="-5" dirty="0">
                <a:cs typeface="Times New Roman"/>
              </a:rPr>
              <a:t>contactos.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interruptores </a:t>
            </a:r>
            <a:r>
              <a:rPr sz="2400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alta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potencia se hace </a:t>
            </a:r>
            <a:r>
              <a:rPr sz="2400" b="1" i="1" u="sng" dirty="0">
                <a:cs typeface="Times New Roman"/>
              </a:rPr>
              <a:t>necesario </a:t>
            </a:r>
            <a:r>
              <a:rPr sz="2400" b="1" i="1" u="sng" spc="-5" dirty="0">
                <a:cs typeface="Times New Roman"/>
              </a:rPr>
              <a:t>atenuar el efecto </a:t>
            </a:r>
            <a:r>
              <a:rPr sz="2400" b="1" i="1" u="sng" dirty="0">
                <a:cs typeface="Times New Roman"/>
              </a:rPr>
              <a:t>de dicho </a:t>
            </a:r>
            <a:r>
              <a:rPr sz="2400" b="1" i="1" u="sng" spc="-5" dirty="0">
                <a:cs typeface="Times New Roman"/>
              </a:rPr>
              <a:t>arco</a:t>
            </a:r>
            <a:r>
              <a:rPr sz="2400" spc="-5" dirty="0">
                <a:cs typeface="Times New Roman"/>
              </a:rPr>
              <a:t>, para así evitar el deterioro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caras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contactos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dichos </a:t>
            </a:r>
            <a:r>
              <a:rPr sz="2400" spc="-5" dirty="0">
                <a:cs typeface="Times New Roman"/>
              </a:rPr>
              <a:t>interruptores.</a:t>
            </a: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marL="0" lvl="1" algn="just">
              <a:lnSpc>
                <a:spcPts val="2880"/>
              </a:lnSpc>
              <a:spcBef>
                <a:spcPts val="850"/>
              </a:spcBef>
              <a:buAutoNum type="arabicPeriod" startAt="8"/>
            </a:pPr>
            <a:r>
              <a:rPr sz="2400" b="1" spc="-5" dirty="0">
                <a:cs typeface="Times New Roman"/>
              </a:rPr>
              <a:t>Clasificación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los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Potencia</a:t>
            </a:r>
            <a:endParaRPr lang="es-ES" sz="2400" b="1" spc="-5" dirty="0" smtClean="0">
              <a:cs typeface="Times New Roman"/>
            </a:endParaRPr>
          </a:p>
          <a:p>
            <a:pPr marL="0" lvl="1" algn="just">
              <a:lnSpc>
                <a:spcPts val="2880"/>
              </a:lnSpc>
              <a:spcBef>
                <a:spcPts val="850"/>
              </a:spcBef>
              <a:buAutoNum type="arabicPeriod" startAt="8"/>
            </a:pPr>
            <a:endParaRPr sz="2400" dirty="0">
              <a:cs typeface="Times New Roman"/>
            </a:endParaRPr>
          </a:p>
          <a:p>
            <a:pPr marR="7620" algn="just">
              <a:lnSpc>
                <a:spcPts val="288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Los</a:t>
            </a:r>
            <a:r>
              <a:rPr sz="2400" spc="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interruptores</a:t>
            </a:r>
            <a:r>
              <a:rPr sz="2400" spc="9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potencia,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dependiendo</a:t>
            </a:r>
            <a:r>
              <a:rPr sz="2400" spc="9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</a:t>
            </a:r>
            <a:r>
              <a:rPr sz="2400" spc="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tecnología,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clasifica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indica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continuación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L="1524000" lvl="4" indent="-609600" algn="just">
              <a:lnSpc>
                <a:spcPts val="2880"/>
              </a:lnSpc>
              <a:spcBef>
                <a:spcPts val="140"/>
              </a:spcBef>
              <a:buAutoNum type="arabicPeriod"/>
            </a:pPr>
            <a:r>
              <a:rPr sz="2400" b="1" spc="-5" dirty="0" err="1" smtClean="0">
                <a:cs typeface="Times New Roman"/>
              </a:rPr>
              <a:t>Interruptores</a:t>
            </a:r>
            <a:r>
              <a:rPr sz="2400" b="1" spc="-20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al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Vacío.</a:t>
            </a:r>
          </a:p>
          <a:p>
            <a:pPr marL="1524000" lvl="4" indent="-609600" algn="just">
              <a:lnSpc>
                <a:spcPts val="2880"/>
              </a:lnSpc>
              <a:spcBef>
                <a:spcPts val="145"/>
              </a:spcBef>
              <a:buAutoNum type="arabicPeriod"/>
            </a:pPr>
            <a:r>
              <a:rPr sz="2400" b="1" spc="-5" dirty="0">
                <a:cs typeface="Times New Roman"/>
              </a:rPr>
              <a:t>Interruptores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en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Aceite.</a:t>
            </a:r>
            <a:endParaRPr sz="2400" b="1" dirty="0">
              <a:cs typeface="Times New Roman"/>
            </a:endParaRPr>
          </a:p>
          <a:p>
            <a:pPr marL="1524000" lvl="4" indent="-609600" algn="just">
              <a:lnSpc>
                <a:spcPts val="2880"/>
              </a:lnSpc>
              <a:spcBef>
                <a:spcPts val="155"/>
              </a:spcBef>
              <a:buAutoNum type="arabicPeriod"/>
            </a:pPr>
            <a:r>
              <a:rPr sz="2400" b="1" spc="-5" dirty="0">
                <a:cs typeface="Times New Roman"/>
              </a:rPr>
              <a:t>Interruptores</a:t>
            </a:r>
            <a:r>
              <a:rPr sz="2400" b="1" dirty="0">
                <a:cs typeface="Times New Roman"/>
              </a:rPr>
              <a:t> en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Hexafluoruro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Azufre.</a:t>
            </a:r>
            <a:endParaRPr sz="2400" b="1" dirty="0">
              <a:cs typeface="Times New Roman"/>
            </a:endParaRPr>
          </a:p>
          <a:p>
            <a:pPr marL="0" lvl="2">
              <a:lnSpc>
                <a:spcPts val="2880"/>
              </a:lnSpc>
              <a:spcBef>
                <a:spcPts val="30"/>
              </a:spcBef>
              <a:buFont typeface="Times New Roman"/>
              <a:buAutoNum type="arabicPeriod"/>
            </a:pPr>
            <a:endParaRPr sz="2400" dirty="0">
              <a:cs typeface="Times New Roman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788400" y="429262"/>
            <a:ext cx="8940800" cy="87100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 algn="just">
              <a:lnSpc>
                <a:spcPts val="2880"/>
              </a:lnSpc>
              <a:spcBef>
                <a:spcPts val="5"/>
              </a:spcBef>
              <a:buAutoNum type="arabicPeriod" startAt="9"/>
            </a:pPr>
            <a:r>
              <a:rPr lang="es-ES" sz="2400" b="1" spc="-5" dirty="0">
                <a:cs typeface="Times New Roman"/>
              </a:rPr>
              <a:t>Interruptores de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Potencia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al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Vacío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(VCB</a:t>
            </a:r>
            <a:r>
              <a:rPr lang="es-ES" sz="2400" b="1" spc="-5" dirty="0" smtClean="0">
                <a:cs typeface="Times New Roman"/>
              </a:rPr>
              <a:t>)</a:t>
            </a:r>
          </a:p>
          <a:p>
            <a:pPr marL="0" lvl="1" algn="just">
              <a:lnSpc>
                <a:spcPts val="2880"/>
              </a:lnSpc>
              <a:spcBef>
                <a:spcPts val="5"/>
              </a:spcBef>
              <a:buAutoNum type="arabicPeriod" startAt="9"/>
            </a:pPr>
            <a:endParaRPr lang="es-ES" sz="2400" dirty="0">
              <a:cs typeface="Times New Roman"/>
            </a:endParaRPr>
          </a:p>
          <a:p>
            <a:pPr marR="5080" algn="just">
              <a:lnSpc>
                <a:spcPts val="2880"/>
              </a:lnSpc>
              <a:spcBef>
                <a:spcPts val="60"/>
              </a:spcBef>
            </a:pPr>
            <a:r>
              <a:rPr lang="es-ES" sz="2400" spc="-10" dirty="0">
                <a:cs typeface="Times New Roman"/>
              </a:rPr>
              <a:t>Los </a:t>
            </a:r>
            <a:r>
              <a:rPr lang="es-ES" sz="2400" b="1" i="1" spc="-5" dirty="0">
                <a:cs typeface="Times New Roman"/>
              </a:rPr>
              <a:t>Interruptores </a:t>
            </a:r>
            <a:r>
              <a:rPr lang="es-ES" sz="2400" b="1" i="1" dirty="0">
                <a:cs typeface="Times New Roman"/>
              </a:rPr>
              <a:t>de Potencia al </a:t>
            </a:r>
            <a:r>
              <a:rPr lang="es-ES" sz="2400" b="1" i="1" spc="-10" dirty="0">
                <a:cs typeface="Times New Roman"/>
              </a:rPr>
              <a:t>Vacío </a:t>
            </a:r>
            <a:r>
              <a:rPr lang="es-ES" sz="2400" b="1" i="1" spc="-5" dirty="0">
                <a:cs typeface="Times New Roman"/>
              </a:rPr>
              <a:t>(“</a:t>
            </a:r>
            <a:r>
              <a:rPr lang="es-ES" sz="2400" b="1" i="1" spc="-5" dirty="0" err="1">
                <a:cs typeface="Times New Roman"/>
              </a:rPr>
              <a:t>Vacuum</a:t>
            </a:r>
            <a:r>
              <a:rPr lang="es-ES" sz="2400" b="1" i="1" spc="-5" dirty="0">
                <a:cs typeface="Times New Roman"/>
              </a:rPr>
              <a:t> </a:t>
            </a:r>
            <a:r>
              <a:rPr lang="es-ES" sz="2400" b="1" i="1" spc="-5" dirty="0" err="1">
                <a:cs typeface="Times New Roman"/>
              </a:rPr>
              <a:t>Circuit</a:t>
            </a:r>
            <a:r>
              <a:rPr lang="es-ES" sz="2400" b="1" i="1" spc="-5" dirty="0">
                <a:cs typeface="Times New Roman"/>
              </a:rPr>
              <a:t> </a:t>
            </a:r>
            <a:r>
              <a:rPr lang="es-ES" sz="2400" b="1" i="1" spc="-5" dirty="0" err="1">
                <a:cs typeface="Times New Roman"/>
              </a:rPr>
              <a:t>Breakers</a:t>
            </a:r>
            <a:r>
              <a:rPr lang="es-ES" sz="2400" b="1" i="1" spc="-5" dirty="0">
                <a:cs typeface="Times New Roman"/>
              </a:rPr>
              <a:t>”) </a:t>
            </a:r>
            <a:r>
              <a:rPr lang="es-ES" sz="2400" spc="-5" dirty="0">
                <a:cs typeface="Times New Roman"/>
              </a:rPr>
              <a:t>son interruptores </a:t>
            </a:r>
            <a:r>
              <a:rPr lang="es-ES" sz="2400" dirty="0">
                <a:cs typeface="Times New Roman"/>
              </a:rPr>
              <a:t> utilizados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para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proteger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circuitos</a:t>
            </a:r>
            <a:r>
              <a:rPr lang="es-ES" sz="2400" dirty="0">
                <a:cs typeface="Times New Roman"/>
              </a:rPr>
              <a:t> de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media</a:t>
            </a:r>
            <a:r>
              <a:rPr lang="es-ES" sz="2400" b="1" i="1" u="sng" spc="5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y</a:t>
            </a:r>
            <a:r>
              <a:rPr lang="es-ES" sz="2400" b="1" i="1" u="sng" spc="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alta</a:t>
            </a:r>
            <a:r>
              <a:rPr lang="es-ES" sz="2400" b="1" i="1" u="sng" dirty="0">
                <a:cs typeface="Times New Roman"/>
              </a:rPr>
              <a:t> tensión</a:t>
            </a:r>
            <a:r>
              <a:rPr lang="es-ES" sz="2400" b="1" i="1" u="sng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contra</a:t>
            </a:r>
            <a:r>
              <a:rPr lang="es-ES" sz="2400" dirty="0">
                <a:cs typeface="Times New Roman"/>
              </a:rPr>
              <a:t> situaciones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eléctricas </a:t>
            </a:r>
            <a:r>
              <a:rPr lang="es-ES" sz="2400" spc="-2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peligrosas, tales </a:t>
            </a:r>
            <a:r>
              <a:rPr lang="es-ES" sz="2400" dirty="0">
                <a:cs typeface="Times New Roman"/>
              </a:rPr>
              <a:t>como </a:t>
            </a:r>
            <a:r>
              <a:rPr lang="es-ES" sz="2400" spc="-5" dirty="0">
                <a:cs typeface="Times New Roman"/>
              </a:rPr>
              <a:t>cortocircuitos </a:t>
            </a:r>
            <a:r>
              <a:rPr lang="es-ES" sz="2400" dirty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fallas a tierras</a:t>
            </a:r>
            <a:r>
              <a:rPr lang="es-ES" sz="2400" spc="-5" dirty="0">
                <a:cs typeface="Times New Roman"/>
              </a:rPr>
              <a:t>. </a:t>
            </a:r>
            <a:r>
              <a:rPr lang="es-ES" sz="2400" spc="-15" dirty="0">
                <a:cs typeface="Times New Roman"/>
              </a:rPr>
              <a:t>Los </a:t>
            </a:r>
            <a:r>
              <a:rPr lang="es-ES" sz="2400" b="1" i="1" dirty="0">
                <a:cs typeface="Times New Roman"/>
              </a:rPr>
              <a:t>interruptores de potencia al </a:t>
            </a:r>
            <a:r>
              <a:rPr lang="es-ES" sz="2400" b="1" i="1" spc="-5" dirty="0">
                <a:cs typeface="Times New Roman"/>
              </a:rPr>
              <a:t>vacío </a:t>
            </a:r>
            <a:r>
              <a:rPr lang="es-ES" sz="2400" b="1" i="1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literalmente</a:t>
            </a:r>
            <a:r>
              <a:rPr lang="es-ES" sz="2400" dirty="0">
                <a:cs typeface="Times New Roman"/>
              </a:rPr>
              <a:t> interrumpen </a:t>
            </a:r>
            <a:r>
              <a:rPr lang="es-ES" sz="2400" spc="-5" dirty="0">
                <a:cs typeface="Times New Roman"/>
              </a:rPr>
              <a:t>el circuito </a:t>
            </a:r>
            <a:r>
              <a:rPr lang="es-ES" sz="2400" dirty="0">
                <a:cs typeface="Times New Roman"/>
              </a:rPr>
              <a:t>para impedir que la </a:t>
            </a:r>
            <a:r>
              <a:rPr lang="es-ES" sz="2400" spc="-5" dirty="0" smtClean="0">
                <a:cs typeface="Times New Roman"/>
              </a:rPr>
              <a:t>potencia </a:t>
            </a:r>
            <a:r>
              <a:rPr lang="es-ES" sz="2400" spc="-5" dirty="0">
                <a:cs typeface="Times New Roman"/>
              </a:rPr>
              <a:t>siga </a:t>
            </a:r>
            <a:r>
              <a:rPr lang="es-ES" sz="2400" spc="-5" dirty="0" smtClean="0">
                <a:cs typeface="Times New Roman"/>
              </a:rPr>
              <a:t>circulando </a:t>
            </a:r>
            <a:r>
              <a:rPr lang="es-ES" sz="2400" dirty="0">
                <a:cs typeface="Times New Roman"/>
              </a:rPr>
              <a:t>a </a:t>
            </a:r>
            <a:r>
              <a:rPr lang="es-ES" sz="2400" spc="-5" dirty="0">
                <a:cs typeface="Times New Roman"/>
              </a:rPr>
              <a:t>través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dicho </a:t>
            </a:r>
            <a:r>
              <a:rPr lang="es-ES" sz="2400" spc="-5" dirty="0">
                <a:cs typeface="Times New Roman"/>
              </a:rPr>
              <a:t>interruptor. Estos </a:t>
            </a:r>
            <a:r>
              <a:rPr lang="es-ES" sz="2400" dirty="0">
                <a:cs typeface="Times New Roman"/>
              </a:rPr>
              <a:t>dispositivos </a:t>
            </a:r>
            <a:r>
              <a:rPr lang="es-ES" sz="2400" spc="-5" dirty="0">
                <a:cs typeface="Times New Roman"/>
              </a:rPr>
              <a:t>se han venido utilizando </a:t>
            </a:r>
            <a:r>
              <a:rPr lang="es-ES" sz="2400" b="1" i="1" u="sng" spc="-5" dirty="0">
                <a:cs typeface="Times New Roman"/>
              </a:rPr>
              <a:t>desde los años del </a:t>
            </a:r>
            <a:r>
              <a:rPr lang="es-ES" sz="2400" b="1" i="1" u="sng" dirty="0">
                <a:cs typeface="Times New Roman"/>
              </a:rPr>
              <a:t>1920</a:t>
            </a:r>
            <a:r>
              <a:rPr lang="es-ES" sz="2400" dirty="0">
                <a:cs typeface="Times New Roman"/>
              </a:rPr>
              <a:t>, y 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varias</a:t>
            </a:r>
            <a:r>
              <a:rPr lang="es-ES" sz="2400" dirty="0">
                <a:cs typeface="Times New Roman"/>
              </a:rPr>
              <a:t> compañías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han</a:t>
            </a:r>
            <a:r>
              <a:rPr lang="es-ES" sz="2400" dirty="0">
                <a:cs typeface="Times New Roman"/>
              </a:rPr>
              <a:t> introducido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mejoras</a:t>
            </a:r>
            <a:r>
              <a:rPr lang="es-ES" sz="2400" dirty="0">
                <a:cs typeface="Times New Roman"/>
              </a:rPr>
              <a:t> 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los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mismos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para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hacerlos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más</a:t>
            </a:r>
            <a:r>
              <a:rPr lang="es-ES" sz="2400" b="1" i="1" u="sng" spc="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seguros</a:t>
            </a:r>
            <a:r>
              <a:rPr lang="es-ES" sz="2400" b="1" i="1" u="sng" dirty="0">
                <a:cs typeface="Times New Roman"/>
              </a:rPr>
              <a:t> y </a:t>
            </a:r>
            <a:r>
              <a:rPr lang="es-ES" sz="2400" b="1" i="1" u="sng" spc="-28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efectivos</a:t>
            </a:r>
            <a:r>
              <a:rPr lang="es-ES" sz="2400" b="1" i="1" u="sng" spc="-5" dirty="0" smtClean="0">
                <a:cs typeface="Times New Roman"/>
              </a:rPr>
              <a:t>.</a:t>
            </a:r>
          </a:p>
          <a:p>
            <a:pPr marR="5080" algn="just">
              <a:lnSpc>
                <a:spcPts val="2880"/>
              </a:lnSpc>
              <a:spcBef>
                <a:spcPts val="60"/>
              </a:spcBef>
            </a:pPr>
            <a:endParaRPr lang="es-ES" sz="2400" dirty="0">
              <a:cs typeface="Times New Roman"/>
            </a:endParaRPr>
          </a:p>
          <a:p>
            <a:pPr marR="8255" algn="just">
              <a:lnSpc>
                <a:spcPts val="2880"/>
              </a:lnSpc>
              <a:spcBef>
                <a:spcPts val="65"/>
              </a:spcBef>
            </a:pPr>
            <a:r>
              <a:rPr lang="es-ES" sz="2400" dirty="0">
                <a:cs typeface="Times New Roman"/>
              </a:rPr>
              <a:t>En un </a:t>
            </a:r>
            <a:r>
              <a:rPr lang="es-ES" sz="2400" b="1" i="1" dirty="0">
                <a:cs typeface="Times New Roman"/>
              </a:rPr>
              <a:t>interruptor de potencia al </a:t>
            </a:r>
            <a:r>
              <a:rPr lang="es-ES" sz="2400" b="1" i="1" spc="-5" dirty="0">
                <a:cs typeface="Times New Roman"/>
              </a:rPr>
              <a:t>vacío </a:t>
            </a:r>
            <a:r>
              <a:rPr lang="es-ES" sz="2400" spc="-5" dirty="0">
                <a:cs typeface="Times New Roman"/>
              </a:rPr>
              <a:t>dos </a:t>
            </a:r>
            <a:r>
              <a:rPr lang="es-ES" sz="2400" b="1" i="1" u="sng" spc="-5" dirty="0">
                <a:cs typeface="Times New Roman"/>
              </a:rPr>
              <a:t>contactos eléctricos están encerrados en </a:t>
            </a:r>
            <a:r>
              <a:rPr lang="es-ES" sz="2400" b="1" i="1" u="sng" dirty="0">
                <a:cs typeface="Times New Roman"/>
              </a:rPr>
              <a:t>una </a:t>
            </a:r>
            <a:r>
              <a:rPr lang="es-ES" sz="2400" b="1" i="1" u="sng" spc="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cápsula al</a:t>
            </a:r>
            <a:r>
              <a:rPr lang="es-ES" sz="2400" b="1" i="1" u="sng" dirty="0">
                <a:cs typeface="Times New Roman"/>
              </a:rPr>
              <a:t> vacío.</a:t>
            </a:r>
            <a:r>
              <a:rPr lang="es-ES" sz="2400" dirty="0">
                <a:cs typeface="Times New Roman"/>
              </a:rPr>
              <a:t> Uno de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los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contactos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u="sng" spc="-5" dirty="0">
                <a:cs typeface="Times New Roman"/>
              </a:rPr>
              <a:t>fijo</a:t>
            </a:r>
            <a:r>
              <a:rPr lang="es-ES" sz="2400" spc="-5" dirty="0">
                <a:cs typeface="Times New Roman"/>
              </a:rPr>
              <a:t>,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mientras</a:t>
            </a:r>
            <a:r>
              <a:rPr lang="es-ES" sz="2400" dirty="0">
                <a:cs typeface="Times New Roman"/>
              </a:rPr>
              <a:t> el otro </a:t>
            </a:r>
            <a:r>
              <a:rPr lang="es-ES" sz="2400" spc="-10" dirty="0">
                <a:cs typeface="Times New Roman"/>
              </a:rPr>
              <a:t>es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móvil</a:t>
            </a:r>
            <a:r>
              <a:rPr lang="es-ES" sz="2400" dirty="0">
                <a:cs typeface="Times New Roman"/>
              </a:rPr>
              <a:t>.</a:t>
            </a:r>
          </a:p>
          <a:p>
            <a:pPr algn="just">
              <a:lnSpc>
                <a:spcPts val="2880"/>
              </a:lnSpc>
              <a:spcBef>
                <a:spcPts val="60"/>
              </a:spcBef>
            </a:pPr>
            <a:r>
              <a:rPr lang="es-ES" sz="2400" spc="-5" dirty="0">
                <a:cs typeface="Times New Roman"/>
              </a:rPr>
              <a:t>Cuando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los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dispositivos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protección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detectan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una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situación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peligrosa,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</a:t>
            </a:r>
            <a:r>
              <a:rPr lang="es-ES" sz="2400" spc="20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contacto</a:t>
            </a:r>
            <a:r>
              <a:rPr lang="es-ES" sz="2400" b="1" i="1" u="sng" spc="10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móvil</a:t>
            </a:r>
            <a:r>
              <a:rPr lang="es-ES" sz="2400" b="1" i="1" u="sng" spc="5" dirty="0">
                <a:cs typeface="Times New Roman"/>
              </a:rPr>
              <a:t> </a:t>
            </a:r>
            <a:r>
              <a:rPr lang="es-ES" sz="2400" b="1" i="1" u="sng" spc="-5" dirty="0" smtClean="0">
                <a:cs typeface="Times New Roman"/>
              </a:rPr>
              <a:t>se separa</a:t>
            </a:r>
            <a:r>
              <a:rPr lang="es-ES" sz="2400" b="1" i="1" u="sng" spc="-10" dirty="0" smtClean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del</a:t>
            </a:r>
            <a:r>
              <a:rPr lang="es-ES" sz="2400" b="1" i="1" u="sng" spc="5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fijo</a:t>
            </a:r>
            <a:r>
              <a:rPr lang="es-ES" sz="2400" dirty="0">
                <a:cs typeface="Times New Roman"/>
              </a:rPr>
              <a:t>,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interrumpiendo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flujo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" dirty="0">
                <a:cs typeface="Times New Roman"/>
              </a:rPr>
              <a:t> corriente.</a:t>
            </a:r>
            <a:endParaRPr lang="es-ES" sz="2400" dirty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145"/>
              </a:spcBef>
            </a:pPr>
            <a:r>
              <a:rPr lang="es-ES" sz="2400" spc="-5" dirty="0">
                <a:cs typeface="Times New Roman"/>
              </a:rPr>
              <a:t>Dado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que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los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contactos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están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dentro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un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medio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vacío,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arco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formado</a:t>
            </a:r>
            <a:r>
              <a:rPr lang="es-ES" sz="2400" spc="8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por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apertura del </a:t>
            </a:r>
            <a:r>
              <a:rPr lang="es-ES" sz="2400" spc="-5" dirty="0">
                <a:cs typeface="Times New Roman"/>
              </a:rPr>
              <a:t>circuito es </a:t>
            </a:r>
            <a:r>
              <a:rPr lang="es-ES" sz="2400" b="1" spc="-5" dirty="0">
                <a:cs typeface="Times New Roman"/>
              </a:rPr>
              <a:t>apagado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por la </a:t>
            </a:r>
            <a:r>
              <a:rPr lang="es-ES" sz="2400" b="1" i="1" u="sng" spc="-5" dirty="0">
                <a:cs typeface="Times New Roman"/>
              </a:rPr>
              <a:t>falta </a:t>
            </a:r>
            <a:r>
              <a:rPr lang="es-ES" sz="2400" b="1" i="1" u="sng" dirty="0">
                <a:cs typeface="Times New Roman"/>
              </a:rPr>
              <a:t>de </a:t>
            </a:r>
            <a:r>
              <a:rPr lang="es-ES" sz="2400" b="1" i="1" u="sng" spc="-5" dirty="0">
                <a:cs typeface="Times New Roman"/>
              </a:rPr>
              <a:t>oxígeno</a:t>
            </a:r>
            <a:r>
              <a:rPr lang="es-ES" sz="2400" spc="-5" dirty="0">
                <a:cs typeface="Times New Roman"/>
              </a:rPr>
              <a:t>, </a:t>
            </a:r>
            <a:r>
              <a:rPr lang="es-ES" sz="2400" dirty="0">
                <a:cs typeface="Times New Roman"/>
              </a:rPr>
              <a:t>completando </a:t>
            </a:r>
            <a:r>
              <a:rPr lang="es-ES" sz="2400" spc="-5" dirty="0">
                <a:cs typeface="Times New Roman"/>
              </a:rPr>
              <a:t>con esto el proceso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apertura 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circuito.</a:t>
            </a:r>
            <a:r>
              <a:rPr lang="es-ES" sz="2400" spc="3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Sus</a:t>
            </a:r>
            <a:r>
              <a:rPr lang="es-ES" sz="2400" spc="4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tiempos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3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apertura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son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2</a:t>
            </a:r>
            <a:r>
              <a:rPr lang="es-ES" sz="2400" b="1" i="1" u="sng" spc="35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a</a:t>
            </a:r>
            <a:r>
              <a:rPr lang="es-ES" sz="2400" b="1" i="1" u="sng" spc="35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3</a:t>
            </a:r>
            <a:r>
              <a:rPr lang="es-ES" sz="2400" b="1" i="1" u="sng" spc="5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ciclos</a:t>
            </a:r>
            <a:r>
              <a:rPr lang="es-ES" sz="2400" spc="-5" dirty="0">
                <a:cs typeface="Times New Roman"/>
              </a:rPr>
              <a:t>,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para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sistemas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3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60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Hz;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es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decir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29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3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5 </a:t>
            </a:r>
            <a:r>
              <a:rPr lang="es-ES" sz="2400" spc="-5" dirty="0">
                <a:cs typeface="Times New Roman"/>
              </a:rPr>
              <a:t>décimas</a:t>
            </a:r>
            <a:r>
              <a:rPr lang="es-ES" sz="2400" dirty="0">
                <a:cs typeface="Times New Roman"/>
              </a:rPr>
              <a:t> de segundo</a:t>
            </a:r>
            <a:r>
              <a:rPr lang="es-ES" sz="2400" dirty="0" smtClean="0">
                <a:cs typeface="Times New Roman"/>
              </a:rPr>
              <a:t>.</a:t>
            </a:r>
            <a:endParaRPr lang="es-ES" sz="24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4600" y="673738"/>
            <a:ext cx="4267200" cy="38357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6399" y="4509530"/>
            <a:ext cx="672934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9120"/>
            <a:r>
              <a:rPr sz="2400" b="1" dirty="0" err="1" smtClean="0">
                <a:cs typeface="Times New Roman"/>
              </a:rPr>
              <a:t>Figura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10.21: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Potencia al</a:t>
            </a:r>
            <a:r>
              <a:rPr sz="2400" b="1" spc="-5" dirty="0">
                <a:cs typeface="Times New Roman"/>
              </a:rPr>
              <a:t> Vacío,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media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tensión,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interiores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(VCB</a:t>
            </a:r>
            <a:r>
              <a:rPr sz="2400" b="1" spc="-5" dirty="0" smtClean="0">
                <a:cs typeface="Times New Roman"/>
              </a:rPr>
              <a:t>).</a:t>
            </a:r>
            <a:endParaRPr sz="2400" b="1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46503" y="755618"/>
            <a:ext cx="2882886" cy="351796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264400" y="4787627"/>
            <a:ext cx="808815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10.22: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Potencia al </a:t>
            </a:r>
            <a:r>
              <a:rPr sz="2400" b="1" spc="-5" dirty="0">
                <a:cs typeface="Times New Roman"/>
              </a:rPr>
              <a:t>Vacío,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media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tensión,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exteriores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(VCB).</a:t>
            </a:r>
            <a:endParaRPr sz="2400" b="1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42089" y="914400"/>
            <a:ext cx="4423469" cy="32004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77800" y="5492899"/>
            <a:ext cx="17373600" cy="1012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40"/>
              </a:spcBef>
            </a:pPr>
            <a:r>
              <a:rPr lang="es-ES" sz="2400" spc="-1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Figura </a:t>
            </a:r>
            <a:r>
              <a:rPr lang="es-ES" sz="2400" dirty="0">
                <a:cs typeface="Times New Roman"/>
              </a:rPr>
              <a:t>10.21 muestra una foto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dirty="0">
                <a:cs typeface="Times New Roman"/>
              </a:rPr>
              <a:t>un interruptor de potencia </a:t>
            </a:r>
            <a:r>
              <a:rPr lang="es-ES" sz="2400" spc="-5" dirty="0">
                <a:cs typeface="Times New Roman"/>
              </a:rPr>
              <a:t>al </a:t>
            </a:r>
            <a:r>
              <a:rPr lang="es-ES" sz="2400" dirty="0">
                <a:cs typeface="Times New Roman"/>
              </a:rPr>
              <a:t>vacío para media tensión, </a:t>
            </a:r>
            <a:r>
              <a:rPr lang="es-ES" sz="2400" spc="-2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para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interiores:</a:t>
            </a:r>
            <a:endParaRPr lang="es-ES" sz="2400" dirty="0">
              <a:cs typeface="Times New Roman"/>
            </a:endParaRPr>
          </a:p>
          <a:p>
            <a:pPr marL="12700" marR="5080">
              <a:lnSpc>
                <a:spcPct val="110000"/>
              </a:lnSpc>
              <a:spcBef>
                <a:spcPts val="1040"/>
              </a:spcBef>
            </a:pPr>
            <a:r>
              <a:rPr lang="es-ES" sz="2400" spc="-10" dirty="0">
                <a:cs typeface="Times New Roman"/>
              </a:rPr>
              <a:t>La</a:t>
            </a:r>
            <a:r>
              <a:rPr lang="es-ES" sz="2400" spc="6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Figura</a:t>
            </a:r>
            <a:r>
              <a:rPr lang="es-ES" sz="2400" spc="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10.22</a:t>
            </a:r>
            <a:r>
              <a:rPr lang="es-ES" sz="2400" spc="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muestra</a:t>
            </a:r>
            <a:r>
              <a:rPr lang="es-ES" sz="2400" spc="6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fotos</a:t>
            </a:r>
            <a:r>
              <a:rPr lang="es-ES" sz="2400" spc="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interruptores</a:t>
            </a:r>
            <a:r>
              <a:rPr lang="es-ES" sz="2400" spc="6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6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potencia</a:t>
            </a:r>
            <a:r>
              <a:rPr lang="es-ES" sz="2400" spc="6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</a:t>
            </a:r>
            <a:r>
              <a:rPr lang="es-ES" sz="2400" spc="6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vacío</a:t>
            </a:r>
            <a:r>
              <a:rPr lang="es-ES" sz="2400" spc="60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media</a:t>
            </a:r>
            <a:r>
              <a:rPr lang="es-ES" sz="2400" spc="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tensión,</a:t>
            </a:r>
            <a:r>
              <a:rPr lang="es-ES" sz="2400" spc="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para </a:t>
            </a:r>
            <a:r>
              <a:rPr lang="es-ES" sz="2400" spc="-2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exteriores:</a:t>
            </a:r>
            <a:endParaRPr lang="es-ES" sz="24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30200" y="457200"/>
            <a:ext cx="17297400" cy="2069028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algn="just">
              <a:spcBef>
                <a:spcPts val="370"/>
              </a:spcBef>
            </a:pPr>
            <a:r>
              <a:rPr sz="2400" b="1" spc="-5" dirty="0">
                <a:cs typeface="Times New Roman"/>
              </a:rPr>
              <a:t>10.10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Interruptores 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Potencia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en </a:t>
            </a:r>
            <a:r>
              <a:rPr sz="2400" b="1" spc="-5" dirty="0">
                <a:cs typeface="Times New Roman"/>
              </a:rPr>
              <a:t>Aceite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(OCB</a:t>
            </a:r>
            <a:r>
              <a:rPr sz="2400" b="1" spc="-5" dirty="0" smtClean="0">
                <a:cs typeface="Times New Roman"/>
              </a:rPr>
              <a:t>)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spcBef>
                <a:spcPts val="370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ct val="11020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Los </a:t>
            </a:r>
            <a:r>
              <a:rPr sz="2400" b="1" i="1" dirty="0">
                <a:cs typeface="Times New Roman"/>
              </a:rPr>
              <a:t>interruptores de potencia </a:t>
            </a:r>
            <a:r>
              <a:rPr sz="2400" b="1" i="1" spc="-5" dirty="0">
                <a:cs typeface="Times New Roman"/>
              </a:rPr>
              <a:t>en </a:t>
            </a:r>
            <a:r>
              <a:rPr sz="2400" b="1" i="1" dirty="0">
                <a:cs typeface="Times New Roman"/>
              </a:rPr>
              <a:t>aceite</a:t>
            </a:r>
            <a:r>
              <a:rPr sz="2400" dirty="0">
                <a:cs typeface="Times New Roman"/>
              </a:rPr>
              <a:t>, tienen sus </a:t>
            </a:r>
            <a:r>
              <a:rPr sz="2400" b="1" u="sng" spc="-5" dirty="0">
                <a:cs typeface="Times New Roman"/>
              </a:rPr>
              <a:t>contactos </a:t>
            </a:r>
            <a:r>
              <a:rPr sz="2400" b="1" u="sng" dirty="0">
                <a:cs typeface="Times New Roman"/>
              </a:rPr>
              <a:t>de </a:t>
            </a:r>
            <a:r>
              <a:rPr sz="2400" b="1" u="sng" spc="-5" dirty="0">
                <a:cs typeface="Times New Roman"/>
              </a:rPr>
              <a:t>carga sumergidos en </a:t>
            </a:r>
            <a:r>
              <a:rPr sz="2400" b="1" u="sng" dirty="0">
                <a:cs typeface="Times New Roman"/>
              </a:rPr>
              <a:t>un </a:t>
            </a:r>
            <a:r>
              <a:rPr sz="2400" b="1" u="sng" spc="5" dirty="0">
                <a:cs typeface="Times New Roman"/>
              </a:rPr>
              <a:t> </a:t>
            </a:r>
            <a:r>
              <a:rPr sz="2400" b="1" u="sng" spc="-5" dirty="0">
                <a:cs typeface="Times New Roman"/>
              </a:rPr>
              <a:t>depósito</a:t>
            </a:r>
            <a:r>
              <a:rPr sz="2400" b="1" u="sng" dirty="0">
                <a:cs typeface="Times New Roman"/>
              </a:rPr>
              <a:t> de</a:t>
            </a:r>
            <a:r>
              <a:rPr sz="2400" b="1" u="sng" spc="5" dirty="0">
                <a:cs typeface="Times New Roman"/>
              </a:rPr>
              <a:t> </a:t>
            </a:r>
            <a:r>
              <a:rPr sz="2400" b="1" u="sng" spc="-5" dirty="0">
                <a:cs typeface="Times New Roman"/>
              </a:rPr>
              <a:t>aceite</a:t>
            </a:r>
            <a:r>
              <a:rPr sz="2400" b="1" u="sng" dirty="0">
                <a:cs typeface="Times New Roman"/>
              </a:rPr>
              <a:t> </a:t>
            </a:r>
            <a:r>
              <a:rPr sz="2400" b="1" u="sng" spc="-5" dirty="0">
                <a:cs typeface="Times New Roman"/>
              </a:rPr>
              <a:t>dieléctrico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características</a:t>
            </a:r>
            <a:r>
              <a:rPr sz="2400" dirty="0">
                <a:cs typeface="Times New Roman"/>
              </a:rPr>
              <a:t> similares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empleado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transformadores</a:t>
            </a:r>
            <a:r>
              <a:rPr sz="2400" dirty="0">
                <a:cs typeface="Times New Roman"/>
              </a:rPr>
              <a:t> eléctricos.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Dependiendo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tensiones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operación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potencia</a:t>
            </a:r>
            <a:r>
              <a:rPr sz="2400" spc="5" dirty="0">
                <a:cs typeface="Times New Roman"/>
              </a:rPr>
              <a:t> de 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interrupción, los </a:t>
            </a:r>
            <a:r>
              <a:rPr sz="2400" b="1" i="1" dirty="0">
                <a:cs typeface="Times New Roman"/>
              </a:rPr>
              <a:t>OCB </a:t>
            </a:r>
            <a:r>
              <a:rPr sz="2400" dirty="0">
                <a:cs typeface="Times New Roman"/>
              </a:rPr>
              <a:t>pueden ser </a:t>
            </a:r>
            <a:r>
              <a:rPr sz="2400" b="1" i="1" u="sng" spc="-5" dirty="0">
                <a:cs typeface="Times New Roman"/>
              </a:rPr>
              <a:t>monofásicos </a:t>
            </a:r>
            <a:r>
              <a:rPr sz="2400" b="1" i="1" u="sng" dirty="0">
                <a:cs typeface="Times New Roman"/>
              </a:rPr>
              <a:t>o </a:t>
            </a:r>
            <a:r>
              <a:rPr sz="2400" b="1" i="1" u="sng" spc="-5" dirty="0">
                <a:cs typeface="Times New Roman"/>
              </a:rPr>
              <a:t>trifásicos</a:t>
            </a:r>
            <a:r>
              <a:rPr sz="2400" spc="-5" dirty="0">
                <a:cs typeface="Times New Roman"/>
              </a:rPr>
              <a:t>, </a:t>
            </a:r>
            <a:r>
              <a:rPr sz="2400" dirty="0">
                <a:cs typeface="Times New Roman"/>
              </a:rPr>
              <a:t>pero </a:t>
            </a:r>
            <a:r>
              <a:rPr sz="2400" spc="-5" dirty="0">
                <a:cs typeface="Times New Roman"/>
              </a:rPr>
              <a:t>en ambos casos serían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tripolares.</a:t>
            </a:r>
            <a:endParaRPr sz="2400" dirty="0">
              <a:cs typeface="Times New Roman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30200" y="2514600"/>
            <a:ext cx="17297400" cy="1231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10300"/>
              </a:lnSpc>
              <a:spcBef>
                <a:spcPts val="1170"/>
              </a:spcBef>
            </a:pPr>
            <a:r>
              <a:rPr sz="2400" spc="-5" dirty="0" smtClean="0">
                <a:cs typeface="Times New Roman"/>
              </a:rPr>
              <a:t>Son </a:t>
            </a:r>
            <a:r>
              <a:rPr sz="2400" dirty="0">
                <a:cs typeface="Times New Roman"/>
              </a:rPr>
              <a:t>dispositivos de </a:t>
            </a:r>
            <a:r>
              <a:rPr sz="2400" b="1" i="1" u="sng" spc="-5" dirty="0">
                <a:cs typeface="Times New Roman"/>
              </a:rPr>
              <a:t>disparo automático</a:t>
            </a:r>
            <a:r>
              <a:rPr sz="2400" spc="-5" dirty="0">
                <a:cs typeface="Times New Roman"/>
              </a:rPr>
              <a:t>,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servicio exterior, con </a:t>
            </a:r>
            <a:r>
              <a:rPr sz="2400" dirty="0">
                <a:cs typeface="Times New Roman"/>
              </a:rPr>
              <a:t>velocidad de </a:t>
            </a:r>
            <a:r>
              <a:rPr sz="2400" b="1" i="1" u="sng" spc="-5" dirty="0">
                <a:cs typeface="Times New Roman"/>
              </a:rPr>
              <a:t>apertura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3</a:t>
            </a:r>
            <a:r>
              <a:rPr sz="2400" b="1" i="1" u="sng" spc="28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a</a:t>
            </a:r>
            <a:r>
              <a:rPr sz="2400" b="1" i="1" u="sng" spc="28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5</a:t>
            </a:r>
            <a:r>
              <a:rPr sz="2400" b="1" i="1" u="sng" spc="28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ciclos</a:t>
            </a:r>
            <a:r>
              <a:rPr sz="2400" spc="-5" dirty="0">
                <a:cs typeface="Times New Roman"/>
              </a:rPr>
              <a:t>,</a:t>
            </a:r>
            <a:r>
              <a:rPr sz="2400" spc="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circuitos</a:t>
            </a:r>
            <a:r>
              <a:rPr sz="2400" spc="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60</a:t>
            </a:r>
            <a:r>
              <a:rPr sz="2400" spc="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Hz;</a:t>
            </a:r>
            <a:r>
              <a:rPr sz="2400" spc="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5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2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8</a:t>
            </a:r>
            <a:r>
              <a:rPr sz="2400" spc="2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décimas</a:t>
            </a:r>
            <a:r>
              <a:rPr sz="2400" spc="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segundo.</a:t>
            </a:r>
            <a:r>
              <a:rPr sz="2400" spc="29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capacidad</a:t>
            </a:r>
            <a:r>
              <a:rPr sz="2400" b="1" i="1" u="sng" spc="280" dirty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de </a:t>
            </a:r>
            <a:r>
              <a:rPr sz="2400" b="1" i="1" u="sng" spc="-29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interrupción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OCB varía </a:t>
            </a:r>
            <a:r>
              <a:rPr sz="2400" spc="-5" dirty="0">
                <a:cs typeface="Times New Roman"/>
              </a:rPr>
              <a:t>en </a:t>
            </a:r>
            <a:r>
              <a:rPr sz="2400" b="1" i="1" u="sng" spc="-5" dirty="0">
                <a:cs typeface="Times New Roman"/>
              </a:rPr>
              <a:t>función </a:t>
            </a:r>
            <a:r>
              <a:rPr sz="2400" b="1" i="1" u="sng" spc="5" dirty="0">
                <a:cs typeface="Times New Roman"/>
              </a:rPr>
              <a:t>de la </a:t>
            </a:r>
            <a:r>
              <a:rPr sz="2400" b="1" i="1" u="sng" dirty="0">
                <a:cs typeface="Times New Roman"/>
              </a:rPr>
              <a:t>potencia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transmitir. </a:t>
            </a: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spc="10" dirty="0">
                <a:cs typeface="Times New Roman"/>
              </a:rPr>
              <a:t>10.23 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 </a:t>
            </a:r>
            <a:r>
              <a:rPr sz="2400" spc="-5" dirty="0">
                <a:cs typeface="Times New Roman"/>
              </a:rPr>
              <a:t>fotos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interruptores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potencia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aceite,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monopolar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tripolar,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respectivamente:</a:t>
            </a:r>
            <a:endParaRPr sz="2400" dirty="0">
              <a:cs typeface="Times New Roman"/>
            </a:endParaRPr>
          </a:p>
        </p:txBody>
      </p:sp>
      <p:pic>
        <p:nvPicPr>
          <p:cNvPr id="12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3000" y="3886200"/>
            <a:ext cx="11201400" cy="4378941"/>
          </a:xfrm>
          <a:prstGeom prst="rect">
            <a:avLst/>
          </a:prstGeom>
        </p:spPr>
      </p:pic>
      <p:sp>
        <p:nvSpPr>
          <p:cNvPr id="13" name="object 5"/>
          <p:cNvSpPr txBox="1"/>
          <p:nvPr/>
        </p:nvSpPr>
        <p:spPr>
          <a:xfrm>
            <a:off x="330200" y="8265141"/>
            <a:ext cx="17297399" cy="15646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06425" algn="ctr"/>
            <a:r>
              <a:rPr sz="2400" b="1" dirty="0" err="1" smtClean="0">
                <a:cs typeface="Times New Roman"/>
              </a:rPr>
              <a:t>Figura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10.23: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Potencia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Aceite,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alta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tensión,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exteriores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(OCB).</a:t>
            </a:r>
            <a:endParaRPr sz="2400" b="1" dirty="0">
              <a:cs typeface="Times New Roman"/>
            </a:endParaRPr>
          </a:p>
          <a:p>
            <a:pPr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ct val="110100"/>
              </a:lnSpc>
            </a:pPr>
            <a:r>
              <a:rPr sz="2400" spc="-10" dirty="0">
                <a:cs typeface="Times New Roman"/>
              </a:rPr>
              <a:t>Los</a:t>
            </a:r>
            <a:r>
              <a:rPr sz="2400" spc="-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OCB</a:t>
            </a:r>
            <a:r>
              <a:rPr sz="2400" b="1" i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operados</a:t>
            </a:r>
            <a:r>
              <a:rPr sz="2400" dirty="0">
                <a:cs typeface="Times New Roman"/>
              </a:rPr>
              <a:t> 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medio</a:t>
            </a:r>
            <a:r>
              <a:rPr sz="2400" spc="5" dirty="0">
                <a:cs typeface="Times New Roman"/>
              </a:rPr>
              <a:t> 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mecanismo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neumático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o</a:t>
            </a:r>
            <a:r>
              <a:rPr sz="2400" b="1" i="1" u="sng" spc="30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por</a:t>
            </a:r>
            <a:r>
              <a:rPr sz="2400" b="1" i="1" u="sng" spc="30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un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mecanismo </a:t>
            </a:r>
            <a:r>
              <a:rPr sz="2400" b="1" i="1" u="sng" dirty="0">
                <a:cs typeface="Times New Roman"/>
              </a:rPr>
              <a:t>de resorte </a:t>
            </a:r>
            <a:r>
              <a:rPr sz="2400" dirty="0">
                <a:cs typeface="Times New Roman"/>
              </a:rPr>
              <a:t>y motor </a:t>
            </a:r>
            <a:r>
              <a:rPr sz="2400" spc="-5" dirty="0">
                <a:cs typeface="Times New Roman"/>
              </a:rPr>
              <a:t>accionado </a:t>
            </a:r>
            <a:r>
              <a:rPr sz="2400" dirty="0">
                <a:cs typeface="Times New Roman"/>
              </a:rPr>
              <a:t>por medio de una bobina solenoide de </a:t>
            </a:r>
            <a:r>
              <a:rPr sz="2400" spc="-5" dirty="0">
                <a:cs typeface="Times New Roman"/>
              </a:rPr>
              <a:t>corriente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continua.</a:t>
            </a:r>
            <a:endParaRPr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993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4000" y="304800"/>
            <a:ext cx="17297400" cy="369216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8100">
              <a:spcBef>
                <a:spcPts val="355"/>
              </a:spcBef>
            </a:pPr>
            <a:r>
              <a:rPr sz="2400" b="1" spc="-5" dirty="0">
                <a:cs typeface="Times New Roman"/>
              </a:rPr>
              <a:t>10.11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Hexafluoruro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Azufre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(SF6</a:t>
            </a:r>
            <a:r>
              <a:rPr sz="2400" b="1" spc="-5" dirty="0" smtClean="0">
                <a:cs typeface="Times New Roman"/>
              </a:rPr>
              <a:t>)</a:t>
            </a:r>
            <a:endParaRPr lang="es-ES" sz="2400" b="1" spc="-5" dirty="0" smtClean="0">
              <a:cs typeface="Times New Roman"/>
            </a:endParaRPr>
          </a:p>
          <a:p>
            <a:pPr marL="38100">
              <a:spcBef>
                <a:spcPts val="355"/>
              </a:spcBef>
            </a:pPr>
            <a:endParaRPr sz="2400" dirty="0">
              <a:cs typeface="Times New Roman"/>
            </a:endParaRPr>
          </a:p>
          <a:p>
            <a:pPr marL="38100" marR="30480" algn="just">
              <a:lnSpc>
                <a:spcPct val="110300"/>
              </a:lnSpc>
              <a:spcBef>
                <a:spcPts val="50"/>
              </a:spcBef>
            </a:pPr>
            <a:r>
              <a:rPr sz="2400" spc="-1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interruptores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hexafluoruro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azufre se </a:t>
            </a:r>
            <a:r>
              <a:rPr sz="2400" dirty="0">
                <a:cs typeface="Times New Roman"/>
              </a:rPr>
              <a:t>denominan de </a:t>
            </a:r>
            <a:r>
              <a:rPr sz="2400" spc="-5" dirty="0">
                <a:cs typeface="Times New Roman"/>
              </a:rPr>
              <a:t>esta manera </a:t>
            </a:r>
            <a:r>
              <a:rPr sz="2400" b="1" i="1" u="sng" spc="-5" dirty="0">
                <a:cs typeface="Times New Roman"/>
              </a:rPr>
              <a:t>debido al uso del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10" dirty="0">
                <a:cs typeface="Times New Roman"/>
              </a:rPr>
              <a:t>gas </a:t>
            </a:r>
            <a:r>
              <a:rPr sz="2400" b="1" i="1" u="sng" spc="-5" dirty="0">
                <a:cs typeface="Times New Roman"/>
              </a:rPr>
              <a:t>hexafluoruro </a:t>
            </a:r>
            <a:r>
              <a:rPr sz="2400" b="1" i="1" u="sng" dirty="0">
                <a:cs typeface="Times New Roman"/>
              </a:rPr>
              <a:t>de azufre para extinguir </a:t>
            </a:r>
            <a:r>
              <a:rPr sz="2400" b="1" i="1" u="sng" spc="-5" dirty="0">
                <a:cs typeface="Times New Roman"/>
              </a:rPr>
              <a:t>el arco eléctrico</a:t>
            </a:r>
            <a:r>
              <a:rPr sz="2400" spc="-5" dirty="0">
                <a:cs typeface="Times New Roman"/>
              </a:rPr>
              <a:t> en el </a:t>
            </a:r>
            <a:r>
              <a:rPr sz="2400" dirty="0">
                <a:cs typeface="Times New Roman"/>
              </a:rPr>
              <a:t>interruptor de potencia. </a:t>
            </a:r>
            <a:r>
              <a:rPr sz="2400" spc="-10" dirty="0">
                <a:cs typeface="Times New Roman"/>
              </a:rPr>
              <a:t>Las </a:t>
            </a:r>
            <a:r>
              <a:rPr sz="2400" spc="-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subestaciones</a:t>
            </a:r>
            <a:r>
              <a:rPr sz="2400" spc="-5" dirty="0">
                <a:cs typeface="Times New Roman"/>
              </a:rPr>
              <a:t> eléctricas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este </a:t>
            </a:r>
            <a:r>
              <a:rPr sz="2400" dirty="0">
                <a:cs typeface="Times New Roman"/>
              </a:rPr>
              <a:t>tipo </a:t>
            </a:r>
            <a:r>
              <a:rPr sz="2400" spc="-5" dirty="0">
                <a:cs typeface="Times New Roman"/>
              </a:rPr>
              <a:t>son </a:t>
            </a:r>
            <a:r>
              <a:rPr sz="2400" b="1" i="1" u="sng" spc="-5" dirty="0">
                <a:cs typeface="Times New Roman"/>
              </a:rPr>
              <a:t>conocidas como GIS</a:t>
            </a:r>
            <a:r>
              <a:rPr sz="2400" spc="-5" dirty="0">
                <a:cs typeface="Times New Roman"/>
              </a:rPr>
              <a:t>,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sus siglas en inglés “Gas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Insulated Substation”.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hexafluoruro </a:t>
            </a:r>
            <a:r>
              <a:rPr sz="2400" dirty="0">
                <a:cs typeface="Times New Roman"/>
              </a:rPr>
              <a:t>de azufre es un </a:t>
            </a:r>
            <a:r>
              <a:rPr sz="2400" b="1" i="1" u="sng" spc="-10" dirty="0">
                <a:cs typeface="Times New Roman"/>
              </a:rPr>
              <a:t>gas </a:t>
            </a:r>
            <a:r>
              <a:rPr sz="2400" b="1" i="1" u="sng" dirty="0">
                <a:cs typeface="Times New Roman"/>
              </a:rPr>
              <a:t>incoloro, inodoro, no tóxico y no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inflamable</a:t>
            </a:r>
            <a:r>
              <a:rPr sz="2400" spc="-5" dirty="0">
                <a:cs typeface="Times New Roman"/>
              </a:rPr>
              <a:t>. Es </a:t>
            </a:r>
            <a:r>
              <a:rPr sz="2400" dirty="0">
                <a:cs typeface="Times New Roman"/>
              </a:rPr>
              <a:t>uno de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compuestos químicos más </a:t>
            </a:r>
            <a:r>
              <a:rPr sz="2400" spc="-5" dirty="0">
                <a:cs typeface="Times New Roman"/>
              </a:rPr>
              <a:t>estables; </a:t>
            </a:r>
            <a:r>
              <a:rPr sz="2400" dirty="0">
                <a:cs typeface="Times New Roman"/>
              </a:rPr>
              <a:t>y también uno de </a:t>
            </a:r>
            <a:r>
              <a:rPr sz="2400" spc="-5" dirty="0">
                <a:cs typeface="Times New Roman"/>
              </a:rPr>
              <a:t>los gases </a:t>
            </a:r>
            <a:r>
              <a:rPr sz="2400" dirty="0">
                <a:cs typeface="Times New Roman"/>
              </a:rPr>
              <a:t> más </a:t>
            </a:r>
            <a:r>
              <a:rPr sz="2400" spc="-5" dirty="0">
                <a:cs typeface="Times New Roman"/>
              </a:rPr>
              <a:t>densos. </a:t>
            </a:r>
            <a:r>
              <a:rPr sz="2400" dirty="0">
                <a:cs typeface="Times New Roman"/>
              </a:rPr>
              <a:t>A 20˚C </a:t>
            </a:r>
            <a:r>
              <a:rPr sz="2400" spc="-5" dirty="0">
                <a:cs typeface="Times New Roman"/>
              </a:rPr>
              <a:t>(68˚F)</a:t>
            </a:r>
            <a:r>
              <a:rPr sz="2400" dirty="0">
                <a:cs typeface="Times New Roman"/>
              </a:rPr>
              <a:t> y </a:t>
            </a:r>
            <a:r>
              <a:rPr sz="2400" spc="-5" dirty="0">
                <a:cs typeface="Times New Roman"/>
              </a:rPr>
              <a:t>presión atmosférica, su densidad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cinco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veces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densidad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aire.</a:t>
            </a:r>
            <a:endParaRPr sz="2400" dirty="0">
              <a:cs typeface="Times New Roman"/>
            </a:endParaRPr>
          </a:p>
          <a:p>
            <a:pPr marL="38100" marR="33020" algn="just">
              <a:lnSpc>
                <a:spcPct val="110000"/>
              </a:lnSpc>
            </a:pPr>
            <a:r>
              <a:rPr sz="2400" spc="-5" dirty="0">
                <a:cs typeface="Times New Roman"/>
              </a:rPr>
              <a:t>Su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coeficiente</a:t>
            </a:r>
            <a:r>
              <a:rPr sz="2400" spc="10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transferencia</a:t>
            </a:r>
            <a:r>
              <a:rPr sz="2400" spc="10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calor,</a:t>
            </a:r>
            <a:r>
              <a:rPr sz="2400" spc="1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presión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atmosférica,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1.6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veces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mayor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spc="-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aire;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presión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2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Kg/cm</a:t>
            </a:r>
            <a:r>
              <a:rPr sz="2400" baseline="38194" dirty="0">
                <a:cs typeface="Times New Roman"/>
              </a:rPr>
              <a:t>2</a:t>
            </a:r>
            <a:r>
              <a:rPr sz="2400" spc="232" baseline="3819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(28.44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Psi)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este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coeficiente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es,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aproximadamente,</a:t>
            </a:r>
            <a:r>
              <a:rPr sz="2400" spc="5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25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veces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del aire </a:t>
            </a:r>
            <a:r>
              <a:rPr sz="2400" dirty="0">
                <a:cs typeface="Times New Roman"/>
              </a:rPr>
              <a:t>a presión </a:t>
            </a:r>
            <a:r>
              <a:rPr sz="2400" spc="-5" dirty="0">
                <a:cs typeface="Times New Roman"/>
              </a:rPr>
              <a:t>atmosférica. </a:t>
            </a: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propiedad </a:t>
            </a:r>
            <a:r>
              <a:rPr sz="2400" spc="5" dirty="0">
                <a:cs typeface="Times New Roman"/>
              </a:rPr>
              <a:t>muy </a:t>
            </a:r>
            <a:r>
              <a:rPr sz="2400" dirty="0">
                <a:cs typeface="Times New Roman"/>
              </a:rPr>
              <a:t>importante, </a:t>
            </a:r>
            <a:r>
              <a:rPr sz="2400" spc="-5" dirty="0">
                <a:cs typeface="Times New Roman"/>
              </a:rPr>
              <a:t>porque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facilita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rápida </a:t>
            </a:r>
            <a:r>
              <a:rPr sz="2400" dirty="0">
                <a:cs typeface="Times New Roman"/>
              </a:rPr>
              <a:t>disipación de </a:t>
            </a:r>
            <a:r>
              <a:rPr sz="2400" spc="-5" dirty="0">
                <a:cs typeface="Times New Roman"/>
              </a:rPr>
              <a:t>calor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reduce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esta manera el </a:t>
            </a:r>
            <a:r>
              <a:rPr sz="2400" dirty="0">
                <a:cs typeface="Times New Roman"/>
              </a:rPr>
              <a:t>aumento de </a:t>
            </a:r>
            <a:r>
              <a:rPr sz="2400" spc="-5" dirty="0">
                <a:cs typeface="Times New Roman"/>
              </a:rPr>
              <a:t>temperatura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equipo.</a:t>
            </a:r>
          </a:p>
        </p:txBody>
      </p:sp>
      <p:sp>
        <p:nvSpPr>
          <p:cNvPr id="6" name="object 2"/>
          <p:cNvSpPr txBox="1"/>
          <p:nvPr/>
        </p:nvSpPr>
        <p:spPr>
          <a:xfrm>
            <a:off x="-104264" y="3886200"/>
            <a:ext cx="17655664" cy="422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marR="5080">
              <a:lnSpc>
                <a:spcPct val="111000"/>
              </a:lnSpc>
              <a:spcBef>
                <a:spcPts val="1160"/>
              </a:spcBef>
            </a:pPr>
            <a:r>
              <a:rPr sz="2400" spc="-10" dirty="0" smtClean="0">
                <a:cs typeface="Times New Roman"/>
              </a:rPr>
              <a:t>La</a:t>
            </a:r>
            <a:r>
              <a:rPr sz="2400" spc="19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10.24</a:t>
            </a:r>
            <a:r>
              <a:rPr sz="2400" spc="1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1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foto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18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GIS</a:t>
            </a:r>
            <a:r>
              <a:rPr sz="2400" spc="1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1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interruptores</a:t>
            </a:r>
            <a:r>
              <a:rPr sz="2400" spc="1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potencia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interiores</a:t>
            </a:r>
            <a:r>
              <a:rPr sz="2400" dirty="0">
                <a:cs typeface="Times New Roman"/>
              </a:rPr>
              <a:t> para</a:t>
            </a:r>
            <a:r>
              <a:rPr sz="2400" spc="-5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220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kV:</a:t>
            </a:r>
          </a:p>
        </p:txBody>
      </p:sp>
      <p:pic>
        <p:nvPicPr>
          <p:cNvPr id="7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000" y="4287785"/>
            <a:ext cx="4677155" cy="5313415"/>
          </a:xfrm>
          <a:prstGeom prst="rect">
            <a:avLst/>
          </a:prstGeom>
        </p:spPr>
      </p:pic>
      <p:sp>
        <p:nvSpPr>
          <p:cNvPr id="8" name="object 7"/>
          <p:cNvSpPr txBox="1"/>
          <p:nvPr/>
        </p:nvSpPr>
        <p:spPr>
          <a:xfrm>
            <a:off x="3959605" y="8621265"/>
            <a:ext cx="971550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5188328" y="4267200"/>
            <a:ext cx="9372599" cy="825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50"/>
              </a:spcBef>
            </a:pPr>
            <a:r>
              <a:rPr sz="2400" spc="-10" dirty="0" smtClean="0">
                <a:cs typeface="Times New Roman"/>
              </a:rPr>
              <a:t>La</a:t>
            </a:r>
            <a:r>
              <a:rPr sz="2400" spc="1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1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10.25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11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foto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11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GIS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1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doble</a:t>
            </a:r>
            <a:r>
              <a:rPr sz="2400" spc="-5" dirty="0">
                <a:cs typeface="Times New Roman"/>
              </a:rPr>
              <a:t> para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interiores</a:t>
            </a:r>
            <a:r>
              <a:rPr sz="2400" dirty="0">
                <a:cs typeface="Times New Roman"/>
              </a:rPr>
              <a:t> para 300 </a:t>
            </a:r>
            <a:r>
              <a:rPr sz="2400" spc="-5" dirty="0">
                <a:cs typeface="Times New Roman"/>
              </a:rPr>
              <a:t>kV:</a:t>
            </a:r>
            <a:endParaRPr sz="2400" dirty="0">
              <a:cs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8710868" y="9410122"/>
            <a:ext cx="96011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10.25: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GIS,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juego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doble, 300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kV,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interiores.</a:t>
            </a:r>
            <a:endParaRPr sz="2400" b="1" dirty="0">
              <a:cs typeface="Times New Roman"/>
            </a:endParaRPr>
          </a:p>
        </p:txBody>
      </p:sp>
      <p:pic>
        <p:nvPicPr>
          <p:cNvPr id="11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72172" y="4724400"/>
            <a:ext cx="5979228" cy="4685722"/>
          </a:xfrm>
          <a:prstGeom prst="rect">
            <a:avLst/>
          </a:prstGeom>
        </p:spPr>
      </p:pic>
      <p:sp>
        <p:nvSpPr>
          <p:cNvPr id="12" name="object 8"/>
          <p:cNvSpPr txBox="1"/>
          <p:nvPr/>
        </p:nvSpPr>
        <p:spPr>
          <a:xfrm>
            <a:off x="14075152" y="8399351"/>
            <a:ext cx="9715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270053" y="6675702"/>
            <a:ext cx="32476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5"/>
              </a:spcBef>
            </a:pPr>
            <a:r>
              <a:rPr lang="es-ES" sz="2400" b="1" dirty="0">
                <a:cs typeface="Times New Roman"/>
              </a:rPr>
              <a:t>Figura </a:t>
            </a:r>
            <a:r>
              <a:rPr lang="es-ES" sz="2400" b="1" spc="-5" dirty="0">
                <a:cs typeface="Times New Roman"/>
              </a:rPr>
              <a:t>10.24: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Interruptor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10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Potencia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SF6,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alta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tensión,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interiores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(GIS).</a:t>
            </a:r>
            <a:endParaRPr lang="es-ES" sz="2400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59"/>
            <a:ext cx="17297400" cy="8327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11000"/>
              </a:lnSpc>
              <a:spcBef>
                <a:spcPts val="1160"/>
              </a:spcBef>
            </a:pPr>
            <a:r>
              <a:rPr sz="2400" spc="-10" dirty="0" smtClean="0">
                <a:cs typeface="Times New Roman"/>
              </a:rPr>
              <a:t>La</a:t>
            </a:r>
            <a:r>
              <a:rPr sz="2400" spc="8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10.26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componentes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internos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7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GIS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juego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barras</a:t>
            </a:r>
            <a:r>
              <a:rPr sz="2400" dirty="0">
                <a:cs typeface="Times New Roman"/>
              </a:rPr>
              <a:t> doble para</a:t>
            </a:r>
            <a:r>
              <a:rPr sz="2400" spc="-5" dirty="0">
                <a:cs typeface="Times New Roman"/>
              </a:rPr>
              <a:t> interiores</a:t>
            </a:r>
            <a:r>
              <a:rPr sz="2400" dirty="0">
                <a:cs typeface="Times New Roman"/>
              </a:rPr>
              <a:t> para</a:t>
            </a:r>
            <a:r>
              <a:rPr sz="2400" spc="-1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220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kV: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8520" y="3069288"/>
            <a:ext cx="1439598" cy="451149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4925" algn="ctr">
              <a:lnSpc>
                <a:spcPts val="2100"/>
              </a:lnSpc>
              <a:spcBef>
                <a:spcPts val="240"/>
              </a:spcBef>
            </a:pPr>
            <a:r>
              <a:rPr sz="2400" b="1" dirty="0" smtClean="0">
                <a:cs typeface="Times New Roman"/>
              </a:rPr>
              <a:t>1</a:t>
            </a:r>
          </a:p>
          <a:p>
            <a:pPr algn="ctr">
              <a:lnSpc>
                <a:spcPts val="2100"/>
              </a:lnSpc>
              <a:spcBef>
                <a:spcPts val="145"/>
              </a:spcBef>
            </a:pPr>
            <a:r>
              <a:rPr sz="2400" b="1" dirty="0" smtClean="0">
                <a:cs typeface="Times New Roman"/>
              </a:rPr>
              <a:t>2,</a:t>
            </a:r>
            <a:r>
              <a:rPr sz="2400" b="1" spc="-30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3</a:t>
            </a:r>
            <a:r>
              <a:rPr sz="2400" b="1" spc="-2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&amp;</a:t>
            </a:r>
            <a:r>
              <a:rPr sz="2400" b="1" spc="-40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4</a:t>
            </a:r>
          </a:p>
          <a:p>
            <a:pPr marL="34925" algn="ctr">
              <a:lnSpc>
                <a:spcPts val="2100"/>
              </a:lnSpc>
              <a:spcBef>
                <a:spcPts val="155"/>
              </a:spcBef>
            </a:pPr>
            <a:r>
              <a:rPr sz="2400" b="1" dirty="0" smtClean="0">
                <a:cs typeface="Times New Roman"/>
              </a:rPr>
              <a:t>5</a:t>
            </a:r>
          </a:p>
          <a:p>
            <a:pPr marL="34925" algn="ctr">
              <a:lnSpc>
                <a:spcPts val="2100"/>
              </a:lnSpc>
              <a:spcBef>
                <a:spcPts val="145"/>
              </a:spcBef>
            </a:pPr>
            <a:r>
              <a:rPr sz="2400" b="1" dirty="0" smtClean="0">
                <a:cs typeface="Times New Roman"/>
              </a:rPr>
              <a:t>6</a:t>
            </a:r>
          </a:p>
          <a:p>
            <a:pPr marL="34925" algn="ctr">
              <a:lnSpc>
                <a:spcPts val="2100"/>
              </a:lnSpc>
              <a:spcBef>
                <a:spcPts val="145"/>
              </a:spcBef>
            </a:pPr>
            <a:r>
              <a:rPr sz="2400" b="1" dirty="0" smtClean="0">
                <a:cs typeface="Times New Roman"/>
              </a:rPr>
              <a:t>7</a:t>
            </a:r>
          </a:p>
          <a:p>
            <a:pPr marL="34925" algn="ctr">
              <a:lnSpc>
                <a:spcPts val="2100"/>
              </a:lnSpc>
              <a:spcBef>
                <a:spcPts val="145"/>
              </a:spcBef>
            </a:pPr>
            <a:r>
              <a:rPr sz="2400" b="1" dirty="0" smtClean="0">
                <a:cs typeface="Times New Roman"/>
              </a:rPr>
              <a:t>8</a:t>
            </a:r>
          </a:p>
          <a:p>
            <a:pPr marL="34925" algn="ctr">
              <a:lnSpc>
                <a:spcPts val="2100"/>
              </a:lnSpc>
              <a:spcBef>
                <a:spcPts val="155"/>
              </a:spcBef>
            </a:pPr>
            <a:r>
              <a:rPr sz="2400" b="1" dirty="0" smtClean="0">
                <a:cs typeface="Times New Roman"/>
              </a:rPr>
              <a:t>9</a:t>
            </a:r>
            <a:endParaRPr lang="es-ES" sz="2400" b="1" dirty="0" smtClean="0">
              <a:cs typeface="Times New Roman"/>
            </a:endParaRPr>
          </a:p>
          <a:p>
            <a:pPr marL="34925" algn="ctr">
              <a:lnSpc>
                <a:spcPts val="2100"/>
              </a:lnSpc>
              <a:spcBef>
                <a:spcPts val="155"/>
              </a:spcBef>
            </a:pPr>
            <a:r>
              <a:rPr lang="es-ES" sz="2400" b="1" dirty="0">
                <a:cs typeface="Times New Roman"/>
              </a:rPr>
              <a:t>10, 11 &amp;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12</a:t>
            </a:r>
            <a:endParaRPr lang="es-ES" sz="2400" b="1" dirty="0" smtClean="0">
              <a:cs typeface="Times New Roman"/>
            </a:endParaRPr>
          </a:p>
          <a:p>
            <a:pPr marL="12700" algn="ctr">
              <a:lnSpc>
                <a:spcPts val="2100"/>
              </a:lnSpc>
              <a:spcBef>
                <a:spcPts val="240"/>
              </a:spcBef>
            </a:pPr>
            <a:r>
              <a:rPr lang="en-US" sz="2400" b="1" dirty="0">
                <a:cs typeface="Times New Roman"/>
              </a:rPr>
              <a:t>13</a:t>
            </a:r>
          </a:p>
          <a:p>
            <a:pPr marL="12700" algn="ctr">
              <a:lnSpc>
                <a:spcPts val="2100"/>
              </a:lnSpc>
              <a:spcBef>
                <a:spcPts val="145"/>
              </a:spcBef>
            </a:pPr>
            <a:r>
              <a:rPr lang="en-US" sz="2400" b="1" dirty="0">
                <a:cs typeface="Times New Roman"/>
              </a:rPr>
              <a:t>14</a:t>
            </a:r>
          </a:p>
          <a:p>
            <a:pPr marL="12700" algn="ctr">
              <a:lnSpc>
                <a:spcPts val="2100"/>
              </a:lnSpc>
              <a:spcBef>
                <a:spcPts val="145"/>
              </a:spcBef>
            </a:pPr>
            <a:r>
              <a:rPr lang="en-US" sz="2400" b="1" dirty="0">
                <a:cs typeface="Times New Roman"/>
              </a:rPr>
              <a:t>15</a:t>
            </a:r>
          </a:p>
          <a:p>
            <a:pPr marL="12700" algn="ctr">
              <a:lnSpc>
                <a:spcPts val="2100"/>
              </a:lnSpc>
              <a:spcBef>
                <a:spcPts val="160"/>
              </a:spcBef>
            </a:pPr>
            <a:r>
              <a:rPr lang="en-US" sz="2400" b="1" dirty="0">
                <a:cs typeface="Times New Roman"/>
              </a:rPr>
              <a:t>16</a:t>
            </a:r>
          </a:p>
          <a:p>
            <a:pPr marL="12700" algn="ctr">
              <a:lnSpc>
                <a:spcPts val="2100"/>
              </a:lnSpc>
              <a:spcBef>
                <a:spcPts val="145"/>
              </a:spcBef>
            </a:pPr>
            <a:r>
              <a:rPr lang="en-US" sz="2400" b="1" dirty="0">
                <a:cs typeface="Times New Roman"/>
              </a:rPr>
              <a:t>17</a:t>
            </a:r>
          </a:p>
          <a:p>
            <a:pPr marL="12700" algn="ctr">
              <a:lnSpc>
                <a:spcPts val="2100"/>
              </a:lnSpc>
              <a:spcBef>
                <a:spcPts val="140"/>
              </a:spcBef>
            </a:pPr>
            <a:r>
              <a:rPr lang="en-US" sz="2400" b="1" dirty="0">
                <a:cs typeface="Times New Roman"/>
              </a:rPr>
              <a:t>18</a:t>
            </a:r>
          </a:p>
          <a:p>
            <a:pPr marL="34925" algn="ctr">
              <a:spcBef>
                <a:spcPts val="155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7445" y="3069288"/>
            <a:ext cx="6602731" cy="478849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8895" algn="just">
              <a:lnSpc>
                <a:spcPts val="2300"/>
              </a:lnSpc>
              <a:spcBef>
                <a:spcPts val="240"/>
              </a:spcBef>
            </a:pPr>
            <a:r>
              <a:rPr sz="2400" b="1" spc="-5" dirty="0">
                <a:cs typeface="Times New Roman"/>
              </a:rPr>
              <a:t>Interruptor</a:t>
            </a:r>
            <a:r>
              <a:rPr sz="2400" b="1" spc="-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SF6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47625" marR="5080" indent="-35560" algn="just">
              <a:lnSpc>
                <a:spcPts val="2300"/>
              </a:lnSpc>
              <a:spcBef>
                <a:spcPts val="65"/>
              </a:spcBef>
            </a:pPr>
            <a:r>
              <a:rPr sz="2400" b="1" dirty="0" err="1" smtClean="0">
                <a:cs typeface="Times New Roman"/>
              </a:rPr>
              <a:t>Componentes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 </a:t>
            </a:r>
            <a:r>
              <a:rPr sz="2400" b="1" spc="-5" dirty="0">
                <a:cs typeface="Times New Roman"/>
              </a:rPr>
              <a:t>mando del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 SF6. </a:t>
            </a:r>
            <a:r>
              <a:rPr sz="2400" b="1" spc="-285" dirty="0">
                <a:cs typeface="Times New Roman"/>
              </a:rPr>
              <a:t> </a:t>
            </a:r>
            <a:endParaRPr lang="es-ES" sz="2400" b="1" spc="-285" dirty="0" smtClean="0">
              <a:cs typeface="Times New Roman"/>
            </a:endParaRPr>
          </a:p>
          <a:p>
            <a:pPr marL="47625" marR="5080" indent="-35560" algn="just">
              <a:lnSpc>
                <a:spcPts val="2300"/>
              </a:lnSpc>
              <a:spcBef>
                <a:spcPts val="65"/>
              </a:spcBef>
            </a:pPr>
            <a:r>
              <a:rPr sz="2400" b="1" spc="-5" dirty="0" err="1" smtClean="0">
                <a:cs typeface="Times New Roman"/>
              </a:rPr>
              <a:t>Seccionadores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Barra </a:t>
            </a:r>
            <a:r>
              <a:rPr sz="2400" b="1" spc="-10" dirty="0">
                <a:cs typeface="Times New Roman"/>
              </a:rPr>
              <a:t>I.</a:t>
            </a:r>
            <a:endParaRPr sz="2400" b="1" dirty="0">
              <a:cs typeface="Times New Roman"/>
            </a:endParaRPr>
          </a:p>
          <a:p>
            <a:pPr marL="47625" algn="just">
              <a:lnSpc>
                <a:spcPts val="2300"/>
              </a:lnSpc>
              <a:spcBef>
                <a:spcPts val="60"/>
              </a:spcBef>
            </a:pPr>
            <a:r>
              <a:rPr sz="2400" b="1" spc="-5" dirty="0">
                <a:cs typeface="Times New Roman"/>
              </a:rPr>
              <a:t>Barras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Principales</a:t>
            </a:r>
            <a:r>
              <a:rPr sz="2400" b="1" spc="-10" dirty="0">
                <a:cs typeface="Times New Roman"/>
              </a:rPr>
              <a:t> I.</a:t>
            </a:r>
            <a:endParaRPr sz="2400" b="1" dirty="0">
              <a:cs typeface="Times New Roman"/>
            </a:endParaRPr>
          </a:p>
          <a:p>
            <a:pPr marL="47625" marR="1298575" algn="just">
              <a:lnSpc>
                <a:spcPts val="2300"/>
              </a:lnSpc>
            </a:pPr>
            <a:r>
              <a:rPr sz="2400" b="1" spc="-5" dirty="0">
                <a:cs typeface="Times New Roman"/>
              </a:rPr>
              <a:t>Seccionadores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Barra</a:t>
            </a:r>
            <a:r>
              <a:rPr sz="2400" b="1" spc="-20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II. </a:t>
            </a:r>
            <a:r>
              <a:rPr sz="2400" b="1" spc="-285" dirty="0">
                <a:cs typeface="Times New Roman"/>
              </a:rPr>
              <a:t> </a:t>
            </a:r>
            <a:endParaRPr lang="es-ES" sz="2400" b="1" spc="-285" dirty="0" smtClean="0">
              <a:cs typeface="Times New Roman"/>
            </a:endParaRPr>
          </a:p>
          <a:p>
            <a:pPr marL="47625" marR="1298575" algn="just">
              <a:lnSpc>
                <a:spcPts val="2300"/>
              </a:lnSpc>
            </a:pPr>
            <a:r>
              <a:rPr sz="2400" b="1" spc="-5" dirty="0" err="1" smtClean="0">
                <a:cs typeface="Times New Roman"/>
              </a:rPr>
              <a:t>Barras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Principales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II.</a:t>
            </a:r>
            <a:endParaRPr sz="2400" b="1" dirty="0">
              <a:cs typeface="Times New Roman"/>
            </a:endParaRPr>
          </a:p>
          <a:p>
            <a:pPr marL="47625" algn="just">
              <a:lnSpc>
                <a:spcPts val="2300"/>
              </a:lnSpc>
              <a:spcBef>
                <a:spcPts val="155"/>
              </a:spcBef>
            </a:pPr>
            <a:r>
              <a:rPr sz="2400" b="1" spc="-5" dirty="0">
                <a:cs typeface="Times New Roman"/>
              </a:rPr>
              <a:t>Seccionadores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Línea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12700" marR="593090" algn="just">
              <a:lnSpc>
                <a:spcPts val="2300"/>
              </a:lnSpc>
              <a:spcBef>
                <a:spcPts val="95"/>
              </a:spcBef>
            </a:pPr>
            <a:r>
              <a:rPr lang="es-ES" sz="2400" b="1" spc="-5" dirty="0" smtClean="0">
                <a:cs typeface="Times New Roman"/>
              </a:rPr>
              <a:t>Seccionadores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 </a:t>
            </a:r>
            <a:r>
              <a:rPr lang="es-ES" sz="2400" b="1" spc="-5" dirty="0">
                <a:cs typeface="Times New Roman"/>
              </a:rPr>
              <a:t>Puesta </a:t>
            </a:r>
            <a:r>
              <a:rPr lang="es-ES" sz="2400" b="1" dirty="0">
                <a:cs typeface="Times New Roman"/>
              </a:rPr>
              <a:t>a</a:t>
            </a:r>
            <a:r>
              <a:rPr lang="es-ES" sz="2400" b="1" spc="-5" dirty="0">
                <a:cs typeface="Times New Roman"/>
              </a:rPr>
              <a:t> Tierra. </a:t>
            </a:r>
            <a:endParaRPr lang="es-ES" sz="2400" b="1" spc="-5" dirty="0" smtClean="0">
              <a:cs typeface="Times New Roman"/>
            </a:endParaRPr>
          </a:p>
          <a:p>
            <a:pPr marL="12700" marR="593090" algn="just">
              <a:lnSpc>
                <a:spcPts val="2300"/>
              </a:lnSpc>
              <a:spcBef>
                <a:spcPts val="95"/>
              </a:spcBef>
            </a:pPr>
            <a:r>
              <a:rPr lang="es-ES" sz="2400" b="1" spc="-5" dirty="0" smtClean="0">
                <a:cs typeface="Times New Roman"/>
              </a:rPr>
              <a:t>Transformador </a:t>
            </a:r>
            <a:r>
              <a:rPr lang="es-ES" sz="2400" b="1" spc="-5" dirty="0">
                <a:cs typeface="Times New Roman"/>
              </a:rPr>
              <a:t>de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Corriente. </a:t>
            </a:r>
            <a:r>
              <a:rPr lang="es-ES" sz="2400" b="1" dirty="0">
                <a:cs typeface="Times New Roman"/>
              </a:rPr>
              <a:t> </a:t>
            </a:r>
            <a:endParaRPr lang="es-ES" sz="2400" b="1" dirty="0" smtClean="0">
              <a:cs typeface="Times New Roman"/>
            </a:endParaRPr>
          </a:p>
          <a:p>
            <a:pPr marL="12700" marR="593090" algn="just">
              <a:lnSpc>
                <a:spcPts val="2300"/>
              </a:lnSpc>
              <a:spcBef>
                <a:spcPts val="95"/>
              </a:spcBef>
            </a:pPr>
            <a:r>
              <a:rPr lang="es-ES" sz="2400" b="1" spc="-5" dirty="0" smtClean="0">
                <a:cs typeface="Times New Roman"/>
              </a:rPr>
              <a:t>Transformador </a:t>
            </a:r>
            <a:r>
              <a:rPr lang="es-ES" sz="2400" b="1" spc="-5" dirty="0">
                <a:cs typeface="Times New Roman"/>
              </a:rPr>
              <a:t>de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Tensión. </a:t>
            </a:r>
            <a:r>
              <a:rPr lang="es-ES" sz="2400" b="1" dirty="0">
                <a:cs typeface="Times New Roman"/>
              </a:rPr>
              <a:t> </a:t>
            </a:r>
            <a:endParaRPr lang="es-ES" sz="2400" b="1" dirty="0" smtClean="0">
              <a:cs typeface="Times New Roman"/>
            </a:endParaRPr>
          </a:p>
          <a:p>
            <a:pPr marL="12700" marR="593090" algn="just">
              <a:lnSpc>
                <a:spcPts val="2300"/>
              </a:lnSpc>
              <a:spcBef>
                <a:spcPts val="95"/>
              </a:spcBef>
            </a:pPr>
            <a:r>
              <a:rPr lang="es-ES" sz="2400" b="1" spc="-5" dirty="0" smtClean="0">
                <a:cs typeface="Times New Roman"/>
              </a:rPr>
              <a:t>Terminal </a:t>
            </a:r>
            <a:r>
              <a:rPr lang="es-ES" sz="2400" b="1" spc="-5" dirty="0">
                <a:cs typeface="Times New Roman"/>
              </a:rPr>
              <a:t>del </a:t>
            </a:r>
            <a:r>
              <a:rPr lang="es-ES" sz="2400" b="1" dirty="0">
                <a:cs typeface="Times New Roman"/>
              </a:rPr>
              <a:t>cable </a:t>
            </a:r>
            <a:r>
              <a:rPr lang="es-ES" sz="2400" b="1" spc="-5" dirty="0">
                <a:cs typeface="Times New Roman"/>
              </a:rPr>
              <a:t>subterráneo. </a:t>
            </a:r>
            <a:r>
              <a:rPr lang="es-ES" sz="2400" b="1" spc="-285" dirty="0">
                <a:cs typeface="Times New Roman"/>
              </a:rPr>
              <a:t> </a:t>
            </a:r>
            <a:endParaRPr lang="es-ES" sz="2400" b="1" spc="-285" dirty="0" smtClean="0">
              <a:cs typeface="Times New Roman"/>
            </a:endParaRPr>
          </a:p>
          <a:p>
            <a:pPr marL="12700" marR="593090" algn="just">
              <a:lnSpc>
                <a:spcPts val="2300"/>
              </a:lnSpc>
              <a:spcBef>
                <a:spcPts val="95"/>
              </a:spcBef>
            </a:pPr>
            <a:r>
              <a:rPr lang="es-ES" sz="2400" b="1" spc="-5" dirty="0" smtClean="0">
                <a:cs typeface="Times New Roman"/>
              </a:rPr>
              <a:t>Unidad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control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del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gas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SF6.</a:t>
            </a:r>
            <a:endParaRPr lang="es-ES" sz="2400" b="1" dirty="0">
              <a:cs typeface="Times New Roman"/>
            </a:endParaRPr>
          </a:p>
          <a:p>
            <a:pPr marL="12700" marR="5080" algn="just">
              <a:lnSpc>
                <a:spcPts val="2300"/>
              </a:lnSpc>
            </a:pPr>
            <a:r>
              <a:rPr lang="es-ES" sz="2400" b="1" spc="-5" dirty="0">
                <a:cs typeface="Times New Roman"/>
              </a:rPr>
              <a:t>Unidad</a:t>
            </a:r>
            <a:r>
              <a:rPr lang="es-ES" sz="2400" b="1" dirty="0">
                <a:cs typeface="Times New Roman"/>
              </a:rPr>
              <a:t> de </a:t>
            </a:r>
            <a:r>
              <a:rPr lang="es-ES" sz="2400" b="1" spc="-5" dirty="0">
                <a:cs typeface="Times New Roman"/>
              </a:rPr>
              <a:t>control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del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interruptor</a:t>
            </a:r>
            <a:r>
              <a:rPr lang="es-ES" sz="2400" b="1" dirty="0">
                <a:cs typeface="Times New Roman"/>
              </a:rPr>
              <a:t> de</a:t>
            </a:r>
            <a:r>
              <a:rPr lang="es-ES" sz="2400" b="1" spc="-5" dirty="0">
                <a:cs typeface="Times New Roman"/>
              </a:rPr>
              <a:t> SF6. </a:t>
            </a:r>
            <a:r>
              <a:rPr lang="es-ES" sz="2400" b="1" spc="-285" dirty="0">
                <a:cs typeface="Times New Roman"/>
              </a:rPr>
              <a:t> </a:t>
            </a:r>
            <a:endParaRPr lang="es-ES" sz="2400" b="1" spc="-285" dirty="0" smtClean="0">
              <a:cs typeface="Times New Roman"/>
            </a:endParaRPr>
          </a:p>
          <a:p>
            <a:pPr marL="12700" marR="5080" algn="just">
              <a:lnSpc>
                <a:spcPts val="2300"/>
              </a:lnSpc>
            </a:pPr>
            <a:r>
              <a:rPr lang="es-ES" sz="2400" b="1" spc="-5" dirty="0" smtClean="0">
                <a:cs typeface="Times New Roman"/>
              </a:rPr>
              <a:t>Tablero </a:t>
            </a:r>
            <a:r>
              <a:rPr lang="es-ES" sz="2400" b="1" dirty="0">
                <a:cs typeface="Times New Roman"/>
              </a:rPr>
              <a:t>de comando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y</a:t>
            </a:r>
            <a:r>
              <a:rPr lang="es-ES" sz="2400" b="1" spc="-3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control</a:t>
            </a:r>
            <a:r>
              <a:rPr lang="es-ES" sz="2400" b="1" spc="-5" dirty="0">
                <a:cs typeface="Times New Roman"/>
              </a:rPr>
              <a:t> local.</a:t>
            </a:r>
            <a:endParaRPr lang="es-ES" sz="2400" b="1" dirty="0">
              <a:cs typeface="Times New Roman"/>
            </a:endParaRPr>
          </a:p>
          <a:p>
            <a:pPr marL="12700" algn="just">
              <a:spcBef>
                <a:spcPts val="100"/>
              </a:spcBef>
            </a:pPr>
            <a:endParaRPr lang="es-ES" dirty="0">
              <a:latin typeface="Times New Roman"/>
              <a:cs typeface="Times New Roman"/>
            </a:endParaRPr>
          </a:p>
          <a:p>
            <a:pPr marL="47625">
              <a:spcBef>
                <a:spcPts val="155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6470" y="5090098"/>
            <a:ext cx="2541270" cy="200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93090">
              <a:lnSpc>
                <a:spcPct val="110300"/>
              </a:lnSpc>
              <a:spcBef>
                <a:spcPts val="95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9800" y="7407479"/>
            <a:ext cx="16427725" cy="16372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0200"/>
              </a:lnSpc>
              <a:spcBef>
                <a:spcPts val="95"/>
              </a:spcBef>
            </a:pPr>
            <a:r>
              <a:rPr sz="2400" spc="-5" dirty="0">
                <a:cs typeface="Times New Roman"/>
              </a:rPr>
              <a:t>A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8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temperatura</a:t>
            </a:r>
            <a:r>
              <a:rPr sz="2400" b="1" i="1" u="sng" spc="8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del</a:t>
            </a:r>
            <a:r>
              <a:rPr sz="2400" b="1" i="1" u="sng" spc="10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arco</a:t>
            </a:r>
            <a:r>
              <a:rPr sz="2400" b="1" i="1" u="sng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eléctrico,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descompone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fluoruros</a:t>
            </a:r>
            <a:r>
              <a:rPr sz="2400" spc="8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azufre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inferiores;</a:t>
            </a:r>
            <a:r>
              <a:rPr sz="2400" spc="90" dirty="0">
                <a:cs typeface="Times New Roman"/>
              </a:rPr>
              <a:t> </a:t>
            </a:r>
            <a:r>
              <a:rPr sz="2400" spc="10" dirty="0">
                <a:cs typeface="Times New Roman"/>
              </a:rPr>
              <a:t>pero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grado </a:t>
            </a:r>
            <a:r>
              <a:rPr sz="2400" dirty="0">
                <a:cs typeface="Times New Roman"/>
              </a:rPr>
              <a:t>de descomposición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tan </a:t>
            </a:r>
            <a:r>
              <a:rPr sz="2400" dirty="0" err="1" smtClean="0">
                <a:cs typeface="Times New Roman"/>
              </a:rPr>
              <a:t>pequeño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mayoría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productos </a:t>
            </a:r>
            <a:r>
              <a:rPr sz="2400" spc="-5" dirty="0">
                <a:cs typeface="Times New Roman"/>
              </a:rPr>
              <a:t>resultantes </a:t>
            </a:r>
            <a:r>
              <a:rPr sz="2400" dirty="0">
                <a:cs typeface="Times New Roman"/>
              </a:rPr>
              <a:t>se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recambian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inmediata</a:t>
            </a:r>
            <a:r>
              <a:rPr sz="2400" dirty="0" err="1" smtClean="0">
                <a:cs typeface="Times New Roman"/>
              </a:rPr>
              <a:t>mente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 formar </a:t>
            </a:r>
            <a:r>
              <a:rPr sz="2400" dirty="0">
                <a:cs typeface="Times New Roman"/>
              </a:rPr>
              <a:t>de nuevo </a:t>
            </a:r>
            <a:r>
              <a:rPr sz="2400" spc="-5" dirty="0">
                <a:cs typeface="Times New Roman"/>
              </a:rPr>
              <a:t>el hexafluoruro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azufre. </a:t>
            </a:r>
            <a:r>
              <a:rPr sz="2400" spc="-10" dirty="0">
                <a:cs typeface="Times New Roman"/>
              </a:rPr>
              <a:t>Las </a:t>
            </a:r>
            <a:r>
              <a:rPr sz="2400" spc="-5" dirty="0">
                <a:cs typeface="Times New Roman"/>
              </a:rPr>
              <a:t>pequeñas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cantidades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subproductos que puedan </a:t>
            </a:r>
            <a:r>
              <a:rPr sz="2400" spc="-5" dirty="0">
                <a:cs typeface="Times New Roman"/>
              </a:rPr>
              <a:t>permanecer son absorbidas </a:t>
            </a:r>
            <a:r>
              <a:rPr sz="2400" dirty="0">
                <a:cs typeface="Times New Roman"/>
              </a:rPr>
              <a:t>por alúmina </a:t>
            </a:r>
            <a:r>
              <a:rPr sz="2400" spc="-5" dirty="0">
                <a:cs typeface="Times New Roman"/>
              </a:rPr>
              <a:t>activada,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dispuesta</a:t>
            </a:r>
            <a:r>
              <a:rPr sz="2400" dirty="0">
                <a:cs typeface="Times New Roman"/>
              </a:rPr>
              <a:t> 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tal </a:t>
            </a:r>
            <a:r>
              <a:rPr sz="2400" spc="-5" dirty="0">
                <a:cs typeface="Times New Roman"/>
              </a:rPr>
              <a:t>efecto</a:t>
            </a:r>
            <a:r>
              <a:rPr sz="2400" dirty="0">
                <a:cs typeface="Times New Roman"/>
              </a:rPr>
              <a:t> 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depósito del </a:t>
            </a:r>
            <a:r>
              <a:rPr sz="2400" spc="-5" dirty="0">
                <a:cs typeface="Times New Roman"/>
              </a:rPr>
              <a:t>interruptor.</a:t>
            </a:r>
            <a:endParaRPr sz="2400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5512" y="1066800"/>
            <a:ext cx="7297687" cy="62484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877835" y="845655"/>
            <a:ext cx="3308350" cy="1652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050" dirty="0" smtClean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spc="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10.26: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Componentes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internos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GIS,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doble,</a:t>
            </a:r>
            <a:r>
              <a:rPr sz="2400" b="1" spc="15" dirty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220</a:t>
            </a:r>
            <a:r>
              <a:rPr sz="2400" b="1" spc="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kV,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interiores.</a:t>
            </a:r>
            <a:endParaRPr sz="2400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59"/>
            <a:ext cx="17373599" cy="422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marR="5080">
              <a:lnSpc>
                <a:spcPct val="111000"/>
              </a:lnSpc>
              <a:spcBef>
                <a:spcPts val="1160"/>
              </a:spcBef>
            </a:pPr>
            <a:r>
              <a:rPr sz="2400" spc="-10" dirty="0" smtClean="0">
                <a:cs typeface="Times New Roman"/>
              </a:rPr>
              <a:t>La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10.27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2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foto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 </a:t>
            </a:r>
            <a:r>
              <a:rPr sz="2400" spc="-5" dirty="0">
                <a:cs typeface="Times New Roman"/>
              </a:rPr>
              <a:t>subestación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encapsulada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SF6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interiores </a:t>
            </a:r>
            <a:r>
              <a:rPr sz="2400" dirty="0">
                <a:cs typeface="Times New Roman"/>
              </a:rPr>
              <a:t>para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170 </a:t>
            </a:r>
            <a:r>
              <a:rPr sz="2400" spc="-5" dirty="0">
                <a:cs typeface="Times New Roman"/>
              </a:rPr>
              <a:t>kV: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30362" y="9329854"/>
            <a:ext cx="8345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dirty="0">
                <a:cs typeface="Times New Roman"/>
              </a:rPr>
              <a:t>Figura </a:t>
            </a:r>
            <a:r>
              <a:rPr sz="2400" b="1" spc="-5" dirty="0">
                <a:cs typeface="Times New Roman"/>
              </a:rPr>
              <a:t>10.28: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encapsulada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SF6,</a:t>
            </a:r>
            <a:r>
              <a:rPr sz="2400" b="1" spc="-10" dirty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500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kV,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interiores.</a:t>
            </a:r>
            <a:endParaRPr sz="2400" b="1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1371599"/>
            <a:ext cx="7467600" cy="739140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331200" y="1114121"/>
            <a:ext cx="9144000" cy="20447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0300"/>
              </a:lnSpc>
              <a:spcBef>
                <a:spcPts val="5"/>
              </a:spcBef>
            </a:pPr>
            <a:r>
              <a:rPr sz="2400" spc="-5" dirty="0" smtClean="0">
                <a:cs typeface="Times New Roman"/>
              </a:rPr>
              <a:t>Durante </a:t>
            </a:r>
            <a:r>
              <a:rPr sz="2400" spc="-5" dirty="0">
                <a:cs typeface="Times New Roman"/>
              </a:rPr>
              <a:t>el </a:t>
            </a:r>
            <a:r>
              <a:rPr sz="2400" b="1" i="1" u="sng" spc="-5" dirty="0">
                <a:cs typeface="Times New Roman"/>
              </a:rPr>
              <a:t>paso del arco eléctrico, </a:t>
            </a:r>
            <a:r>
              <a:rPr sz="2400" b="1" i="1" u="sng" dirty="0">
                <a:cs typeface="Times New Roman"/>
              </a:rPr>
              <a:t>se </a:t>
            </a:r>
            <a:r>
              <a:rPr sz="2400" b="1" i="1" u="sng" spc="-5" dirty="0">
                <a:cs typeface="Times New Roman"/>
              </a:rPr>
              <a:t>producen fluoruros metálicos</a:t>
            </a:r>
            <a:r>
              <a:rPr sz="2400" spc="-5" dirty="0">
                <a:cs typeface="Times New Roman"/>
              </a:rPr>
              <a:t>, los </a:t>
            </a:r>
            <a:r>
              <a:rPr sz="2400" dirty="0">
                <a:cs typeface="Times New Roman"/>
              </a:rPr>
              <a:t>cuales </a:t>
            </a:r>
            <a:r>
              <a:rPr sz="2400" spc="-5" dirty="0">
                <a:cs typeface="Times New Roman"/>
              </a:rPr>
              <a:t>se </a:t>
            </a:r>
            <a:r>
              <a:rPr sz="2400" b="1" i="1" u="sng" spc="-5" dirty="0">
                <a:cs typeface="Times New Roman"/>
              </a:rPr>
              <a:t>depositan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en forma </a:t>
            </a:r>
            <a:r>
              <a:rPr sz="2400" b="1" i="1" u="sng" dirty="0">
                <a:cs typeface="Times New Roman"/>
              </a:rPr>
              <a:t>de un polvo </a:t>
            </a:r>
            <a:r>
              <a:rPr sz="2400" b="1" i="1" u="sng" spc="-5" dirty="0">
                <a:cs typeface="Times New Roman"/>
              </a:rPr>
              <a:t>blanco</a:t>
            </a:r>
            <a:r>
              <a:rPr sz="2400" spc="-5" dirty="0">
                <a:cs typeface="Times New Roman"/>
              </a:rPr>
              <a:t>; pero debido </a:t>
            </a:r>
            <a:r>
              <a:rPr sz="2400" dirty="0">
                <a:cs typeface="Times New Roman"/>
              </a:rPr>
              <a:t>a que </a:t>
            </a:r>
            <a:r>
              <a:rPr sz="2400" spc="-5" dirty="0">
                <a:cs typeface="Times New Roman"/>
              </a:rPr>
              <a:t>poseen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alta rigidez dieléctrica, </a:t>
            </a:r>
            <a:r>
              <a:rPr sz="2400" dirty="0">
                <a:cs typeface="Times New Roman"/>
              </a:rPr>
              <a:t>no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causan </a:t>
            </a:r>
            <a:r>
              <a:rPr sz="2400" dirty="0">
                <a:cs typeface="Times New Roman"/>
              </a:rPr>
              <a:t>perturbaciones desde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punto de vista </a:t>
            </a:r>
            <a:r>
              <a:rPr sz="2400" spc="-5" dirty="0">
                <a:cs typeface="Times New Roman"/>
              </a:rPr>
              <a:t>eléctrico. </a:t>
            </a:r>
            <a:r>
              <a:rPr sz="2400" spc="-10" dirty="0">
                <a:cs typeface="Times New Roman"/>
              </a:rPr>
              <a:t>La</a:t>
            </a:r>
            <a:r>
              <a:rPr sz="2400" spc="2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Figura 10.28 muestra una foto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subestación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 encapsulada SF6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-5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500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kV:</a:t>
            </a:r>
            <a:endParaRPr sz="2400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31200" y="3420966"/>
            <a:ext cx="9144000" cy="564683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64140" y="8359905"/>
            <a:ext cx="9715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39800" y="8881013"/>
            <a:ext cx="6369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dirty="0">
                <a:cs typeface="Times New Roman"/>
              </a:rPr>
              <a:t>Figura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10.27: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Subestación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encapsulada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SF6,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barras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doble,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132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spc="-5" dirty="0" err="1">
                <a:cs typeface="Times New Roman"/>
              </a:rPr>
              <a:t>kV</a:t>
            </a:r>
            <a:r>
              <a:rPr lang="es-ES" sz="2400" b="1" spc="-5" dirty="0">
                <a:cs typeface="Times New Roman"/>
              </a:rPr>
              <a:t>,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interiores.</a:t>
            </a:r>
            <a:endParaRPr lang="es-ES" sz="2400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58"/>
            <a:ext cx="15849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/>
            <a:r>
              <a:rPr sz="2400" spc="-10" dirty="0" smtClean="0">
                <a:cs typeface="Times New Roman"/>
              </a:rPr>
              <a:t>La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dirty="0">
                <a:cs typeface="Times New Roman"/>
              </a:rPr>
              <a:t> 10.29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 una </a:t>
            </a:r>
            <a:r>
              <a:rPr sz="2400" spc="-5" dirty="0">
                <a:cs typeface="Times New Roman"/>
              </a:rPr>
              <a:t>foto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un</a:t>
            </a:r>
            <a:r>
              <a:rPr sz="2400" spc="5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interruptor</a:t>
            </a:r>
            <a:r>
              <a:rPr sz="2400" spc="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SF6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exteriores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1</a:t>
            </a:r>
            <a:r>
              <a:rPr lang="es-ES" sz="2400" dirty="0" smtClean="0">
                <a:cs typeface="Times New Roman"/>
              </a:rPr>
              <a:t>32 </a:t>
            </a:r>
            <a:r>
              <a:rPr sz="2400" spc="-5" dirty="0" smtClean="0">
                <a:cs typeface="Times New Roman"/>
              </a:rPr>
              <a:t>kV</a:t>
            </a:r>
            <a:r>
              <a:rPr sz="2400" spc="-5" dirty="0">
                <a:cs typeface="Times New Roman"/>
              </a:rPr>
              <a:t>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5000" y="6248400"/>
            <a:ext cx="16763999" cy="32165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50" dirty="0">
              <a:latin typeface="Times New Roman"/>
              <a:cs typeface="Times New Roman"/>
            </a:endParaRPr>
          </a:p>
          <a:p>
            <a:pPr marL="3175" algn="ctr"/>
            <a:r>
              <a:rPr sz="2400" b="1" dirty="0">
                <a:cs typeface="Times New Roman"/>
              </a:rPr>
              <a:t>Figura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10.29: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SF6,</a:t>
            </a:r>
            <a:r>
              <a:rPr sz="2400" b="1" dirty="0">
                <a:cs typeface="Times New Roman"/>
              </a:rPr>
              <a:t> 150 </a:t>
            </a:r>
            <a:r>
              <a:rPr sz="2400" b="1" spc="-5" dirty="0">
                <a:cs typeface="Times New Roman"/>
              </a:rPr>
              <a:t>kV, exteriores.</a:t>
            </a:r>
            <a:endParaRPr sz="2400" b="1" dirty="0">
              <a:cs typeface="Times New Roman"/>
            </a:endParaRPr>
          </a:p>
          <a:p>
            <a:pPr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pPr marL="12700" marR="5080">
              <a:lnSpc>
                <a:spcPct val="110800"/>
              </a:lnSpc>
            </a:pPr>
            <a:r>
              <a:rPr sz="2400" dirty="0">
                <a:cs typeface="Times New Roman"/>
              </a:rPr>
              <a:t>En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conclusión,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uso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</a:t>
            </a:r>
            <a:r>
              <a:rPr sz="2400" spc="1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SF6</a:t>
            </a:r>
            <a:r>
              <a:rPr sz="2400" b="1" i="1" u="sng" spc="114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para</a:t>
            </a:r>
            <a:r>
              <a:rPr sz="2400" b="1" i="1" u="sng" spc="10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la</a:t>
            </a:r>
            <a:r>
              <a:rPr sz="2400" b="1" i="1" u="sng" spc="10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interrupción</a:t>
            </a:r>
            <a:r>
              <a:rPr sz="2400" b="1" i="1" u="sng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arco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presenta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1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ventajas</a:t>
            </a:r>
            <a:r>
              <a:rPr sz="2400" spc="-5" dirty="0">
                <a:cs typeface="Times New Roman"/>
              </a:rPr>
              <a:t>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siguientes:</a:t>
            </a:r>
            <a:endParaRPr sz="2400" dirty="0">
              <a:cs typeface="Times New Roman"/>
            </a:endParaRPr>
          </a:p>
          <a:p>
            <a:pPr marL="895350" indent="-655638">
              <a:spcBef>
                <a:spcPts val="145"/>
              </a:spcBef>
              <a:buAutoNum type="arabicPeriod"/>
              <a:tabLst>
                <a:tab pos="987425" algn="l"/>
              </a:tabLst>
            </a:pPr>
            <a:r>
              <a:rPr sz="2400" b="1" dirty="0">
                <a:cs typeface="Times New Roman"/>
              </a:rPr>
              <a:t>Tiempo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duración</a:t>
            </a:r>
            <a:r>
              <a:rPr sz="2400" b="1" dirty="0">
                <a:cs typeface="Times New Roman"/>
              </a:rPr>
              <a:t> del</a:t>
            </a:r>
            <a:r>
              <a:rPr sz="2400" b="1" spc="-5" dirty="0">
                <a:cs typeface="Times New Roman"/>
              </a:rPr>
              <a:t> arco</a:t>
            </a:r>
            <a:r>
              <a:rPr sz="2400" b="1" dirty="0">
                <a:cs typeface="Times New Roman"/>
              </a:rPr>
              <a:t> muy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pequeño.</a:t>
            </a:r>
            <a:endParaRPr sz="2400" b="1" dirty="0">
              <a:cs typeface="Times New Roman"/>
            </a:endParaRPr>
          </a:p>
          <a:p>
            <a:pPr marL="895350" indent="-655638">
              <a:spcBef>
                <a:spcPts val="145"/>
              </a:spcBef>
              <a:buAutoNum type="arabicPeriod"/>
              <a:tabLst>
                <a:tab pos="987425" algn="l"/>
              </a:tabLst>
            </a:pPr>
            <a:r>
              <a:rPr sz="2400" b="1" dirty="0">
                <a:cs typeface="Times New Roman"/>
              </a:rPr>
              <a:t>Alta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rigidez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dieléctrica.</a:t>
            </a:r>
            <a:endParaRPr sz="2400" b="1" dirty="0">
              <a:cs typeface="Times New Roman"/>
            </a:endParaRPr>
          </a:p>
          <a:p>
            <a:pPr marL="895350" indent="-655638">
              <a:spcBef>
                <a:spcPts val="145"/>
              </a:spcBef>
              <a:buAutoNum type="arabicPeriod"/>
              <a:tabLst>
                <a:tab pos="987425" algn="l"/>
              </a:tabLst>
            </a:pPr>
            <a:r>
              <a:rPr sz="2400" b="1" spc="-5" dirty="0">
                <a:cs typeface="Times New Roman"/>
              </a:rPr>
              <a:t>Rápida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recuperación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poder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aislante,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después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extinción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arco.</a:t>
            </a:r>
            <a:endParaRPr sz="2400" b="1" dirty="0">
              <a:cs typeface="Times New Roman"/>
            </a:endParaRPr>
          </a:p>
          <a:p>
            <a:pPr marL="895350" indent="-655638">
              <a:spcBef>
                <a:spcPts val="155"/>
              </a:spcBef>
              <a:buAutoNum type="arabicPeriod"/>
              <a:tabLst>
                <a:tab pos="987425" algn="l"/>
              </a:tabLst>
            </a:pPr>
            <a:r>
              <a:rPr sz="2400" b="1" spc="-5" dirty="0">
                <a:cs typeface="Times New Roman"/>
              </a:rPr>
              <a:t>Velocidad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interrupción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muy</a:t>
            </a:r>
            <a:r>
              <a:rPr sz="2400" b="1" spc="-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elevada.</a:t>
            </a:r>
            <a:endParaRPr sz="2400" b="1" dirty="0">
              <a:cs typeface="Times New Roman"/>
            </a:endParaRPr>
          </a:p>
          <a:p>
            <a:pPr marL="895350" indent="-655638">
              <a:spcBef>
                <a:spcPts val="145"/>
              </a:spcBef>
              <a:buAutoNum type="arabicPeriod"/>
              <a:tabLst>
                <a:tab pos="987425" algn="l"/>
              </a:tabLst>
            </a:pPr>
            <a:r>
              <a:rPr sz="2400" b="1" dirty="0">
                <a:cs typeface="Times New Roman"/>
              </a:rPr>
              <a:t>Muy</a:t>
            </a:r>
            <a:r>
              <a:rPr sz="2400" b="1" spc="-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alta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capacidad</a:t>
            </a:r>
            <a:r>
              <a:rPr sz="2400" b="1" dirty="0">
                <a:cs typeface="Times New Roman"/>
              </a:rPr>
              <a:t> de </a:t>
            </a:r>
            <a:r>
              <a:rPr sz="2400" b="1" spc="-5" dirty="0">
                <a:cs typeface="Times New Roman"/>
              </a:rPr>
              <a:t>ruptura.</a:t>
            </a:r>
            <a:endParaRPr sz="2400" b="1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0400" y="1219200"/>
            <a:ext cx="6096000" cy="5029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06400" y="381000"/>
            <a:ext cx="17068800" cy="3704989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algn="just">
              <a:spcBef>
                <a:spcPts val="355"/>
              </a:spcBef>
            </a:pPr>
            <a:r>
              <a:rPr sz="2400" b="1" spc="-5" dirty="0">
                <a:cs typeface="Times New Roman"/>
              </a:rPr>
              <a:t>10.12</a:t>
            </a:r>
            <a:r>
              <a:rPr sz="2400" b="1" spc="37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 </a:t>
            </a:r>
            <a:r>
              <a:rPr sz="2400" b="1" spc="-5" dirty="0" smtClean="0">
                <a:cs typeface="Times New Roman"/>
              </a:rPr>
              <a:t>SCADA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spcBef>
                <a:spcPts val="355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ct val="110300"/>
              </a:lnSpc>
              <a:spcBef>
                <a:spcPts val="50"/>
              </a:spcBef>
            </a:pP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termino SCADA es el acrónimo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“</a:t>
            </a:r>
            <a:r>
              <a:rPr sz="2400" b="1" i="1" u="sng" spc="-5" dirty="0">
                <a:cs typeface="Times New Roman"/>
              </a:rPr>
              <a:t>Supervisión, </a:t>
            </a:r>
            <a:r>
              <a:rPr sz="2400" b="1" i="1" u="sng" dirty="0">
                <a:cs typeface="Times New Roman"/>
              </a:rPr>
              <a:t>Control y Adquisición de </a:t>
            </a:r>
            <a:r>
              <a:rPr sz="2400" b="1" i="1" u="sng" spc="-5" dirty="0" err="1" smtClean="0">
                <a:cs typeface="Times New Roman"/>
              </a:rPr>
              <a:t>Dat</a:t>
            </a:r>
            <a:r>
              <a:rPr lang="es-ES" sz="2400" b="1" i="1" u="sng" spc="-5" dirty="0" smtClean="0">
                <a:cs typeface="Times New Roman"/>
              </a:rPr>
              <a:t>os</a:t>
            </a:r>
            <a:r>
              <a:rPr sz="2400" spc="-5" dirty="0" smtClean="0">
                <a:cs typeface="Times New Roman"/>
              </a:rPr>
              <a:t>”. </a:t>
            </a:r>
            <a:r>
              <a:rPr sz="2400" dirty="0">
                <a:cs typeface="Times New Roman"/>
              </a:rPr>
              <a:t>Son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programas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computadora 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diseñan </a:t>
            </a:r>
            <a:r>
              <a:rPr sz="2400" spc="-5" dirty="0">
                <a:cs typeface="Times New Roman"/>
              </a:rPr>
              <a:t>con el </a:t>
            </a:r>
            <a:r>
              <a:rPr sz="2400" dirty="0">
                <a:cs typeface="Times New Roman"/>
              </a:rPr>
              <a:t>objetivo de </a:t>
            </a:r>
            <a:r>
              <a:rPr sz="2400" b="1" i="1" u="sng" spc="-5" dirty="0">
                <a:cs typeface="Times New Roman"/>
              </a:rPr>
              <a:t>ejercer </a:t>
            </a:r>
            <a:r>
              <a:rPr sz="2400" b="1" i="1" u="sng" dirty="0">
                <a:cs typeface="Times New Roman"/>
              </a:rPr>
              <a:t>control y supervisión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procesos remotos, así como </a:t>
            </a:r>
            <a:r>
              <a:rPr sz="2400" b="1" i="1" u="sng" dirty="0">
                <a:cs typeface="Times New Roman"/>
              </a:rPr>
              <a:t>la </a:t>
            </a:r>
            <a:r>
              <a:rPr sz="2400" b="1" i="1" u="sng" spc="-5" dirty="0">
                <a:cs typeface="Times New Roman"/>
              </a:rPr>
              <a:t>recopilación </a:t>
            </a:r>
            <a:r>
              <a:rPr sz="2400" b="1" i="1" u="sng" dirty="0">
                <a:cs typeface="Times New Roman"/>
              </a:rPr>
              <a:t>de </a:t>
            </a:r>
            <a:r>
              <a:rPr sz="2400" b="1" i="1" u="sng" spc="-5" dirty="0">
                <a:cs typeface="Times New Roman"/>
              </a:rPr>
              <a:t>datos</a:t>
            </a:r>
            <a:r>
              <a:rPr sz="2400" spc="-5" dirty="0">
                <a:cs typeface="Times New Roman"/>
              </a:rPr>
              <a:t>. </a:t>
            </a:r>
            <a:r>
              <a:rPr sz="2400" dirty="0">
                <a:cs typeface="Times New Roman"/>
              </a:rPr>
              <a:t>Este </a:t>
            </a:r>
            <a:r>
              <a:rPr sz="2400" spc="-5" dirty="0">
                <a:cs typeface="Times New Roman"/>
              </a:rPr>
              <a:t>programa </a:t>
            </a:r>
            <a:r>
              <a:rPr sz="2400" dirty="0">
                <a:cs typeface="Times New Roman"/>
              </a:rPr>
              <a:t>permite </a:t>
            </a:r>
            <a:r>
              <a:rPr sz="2400" spc="-5" dirty="0">
                <a:cs typeface="Times New Roman"/>
              </a:rPr>
              <a:t>el control </a:t>
            </a:r>
            <a:r>
              <a:rPr sz="2400" dirty="0">
                <a:cs typeface="Times New Roman"/>
              </a:rPr>
              <a:t>de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procesos,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proveyendo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información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tiempo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real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situación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diferentes </a:t>
            </a:r>
            <a:r>
              <a:rPr sz="2400" dirty="0">
                <a:cs typeface="Times New Roman"/>
              </a:rPr>
              <a:t> dispositivos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campo,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posibilidad 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actuar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sobre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estos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12700" marR="5080" algn="just">
              <a:lnSpc>
                <a:spcPct val="110300"/>
              </a:lnSpc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 marL="12700" marR="6985" algn="just">
              <a:lnSpc>
                <a:spcPct val="110000"/>
              </a:lnSpc>
            </a:pPr>
            <a:r>
              <a:rPr sz="2400" spc="-10" dirty="0">
                <a:cs typeface="Times New Roman"/>
              </a:rPr>
              <a:t>La </a:t>
            </a:r>
            <a:r>
              <a:rPr sz="2400" b="1" i="1" u="sng" spc="-5" dirty="0">
                <a:cs typeface="Times New Roman"/>
              </a:rPr>
              <a:t>interacción </a:t>
            </a:r>
            <a:r>
              <a:rPr sz="2400" b="1" i="1" u="sng" dirty="0">
                <a:cs typeface="Times New Roman"/>
              </a:rPr>
              <a:t>hombre-m</a:t>
            </a:r>
            <a:r>
              <a:rPr sz="2400" dirty="0">
                <a:cs typeface="Times New Roman"/>
              </a:rPr>
              <a:t>áquina </a:t>
            </a:r>
            <a:r>
              <a:rPr sz="2400" spc="-5" dirty="0">
                <a:cs typeface="Times New Roman"/>
              </a:rPr>
              <a:t>se efectúa </a:t>
            </a:r>
            <a:r>
              <a:rPr sz="2400" dirty="0">
                <a:cs typeface="Times New Roman"/>
              </a:rPr>
              <a:t>a través de </a:t>
            </a:r>
            <a:r>
              <a:rPr sz="2400" b="1" i="1" u="sng" spc="-5" dirty="0">
                <a:cs typeface="Times New Roman"/>
              </a:rPr>
              <a:t>monitores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permiten visualizar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estado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todos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componentes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sistema,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informaciones</a:t>
            </a:r>
            <a:r>
              <a:rPr sz="2400" spc="1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relativas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8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alarmas</a:t>
            </a:r>
            <a:r>
              <a:rPr sz="2400" spc="204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posibilidad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comandar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acciones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remotas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sobre</a:t>
            </a:r>
            <a:r>
              <a:rPr sz="2400" spc="-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mismos.</a:t>
            </a:r>
            <a:endParaRPr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422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838200"/>
            <a:ext cx="6934200" cy="8091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ts val="2880"/>
              </a:lnSpc>
              <a:spcBef>
                <a:spcPts val="1165"/>
              </a:spcBef>
            </a:pPr>
            <a:r>
              <a:rPr sz="2400" spc="-10" dirty="0" smtClean="0">
                <a:cs typeface="Times New Roman"/>
              </a:rPr>
              <a:t>Los</a:t>
            </a:r>
            <a:r>
              <a:rPr sz="2400" spc="-5" dirty="0" smtClean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sistemas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SCAD</a:t>
            </a:r>
            <a:r>
              <a:rPr sz="2400" spc="-5" dirty="0">
                <a:cs typeface="Times New Roman"/>
              </a:rPr>
              <a:t>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dirty="0">
                <a:cs typeface="Times New Roman"/>
              </a:rPr>
              <a:t> muy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utilizados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control</a:t>
            </a:r>
            <a:r>
              <a:rPr sz="2400" dirty="0">
                <a:cs typeface="Times New Roman"/>
              </a:rPr>
              <a:t> 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operación</a:t>
            </a:r>
            <a:r>
              <a:rPr sz="2400" dirty="0">
                <a:cs typeface="Times New Roman"/>
              </a:rPr>
              <a:t> de</a:t>
            </a:r>
            <a:r>
              <a:rPr sz="2400" spc="3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eléctricos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potencia; </a:t>
            </a:r>
            <a:r>
              <a:rPr sz="2400" dirty="0">
                <a:cs typeface="Times New Roman"/>
              </a:rPr>
              <a:t>muy </a:t>
            </a:r>
            <a:r>
              <a:rPr sz="2400" spc="-5" dirty="0">
                <a:cs typeface="Times New Roman"/>
              </a:rPr>
              <a:t>especialmente en las </a:t>
            </a:r>
            <a:r>
              <a:rPr sz="2400" b="1" i="1" u="sng" spc="-5" dirty="0">
                <a:cs typeface="Times New Roman"/>
              </a:rPr>
              <a:t>salas </a:t>
            </a:r>
            <a:r>
              <a:rPr sz="2400" b="1" i="1" u="sng" dirty="0">
                <a:cs typeface="Times New Roman"/>
              </a:rPr>
              <a:t>de control de operación de </a:t>
            </a:r>
            <a:r>
              <a:rPr sz="2400" b="1" i="1" u="sng" spc="-5" dirty="0">
                <a:cs typeface="Times New Roman"/>
              </a:rPr>
              <a:t>centrales 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eléctricas,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redes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transmisión,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subestaciones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eléctricas</a:t>
            </a:r>
            <a:r>
              <a:rPr sz="2400" b="1" i="1" u="sng" spc="2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-2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centros de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control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energía.</a:t>
            </a:r>
            <a:endParaRPr sz="2400" b="1" i="1" u="sng" dirty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145"/>
              </a:spcBef>
            </a:pPr>
            <a:r>
              <a:rPr sz="2400" spc="-10" dirty="0">
                <a:cs typeface="Times New Roman"/>
              </a:rPr>
              <a:t>Las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funciones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SCADA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siguientes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145"/>
              </a:spcBef>
            </a:pPr>
            <a:endParaRPr sz="2400" dirty="0">
              <a:cs typeface="Times New Roman"/>
            </a:endParaRPr>
          </a:p>
          <a:p>
            <a:pPr marL="1085850" lvl="1" indent="-6286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085850" algn="l"/>
              </a:tabLst>
            </a:pPr>
            <a:r>
              <a:rPr sz="2400" b="1" spc="-5" dirty="0">
                <a:cs typeface="Times New Roman"/>
              </a:rPr>
              <a:t>Supervisión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remota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instalaciones</a:t>
            </a:r>
            <a:r>
              <a:rPr sz="2400" b="1" spc="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equipos.</a:t>
            </a:r>
            <a:endParaRPr sz="2400" b="1" dirty="0">
              <a:cs typeface="Times New Roman"/>
            </a:endParaRPr>
          </a:p>
          <a:p>
            <a:pPr marL="1085850" lvl="1" indent="-628650" algn="just">
              <a:lnSpc>
                <a:spcPts val="2880"/>
              </a:lnSpc>
              <a:spcBef>
                <a:spcPts val="155"/>
              </a:spcBef>
              <a:buAutoNum type="arabicPeriod"/>
              <a:tabLst>
                <a:tab pos="1085850" algn="l"/>
              </a:tabLst>
            </a:pPr>
            <a:r>
              <a:rPr sz="2400" b="1" dirty="0">
                <a:cs typeface="Times New Roman"/>
              </a:rPr>
              <a:t>Control</a:t>
            </a:r>
            <a:r>
              <a:rPr sz="2400" b="1" spc="-5" dirty="0">
                <a:cs typeface="Times New Roman"/>
              </a:rPr>
              <a:t> remoto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instalaciones</a:t>
            </a:r>
            <a:r>
              <a:rPr sz="2400" b="1" dirty="0">
                <a:cs typeface="Times New Roman"/>
              </a:rPr>
              <a:t> y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equipos.</a:t>
            </a:r>
          </a:p>
          <a:p>
            <a:pPr marL="1085850" lvl="1" indent="-6286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085850" algn="l"/>
              </a:tabLst>
            </a:pPr>
            <a:r>
              <a:rPr sz="2400" b="1" spc="-5" dirty="0">
                <a:cs typeface="Times New Roman"/>
              </a:rPr>
              <a:t>Procesamiento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datos.</a:t>
            </a:r>
          </a:p>
          <a:p>
            <a:pPr marL="1085850" lvl="1" indent="-6286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085850" algn="l"/>
              </a:tabLst>
            </a:pPr>
            <a:r>
              <a:rPr sz="2400" b="1" spc="-5" dirty="0">
                <a:cs typeface="Times New Roman"/>
              </a:rPr>
              <a:t>Visualización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gráfica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dinámica.</a:t>
            </a:r>
            <a:endParaRPr sz="2400" b="1" dirty="0">
              <a:cs typeface="Times New Roman"/>
            </a:endParaRPr>
          </a:p>
          <a:p>
            <a:pPr marL="1085850" lvl="1" indent="-6286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085850" algn="l"/>
              </a:tabLst>
            </a:pPr>
            <a:r>
              <a:rPr sz="2400" b="1" spc="-5" dirty="0">
                <a:cs typeface="Times New Roman"/>
              </a:rPr>
              <a:t>Generación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reportes.</a:t>
            </a:r>
            <a:endParaRPr sz="2400" b="1" dirty="0">
              <a:cs typeface="Times New Roman"/>
            </a:endParaRPr>
          </a:p>
          <a:p>
            <a:pPr marL="1085850" lvl="1" indent="-628650" algn="just">
              <a:lnSpc>
                <a:spcPts val="2880"/>
              </a:lnSpc>
              <a:spcBef>
                <a:spcPts val="155"/>
              </a:spcBef>
              <a:buAutoNum type="arabicPeriod"/>
              <a:tabLst>
                <a:tab pos="1085850" algn="l"/>
              </a:tabLst>
            </a:pPr>
            <a:r>
              <a:rPr sz="2400" b="1" spc="-5" dirty="0">
                <a:cs typeface="Times New Roman"/>
              </a:rPr>
              <a:t>Representación se </a:t>
            </a:r>
            <a:r>
              <a:rPr sz="2400" b="1" dirty="0">
                <a:cs typeface="Times New Roman"/>
              </a:rPr>
              <a:t>señales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alarma.</a:t>
            </a:r>
            <a:endParaRPr sz="2400" b="1" dirty="0">
              <a:cs typeface="Times New Roman"/>
            </a:endParaRPr>
          </a:p>
          <a:p>
            <a:pPr marL="1085850" lvl="1" indent="-628650" algn="just">
              <a:lnSpc>
                <a:spcPts val="2880"/>
              </a:lnSpc>
              <a:spcBef>
                <a:spcPts val="145"/>
              </a:spcBef>
              <a:buAutoNum type="arabicPeriod"/>
              <a:tabLst>
                <a:tab pos="1085850" algn="l"/>
              </a:tabLst>
            </a:pPr>
            <a:r>
              <a:rPr sz="2400" b="1" spc="-5" dirty="0">
                <a:cs typeface="Times New Roman"/>
              </a:rPr>
              <a:t>Almacenamiento</a:t>
            </a:r>
            <a:r>
              <a:rPr sz="2400" b="1" spc="5" dirty="0">
                <a:cs typeface="Times New Roman"/>
              </a:rPr>
              <a:t> de </a:t>
            </a:r>
            <a:r>
              <a:rPr sz="2400" b="1" spc="-5" dirty="0">
                <a:cs typeface="Times New Roman"/>
              </a:rPr>
              <a:t>información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histórica.</a:t>
            </a:r>
            <a:endParaRPr sz="2400" b="1" dirty="0">
              <a:cs typeface="Times New Roman"/>
            </a:endParaRPr>
          </a:p>
          <a:p>
            <a:pPr marL="1085850" lvl="1" indent="-628650" algn="just">
              <a:lnSpc>
                <a:spcPts val="2880"/>
              </a:lnSpc>
              <a:spcBef>
                <a:spcPts val="140"/>
              </a:spcBef>
              <a:buAutoNum type="arabicPeriod"/>
              <a:tabLst>
                <a:tab pos="1085850" algn="l"/>
              </a:tabLst>
            </a:pPr>
            <a:r>
              <a:rPr sz="2400" b="1" spc="-5" dirty="0">
                <a:cs typeface="Times New Roman"/>
              </a:rPr>
              <a:t>Programación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eventos</a:t>
            </a:r>
            <a:r>
              <a:rPr sz="2400" b="1" dirty="0" smtClean="0">
                <a:cs typeface="Times New Roman"/>
              </a:rPr>
              <a:t>.</a:t>
            </a:r>
            <a:endParaRPr lang="es-ES" sz="2400" b="1" dirty="0" smtClean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140"/>
              </a:spcBef>
              <a:buAutoNum type="arabicPeriod"/>
              <a:tabLst>
                <a:tab pos="839469" algn="l"/>
              </a:tabLst>
            </a:pP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810"/>
              </a:spcBef>
            </a:pPr>
            <a:r>
              <a:rPr sz="2400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esquema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conexión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SCADA</a:t>
            </a:r>
            <a:r>
              <a:rPr sz="2400" spc="5" dirty="0">
                <a:cs typeface="Times New Roman"/>
              </a:rPr>
              <a:t> </a:t>
            </a:r>
            <a:r>
              <a:rPr sz="2400" spc="-10" dirty="0" err="1" smtClean="0">
                <a:cs typeface="Times New Roman"/>
              </a:rPr>
              <a:t>es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representado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10.30: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000" y="457200"/>
            <a:ext cx="10134600" cy="87107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007600" y="9167930"/>
            <a:ext cx="6987324" cy="449482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720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10.30: </a:t>
            </a:r>
            <a:r>
              <a:rPr sz="2400" b="1" spc="-5" dirty="0">
                <a:cs typeface="Times New Roman"/>
              </a:rPr>
              <a:t>Esquema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conexión</a:t>
            </a:r>
            <a:r>
              <a:rPr sz="2400" b="1" spc="-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SCADA.</a:t>
            </a:r>
            <a:endParaRPr sz="2400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0" y="429259"/>
            <a:ext cx="17221199" cy="422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marR="5080">
              <a:lnSpc>
                <a:spcPct val="111000"/>
              </a:lnSpc>
              <a:spcBef>
                <a:spcPts val="1160"/>
              </a:spcBef>
            </a:pPr>
            <a:r>
              <a:rPr sz="2400" spc="-10" dirty="0" smtClean="0">
                <a:cs typeface="Times New Roman"/>
              </a:rPr>
              <a:t>La</a:t>
            </a:r>
            <a:r>
              <a:rPr sz="2400" spc="15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fotografía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Figura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10.31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14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Sala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Control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Centro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Control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Energía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típico: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93269" y="8461400"/>
            <a:ext cx="593433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10.32: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Pantalla del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CCE.</a:t>
            </a:r>
            <a:endParaRPr sz="2400" b="1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200" y="1219200"/>
            <a:ext cx="6934200" cy="58674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6400" y="6706234"/>
            <a:ext cx="9525000" cy="20088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3170"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ETED</a:t>
            </a:r>
            <a:endParaRPr sz="800" dirty="0">
              <a:latin typeface="Times New Roman"/>
              <a:cs typeface="Times New Roman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703070">
              <a:lnSpc>
                <a:spcPts val="2880"/>
              </a:lnSpc>
            </a:pPr>
            <a:r>
              <a:rPr sz="2400" b="1" dirty="0">
                <a:cs typeface="Times New Roman"/>
              </a:rPr>
              <a:t>Figura</a:t>
            </a:r>
            <a:r>
              <a:rPr sz="2400" b="1" spc="-5" dirty="0">
                <a:cs typeface="Times New Roman"/>
              </a:rPr>
              <a:t> 10.31: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Sala 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control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10" dirty="0">
                <a:cs typeface="Times New Roman"/>
              </a:rPr>
              <a:t>un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CCE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1703070"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marL="50800" marR="43180">
              <a:lnSpc>
                <a:spcPts val="2880"/>
              </a:lnSpc>
              <a:spcBef>
                <a:spcPts val="50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fotografía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10.32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pantalla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5" dirty="0">
                <a:cs typeface="Times New Roman"/>
              </a:rPr>
              <a:t> </a:t>
            </a:r>
            <a:r>
              <a:rPr sz="2400" spc="-195" dirty="0">
                <a:cs typeface="Times New Roman"/>
              </a:rPr>
              <a:t>u</a:t>
            </a:r>
            <a:r>
              <a:rPr sz="2400" spc="-292" baseline="24691" dirty="0">
                <a:solidFill>
                  <a:srgbClr val="FFFFFF"/>
                </a:solidFill>
                <a:cs typeface="Times New Roman"/>
              </a:rPr>
              <a:t>e</a:t>
            </a:r>
            <a:r>
              <a:rPr sz="2400" spc="-195" dirty="0">
                <a:cs typeface="Times New Roman"/>
              </a:rPr>
              <a:t>n</a:t>
            </a:r>
            <a:r>
              <a:rPr sz="2400" spc="-292" baseline="24691" dirty="0">
                <a:solidFill>
                  <a:srgbClr val="FFFFFF"/>
                </a:solidFill>
                <a:cs typeface="Times New Roman"/>
              </a:rPr>
              <a:t>nt</a:t>
            </a:r>
            <a:r>
              <a:rPr sz="2400" spc="-195" dirty="0">
                <a:cs typeface="Times New Roman"/>
              </a:rPr>
              <a:t>C</a:t>
            </a:r>
            <a:r>
              <a:rPr sz="2400" spc="-292" baseline="24691" dirty="0">
                <a:solidFill>
                  <a:srgbClr val="FFFFFF"/>
                </a:solidFill>
                <a:cs typeface="Times New Roman"/>
              </a:rPr>
              <a:t>e:</a:t>
            </a:r>
            <a:r>
              <a:rPr sz="2400" spc="-284" baseline="24691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2400" spc="-225" dirty="0">
                <a:cs typeface="Times New Roman"/>
              </a:rPr>
              <a:t>e</a:t>
            </a:r>
            <a:r>
              <a:rPr sz="2400" spc="-337" baseline="24691" dirty="0">
                <a:solidFill>
                  <a:srgbClr val="FFFFFF"/>
                </a:solidFill>
                <a:cs typeface="Times New Roman"/>
              </a:rPr>
              <a:t>Im</a:t>
            </a:r>
            <a:r>
              <a:rPr sz="2400" spc="-225" dirty="0">
                <a:cs typeface="Times New Roman"/>
              </a:rPr>
              <a:t>nt</a:t>
            </a:r>
            <a:r>
              <a:rPr sz="2400" spc="-337" baseline="24691" dirty="0">
                <a:solidFill>
                  <a:srgbClr val="FFFFFF"/>
                </a:solidFill>
                <a:cs typeface="Times New Roman"/>
              </a:rPr>
              <a:t>a</a:t>
            </a:r>
            <a:r>
              <a:rPr sz="2400" spc="-225" dirty="0">
                <a:cs typeface="Times New Roman"/>
              </a:rPr>
              <a:t>r</a:t>
            </a:r>
            <a:r>
              <a:rPr sz="2400" spc="-337" baseline="24691" dirty="0">
                <a:solidFill>
                  <a:srgbClr val="FFFFFF"/>
                </a:solidFill>
                <a:cs typeface="Times New Roman"/>
              </a:rPr>
              <a:t>g</a:t>
            </a:r>
            <a:r>
              <a:rPr sz="2400" spc="-225" dirty="0">
                <a:cs typeface="Times New Roman"/>
              </a:rPr>
              <a:t>o</a:t>
            </a:r>
            <a:r>
              <a:rPr sz="2400" spc="-337" baseline="24691" dirty="0">
                <a:solidFill>
                  <a:srgbClr val="FFFFFF"/>
                </a:solidFill>
                <a:cs typeface="Times New Roman"/>
              </a:rPr>
              <a:t>en</a:t>
            </a:r>
            <a:r>
              <a:rPr sz="2400" spc="-225" dirty="0">
                <a:cs typeface="Times New Roman"/>
              </a:rPr>
              <a:t>d</a:t>
            </a:r>
            <a:r>
              <a:rPr sz="2400" spc="-337" baseline="24691" dirty="0">
                <a:solidFill>
                  <a:srgbClr val="FFFFFF"/>
                </a:solidFill>
                <a:cs typeface="Times New Roman"/>
              </a:rPr>
              <a:t>A</a:t>
            </a:r>
            <a:r>
              <a:rPr sz="2400" spc="-225" dirty="0">
                <a:cs typeface="Times New Roman"/>
              </a:rPr>
              <a:t>e</a:t>
            </a:r>
            <a:r>
              <a:rPr sz="2400" spc="-200" dirty="0">
                <a:cs typeface="Times New Roman"/>
              </a:rPr>
              <a:t> </a:t>
            </a:r>
            <a:r>
              <a:rPr sz="2400" spc="-247" baseline="24691" dirty="0">
                <a:solidFill>
                  <a:srgbClr val="FFFFFF"/>
                </a:solidFill>
                <a:cs typeface="Times New Roman"/>
              </a:rPr>
              <a:t>t</a:t>
            </a:r>
            <a:r>
              <a:rPr sz="2400" spc="-165" dirty="0">
                <a:cs typeface="Times New Roman"/>
              </a:rPr>
              <a:t>C</a:t>
            </a:r>
            <a:r>
              <a:rPr sz="2400" spc="-247" baseline="24691" dirty="0">
                <a:solidFill>
                  <a:srgbClr val="FFFFFF"/>
                </a:solidFill>
                <a:cs typeface="Times New Roman"/>
              </a:rPr>
              <a:t>or</a:t>
            </a:r>
            <a:r>
              <a:rPr sz="2400" spc="-165" dirty="0">
                <a:cs typeface="Times New Roman"/>
              </a:rPr>
              <a:t>o</a:t>
            </a:r>
            <a:r>
              <a:rPr sz="2400" spc="-247" baseline="24691" dirty="0">
                <a:solidFill>
                  <a:srgbClr val="FFFFFF"/>
                </a:solidFill>
                <a:cs typeface="Times New Roman"/>
              </a:rPr>
              <a:t>®</a:t>
            </a:r>
            <a:r>
              <a:rPr sz="2400" spc="-165" dirty="0">
                <a:cs typeface="Times New Roman"/>
              </a:rPr>
              <a:t>ntrol</a:t>
            </a:r>
            <a:r>
              <a:rPr sz="2400" spc="-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Energía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típico: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4200" y="1333500"/>
            <a:ext cx="7848600" cy="65913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718557" y="8393433"/>
            <a:ext cx="6140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nt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ED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304800"/>
            <a:ext cx="10972800" cy="100119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1" algn="just">
              <a:buAutoNum type="arabicPeriod" startAt="13"/>
            </a:pPr>
            <a:r>
              <a:rPr sz="2400" b="1" spc="-5" dirty="0" smtClean="0">
                <a:cs typeface="Times New Roman"/>
              </a:rPr>
              <a:t>Sistema</a:t>
            </a:r>
            <a:r>
              <a:rPr sz="2400" b="1" spc="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Transmisión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Power Line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Carrier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(PLC)</a:t>
            </a:r>
            <a:endParaRPr sz="2400" dirty="0">
              <a:cs typeface="Times New Roman"/>
            </a:endParaRPr>
          </a:p>
          <a:p>
            <a:pPr marR="5080" algn="just">
              <a:lnSpc>
                <a:spcPct val="110200"/>
              </a:lnSpc>
              <a:spcBef>
                <a:spcPts val="65"/>
              </a:spcBef>
            </a:pPr>
            <a:r>
              <a:rPr sz="2400" spc="-5" dirty="0">
                <a:cs typeface="Times New Roman"/>
              </a:rPr>
              <a:t>Producto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necesidad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intercambio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informaciones entre las </a:t>
            </a:r>
            <a:r>
              <a:rPr sz="2400" dirty="0">
                <a:cs typeface="Times New Roman"/>
              </a:rPr>
              <a:t>diferentes </a:t>
            </a:r>
            <a:r>
              <a:rPr sz="2400" spc="-5" dirty="0">
                <a:cs typeface="Times New Roman"/>
              </a:rPr>
              <a:t>estaciones </a:t>
            </a:r>
            <a:r>
              <a:rPr sz="2400" dirty="0">
                <a:cs typeface="Times New Roman"/>
              </a:rPr>
              <a:t>y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subestaciones del sistema eléctrico,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través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las redes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transporte, se desarrolló el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“Sistema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Onda Portadora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Línea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Alta </a:t>
            </a:r>
            <a:r>
              <a:rPr sz="2400" dirty="0">
                <a:cs typeface="Times New Roman"/>
              </a:rPr>
              <a:t>Tensión”, mejor </a:t>
            </a:r>
            <a:r>
              <a:rPr sz="2400" spc="-5" dirty="0">
                <a:cs typeface="Times New Roman"/>
              </a:rPr>
              <a:t>conocido </a:t>
            </a:r>
            <a:r>
              <a:rPr sz="2400" dirty="0">
                <a:cs typeface="Times New Roman"/>
              </a:rPr>
              <a:t>como </a:t>
            </a:r>
            <a:r>
              <a:rPr sz="2400" b="1" i="1" spc="-5" dirty="0">
                <a:cs typeface="Times New Roman"/>
              </a:rPr>
              <a:t>Sistema </a:t>
            </a:r>
            <a:r>
              <a:rPr sz="2400" b="1" i="1" dirty="0">
                <a:cs typeface="Times New Roman"/>
              </a:rPr>
              <a:t>de </a:t>
            </a:r>
            <a:r>
              <a:rPr sz="2400" b="1" i="1" spc="5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Transmisión </a:t>
            </a:r>
            <a:r>
              <a:rPr sz="2400" b="1" i="1" dirty="0">
                <a:cs typeface="Times New Roman"/>
              </a:rPr>
              <a:t>PLC</a:t>
            </a:r>
            <a:r>
              <a:rPr sz="2400" dirty="0">
                <a:cs typeface="Times New Roman"/>
              </a:rPr>
              <a:t>, por </a:t>
            </a:r>
            <a:r>
              <a:rPr sz="2400" spc="-10" dirty="0">
                <a:cs typeface="Times New Roman"/>
              </a:rPr>
              <a:t>sus </a:t>
            </a:r>
            <a:r>
              <a:rPr sz="2400" spc="-5" dirty="0">
                <a:cs typeface="Times New Roman"/>
              </a:rPr>
              <a:t>siglas en inglés, </a:t>
            </a:r>
            <a:r>
              <a:rPr sz="2400" b="1" i="1" dirty="0">
                <a:cs typeface="Times New Roman"/>
              </a:rPr>
              <a:t>“Power Line Carrier”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el </a:t>
            </a:r>
            <a:r>
              <a:rPr sz="2400" spc="-10" dirty="0">
                <a:cs typeface="Times New Roman"/>
              </a:rPr>
              <a:t>cual </a:t>
            </a:r>
            <a:r>
              <a:rPr sz="2400" spc="-5" dirty="0">
                <a:cs typeface="Times New Roman"/>
              </a:rPr>
              <a:t>hace uso </a:t>
            </a:r>
            <a:r>
              <a:rPr sz="2400" dirty="0">
                <a:cs typeface="Times New Roman"/>
              </a:rPr>
              <a:t>de la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misma </a:t>
            </a:r>
            <a:r>
              <a:rPr sz="2400" spc="-5" dirty="0">
                <a:cs typeface="Times New Roman"/>
              </a:rPr>
              <a:t>red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transmisión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telecomunicación.</a:t>
            </a:r>
            <a:endParaRPr sz="2400" dirty="0">
              <a:cs typeface="Times New Roman"/>
            </a:endParaRPr>
          </a:p>
          <a:p>
            <a:pPr marR="10160" algn="just">
              <a:lnSpc>
                <a:spcPct val="110000"/>
              </a:lnSpc>
            </a:pPr>
            <a:r>
              <a:rPr sz="2400" dirty="0">
                <a:cs typeface="Times New Roman"/>
              </a:rPr>
              <a:t>Este </a:t>
            </a:r>
            <a:r>
              <a:rPr sz="2400" spc="-5" dirty="0">
                <a:cs typeface="Times New Roman"/>
              </a:rPr>
              <a:t>sistema </a:t>
            </a:r>
            <a:r>
              <a:rPr sz="2400" spc="-10" dirty="0">
                <a:cs typeface="Times New Roman"/>
              </a:rPr>
              <a:t>PLC </a:t>
            </a:r>
            <a:r>
              <a:rPr sz="2400" spc="-5" dirty="0">
                <a:cs typeface="Times New Roman"/>
              </a:rPr>
              <a:t>es el </a:t>
            </a:r>
            <a:r>
              <a:rPr sz="2400" dirty="0">
                <a:cs typeface="Times New Roman"/>
              </a:rPr>
              <a:t>método más utilizado </a:t>
            </a:r>
            <a:r>
              <a:rPr sz="2400" spc="-5" dirty="0">
                <a:cs typeface="Times New Roman"/>
              </a:rPr>
              <a:t>para comunicación entre subestaciones,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 utilizado </a:t>
            </a:r>
            <a:r>
              <a:rPr sz="2400" spc="-5" dirty="0">
                <a:cs typeface="Times New Roman"/>
              </a:rPr>
              <a:t>para protección eléctrica, </a:t>
            </a:r>
            <a:r>
              <a:rPr sz="2400" dirty="0">
                <a:cs typeface="Times New Roman"/>
              </a:rPr>
              <a:t>voz y </a:t>
            </a:r>
            <a:r>
              <a:rPr sz="2400" spc="-5" dirty="0">
                <a:cs typeface="Times New Roman"/>
              </a:rPr>
              <a:t>comunicación </a:t>
            </a:r>
            <a:r>
              <a:rPr sz="2400" dirty="0">
                <a:cs typeface="Times New Roman"/>
              </a:rPr>
              <a:t>de data.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considera que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uno 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más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económicos,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confiables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versátiles.</a:t>
            </a:r>
            <a:endParaRPr sz="2400" dirty="0">
              <a:cs typeface="Times New Roman"/>
            </a:endParaRPr>
          </a:p>
          <a:p>
            <a:pPr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 marL="0" lvl="2" algn="just">
              <a:buAutoNum type="arabicPeriod"/>
            </a:pPr>
            <a:r>
              <a:rPr sz="2400" b="1" spc="-5" dirty="0">
                <a:cs typeface="Times New Roman"/>
              </a:rPr>
              <a:t>Equipos Principales </a:t>
            </a:r>
            <a:r>
              <a:rPr sz="2400" b="1" spc="-10" dirty="0">
                <a:cs typeface="Times New Roman"/>
              </a:rPr>
              <a:t>Sistema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PLC</a:t>
            </a:r>
            <a:endParaRPr sz="2400" dirty="0">
              <a:cs typeface="Times New Roman"/>
            </a:endParaRPr>
          </a:p>
          <a:p>
            <a:pPr marL="0" lvl="3" algn="just">
              <a:spcBef>
                <a:spcPts val="190"/>
              </a:spcBef>
              <a:buAutoNum type="arabicPeriod"/>
            </a:pPr>
            <a:r>
              <a:rPr sz="2400" b="1" spc="-5" dirty="0">
                <a:cs typeface="Times New Roman"/>
              </a:rPr>
              <a:t>Trampas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Ondas:</a:t>
            </a:r>
            <a:endParaRPr sz="2400" dirty="0">
              <a:cs typeface="Times New Roman"/>
            </a:endParaRPr>
          </a:p>
          <a:p>
            <a:pPr algn="just">
              <a:spcBef>
                <a:spcPts val="120"/>
              </a:spcBef>
            </a:pPr>
            <a:r>
              <a:rPr sz="2400" spc="-10" dirty="0">
                <a:cs typeface="Times New Roman"/>
              </a:rPr>
              <a:t>Las</a:t>
            </a:r>
            <a:r>
              <a:rPr sz="2400" spc="11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trampas</a:t>
            </a:r>
            <a:r>
              <a:rPr sz="2400" b="1" i="1" spc="10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</a:t>
            </a:r>
            <a:r>
              <a:rPr sz="2400" b="1" i="1" spc="95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ondas</a:t>
            </a:r>
            <a:r>
              <a:rPr sz="2400" b="1" i="1" spc="11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son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dispositivos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electrónicos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que,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conectados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las</a:t>
            </a:r>
            <a:r>
              <a:rPr sz="2400" spc="1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líneas</a:t>
            </a:r>
            <a:endParaRPr sz="2400" dirty="0">
              <a:cs typeface="Times New Roman"/>
            </a:endParaRPr>
          </a:p>
          <a:p>
            <a:pPr marR="5080" algn="just">
              <a:lnSpc>
                <a:spcPct val="110100"/>
              </a:lnSpc>
              <a:spcBef>
                <a:spcPts val="10"/>
              </a:spcBef>
            </a:pP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transmisión, filtran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señal </a:t>
            </a:r>
            <a:r>
              <a:rPr sz="2400" dirty="0">
                <a:cs typeface="Times New Roman"/>
              </a:rPr>
              <a:t>portadora utilizada </a:t>
            </a:r>
            <a:r>
              <a:rPr sz="2400" spc="-5" dirty="0">
                <a:cs typeface="Times New Roman"/>
              </a:rPr>
              <a:t>en el sistema PLC. </a:t>
            </a:r>
            <a:r>
              <a:rPr sz="2400" spc="5" dirty="0">
                <a:cs typeface="Times New Roman"/>
              </a:rPr>
              <a:t>Su </a:t>
            </a:r>
            <a:r>
              <a:rPr sz="2400" spc="-5" dirty="0">
                <a:cs typeface="Times New Roman"/>
              </a:rPr>
              <a:t>impedancia es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relativamente alta </a:t>
            </a:r>
            <a:r>
              <a:rPr sz="2400" dirty="0">
                <a:cs typeface="Times New Roman"/>
              </a:rPr>
              <a:t>a la </a:t>
            </a:r>
            <a:r>
              <a:rPr sz="2400" spc="-5" dirty="0">
                <a:cs typeface="Times New Roman"/>
              </a:rPr>
              <a:t>frecuencia del sistema </a:t>
            </a:r>
            <a:r>
              <a:rPr sz="2400" dirty="0">
                <a:cs typeface="Times New Roman"/>
              </a:rPr>
              <a:t>eléctrico, pero despreciable </a:t>
            </a:r>
            <a:r>
              <a:rPr sz="2400" spc="-5" dirty="0">
                <a:cs typeface="Times New Roman"/>
              </a:rPr>
              <a:t>para </a:t>
            </a:r>
            <a:r>
              <a:rPr sz="2400" dirty="0">
                <a:cs typeface="Times New Roman"/>
              </a:rPr>
              <a:t>bandas 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frecuencias utilizadas en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comunicación </a:t>
            </a:r>
            <a:r>
              <a:rPr sz="2400" dirty="0">
                <a:cs typeface="Times New Roman"/>
              </a:rPr>
              <a:t>por señal </a:t>
            </a:r>
            <a:r>
              <a:rPr sz="2400" spc="-5" dirty="0">
                <a:cs typeface="Times New Roman"/>
              </a:rPr>
              <a:t>portadora. </a:t>
            </a:r>
            <a:r>
              <a:rPr sz="2400" dirty="0">
                <a:cs typeface="Times New Roman"/>
              </a:rPr>
              <a:t>Generalmente, </a:t>
            </a:r>
            <a:r>
              <a:rPr sz="2400" spc="-5" dirty="0">
                <a:cs typeface="Times New Roman"/>
              </a:rPr>
              <a:t>30-500 </a:t>
            </a:r>
            <a:r>
              <a:rPr sz="2400" dirty="0">
                <a:cs typeface="Times New Roman"/>
              </a:rPr>
              <a:t>KHz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 el rango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operación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señal portadora.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valor específico </a:t>
            </a:r>
            <a:r>
              <a:rPr sz="2400" dirty="0">
                <a:cs typeface="Times New Roman"/>
              </a:rPr>
              <a:t>para un </a:t>
            </a:r>
            <a:r>
              <a:rPr sz="2400" spc="-5" dirty="0">
                <a:cs typeface="Times New Roman"/>
              </a:rPr>
              <a:t>sistema eléctrico </a:t>
            </a:r>
            <a:r>
              <a:rPr sz="2400" dirty="0">
                <a:cs typeface="Times New Roman"/>
              </a:rPr>
              <a:t> de </a:t>
            </a:r>
            <a:r>
              <a:rPr sz="2400" spc="-5" dirty="0">
                <a:cs typeface="Times New Roman"/>
              </a:rPr>
              <a:t>potencia dado se elige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acuerdo con las </a:t>
            </a:r>
            <a:r>
              <a:rPr sz="2400" dirty="0">
                <a:cs typeface="Times New Roman"/>
              </a:rPr>
              <a:t>frecuencias </a:t>
            </a:r>
            <a:r>
              <a:rPr sz="2400" spc="-5" dirty="0">
                <a:cs typeface="Times New Roman"/>
              </a:rPr>
              <a:t>utilizadas </a:t>
            </a:r>
            <a:r>
              <a:rPr sz="2400" dirty="0">
                <a:cs typeface="Times New Roman"/>
              </a:rPr>
              <a:t>por la </a:t>
            </a:r>
            <a:r>
              <a:rPr sz="2400" spc="-5" dirty="0">
                <a:cs typeface="Times New Roman"/>
              </a:rPr>
              <a:t>empresa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telecomunicaciones </a:t>
            </a:r>
            <a:r>
              <a:rPr sz="2400" dirty="0">
                <a:cs typeface="Times New Roman"/>
              </a:rPr>
              <a:t>y las </a:t>
            </a:r>
            <a:r>
              <a:rPr sz="2400" spc="-5" dirty="0">
                <a:cs typeface="Times New Roman"/>
              </a:rPr>
              <a:t>características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red de </a:t>
            </a:r>
            <a:r>
              <a:rPr sz="2400" spc="-5" dirty="0">
                <a:cs typeface="Times New Roman"/>
              </a:rPr>
              <a:t>transporte. </a:t>
            </a: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10.33 muestra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fotografías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trampa</a:t>
            </a:r>
            <a:r>
              <a:rPr sz="2400" dirty="0">
                <a:cs typeface="Times New Roman"/>
              </a:rPr>
              <a:t> 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onda</a:t>
            </a:r>
            <a:r>
              <a:rPr sz="2400" spc="-5" dirty="0">
                <a:cs typeface="Times New Roman"/>
              </a:rPr>
              <a:t> típicas,</a:t>
            </a:r>
            <a:r>
              <a:rPr sz="2400" dirty="0">
                <a:cs typeface="Times New Roman"/>
              </a:rPr>
              <a:t> para </a:t>
            </a:r>
            <a:r>
              <a:rPr sz="2400" spc="-5" dirty="0">
                <a:cs typeface="Times New Roman"/>
              </a:rPr>
              <a:t>subestaciones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eléctricas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R="5080" algn="just">
              <a:lnSpc>
                <a:spcPct val="110100"/>
              </a:lnSpc>
              <a:spcBef>
                <a:spcPts val="10"/>
              </a:spcBef>
            </a:pPr>
            <a:r>
              <a:rPr lang="en-US" sz="2400" spc="-10" dirty="0">
                <a:latin typeface="Times New Roman"/>
                <a:cs typeface="Times New Roman"/>
              </a:rPr>
              <a:t>Las </a:t>
            </a:r>
            <a:r>
              <a:rPr lang="en-US" sz="2400" spc="-5" dirty="0" err="1">
                <a:latin typeface="Times New Roman"/>
                <a:cs typeface="Times New Roman"/>
              </a:rPr>
              <a:t>trampas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spc="5" dirty="0">
                <a:latin typeface="Times New Roman"/>
                <a:cs typeface="Times New Roman"/>
              </a:rPr>
              <a:t>de </a:t>
            </a:r>
            <a:r>
              <a:rPr lang="en-US" sz="2400" spc="-5" dirty="0" err="1">
                <a:latin typeface="Times New Roman"/>
                <a:cs typeface="Times New Roman"/>
              </a:rPr>
              <a:t>ondas</a:t>
            </a:r>
            <a:r>
              <a:rPr lang="en-US" sz="2400" spc="-5" dirty="0">
                <a:latin typeface="Times New Roman"/>
                <a:cs typeface="Times New Roman"/>
              </a:rPr>
              <a:t> se </a:t>
            </a:r>
            <a:r>
              <a:rPr lang="en-US" sz="2400" spc="-5" dirty="0" err="1">
                <a:latin typeface="Times New Roman"/>
                <a:cs typeface="Times New Roman"/>
              </a:rPr>
              <a:t>pueden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spc="-5" dirty="0" err="1">
                <a:latin typeface="Times New Roman"/>
                <a:cs typeface="Times New Roman"/>
              </a:rPr>
              <a:t>montar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de </a:t>
            </a:r>
            <a:r>
              <a:rPr lang="en-US" sz="2400" dirty="0" err="1">
                <a:latin typeface="Times New Roman"/>
                <a:cs typeface="Times New Roman"/>
              </a:rPr>
              <a:t>tres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spc="-5" dirty="0" err="1">
                <a:latin typeface="Times New Roman"/>
                <a:cs typeface="Times New Roman"/>
              </a:rPr>
              <a:t>formas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spc="-5" dirty="0" err="1">
                <a:latin typeface="Times New Roman"/>
                <a:cs typeface="Times New Roman"/>
              </a:rPr>
              <a:t>diferentes</a:t>
            </a:r>
            <a:r>
              <a:rPr lang="en-US" sz="2400" spc="-5" dirty="0">
                <a:latin typeface="Times New Roman"/>
                <a:cs typeface="Times New Roman"/>
              </a:rPr>
              <a:t>: </a:t>
            </a:r>
            <a:r>
              <a:rPr lang="en-US" sz="2400" dirty="0" err="1">
                <a:latin typeface="Times New Roman"/>
                <a:cs typeface="Times New Roman"/>
              </a:rPr>
              <a:t>suspendidas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por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cadenas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spc="5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de </a:t>
            </a:r>
            <a:r>
              <a:rPr lang="en-US" sz="2400" spc="-5" dirty="0" err="1">
                <a:latin typeface="Times New Roman"/>
                <a:cs typeface="Times New Roman"/>
              </a:rPr>
              <a:t>aisladores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de </a:t>
            </a:r>
            <a:r>
              <a:rPr lang="en-US" sz="2400" spc="-5" dirty="0" err="1">
                <a:latin typeface="Times New Roman"/>
                <a:cs typeface="Times New Roman"/>
              </a:rPr>
              <a:t>los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pórticos</a:t>
            </a:r>
            <a:r>
              <a:rPr lang="en-US" sz="2400" dirty="0">
                <a:latin typeface="Times New Roman"/>
                <a:cs typeface="Times New Roman"/>
              </a:rPr>
              <a:t> de </a:t>
            </a:r>
            <a:r>
              <a:rPr lang="en-US" sz="2400" spc="-5" dirty="0">
                <a:latin typeface="Times New Roman"/>
                <a:cs typeface="Times New Roman"/>
              </a:rPr>
              <a:t>las </a:t>
            </a:r>
            <a:r>
              <a:rPr lang="en-US" sz="2400" dirty="0" err="1">
                <a:latin typeface="Times New Roman"/>
                <a:cs typeface="Times New Roman"/>
              </a:rPr>
              <a:t>subestaciones</a:t>
            </a:r>
            <a:r>
              <a:rPr lang="en-US" sz="2400" dirty="0">
                <a:latin typeface="Times New Roman"/>
                <a:cs typeface="Times New Roman"/>
              </a:rPr>
              <a:t>; </a:t>
            </a:r>
            <a:r>
              <a:rPr lang="en-US" sz="2400" spc="-5" dirty="0" err="1">
                <a:latin typeface="Times New Roman"/>
                <a:cs typeface="Times New Roman"/>
              </a:rPr>
              <a:t>montadas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sobre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spc="-5" dirty="0" err="1">
                <a:latin typeface="Times New Roman"/>
                <a:cs typeface="Times New Roman"/>
              </a:rPr>
              <a:t>aisladores</a:t>
            </a:r>
            <a:r>
              <a:rPr lang="en-US" sz="2400" spc="-5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de </a:t>
            </a:r>
            <a:r>
              <a:rPr lang="en-US" sz="2400" spc="-5" dirty="0" err="1">
                <a:latin typeface="Times New Roman"/>
                <a:cs typeface="Times New Roman"/>
              </a:rPr>
              <a:t>apoyo</a:t>
            </a:r>
            <a:r>
              <a:rPr lang="en-US" sz="2400" spc="-5" dirty="0">
                <a:latin typeface="Times New Roman"/>
                <a:cs typeface="Times New Roman"/>
              </a:rPr>
              <a:t>; </a:t>
            </a:r>
            <a:r>
              <a:rPr lang="en-US" sz="2400" spc="-15" dirty="0">
                <a:latin typeface="Times New Roman"/>
                <a:cs typeface="Times New Roman"/>
              </a:rPr>
              <a:t>y, </a:t>
            </a:r>
            <a:r>
              <a:rPr lang="en-US" sz="2400" spc="-10" dirty="0">
                <a:latin typeface="Times New Roman"/>
                <a:cs typeface="Times New Roman"/>
              </a:rPr>
              <a:t> </a:t>
            </a:r>
            <a:r>
              <a:rPr lang="en-US" sz="2400" spc="-5" dirty="0" err="1">
                <a:latin typeface="Times New Roman"/>
                <a:cs typeface="Times New Roman"/>
              </a:rPr>
              <a:t>montadas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sobre</a:t>
            </a:r>
            <a:r>
              <a:rPr lang="en-US" sz="2400" spc="-10" dirty="0">
                <a:latin typeface="Times New Roman"/>
                <a:cs typeface="Times New Roman"/>
              </a:rPr>
              <a:t> </a:t>
            </a:r>
            <a:r>
              <a:rPr lang="en-US" sz="2400" spc="-5" dirty="0" err="1">
                <a:latin typeface="Times New Roman"/>
                <a:cs typeface="Times New Roman"/>
              </a:rPr>
              <a:t>transformadores</a:t>
            </a:r>
            <a:r>
              <a:rPr lang="en-US" sz="2400" spc="5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de </a:t>
            </a:r>
            <a:r>
              <a:rPr lang="en-US" sz="2400" spc="-5" dirty="0" err="1">
                <a:latin typeface="Times New Roman"/>
                <a:cs typeface="Times New Roman"/>
              </a:rPr>
              <a:t>tensión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tipo</a:t>
            </a:r>
            <a:r>
              <a:rPr lang="en-US" sz="2400" spc="5" dirty="0">
                <a:latin typeface="Times New Roman"/>
                <a:cs typeface="Times New Roman"/>
              </a:rPr>
              <a:t> </a:t>
            </a:r>
            <a:r>
              <a:rPr lang="en-US" sz="2400" spc="-5" dirty="0" err="1">
                <a:latin typeface="Times New Roman"/>
                <a:cs typeface="Times New Roman"/>
              </a:rPr>
              <a:t>capacitivos</a:t>
            </a:r>
            <a:r>
              <a:rPr lang="en-US" sz="2400" dirty="0">
                <a:latin typeface="Times New Roman"/>
                <a:cs typeface="Times New Roman"/>
              </a:rPr>
              <a:t> o </a:t>
            </a:r>
            <a:r>
              <a:rPr lang="en-US" sz="2400" spc="-5" dirty="0">
                <a:latin typeface="Times New Roman"/>
                <a:cs typeface="Times New Roman"/>
              </a:rPr>
              <a:t>CTV.</a:t>
            </a:r>
            <a:endParaRPr lang="en-US" sz="2400" dirty="0">
              <a:latin typeface="Times New Roman"/>
              <a:cs typeface="Times New Roman"/>
            </a:endParaRPr>
          </a:p>
          <a:p>
            <a:pPr marR="5080" algn="just">
              <a:lnSpc>
                <a:spcPct val="110100"/>
              </a:lnSpc>
              <a:spcBef>
                <a:spcPts val="10"/>
              </a:spcBef>
            </a:pPr>
            <a:endParaRPr sz="2400" dirty="0"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631185" y="967386"/>
            <a:ext cx="5920215" cy="3985614"/>
            <a:chOff x="1626870" y="5190744"/>
            <a:chExt cx="4472940" cy="26714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6870" y="5190744"/>
              <a:ext cx="2004059" cy="2671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8527" y="5267390"/>
              <a:ext cx="2431277" cy="2519587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13055600" y="457200"/>
            <a:ext cx="3247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algn="ctr"/>
            <a:r>
              <a:rPr lang="pt-BR" b="1" dirty="0">
                <a:cs typeface="Times New Roman"/>
              </a:rPr>
              <a:t>Figura</a:t>
            </a:r>
            <a:r>
              <a:rPr lang="pt-BR" b="1" spc="-10" dirty="0">
                <a:cs typeface="Times New Roman"/>
              </a:rPr>
              <a:t> </a:t>
            </a:r>
            <a:r>
              <a:rPr lang="pt-BR" b="1" spc="-5" dirty="0">
                <a:cs typeface="Times New Roman"/>
              </a:rPr>
              <a:t>10.33:</a:t>
            </a:r>
            <a:r>
              <a:rPr lang="pt-BR" b="1" spc="-20" dirty="0">
                <a:cs typeface="Times New Roman"/>
              </a:rPr>
              <a:t> </a:t>
            </a:r>
            <a:r>
              <a:rPr lang="pt-BR" b="1" spc="-5" dirty="0" err="1">
                <a:cs typeface="Times New Roman"/>
              </a:rPr>
              <a:t>Trampas</a:t>
            </a:r>
            <a:r>
              <a:rPr lang="pt-BR" b="1" spc="-5" dirty="0">
                <a:cs typeface="Times New Roman"/>
              </a:rPr>
              <a:t> </a:t>
            </a:r>
            <a:r>
              <a:rPr lang="pt-BR" b="1" dirty="0">
                <a:cs typeface="Times New Roman"/>
              </a:rPr>
              <a:t>de</a:t>
            </a:r>
            <a:r>
              <a:rPr lang="pt-BR" b="1" spc="-10" dirty="0">
                <a:cs typeface="Times New Roman"/>
              </a:rPr>
              <a:t> </a:t>
            </a:r>
            <a:r>
              <a:rPr lang="pt-BR" b="1" dirty="0">
                <a:cs typeface="Times New Roman"/>
              </a:rPr>
              <a:t>ondas.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11328400" y="5112903"/>
            <a:ext cx="6223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algn="just"/>
            <a:r>
              <a:rPr sz="2400" spc="-10" dirty="0" smtClean="0">
                <a:cs typeface="Times New Roman"/>
              </a:rPr>
              <a:t>La</a:t>
            </a:r>
            <a:r>
              <a:rPr sz="2400" spc="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dirty="0">
                <a:cs typeface="Times New Roman"/>
              </a:rPr>
              <a:t> 10.34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fotografías</a:t>
            </a:r>
            <a:r>
              <a:rPr sz="2400" spc="5" dirty="0">
                <a:cs typeface="Times New Roman"/>
              </a:rPr>
              <a:t> de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montajes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mencionados:</a:t>
            </a:r>
            <a:endParaRPr sz="2400" dirty="0">
              <a:cs typeface="Times New Roman"/>
            </a:endParaRPr>
          </a:p>
        </p:txBody>
      </p:sp>
      <p:pic>
        <p:nvPicPr>
          <p:cNvPr id="9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09527" y="5843410"/>
            <a:ext cx="5841865" cy="3283750"/>
          </a:xfrm>
          <a:prstGeom prst="rect">
            <a:avLst/>
          </a:prstGeom>
        </p:spPr>
      </p:pic>
      <p:sp>
        <p:nvSpPr>
          <p:cNvPr id="10" name="object 7"/>
          <p:cNvSpPr txBox="1"/>
          <p:nvPr/>
        </p:nvSpPr>
        <p:spPr>
          <a:xfrm>
            <a:off x="15529432" y="8045718"/>
            <a:ext cx="9721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160059" y="9327088"/>
            <a:ext cx="7391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5"/>
              </a:spcBef>
            </a:pPr>
            <a:r>
              <a:rPr lang="en-US" sz="2400" b="1" dirty="0" err="1">
                <a:latin typeface="Times New Roman"/>
                <a:cs typeface="Times New Roman"/>
              </a:rPr>
              <a:t>Figura</a:t>
            </a:r>
            <a:r>
              <a:rPr lang="en-US" sz="2400" b="1" spc="-5" dirty="0">
                <a:latin typeface="Times New Roman"/>
                <a:cs typeface="Times New Roman"/>
              </a:rPr>
              <a:t> </a:t>
            </a:r>
            <a:r>
              <a:rPr lang="en-US" sz="2400" b="1" dirty="0">
                <a:latin typeface="Times New Roman"/>
                <a:cs typeface="Times New Roman"/>
              </a:rPr>
              <a:t>10.34:</a:t>
            </a:r>
            <a:r>
              <a:rPr lang="en-US" sz="2400" b="1" spc="-15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Tipos</a:t>
            </a:r>
            <a:r>
              <a:rPr lang="en-US" sz="2400" b="1" spc="-15" dirty="0">
                <a:latin typeface="Times New Roman"/>
                <a:cs typeface="Times New Roman"/>
              </a:rPr>
              <a:t> </a:t>
            </a:r>
            <a:r>
              <a:rPr lang="en-US" sz="2400" b="1" dirty="0">
                <a:latin typeface="Times New Roman"/>
                <a:cs typeface="Times New Roman"/>
              </a:rPr>
              <a:t>de</a:t>
            </a:r>
            <a:r>
              <a:rPr lang="en-US" sz="2400" b="1" spc="-5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montajes</a:t>
            </a:r>
            <a:r>
              <a:rPr lang="en-US" sz="2400" b="1" spc="-15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trampas</a:t>
            </a:r>
            <a:r>
              <a:rPr lang="en-US" sz="2400" b="1" spc="-5" dirty="0">
                <a:latin typeface="Times New Roman"/>
                <a:cs typeface="Times New Roman"/>
              </a:rPr>
              <a:t> </a:t>
            </a:r>
            <a:r>
              <a:rPr lang="en-US" sz="2400" b="1" dirty="0">
                <a:latin typeface="Times New Roman"/>
                <a:cs typeface="Times New Roman"/>
              </a:rPr>
              <a:t>de</a:t>
            </a:r>
            <a:r>
              <a:rPr lang="en-US" sz="2400" b="1" spc="-15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ondas</a:t>
            </a:r>
            <a:r>
              <a:rPr lang="en-US" sz="2400" b="1" dirty="0">
                <a:latin typeface="Times New Roman"/>
                <a:cs typeface="Times New Roman"/>
              </a:rPr>
              <a:t>.</a:t>
            </a:r>
          </a:p>
          <a:p>
            <a:pPr>
              <a:spcBef>
                <a:spcPts val="40"/>
              </a:spcBef>
            </a:pP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2805" y="381000"/>
            <a:ext cx="17098595" cy="22576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5"/>
              </a:spcBef>
            </a:pPr>
            <a:r>
              <a:rPr sz="2400" b="1" dirty="0" smtClean="0">
                <a:cs typeface="Times New Roman"/>
              </a:rPr>
              <a:t>10.13.1.2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Condensador</a:t>
            </a:r>
            <a:r>
              <a:rPr sz="2400" b="1" spc="-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Acoplamiento</a:t>
            </a:r>
            <a:r>
              <a:rPr sz="2400" b="1" spc="-5" dirty="0" smtClean="0">
                <a:cs typeface="Times New Roman"/>
              </a:rPr>
              <a:t>: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ts val="2880"/>
              </a:lnSpc>
              <a:spcBef>
                <a:spcPts val="65"/>
              </a:spcBef>
            </a:pPr>
            <a:r>
              <a:rPr sz="2400" dirty="0">
                <a:cs typeface="Times New Roman"/>
              </a:rPr>
              <a:t>El </a:t>
            </a:r>
            <a:r>
              <a:rPr sz="2400" b="1" i="1" spc="-5" dirty="0">
                <a:cs typeface="Times New Roman"/>
              </a:rPr>
              <a:t>Condensador </a:t>
            </a:r>
            <a:r>
              <a:rPr sz="2400" b="1" i="1" dirty="0">
                <a:cs typeface="Times New Roman"/>
              </a:rPr>
              <a:t>de Acople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denominado </a:t>
            </a:r>
            <a:r>
              <a:rPr sz="2400" dirty="0">
                <a:cs typeface="Times New Roman"/>
              </a:rPr>
              <a:t>también </a:t>
            </a:r>
            <a:r>
              <a:rPr sz="2400" b="1" i="1" spc="-5" dirty="0">
                <a:cs typeface="Times New Roman"/>
              </a:rPr>
              <a:t>Divisor Capacitivo </a:t>
            </a:r>
            <a:r>
              <a:rPr sz="2400" b="1" i="1" spc="5" dirty="0">
                <a:cs typeface="Times New Roman"/>
              </a:rPr>
              <a:t>de </a:t>
            </a:r>
            <a:r>
              <a:rPr sz="2400" b="1" i="1" dirty="0">
                <a:cs typeface="Times New Roman"/>
              </a:rPr>
              <a:t>Tensión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es el </a:t>
            </a:r>
            <a:r>
              <a:rPr sz="2400" dirty="0">
                <a:cs typeface="Times New Roman"/>
              </a:rPr>
              <a:t> dispositivo que </a:t>
            </a:r>
            <a:r>
              <a:rPr sz="2400" spc="-5" dirty="0">
                <a:cs typeface="Times New Roman"/>
              </a:rPr>
              <a:t>nos </a:t>
            </a:r>
            <a:r>
              <a:rPr sz="2400" dirty="0">
                <a:cs typeface="Times New Roman"/>
              </a:rPr>
              <a:t>permite </a:t>
            </a:r>
            <a:r>
              <a:rPr sz="2400" spc="-5" dirty="0">
                <a:cs typeface="Times New Roman"/>
              </a:rPr>
              <a:t>inyectar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señal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alta frecuencia en </a:t>
            </a:r>
            <a:r>
              <a:rPr sz="2400" dirty="0">
                <a:cs typeface="Times New Roman"/>
              </a:rPr>
              <a:t>la red de </a:t>
            </a:r>
            <a:r>
              <a:rPr sz="2400" spc="-5" dirty="0">
                <a:cs typeface="Times New Roman"/>
              </a:rPr>
              <a:t>transporte.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Debido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esto su impedancia debe ser mínima, </a:t>
            </a:r>
            <a:r>
              <a:rPr sz="2400" dirty="0">
                <a:cs typeface="Times New Roman"/>
              </a:rPr>
              <a:t>a la </a:t>
            </a:r>
            <a:r>
              <a:rPr sz="2400" spc="-5" dirty="0">
                <a:cs typeface="Times New Roman"/>
              </a:rPr>
              <a:t>frecuencia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señal portadora, </a:t>
            </a:r>
            <a:r>
              <a:rPr sz="2400" dirty="0">
                <a:cs typeface="Times New Roman"/>
              </a:rPr>
              <a:t>pero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cambio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spc="2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muy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elevada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frecuencia</a:t>
            </a:r>
            <a:r>
              <a:rPr sz="2400" spc="5" dirty="0">
                <a:cs typeface="Times New Roman"/>
              </a:rPr>
              <a:t> de</a:t>
            </a:r>
            <a:r>
              <a:rPr sz="2400" spc="2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transmisión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sistema.</a:t>
            </a:r>
            <a:r>
              <a:rPr sz="2400" spc="6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10.35</a:t>
            </a:r>
          </a:p>
          <a:p>
            <a:pPr marL="12700" marR="9525" algn="just">
              <a:lnSpc>
                <a:spcPts val="2880"/>
              </a:lnSpc>
              <a:spcBef>
                <a:spcPts val="30"/>
              </a:spcBef>
            </a:pPr>
            <a:r>
              <a:rPr sz="2400" dirty="0">
                <a:cs typeface="Times New Roman"/>
              </a:rPr>
              <a:t>muestra cuatro tipos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divisores </a:t>
            </a:r>
            <a:r>
              <a:rPr sz="2400" spc="-5" dirty="0">
                <a:cs typeface="Times New Roman"/>
              </a:rPr>
              <a:t>capacitivos </a:t>
            </a:r>
            <a:r>
              <a:rPr sz="2400" dirty="0">
                <a:cs typeface="Times New Roman"/>
              </a:rPr>
              <a:t>de tensión </a:t>
            </a:r>
            <a:r>
              <a:rPr sz="2400" spc="-5" dirty="0">
                <a:cs typeface="Times New Roman"/>
              </a:rPr>
              <a:t>para diferentes </a:t>
            </a:r>
            <a:r>
              <a:rPr sz="2400" dirty="0">
                <a:cs typeface="Times New Roman"/>
              </a:rPr>
              <a:t>niveles de </a:t>
            </a:r>
            <a:r>
              <a:rPr sz="2400" spc="-5" dirty="0">
                <a:cs typeface="Times New Roman"/>
              </a:rPr>
              <a:t>tensiones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operación:</a:t>
            </a:r>
            <a:endParaRPr sz="2400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7600" y="2895600"/>
            <a:ext cx="4876800" cy="4953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731798" y="7848600"/>
            <a:ext cx="6143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latin typeface="Times New Roman"/>
                <a:cs typeface="Times New Roman"/>
              </a:rPr>
              <a:t>Figura</a:t>
            </a:r>
            <a:r>
              <a:rPr lang="en-US" sz="2400" b="1" spc="-10" dirty="0">
                <a:latin typeface="Times New Roman"/>
                <a:cs typeface="Times New Roman"/>
              </a:rPr>
              <a:t> </a:t>
            </a:r>
            <a:r>
              <a:rPr lang="en-US" sz="2400" b="1" dirty="0">
                <a:latin typeface="Times New Roman"/>
                <a:cs typeface="Times New Roman"/>
              </a:rPr>
              <a:t>10.35:</a:t>
            </a:r>
            <a:r>
              <a:rPr lang="en-US" sz="2400" b="1" spc="-5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Divisores</a:t>
            </a:r>
            <a:r>
              <a:rPr lang="en-US" sz="2400" b="1" spc="-5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capacitivos</a:t>
            </a:r>
            <a:r>
              <a:rPr lang="en-US" sz="2400" b="1" spc="-10" dirty="0">
                <a:latin typeface="Times New Roman"/>
                <a:cs typeface="Times New Roman"/>
              </a:rPr>
              <a:t> </a:t>
            </a:r>
            <a:r>
              <a:rPr lang="en-US" sz="2400" b="1" dirty="0">
                <a:latin typeface="Times New Roman"/>
                <a:cs typeface="Times New Roman"/>
              </a:rPr>
              <a:t>de</a:t>
            </a:r>
            <a:r>
              <a:rPr lang="en-US" sz="2400" b="1" spc="-10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tensión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9934" y="240185"/>
            <a:ext cx="5595264" cy="28117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30199" y="3051896"/>
            <a:ext cx="9601201" cy="2241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/>
            <a:r>
              <a:rPr sz="2400" b="1" dirty="0" smtClean="0">
                <a:cs typeface="Times New Roman"/>
              </a:rPr>
              <a:t>10.13.1.4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Terminal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Comunicaciones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PLC</a:t>
            </a:r>
            <a:r>
              <a:rPr sz="2400" b="1" spc="-5" dirty="0" smtClean="0">
                <a:cs typeface="Times New Roman"/>
              </a:rPr>
              <a:t>:</a:t>
            </a:r>
            <a:endParaRPr lang="es-ES" sz="2400" b="1" spc="-5" dirty="0" smtClean="0">
              <a:cs typeface="Times New Roman"/>
            </a:endParaRPr>
          </a:p>
          <a:p>
            <a:pPr marL="12700" algn="just"/>
            <a:endParaRPr sz="2400" dirty="0">
              <a:cs typeface="Times New Roman"/>
            </a:endParaRPr>
          </a:p>
          <a:p>
            <a:pPr marL="12700" algn="just">
              <a:spcBef>
                <a:spcPts val="120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10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Terminal</a:t>
            </a:r>
            <a:r>
              <a:rPr sz="2400" b="1" i="1" spc="10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</a:t>
            </a:r>
            <a:r>
              <a:rPr sz="2400" b="1" i="1" spc="95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Comunicaciones</a:t>
            </a:r>
            <a:r>
              <a:rPr sz="2400" b="1" i="1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efectúa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manejo</a:t>
            </a:r>
            <a:r>
              <a:rPr sz="2400" spc="1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señales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transmitir,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consiste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moduladores, amplificadores, </a:t>
            </a:r>
            <a:r>
              <a:rPr sz="2400" dirty="0">
                <a:cs typeface="Times New Roman"/>
              </a:rPr>
              <a:t>filtros y módulos de </a:t>
            </a:r>
            <a:r>
              <a:rPr sz="2400" spc="-5" dirty="0">
                <a:cs typeface="Times New Roman"/>
              </a:rPr>
              <a:t>supervisión del enlace, entre </a:t>
            </a:r>
            <a:r>
              <a:rPr sz="2400" spc="5" dirty="0">
                <a:cs typeface="Times New Roman"/>
              </a:rPr>
              <a:t>otros 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equipos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comunicaciones. </a:t>
            </a:r>
            <a:r>
              <a:rPr sz="2400" spc="-1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10.37 muestra </a:t>
            </a:r>
            <a:r>
              <a:rPr sz="2400" spc="-5" dirty="0">
                <a:cs typeface="Times New Roman"/>
              </a:rPr>
              <a:t>dos terminales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comunicaciones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típicas:</a:t>
            </a:r>
            <a:endParaRPr sz="2400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2500" y="3105671"/>
            <a:ext cx="5410198" cy="121195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55599" y="5476321"/>
            <a:ext cx="8509001" cy="5232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5"/>
              </a:spcBef>
            </a:pPr>
            <a:r>
              <a:rPr sz="2400" b="1" dirty="0" smtClean="0">
                <a:cs typeface="Times New Roman"/>
              </a:rPr>
              <a:t>10.13.1.5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Cable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de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Alta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Frecuencia</a:t>
            </a:r>
            <a:r>
              <a:rPr sz="2400" b="1" spc="-5" dirty="0" smtClean="0">
                <a:cs typeface="Times New Roman"/>
              </a:rPr>
              <a:t>: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endParaRPr sz="2400" dirty="0" smtClean="0">
              <a:cs typeface="Times New Roman"/>
            </a:endParaRPr>
          </a:p>
          <a:p>
            <a:pPr marL="12700" marR="5080" algn="just">
              <a:lnSpc>
                <a:spcPts val="2880"/>
              </a:lnSpc>
              <a:spcBef>
                <a:spcPts val="55"/>
              </a:spcBef>
            </a:pPr>
            <a:r>
              <a:rPr sz="2400" dirty="0" smtClean="0">
                <a:cs typeface="Times New Roman"/>
              </a:rPr>
              <a:t>El</a:t>
            </a:r>
            <a:r>
              <a:rPr sz="2400" spc="45" dirty="0" smtClean="0">
                <a:cs typeface="Times New Roman"/>
              </a:rPr>
              <a:t> </a:t>
            </a:r>
            <a:r>
              <a:rPr sz="2400" b="1" i="1" spc="-5" dirty="0" smtClean="0">
                <a:cs typeface="Times New Roman"/>
              </a:rPr>
              <a:t>cable</a:t>
            </a:r>
            <a:r>
              <a:rPr sz="2400" b="1" i="1" spc="45" dirty="0" smtClean="0">
                <a:cs typeface="Times New Roman"/>
              </a:rPr>
              <a:t> </a:t>
            </a:r>
            <a:r>
              <a:rPr sz="2400" b="1" i="1" dirty="0" smtClean="0">
                <a:cs typeface="Times New Roman"/>
              </a:rPr>
              <a:t>de</a:t>
            </a:r>
            <a:r>
              <a:rPr sz="2400" b="1" i="1" spc="45" dirty="0" smtClean="0">
                <a:cs typeface="Times New Roman"/>
              </a:rPr>
              <a:t> </a:t>
            </a:r>
            <a:r>
              <a:rPr sz="2400" b="1" i="1" dirty="0" err="1" smtClean="0">
                <a:cs typeface="Times New Roman"/>
              </a:rPr>
              <a:t>alta</a:t>
            </a:r>
            <a:r>
              <a:rPr sz="2400" b="1" i="1" spc="30" dirty="0" smtClean="0">
                <a:cs typeface="Times New Roman"/>
              </a:rPr>
              <a:t> </a:t>
            </a:r>
            <a:r>
              <a:rPr sz="2400" b="1" i="1" spc="-5" dirty="0" err="1" smtClean="0">
                <a:cs typeface="Times New Roman"/>
              </a:rPr>
              <a:t>frecuencia</a:t>
            </a:r>
            <a:r>
              <a:rPr sz="2400" b="1" i="1" spc="6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facilita</a:t>
            </a:r>
            <a:r>
              <a:rPr sz="2400" spc="4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4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conexión</a:t>
            </a:r>
            <a:r>
              <a:rPr sz="2400" spc="45" dirty="0" smtClean="0">
                <a:cs typeface="Times New Roman"/>
              </a:rPr>
              <a:t> </a:t>
            </a:r>
            <a:r>
              <a:rPr sz="2400" spc="-10" dirty="0" smtClean="0">
                <a:cs typeface="Times New Roman"/>
              </a:rPr>
              <a:t>del</a:t>
            </a:r>
            <a:r>
              <a:rPr sz="2400" spc="5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terminal</a:t>
            </a:r>
            <a:r>
              <a:rPr sz="2400" spc="5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4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comunicaciones</a:t>
            </a:r>
            <a:r>
              <a:rPr sz="2400" dirty="0" smtClean="0">
                <a:cs typeface="Times New Roman"/>
              </a:rPr>
              <a:t>,</a:t>
            </a:r>
            <a:r>
              <a:rPr sz="2400" spc="5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localizado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28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sala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de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control,</a:t>
            </a:r>
            <a:r>
              <a:rPr sz="2400" spc="4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con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spc="4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elementos</a:t>
            </a:r>
            <a:r>
              <a:rPr sz="2400" spc="4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acople</a:t>
            </a:r>
            <a:r>
              <a:rPr sz="2400" dirty="0" smtClean="0">
                <a:cs typeface="Times New Roman"/>
              </a:rPr>
              <a:t>,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ubicados</a:t>
            </a:r>
            <a:r>
              <a:rPr sz="2400" spc="4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subestación</a:t>
            </a:r>
            <a:r>
              <a:rPr sz="2400" dirty="0" smtClean="0">
                <a:cs typeface="Times New Roman"/>
              </a:rPr>
              <a:t>.</a:t>
            </a:r>
            <a:r>
              <a:rPr sz="2400" spc="4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Son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cables</a:t>
            </a:r>
            <a:endParaRPr sz="2400" dirty="0" smtClean="0">
              <a:cs typeface="Times New Roman"/>
            </a:endParaRPr>
          </a:p>
          <a:p>
            <a:pPr marL="12700" marR="10160" algn="just">
              <a:lnSpc>
                <a:spcPts val="2880"/>
              </a:lnSpc>
              <a:spcBef>
                <a:spcPts val="20"/>
              </a:spcBef>
            </a:pPr>
            <a:r>
              <a:rPr sz="2400" dirty="0" smtClean="0">
                <a:cs typeface="Times New Roman"/>
              </a:rPr>
              <a:t>de</a:t>
            </a:r>
            <a:r>
              <a:rPr sz="2400" spc="2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75/150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Ohm</a:t>
            </a:r>
            <a:r>
              <a:rPr sz="2400" spc="3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diseñados</a:t>
            </a:r>
            <a:r>
              <a:rPr sz="2400" spc="4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construidos</a:t>
            </a:r>
            <a:r>
              <a:rPr sz="2400" spc="3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</a:t>
            </a:r>
            <a:r>
              <a:rPr sz="2400" spc="6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3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resistencia</a:t>
            </a:r>
            <a:r>
              <a:rPr sz="2400" spc="3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mecánica</a:t>
            </a:r>
            <a:r>
              <a:rPr sz="2400" spc="4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2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les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permita</a:t>
            </a:r>
            <a:r>
              <a:rPr sz="2400" dirty="0" smtClean="0">
                <a:cs typeface="Times New Roman"/>
              </a:rPr>
              <a:t> </a:t>
            </a:r>
            <a:r>
              <a:rPr sz="2400" spc="-28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soportar</a:t>
            </a:r>
            <a:r>
              <a:rPr sz="2400" spc="-5" dirty="0" smtClean="0">
                <a:cs typeface="Times New Roman"/>
              </a:rPr>
              <a:t> las</a:t>
            </a:r>
            <a:r>
              <a:rPr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condiciones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ambientales</a:t>
            </a:r>
            <a:r>
              <a:rPr sz="2400" dirty="0" smtClean="0">
                <a:cs typeface="Times New Roman"/>
              </a:rPr>
              <a:t> 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operación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12700" marR="10160" algn="just">
              <a:lnSpc>
                <a:spcPts val="2880"/>
              </a:lnSpc>
              <a:spcBef>
                <a:spcPts val="20"/>
              </a:spcBef>
            </a:pPr>
            <a:r>
              <a:rPr lang="es-ES" sz="2400" spc="-10" dirty="0">
                <a:latin typeface="Times New Roman"/>
                <a:cs typeface="Times New Roman"/>
              </a:rPr>
              <a:t>La</a:t>
            </a:r>
            <a:r>
              <a:rPr lang="es-ES" sz="2400" spc="16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fotografía</a:t>
            </a:r>
            <a:r>
              <a:rPr lang="es-ES" sz="2400" spc="150" dirty="0">
                <a:latin typeface="Times New Roman"/>
                <a:cs typeface="Times New Roman"/>
              </a:rPr>
              <a:t> </a:t>
            </a:r>
            <a:r>
              <a:rPr lang="es-ES" sz="2400" spc="5" dirty="0">
                <a:latin typeface="Times New Roman"/>
                <a:cs typeface="Times New Roman"/>
              </a:rPr>
              <a:t>de</a:t>
            </a:r>
            <a:r>
              <a:rPr lang="es-ES" sz="2400" spc="15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16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Figura</a:t>
            </a:r>
            <a:r>
              <a:rPr lang="es-ES" sz="2400" spc="1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10.38</a:t>
            </a:r>
            <a:r>
              <a:rPr lang="es-ES" sz="2400" spc="16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muestra</a:t>
            </a:r>
            <a:r>
              <a:rPr lang="es-ES" sz="2400" spc="1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16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disposición</a:t>
            </a:r>
            <a:r>
              <a:rPr lang="es-ES" sz="2400" spc="16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15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trampas</a:t>
            </a:r>
            <a:r>
              <a:rPr lang="es-ES" sz="2400" spc="16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1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ondas</a:t>
            </a:r>
            <a:r>
              <a:rPr lang="es-ES" sz="2400" spc="18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y</a:t>
            </a:r>
            <a:r>
              <a:rPr lang="es-ES" sz="2400" spc="13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divisores </a:t>
            </a:r>
            <a:r>
              <a:rPr lang="es-ES" sz="2400" spc="-28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capacitivos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-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tensión en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una</a:t>
            </a:r>
            <a:r>
              <a:rPr lang="es-ES" sz="2400" spc="-5" dirty="0">
                <a:latin typeface="Times New Roman"/>
                <a:cs typeface="Times New Roman"/>
              </a:rPr>
              <a:t> subestación</a:t>
            </a:r>
            <a:r>
              <a:rPr lang="es-ES" sz="2400" dirty="0">
                <a:latin typeface="Times New Roman"/>
                <a:cs typeface="Times New Roman"/>
              </a:rPr>
              <a:t> eléctrica</a:t>
            </a:r>
            <a:r>
              <a:rPr lang="es-ES" sz="2400" dirty="0" smtClean="0">
                <a:latin typeface="Times New Roman"/>
                <a:cs typeface="Times New Roman"/>
              </a:rPr>
              <a:t>:</a:t>
            </a:r>
          </a:p>
          <a:p>
            <a:pPr marL="12700" marR="10160" algn="just">
              <a:lnSpc>
                <a:spcPts val="2880"/>
              </a:lnSpc>
              <a:spcBef>
                <a:spcPts val="20"/>
              </a:spcBef>
            </a:pPr>
            <a:r>
              <a:rPr lang="es-ES" sz="2400" spc="-10" dirty="0">
                <a:latin typeface="Times New Roman"/>
                <a:cs typeface="Times New Roman"/>
              </a:rPr>
              <a:t>La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Figura </a:t>
            </a:r>
            <a:r>
              <a:rPr lang="es-ES" sz="2400" dirty="0">
                <a:latin typeface="Times New Roman"/>
                <a:cs typeface="Times New Roman"/>
              </a:rPr>
              <a:t>10.39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muestra un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esquema</a:t>
            </a:r>
            <a:r>
              <a:rPr lang="es-ES" sz="2400" spc="-1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funcionamiento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-5" dirty="0">
                <a:latin typeface="Times New Roman"/>
                <a:cs typeface="Times New Roman"/>
              </a:rPr>
              <a:t> los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sistemas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10" dirty="0">
                <a:latin typeface="Times New Roman"/>
                <a:cs typeface="Times New Roman"/>
              </a:rPr>
              <a:t>PLC:</a:t>
            </a:r>
            <a:endParaRPr lang="es-ES" sz="2400" dirty="0">
              <a:latin typeface="Times New Roman"/>
              <a:cs typeface="Times New Roman"/>
            </a:endParaRPr>
          </a:p>
          <a:p>
            <a:pPr marL="12700" marR="10160" algn="just">
              <a:lnSpc>
                <a:spcPts val="2880"/>
              </a:lnSpc>
              <a:spcBef>
                <a:spcPts val="20"/>
              </a:spcBef>
            </a:pPr>
            <a:endParaRPr lang="es-ES" sz="2400" dirty="0">
              <a:latin typeface="Times New Roman"/>
              <a:cs typeface="Times New Roman"/>
            </a:endParaRPr>
          </a:p>
          <a:p>
            <a:pPr marL="12700" marR="10160" algn="just">
              <a:lnSpc>
                <a:spcPts val="2880"/>
              </a:lnSpc>
              <a:spcBef>
                <a:spcPts val="20"/>
              </a:spcBef>
            </a:pPr>
            <a:endParaRPr sz="2400" dirty="0">
              <a:cs typeface="Times New Roman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596993" y="240185"/>
            <a:ext cx="11209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dirty="0">
                <a:cs typeface="Times New Roman"/>
              </a:rPr>
              <a:t>Figura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10.36: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Unidad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 </a:t>
            </a:r>
            <a:r>
              <a:rPr lang="es-ES" sz="2400" b="1" dirty="0">
                <a:cs typeface="Times New Roman"/>
              </a:rPr>
              <a:t>acople</a:t>
            </a:r>
          </a:p>
        </p:txBody>
      </p:sp>
      <p:sp>
        <p:nvSpPr>
          <p:cNvPr id="9" name="object 6"/>
          <p:cNvSpPr txBox="1"/>
          <p:nvPr/>
        </p:nvSpPr>
        <p:spPr>
          <a:xfrm>
            <a:off x="267778" y="240185"/>
            <a:ext cx="9982200" cy="262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80"/>
              </a:lnSpc>
            </a:pPr>
            <a:r>
              <a:rPr sz="2400" b="1" dirty="0" smtClean="0">
                <a:cs typeface="Times New Roman"/>
              </a:rPr>
              <a:t>10.13.1.3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Unidad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Acople</a:t>
            </a:r>
            <a:r>
              <a:rPr sz="2400" b="1" spc="-5" dirty="0" smtClean="0">
                <a:cs typeface="Times New Roman"/>
              </a:rPr>
              <a:t>: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ts val="2880"/>
              </a:lnSpc>
              <a:spcBef>
                <a:spcPts val="70"/>
              </a:spcBef>
            </a:pPr>
            <a:r>
              <a:rPr sz="2400" spc="-10" dirty="0">
                <a:cs typeface="Times New Roman"/>
              </a:rPr>
              <a:t>La </a:t>
            </a:r>
            <a:r>
              <a:rPr sz="2400" b="1" i="1" spc="-5" dirty="0">
                <a:cs typeface="Times New Roman"/>
              </a:rPr>
              <a:t>Unidad </a:t>
            </a:r>
            <a:r>
              <a:rPr sz="2400" b="1" i="1" dirty="0">
                <a:cs typeface="Times New Roman"/>
              </a:rPr>
              <a:t>de </a:t>
            </a:r>
            <a:r>
              <a:rPr sz="2400" b="1" i="1" spc="-5" dirty="0">
                <a:cs typeface="Times New Roman"/>
              </a:rPr>
              <a:t>Acople </a:t>
            </a:r>
            <a:r>
              <a:rPr sz="2400" spc="-5" dirty="0">
                <a:cs typeface="Times New Roman"/>
              </a:rPr>
              <a:t>permite </a:t>
            </a:r>
            <a:r>
              <a:rPr sz="2400" dirty="0">
                <a:cs typeface="Times New Roman"/>
              </a:rPr>
              <a:t>que la </a:t>
            </a:r>
            <a:r>
              <a:rPr sz="2400" spc="-5" dirty="0">
                <a:cs typeface="Times New Roman"/>
              </a:rPr>
              <a:t>impedancia del sistema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potencia se acople </a:t>
            </a:r>
            <a:r>
              <a:rPr sz="2400" dirty="0">
                <a:cs typeface="Times New Roman"/>
              </a:rPr>
              <a:t>a </a:t>
            </a:r>
            <a:r>
              <a:rPr sz="2400" spc="15" dirty="0">
                <a:cs typeface="Times New Roman"/>
              </a:rPr>
              <a:t>la 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impedancia </a:t>
            </a:r>
            <a:r>
              <a:rPr sz="2400" dirty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equipo terminal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comunicaciones. También </a:t>
            </a:r>
            <a:r>
              <a:rPr sz="2400" dirty="0">
                <a:cs typeface="Times New Roman"/>
              </a:rPr>
              <a:t>provee los dispositivos 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protección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aíslan los terminales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comunicaciones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las altas tensiones del sistema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potencia.</a:t>
            </a:r>
            <a:r>
              <a:rPr sz="2400" spc="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dirty="0">
                <a:cs typeface="Times New Roman"/>
              </a:rPr>
              <a:t> 10.36 muestra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unidad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típica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sistema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PLC:</a:t>
            </a:r>
            <a:endParaRPr sz="2400" dirty="0">
              <a:cs typeface="Times New Roman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0654384" y="2869110"/>
            <a:ext cx="1813944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b="1" dirty="0" err="1">
                <a:cs typeface="Times New Roman"/>
              </a:rPr>
              <a:t>Figura</a:t>
            </a:r>
            <a:r>
              <a:rPr lang="en-US" b="1" dirty="0">
                <a:cs typeface="Times New Roman"/>
              </a:rPr>
              <a:t> 10.37:</a:t>
            </a:r>
            <a:r>
              <a:rPr lang="en-US" b="1" spc="-10" dirty="0">
                <a:cs typeface="Times New Roman"/>
              </a:rPr>
              <a:t> </a:t>
            </a:r>
            <a:r>
              <a:rPr lang="en-US" b="1" spc="-5" dirty="0">
                <a:cs typeface="Times New Roman"/>
              </a:rPr>
              <a:t>Terminal</a:t>
            </a:r>
            <a:r>
              <a:rPr lang="en-US" b="1" spc="5" dirty="0">
                <a:cs typeface="Times New Roman"/>
              </a:rPr>
              <a:t> </a:t>
            </a:r>
            <a:r>
              <a:rPr lang="en-US" b="1" spc="-10" dirty="0">
                <a:cs typeface="Times New Roman"/>
              </a:rPr>
              <a:t>de</a:t>
            </a:r>
            <a:r>
              <a:rPr lang="en-US" b="1" spc="-5" dirty="0">
                <a:cs typeface="Times New Roman"/>
              </a:rPr>
              <a:t> </a:t>
            </a:r>
            <a:r>
              <a:rPr lang="en-US" b="1" spc="-5" dirty="0" err="1">
                <a:cs typeface="Times New Roman"/>
              </a:rPr>
              <a:t>comunicaciones</a:t>
            </a:r>
            <a:r>
              <a:rPr lang="en-US" b="1" spc="-5" dirty="0">
                <a:cs typeface="Times New Roman"/>
              </a:rPr>
              <a:t> </a:t>
            </a:r>
            <a:r>
              <a:rPr lang="en-US" b="1" dirty="0">
                <a:cs typeface="Times New Roman"/>
              </a:rPr>
              <a:t>PLC</a:t>
            </a:r>
          </a:p>
        </p:txBody>
      </p:sp>
      <p:pic>
        <p:nvPicPr>
          <p:cNvPr id="11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42839" y="4371403"/>
            <a:ext cx="4648200" cy="2029398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0654384" y="4605301"/>
            <a:ext cx="199282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algn="ctr"/>
            <a:r>
              <a:rPr lang="es-ES" b="1" dirty="0">
                <a:cs typeface="Times New Roman"/>
              </a:rPr>
              <a:t>Figura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10.38:</a:t>
            </a:r>
            <a:r>
              <a:rPr lang="es-ES" b="1" spc="10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Arreglo</a:t>
            </a:r>
            <a:r>
              <a:rPr lang="es-ES" b="1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trampas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de </a:t>
            </a:r>
            <a:r>
              <a:rPr lang="es-ES" b="1" spc="-5" dirty="0">
                <a:cs typeface="Times New Roman"/>
              </a:rPr>
              <a:t>ondas</a:t>
            </a:r>
            <a:r>
              <a:rPr lang="es-ES" b="1" spc="5" dirty="0">
                <a:cs typeface="Times New Roman"/>
              </a:rPr>
              <a:t> </a:t>
            </a:r>
            <a:r>
              <a:rPr lang="es-ES" b="1" dirty="0">
                <a:cs typeface="Times New Roman"/>
              </a:rPr>
              <a:t>y</a:t>
            </a:r>
            <a:r>
              <a:rPr lang="es-ES" b="1" spc="-5" dirty="0">
                <a:cs typeface="Times New Roman"/>
              </a:rPr>
              <a:t> divisores</a:t>
            </a:r>
            <a:r>
              <a:rPr lang="es-ES" b="1" spc="15" dirty="0">
                <a:cs typeface="Times New Roman"/>
              </a:rPr>
              <a:t> </a:t>
            </a:r>
            <a:r>
              <a:rPr lang="es-ES" b="1" spc="-5" dirty="0">
                <a:cs typeface="Times New Roman"/>
              </a:rPr>
              <a:t>capacitivos </a:t>
            </a:r>
            <a:r>
              <a:rPr lang="es-ES" b="1" dirty="0">
                <a:cs typeface="Times New Roman"/>
              </a:rPr>
              <a:t>tensión</a:t>
            </a:r>
          </a:p>
          <a:p>
            <a:pPr>
              <a:spcBef>
                <a:spcPts val="30"/>
              </a:spcBef>
            </a:pPr>
            <a:endParaRPr lang="es-ES" sz="3200" dirty="0">
              <a:latin typeface="Times New Roman"/>
              <a:cs typeface="Times New Roman"/>
            </a:endParaRPr>
          </a:p>
        </p:txBody>
      </p:sp>
      <p:pic>
        <p:nvPicPr>
          <p:cNvPr id="13" name="object 5"/>
          <p:cNvPicPr/>
          <p:nvPr/>
        </p:nvPicPr>
        <p:blipFill rotWithShape="1">
          <a:blip r:embed="rId5" cstate="print"/>
          <a:srcRect l="3812" r="3135" b="10277"/>
          <a:stretch/>
        </p:blipFill>
        <p:spPr>
          <a:xfrm>
            <a:off x="9931400" y="6454577"/>
            <a:ext cx="7620000" cy="3375223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9028329" y="6400801"/>
            <a:ext cx="9030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710"/>
              </a:spcBef>
            </a:pPr>
            <a:r>
              <a:rPr lang="en-US" b="1" dirty="0" err="1">
                <a:latin typeface="Times New Roman"/>
                <a:cs typeface="Times New Roman"/>
              </a:rPr>
              <a:t>Figura</a:t>
            </a:r>
            <a:r>
              <a:rPr lang="en-US" b="1" spc="-5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Times New Roman"/>
                <a:cs typeface="Times New Roman"/>
              </a:rPr>
              <a:t>10.39:</a:t>
            </a:r>
            <a:r>
              <a:rPr lang="en-US" b="1" spc="5" dirty="0">
                <a:latin typeface="Times New Roman"/>
                <a:cs typeface="Times New Roman"/>
              </a:rPr>
              <a:t> </a:t>
            </a:r>
            <a:r>
              <a:rPr lang="en-US" b="1" spc="-5" dirty="0" err="1">
                <a:latin typeface="Times New Roman"/>
                <a:cs typeface="Times New Roman"/>
              </a:rPr>
              <a:t>Esquema</a:t>
            </a:r>
            <a:r>
              <a:rPr lang="en-US" b="1" spc="-5" dirty="0">
                <a:latin typeface="Times New Roman"/>
                <a:cs typeface="Times New Roman"/>
              </a:rPr>
              <a:t> </a:t>
            </a:r>
            <a:r>
              <a:rPr lang="en-US" b="1" spc="-5" dirty="0" err="1">
                <a:latin typeface="Times New Roman"/>
                <a:cs typeface="Times New Roman"/>
              </a:rPr>
              <a:t>funcionamiento</a:t>
            </a:r>
            <a:r>
              <a:rPr lang="en-US" b="1" spc="5" dirty="0">
                <a:latin typeface="Times New Roman"/>
                <a:cs typeface="Times New Roman"/>
              </a:rPr>
              <a:t> </a:t>
            </a:r>
            <a:r>
              <a:rPr lang="en-US" b="1" spc="-5" dirty="0" err="1">
                <a:latin typeface="Times New Roman"/>
                <a:cs typeface="Times New Roman"/>
              </a:rPr>
              <a:t>sistemas</a:t>
            </a:r>
            <a:r>
              <a:rPr lang="en-US" b="1" spc="-5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Times New Roman"/>
                <a:cs typeface="Times New Roman"/>
              </a:rPr>
              <a:t>PLC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4000" y="381000"/>
            <a:ext cx="11811000" cy="9194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2880"/>
              </a:lnSpc>
            </a:pPr>
            <a:r>
              <a:rPr sz="4000" b="1" spc="-5" dirty="0" err="1" smtClean="0">
                <a:cs typeface="Times New Roman"/>
              </a:rPr>
              <a:t>Puesta</a:t>
            </a:r>
            <a:r>
              <a:rPr sz="4000" b="1" spc="5" dirty="0" smtClean="0">
                <a:cs typeface="Times New Roman"/>
              </a:rPr>
              <a:t> </a:t>
            </a:r>
            <a:r>
              <a:rPr sz="4000" b="1" dirty="0">
                <a:cs typeface="Times New Roman"/>
              </a:rPr>
              <a:t>a</a:t>
            </a:r>
            <a:r>
              <a:rPr sz="4000" b="1" spc="15" dirty="0">
                <a:cs typeface="Times New Roman"/>
              </a:rPr>
              <a:t> </a:t>
            </a:r>
            <a:r>
              <a:rPr sz="4000" b="1" spc="-5" dirty="0">
                <a:cs typeface="Times New Roman"/>
              </a:rPr>
              <a:t>Tierra</a:t>
            </a:r>
            <a:r>
              <a:rPr sz="4000" b="1" spc="5" dirty="0">
                <a:cs typeface="Times New Roman"/>
              </a:rPr>
              <a:t> </a:t>
            </a:r>
            <a:r>
              <a:rPr sz="4000" b="1" spc="-5" dirty="0">
                <a:cs typeface="Times New Roman"/>
              </a:rPr>
              <a:t>Subestaciones</a:t>
            </a:r>
            <a:r>
              <a:rPr sz="4000" b="1" spc="15" dirty="0">
                <a:cs typeface="Times New Roman"/>
              </a:rPr>
              <a:t> </a:t>
            </a:r>
            <a:r>
              <a:rPr sz="4000" b="1" spc="-5" dirty="0">
                <a:cs typeface="Times New Roman"/>
              </a:rPr>
              <a:t>Eléctricas</a:t>
            </a:r>
            <a:endParaRPr sz="4000" dirty="0">
              <a:cs typeface="Times New Roman"/>
            </a:endParaRPr>
          </a:p>
          <a:p>
            <a:pPr marL="469265" lvl="1" indent="-457200" algn="just">
              <a:lnSpc>
                <a:spcPts val="2880"/>
              </a:lnSpc>
              <a:spcBef>
                <a:spcPts val="1540"/>
              </a:spcBef>
              <a:buAutoNum type="arabicPeriod"/>
              <a:tabLst>
                <a:tab pos="469900" algn="l"/>
              </a:tabLst>
            </a:pPr>
            <a:r>
              <a:rPr sz="2400" b="1" spc="-5" dirty="0">
                <a:cs typeface="Times New Roman"/>
              </a:rPr>
              <a:t>Diseño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Puesta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Tierra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Subestaciones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Eléctricas</a:t>
            </a:r>
            <a:endParaRPr sz="2400" dirty="0">
              <a:cs typeface="Times New Roman"/>
            </a:endParaRPr>
          </a:p>
          <a:p>
            <a:pPr marL="12700" marR="5715" algn="just">
              <a:lnSpc>
                <a:spcPts val="2880"/>
              </a:lnSpc>
              <a:spcBef>
                <a:spcPts val="50"/>
              </a:spcBef>
            </a:pP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general, los sistemas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puesta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 </a:t>
            </a:r>
            <a:r>
              <a:rPr sz="2400" dirty="0">
                <a:cs typeface="Times New Roman"/>
              </a:rPr>
              <a:t>permiten absorber </a:t>
            </a:r>
            <a:r>
              <a:rPr sz="2400" spc="-5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sobretensiones, </a:t>
            </a:r>
            <a:r>
              <a:rPr sz="2400" spc="-15" dirty="0">
                <a:cs typeface="Times New Roman"/>
              </a:rPr>
              <a:t>ya </a:t>
            </a:r>
            <a:r>
              <a:rPr sz="2400" spc="-5" dirty="0">
                <a:cs typeface="Times New Roman"/>
              </a:rPr>
              <a:t>sea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origen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interno</a:t>
            </a:r>
            <a:r>
              <a:rPr sz="2400" dirty="0">
                <a:cs typeface="Times New Roman"/>
              </a:rPr>
              <a:t> 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externo,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contribuyendo</a:t>
            </a:r>
            <a:r>
              <a:rPr sz="2400" dirty="0">
                <a:cs typeface="Times New Roman"/>
              </a:rPr>
              <a:t> 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controlar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efectos</a:t>
            </a:r>
            <a:r>
              <a:rPr sz="2400" dirty="0">
                <a:cs typeface="Times New Roman"/>
              </a:rPr>
              <a:t> resultantes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dichas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sobretensiones.</a:t>
            </a:r>
            <a:endParaRPr sz="2400" dirty="0"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r>
              <a:rPr sz="2400" b="1" dirty="0">
                <a:solidFill>
                  <a:srgbClr val="002060"/>
                </a:solidFill>
                <a:cs typeface="Times New Roman"/>
              </a:rPr>
              <a:t>Todo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sistema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 de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puesta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a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tierra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 debe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servir</a:t>
            </a:r>
            <a:r>
              <a:rPr sz="2400" b="1" spc="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a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los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propósitos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siguientes:</a:t>
            </a:r>
            <a:endParaRPr sz="2400" b="1" dirty="0">
              <a:solidFill>
                <a:srgbClr val="002060"/>
              </a:solidFill>
              <a:cs typeface="Times New Roman"/>
            </a:endParaRPr>
          </a:p>
          <a:p>
            <a:pPr marL="558165" lvl="2" indent="-318135" algn="just">
              <a:lnSpc>
                <a:spcPts val="2880"/>
              </a:lnSpc>
              <a:buAutoNum type="arabicParenR"/>
              <a:tabLst>
                <a:tab pos="558800" algn="l"/>
              </a:tabLst>
            </a:pPr>
            <a:r>
              <a:rPr sz="2400" b="1" spc="-5" dirty="0">
                <a:solidFill>
                  <a:srgbClr val="002060"/>
                </a:solidFill>
                <a:cs typeface="Times New Roman"/>
              </a:rPr>
              <a:t>Seguridad</a:t>
            </a:r>
            <a:r>
              <a:rPr sz="2400" b="1" spc="-2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personal.</a:t>
            </a:r>
            <a:endParaRPr sz="2400" b="1" dirty="0">
              <a:solidFill>
                <a:srgbClr val="002060"/>
              </a:solidFill>
              <a:cs typeface="Times New Roman"/>
            </a:endParaRPr>
          </a:p>
          <a:p>
            <a:pPr marL="558165" lvl="2" indent="-318135" algn="just">
              <a:lnSpc>
                <a:spcPts val="2880"/>
              </a:lnSpc>
              <a:buAutoNum type="arabicParenR"/>
              <a:tabLst>
                <a:tab pos="558800" algn="l"/>
              </a:tabLst>
            </a:pPr>
            <a:r>
              <a:rPr sz="2400" b="1" dirty="0">
                <a:solidFill>
                  <a:srgbClr val="002060"/>
                </a:solidFill>
                <a:cs typeface="Times New Roman"/>
              </a:rPr>
              <a:t>Minimizar</a:t>
            </a:r>
            <a:r>
              <a:rPr sz="2400" b="1" spc="-2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daños</a:t>
            </a:r>
            <a:r>
              <a:rPr sz="2400" b="1" spc="-1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en</a:t>
            </a:r>
            <a:r>
              <a:rPr sz="2400" b="1" spc="-1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equipos.</a:t>
            </a:r>
          </a:p>
          <a:p>
            <a:pPr marL="545465" marR="715645" lvl="2" indent="-304800" algn="just">
              <a:lnSpc>
                <a:spcPts val="2880"/>
              </a:lnSpc>
              <a:spcBef>
                <a:spcPts val="70"/>
              </a:spcBef>
              <a:buAutoNum type="arabicParenR"/>
              <a:tabLst>
                <a:tab pos="558165" algn="l"/>
                <a:tab pos="558800" algn="l"/>
              </a:tabLst>
            </a:pPr>
            <a:r>
              <a:rPr sz="2400" b="1" dirty="0">
                <a:solidFill>
                  <a:srgbClr val="002060"/>
                </a:solidFill>
                <a:cs typeface="Times New Roman"/>
              </a:rPr>
              <a:t>Controlar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 las</a:t>
            </a:r>
            <a:r>
              <a:rPr sz="2400" b="1" spc="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sobretensiones</a:t>
            </a:r>
            <a:r>
              <a:rPr sz="2400" b="1" spc="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durante</a:t>
            </a:r>
            <a:r>
              <a:rPr sz="2400" b="1" spc="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los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fenómenos</a:t>
            </a:r>
            <a:r>
              <a:rPr sz="2400" b="1" spc="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transitorios</a:t>
            </a:r>
            <a:r>
              <a:rPr sz="2400" b="1" spc="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(“surge </a:t>
            </a:r>
            <a:r>
              <a:rPr sz="2400" b="1" spc="-28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Phenomena”).</a:t>
            </a:r>
            <a:endParaRPr sz="2400" b="1" dirty="0">
              <a:solidFill>
                <a:srgbClr val="002060"/>
              </a:solidFill>
              <a:cs typeface="Times New Roman"/>
            </a:endParaRPr>
          </a:p>
          <a:p>
            <a:pPr marL="558165" lvl="2" indent="-318135" algn="just">
              <a:lnSpc>
                <a:spcPts val="2880"/>
              </a:lnSpc>
              <a:buAutoNum type="arabicParenR"/>
              <a:tabLst>
                <a:tab pos="558165" algn="l"/>
                <a:tab pos="558800" algn="l"/>
              </a:tabLst>
            </a:pPr>
            <a:r>
              <a:rPr sz="2400" b="1" spc="-5" dirty="0">
                <a:solidFill>
                  <a:srgbClr val="002060"/>
                </a:solidFill>
                <a:cs typeface="Times New Roman"/>
              </a:rPr>
              <a:t>Disipación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de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las</a:t>
            </a:r>
            <a:r>
              <a:rPr sz="2400" b="1" spc="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descargas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atmosféricas.</a:t>
            </a:r>
            <a:endParaRPr sz="2400" b="1" dirty="0">
              <a:solidFill>
                <a:srgbClr val="002060"/>
              </a:solidFill>
              <a:cs typeface="Times New Roman"/>
            </a:endParaRPr>
          </a:p>
          <a:p>
            <a:pPr marL="558165" lvl="2" indent="-318135" algn="just">
              <a:lnSpc>
                <a:spcPts val="2880"/>
              </a:lnSpc>
              <a:buAutoNum type="arabicParenR"/>
              <a:tabLst>
                <a:tab pos="558165" algn="l"/>
                <a:tab pos="558800" algn="l"/>
              </a:tabLst>
            </a:pPr>
            <a:r>
              <a:rPr sz="2400" b="1" spc="-5" dirty="0">
                <a:solidFill>
                  <a:srgbClr val="002060"/>
                </a:solidFill>
                <a:cs typeface="Times New Roman"/>
              </a:rPr>
              <a:t>Operación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correcta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 de</a:t>
            </a:r>
            <a:r>
              <a:rPr sz="2400" b="1" spc="-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los</a:t>
            </a:r>
            <a:r>
              <a:rPr sz="2400" b="1" spc="5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2400" b="1" dirty="0">
                <a:solidFill>
                  <a:srgbClr val="002060"/>
                </a:solidFill>
                <a:cs typeface="Times New Roman"/>
              </a:rPr>
              <a:t>dispositivos de</a:t>
            </a:r>
            <a:r>
              <a:rPr sz="2400" b="1" spc="-5" dirty="0">
                <a:solidFill>
                  <a:srgbClr val="002060"/>
                </a:solidFill>
                <a:cs typeface="Times New Roman"/>
              </a:rPr>
              <a:t> protección.</a:t>
            </a:r>
            <a:endParaRPr sz="2400" b="1" dirty="0">
              <a:solidFill>
                <a:srgbClr val="002060"/>
              </a:solidFill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r>
              <a:rPr sz="2400" spc="-5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poder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cumplir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cabalmente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las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funciones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mencionadas,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sistema</a:t>
            </a:r>
            <a:r>
              <a:rPr sz="2400" b="1" i="1" u="sng" spc="2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puesta</a:t>
            </a:r>
            <a:r>
              <a:rPr sz="2400" b="1" i="1" u="sng" spc="3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a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tierra</a:t>
            </a:r>
            <a:endParaRPr sz="2400" b="1" i="1" u="sng" dirty="0">
              <a:cs typeface="Times New Roman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b="1" i="1" u="sng" spc="-5" dirty="0">
                <a:cs typeface="Times New Roman"/>
              </a:rPr>
              <a:t>debe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proporcionar</a:t>
            </a:r>
            <a:r>
              <a:rPr sz="2400" b="1" i="1" u="sng" dirty="0">
                <a:cs typeface="Times New Roman"/>
              </a:rPr>
              <a:t> una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trayectoria</a:t>
            </a:r>
            <a:r>
              <a:rPr sz="2400" b="1" i="1" u="sng" dirty="0">
                <a:cs typeface="Times New Roman"/>
              </a:rPr>
              <a:t> a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tierra</a:t>
            </a:r>
            <a:r>
              <a:rPr sz="2400" b="1" i="1" u="sng" spc="5" dirty="0">
                <a:cs typeface="Times New Roman"/>
              </a:rPr>
              <a:t> de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baja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resistencia. </a:t>
            </a:r>
            <a:r>
              <a:rPr sz="2400" spc="-5" dirty="0">
                <a:cs typeface="Times New Roman"/>
              </a:rPr>
              <a:t>Debido</a:t>
            </a:r>
            <a:r>
              <a:rPr sz="2400" dirty="0">
                <a:cs typeface="Times New Roman"/>
              </a:rPr>
              <a:t> 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naturaleza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cambiante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las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características</a:t>
            </a:r>
            <a:r>
              <a:rPr sz="2400" b="1" i="1" u="sng" dirty="0">
                <a:cs typeface="Times New Roman"/>
              </a:rPr>
              <a:t> de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los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suelos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términos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las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variaciones</a:t>
            </a:r>
            <a:r>
              <a:rPr sz="2400" b="1" i="1" u="sng" dirty="0">
                <a:cs typeface="Times New Roman"/>
              </a:rPr>
              <a:t> </a:t>
            </a:r>
            <a:r>
              <a:rPr sz="2400" b="1" i="1" u="sng" spc="5" dirty="0">
                <a:cs typeface="Times New Roman"/>
              </a:rPr>
              <a:t>de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la 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resistividad</a:t>
            </a:r>
            <a:r>
              <a:rPr sz="2400" spc="2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2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mismos,</a:t>
            </a:r>
            <a:r>
              <a:rPr sz="2400" spc="2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</a:t>
            </a:r>
            <a:r>
              <a:rPr sz="2400" spc="28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cambios</a:t>
            </a:r>
            <a:r>
              <a:rPr sz="2400" b="1" i="1" u="sng" spc="265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2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humedad</a:t>
            </a:r>
            <a:r>
              <a:rPr sz="2400" b="1" i="1" u="sng" spc="29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y</a:t>
            </a:r>
            <a:r>
              <a:rPr sz="2400" b="1" i="1" u="sng" spc="24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temperatura</a:t>
            </a:r>
            <a:r>
              <a:rPr sz="2400" spc="-5" dirty="0">
                <a:cs typeface="Times New Roman"/>
              </a:rPr>
              <a:t>,</a:t>
            </a:r>
            <a:r>
              <a:rPr sz="2400" spc="2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7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diseño</a:t>
            </a:r>
            <a:r>
              <a:rPr sz="2400" spc="2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6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sistemas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puesta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tierra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</a:t>
            </a:r>
            <a:r>
              <a:rPr sz="2400" dirty="0">
                <a:cs typeface="Times New Roman"/>
              </a:rPr>
              <a:t> ser</a:t>
            </a:r>
            <a:r>
              <a:rPr sz="2400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conservador</a:t>
            </a:r>
            <a:r>
              <a:rPr sz="2400" b="1" i="1" u="sng" spc="10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por</a:t>
            </a:r>
            <a:r>
              <a:rPr sz="2400" b="1" i="1" u="sng" spc="5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naturaleza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12700" marR="609600" algn="just">
              <a:lnSpc>
                <a:spcPts val="2880"/>
              </a:lnSpc>
            </a:pPr>
            <a:r>
              <a:rPr sz="2400" spc="-5" dirty="0">
                <a:cs typeface="Times New Roman"/>
              </a:rPr>
              <a:t>Un sistema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puesta </a:t>
            </a:r>
            <a:r>
              <a:rPr sz="2400" dirty="0">
                <a:cs typeface="Times New Roman"/>
              </a:rPr>
              <a:t>a tierra </a:t>
            </a:r>
            <a:r>
              <a:rPr sz="2400" spc="-5" dirty="0">
                <a:cs typeface="Times New Roman"/>
              </a:rPr>
              <a:t>efectivo </a:t>
            </a:r>
            <a:r>
              <a:rPr sz="2400" dirty="0">
                <a:cs typeface="Times New Roman"/>
              </a:rPr>
              <a:t>para una </a:t>
            </a:r>
            <a:r>
              <a:rPr sz="2400" spc="-5" dirty="0">
                <a:cs typeface="Times New Roman"/>
              </a:rPr>
              <a:t>subestación eléctrica, consta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los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 </a:t>
            </a:r>
            <a:r>
              <a:rPr sz="2400" dirty="0">
                <a:cs typeface="Times New Roman"/>
              </a:rPr>
              <a:t>elementos:</a:t>
            </a:r>
          </a:p>
          <a:p>
            <a:pPr marL="697865" indent="-457200" algn="just">
              <a:lnSpc>
                <a:spcPts val="2880"/>
              </a:lnSpc>
              <a:spcBef>
                <a:spcPts val="145"/>
              </a:spcBef>
              <a:buFont typeface="+mj-lt"/>
              <a:buAutoNum type="arabicPeriod"/>
            </a:pPr>
            <a:r>
              <a:rPr sz="2400" b="1" i="1" u="sng" spc="-5" dirty="0" err="1" smtClean="0">
                <a:cs typeface="Times New Roman"/>
              </a:rPr>
              <a:t>Electrodos</a:t>
            </a:r>
            <a:r>
              <a:rPr sz="2400" b="1" i="1" u="sng" spc="204" dirty="0" smtClean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de</a:t>
            </a:r>
            <a:r>
              <a:rPr sz="2400" b="1" i="1" u="sng" spc="204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puesta</a:t>
            </a:r>
            <a:r>
              <a:rPr sz="2400" b="1" i="1" u="sng" spc="204" dirty="0">
                <a:cs typeface="Times New Roman"/>
              </a:rPr>
              <a:t> </a:t>
            </a:r>
            <a:r>
              <a:rPr sz="2400" b="1" i="1" u="sng" dirty="0">
                <a:cs typeface="Times New Roman"/>
              </a:rPr>
              <a:t>a</a:t>
            </a:r>
            <a:r>
              <a:rPr sz="2400" b="1" i="1" u="sng" spc="200" dirty="0">
                <a:cs typeface="Times New Roman"/>
              </a:rPr>
              <a:t> </a:t>
            </a:r>
            <a:r>
              <a:rPr sz="2400" b="1" i="1" u="sng" spc="-5" dirty="0">
                <a:cs typeface="Times New Roman"/>
              </a:rPr>
              <a:t>tierra</a:t>
            </a:r>
            <a:r>
              <a:rPr sz="2400" b="1" spc="-5" dirty="0">
                <a:cs typeface="Times New Roman"/>
              </a:rPr>
              <a:t>,</a:t>
            </a:r>
            <a:r>
              <a:rPr sz="2400" b="1" spc="2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2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cuales</a:t>
            </a:r>
            <a:r>
              <a:rPr sz="2400" b="1" spc="2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son</a:t>
            </a:r>
            <a:r>
              <a:rPr sz="2400" b="1" spc="204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construidos</a:t>
            </a:r>
            <a:r>
              <a:rPr sz="2400" b="1" spc="2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2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forma</a:t>
            </a:r>
            <a:r>
              <a:rPr sz="2400" b="1" spc="204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20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varillas</a:t>
            </a:r>
            <a:r>
              <a:rPr sz="2400" b="1" spc="21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cobre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alma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acero, </a:t>
            </a:r>
            <a:r>
              <a:rPr sz="2400" b="1" dirty="0">
                <a:cs typeface="Times New Roman"/>
              </a:rPr>
              <a:t>y </a:t>
            </a:r>
            <a:r>
              <a:rPr sz="2400" b="1" spc="5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dimensiones tales como </a:t>
            </a:r>
            <a:r>
              <a:rPr sz="2400" b="1" dirty="0">
                <a:cs typeface="Times New Roman"/>
              </a:rPr>
              <a:t>½” x </a:t>
            </a:r>
            <a:r>
              <a:rPr sz="2400" b="1" spc="-5" dirty="0">
                <a:cs typeface="Times New Roman"/>
              </a:rPr>
              <a:t>6’, </a:t>
            </a:r>
            <a:r>
              <a:rPr sz="2400" b="1" dirty="0">
                <a:cs typeface="Times New Roman"/>
              </a:rPr>
              <a:t>¾” x 7’ y 5/8” x </a:t>
            </a:r>
            <a:r>
              <a:rPr sz="2400" b="1" spc="-5" dirty="0">
                <a:cs typeface="Times New Roman"/>
              </a:rPr>
              <a:t>8’, 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entre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otras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697865" indent="-457200" algn="just">
              <a:lnSpc>
                <a:spcPts val="2880"/>
              </a:lnSpc>
              <a:spcBef>
                <a:spcPts val="145"/>
              </a:spcBef>
              <a:buFont typeface="+mj-lt"/>
              <a:buAutoNum type="arabicPeriod"/>
            </a:pPr>
            <a:endParaRPr lang="es-ES" sz="2400" spc="-5" dirty="0" smtClean="0">
              <a:cs typeface="Times New Roman"/>
            </a:endParaRPr>
          </a:p>
          <a:p>
            <a:pPr marL="697865" indent="-457200" algn="just">
              <a:lnSpc>
                <a:spcPts val="2880"/>
              </a:lnSpc>
              <a:spcBef>
                <a:spcPts val="145"/>
              </a:spcBef>
              <a:buFont typeface="+mj-lt"/>
              <a:buAutoNum type="arabicPeriod"/>
            </a:pPr>
            <a:r>
              <a:rPr lang="es-ES" sz="2400" b="1" i="1" u="sng" spc="-5" dirty="0" smtClean="0">
                <a:cs typeface="Times New Roman"/>
              </a:rPr>
              <a:t>Cables</a:t>
            </a:r>
            <a:r>
              <a:rPr lang="es-ES" sz="2400" b="1" i="1" u="sng" spc="25" dirty="0" smtClean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desnudos</a:t>
            </a:r>
            <a:r>
              <a:rPr lang="es-ES" sz="2400" b="1" i="1" u="sng" spc="3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interconectados</a:t>
            </a:r>
            <a:r>
              <a:rPr lang="es-ES" sz="2400" b="1" i="1" u="sng" spc="3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entre</a:t>
            </a:r>
            <a:r>
              <a:rPr lang="es-ES" sz="2400" b="1" spc="2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sí,</a:t>
            </a:r>
            <a:r>
              <a:rPr lang="es-ES" sz="2400" b="1" spc="35" dirty="0">
                <a:cs typeface="Times New Roman"/>
              </a:rPr>
              <a:t> </a:t>
            </a:r>
            <a:r>
              <a:rPr lang="es-ES" sz="2400" b="1" i="1" u="sng" spc="-5" dirty="0">
                <a:cs typeface="Times New Roman"/>
              </a:rPr>
              <a:t>formando</a:t>
            </a:r>
            <a:r>
              <a:rPr lang="es-ES" sz="2400" b="1" i="1" u="sng" spc="30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una</a:t>
            </a:r>
            <a:r>
              <a:rPr lang="es-ES" sz="2400" b="1" i="1" u="sng" spc="20" dirty="0">
                <a:cs typeface="Times New Roman"/>
              </a:rPr>
              <a:t> </a:t>
            </a:r>
            <a:r>
              <a:rPr lang="es-ES" sz="2400" b="1" i="1" u="sng" dirty="0">
                <a:cs typeface="Times New Roman"/>
              </a:rPr>
              <a:t>malla</a:t>
            </a:r>
            <a:r>
              <a:rPr lang="es-ES" sz="2400" b="1" dirty="0">
                <a:cs typeface="Times New Roman"/>
              </a:rPr>
              <a:t>.</a:t>
            </a:r>
            <a:r>
              <a:rPr lang="es-ES" sz="2400" b="1" spc="30" dirty="0">
                <a:cs typeface="Times New Roman"/>
              </a:rPr>
              <a:t> </a:t>
            </a:r>
            <a:endParaRPr lang="es-ES" sz="2400" b="1" dirty="0">
              <a:cs typeface="Times New Roman"/>
            </a:endParaRPr>
          </a:p>
          <a:p>
            <a:pPr marL="469265" marR="9525" algn="just">
              <a:lnSpc>
                <a:spcPts val="2880"/>
              </a:lnSpc>
              <a:spcBef>
                <a:spcPts val="10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17400" y="635638"/>
            <a:ext cx="5334000" cy="408876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760200" y="4487253"/>
            <a:ext cx="62484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319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R="224790" algn="ctr"/>
            <a:r>
              <a:rPr sz="2800" b="1" dirty="0">
                <a:cs typeface="Times New Roman"/>
              </a:rPr>
              <a:t>Figura</a:t>
            </a:r>
            <a:r>
              <a:rPr sz="2800" b="1" spc="-5" dirty="0">
                <a:cs typeface="Times New Roman"/>
              </a:rPr>
              <a:t> 11.01:</a:t>
            </a:r>
            <a:r>
              <a:rPr sz="2800" b="1" spc="5" dirty="0">
                <a:cs typeface="Times New Roman"/>
              </a:rPr>
              <a:t> </a:t>
            </a:r>
            <a:r>
              <a:rPr sz="2800" b="1" spc="-5" dirty="0">
                <a:cs typeface="Times New Roman"/>
              </a:rPr>
              <a:t>Electrodos</a:t>
            </a:r>
            <a:r>
              <a:rPr sz="2800" b="1" dirty="0">
                <a:cs typeface="Times New Roman"/>
              </a:rPr>
              <a:t> </a:t>
            </a:r>
            <a:r>
              <a:rPr sz="2800" b="1" spc="-5" dirty="0">
                <a:cs typeface="Times New Roman"/>
              </a:rPr>
              <a:t>puesta</a:t>
            </a:r>
            <a:r>
              <a:rPr sz="2800" b="1" dirty="0">
                <a:cs typeface="Times New Roman"/>
              </a:rPr>
              <a:t> a</a:t>
            </a:r>
            <a:r>
              <a:rPr sz="2800" b="1" spc="-10" dirty="0">
                <a:cs typeface="Times New Roman"/>
              </a:rPr>
              <a:t> </a:t>
            </a:r>
            <a:r>
              <a:rPr sz="2800" b="1" spc="-5" dirty="0" err="1">
                <a:cs typeface="Times New Roman"/>
              </a:rPr>
              <a:t>tierra</a:t>
            </a:r>
            <a:r>
              <a:rPr sz="2800" b="1" spc="-5" dirty="0" smtClean="0">
                <a:cs typeface="Times New Roman"/>
              </a:rPr>
              <a:t>.</a:t>
            </a:r>
            <a:endParaRPr sz="2800" b="1" dirty="0">
              <a:cs typeface="Times New Roman"/>
            </a:endParaRPr>
          </a:p>
        </p:txBody>
      </p:sp>
      <p:pic>
        <p:nvPicPr>
          <p:cNvPr id="7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17400" y="5486399"/>
            <a:ext cx="5334000" cy="334425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0922000" y="9139866"/>
            <a:ext cx="6385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23695">
              <a:spcBef>
                <a:spcPts val="5"/>
              </a:spcBef>
            </a:pPr>
            <a:r>
              <a:rPr lang="en-US" sz="2400" b="1" dirty="0" err="1">
                <a:latin typeface="Times New Roman"/>
                <a:cs typeface="Times New Roman"/>
              </a:rPr>
              <a:t>Figura</a:t>
            </a:r>
            <a:r>
              <a:rPr lang="en-US" sz="2400" b="1" spc="-5" dirty="0">
                <a:latin typeface="Times New Roman"/>
                <a:cs typeface="Times New Roman"/>
              </a:rPr>
              <a:t> 11.02:</a:t>
            </a:r>
            <a:r>
              <a:rPr lang="en-US" sz="2400" b="1" spc="-10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Malla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puesta</a:t>
            </a:r>
            <a:r>
              <a:rPr lang="en-US" sz="2400" b="1" spc="-10" dirty="0">
                <a:latin typeface="Times New Roman"/>
                <a:cs typeface="Times New Roman"/>
              </a:rPr>
              <a:t> </a:t>
            </a:r>
            <a:r>
              <a:rPr lang="en-US" sz="2400" b="1" dirty="0">
                <a:latin typeface="Times New Roman"/>
                <a:cs typeface="Times New Roman"/>
              </a:rPr>
              <a:t>a </a:t>
            </a:r>
            <a:r>
              <a:rPr lang="en-US" sz="2400" b="1" spc="-5" dirty="0" err="1">
                <a:latin typeface="Times New Roman"/>
                <a:cs typeface="Times New Roman"/>
              </a:rPr>
              <a:t>tierra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6956" y="2460903"/>
            <a:ext cx="10162643" cy="9903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</a:pPr>
            <a:r>
              <a:rPr sz="2400" spc="-10" dirty="0">
                <a:cs typeface="Times New Roman"/>
              </a:rPr>
              <a:t>La</a:t>
            </a:r>
            <a:r>
              <a:rPr sz="2400" spc="1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11.04</a:t>
            </a:r>
            <a:r>
              <a:rPr sz="2400" spc="1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1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proceso</a:t>
            </a:r>
            <a:r>
              <a:rPr sz="2400" spc="18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soldadura</a:t>
            </a:r>
            <a:r>
              <a:rPr sz="2400" spc="1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Cadweld</a:t>
            </a:r>
            <a:r>
              <a:rPr sz="2400" spc="1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soldadura</a:t>
            </a:r>
            <a:r>
              <a:rPr sz="2400" spc="1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recta</a:t>
            </a:r>
            <a:r>
              <a:rPr sz="2400" spc="1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1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tope: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5000" y="835238"/>
            <a:ext cx="10134599" cy="1211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100"/>
              </a:lnSpc>
            </a:pPr>
            <a:r>
              <a:rPr sz="2400" b="1" dirty="0" smtClean="0">
                <a:cs typeface="Times New Roman"/>
              </a:rPr>
              <a:t>3</a:t>
            </a:r>
            <a:r>
              <a:rPr sz="2400" b="1" dirty="0">
                <a:cs typeface="Times New Roman"/>
              </a:rPr>
              <a:t>.   Conexiones a </a:t>
            </a:r>
            <a:r>
              <a:rPr sz="2400" b="1" spc="-5" dirty="0">
                <a:cs typeface="Times New Roman"/>
              </a:rPr>
              <a:t>los equipos, estructuras </a:t>
            </a:r>
            <a:r>
              <a:rPr sz="2400" b="1" dirty="0">
                <a:cs typeface="Times New Roman"/>
              </a:rPr>
              <a:t>y   </a:t>
            </a:r>
            <a:r>
              <a:rPr sz="2400" b="1" spc="-5" dirty="0">
                <a:cs typeface="Times New Roman"/>
              </a:rPr>
              <a:t>partes metálicas </a:t>
            </a:r>
            <a:r>
              <a:rPr sz="2400" b="1" dirty="0">
                <a:cs typeface="Times New Roman"/>
              </a:rPr>
              <a:t>de la subestación, lo </a:t>
            </a:r>
            <a:r>
              <a:rPr sz="2400" b="1" spc="-5" dirty="0">
                <a:cs typeface="Times New Roman"/>
              </a:rPr>
              <a:t>cual 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 realiza con </a:t>
            </a:r>
            <a:r>
              <a:rPr sz="2400" b="1" dirty="0">
                <a:cs typeface="Times New Roman"/>
              </a:rPr>
              <a:t>soldadura tipo </a:t>
            </a:r>
            <a:r>
              <a:rPr sz="2400" b="1" spc="-5" dirty="0">
                <a:cs typeface="Times New Roman"/>
              </a:rPr>
              <a:t>Cadweld, </a:t>
            </a:r>
            <a:r>
              <a:rPr sz="2400" b="1" dirty="0">
                <a:cs typeface="Times New Roman"/>
              </a:rPr>
              <a:t>por </a:t>
            </a:r>
            <a:r>
              <a:rPr sz="2400" b="1" spc="-5" dirty="0">
                <a:cs typeface="Times New Roman"/>
              </a:rPr>
              <a:t>normas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ingeniería </a:t>
            </a:r>
            <a:r>
              <a:rPr sz="2400" b="1" dirty="0">
                <a:cs typeface="Times New Roman"/>
              </a:rPr>
              <a:t>y </a:t>
            </a:r>
            <a:r>
              <a:rPr sz="2400" b="1" spc="-5" dirty="0">
                <a:cs typeface="Times New Roman"/>
              </a:rPr>
              <a:t>mayor </a:t>
            </a:r>
            <a:r>
              <a:rPr sz="2400" b="1" dirty="0">
                <a:cs typeface="Times New Roman"/>
              </a:rPr>
              <a:t>firmeza de </a:t>
            </a:r>
            <a:r>
              <a:rPr sz="2400" b="1" spc="-28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conexión.</a:t>
            </a:r>
            <a:endParaRPr sz="2400" b="1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98400" y="635638"/>
            <a:ext cx="4724400" cy="332676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277" y="6608509"/>
            <a:ext cx="4724400" cy="380348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017812" y="8880383"/>
            <a:ext cx="451469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235585" algn="ctr">
              <a:spcBef>
                <a:spcPts val="5"/>
              </a:spcBef>
            </a:pPr>
            <a:r>
              <a:rPr sz="2400" b="1" dirty="0">
                <a:cs typeface="Times New Roman"/>
              </a:rPr>
              <a:t>Figura </a:t>
            </a:r>
            <a:r>
              <a:rPr sz="2400" b="1" spc="-5" dirty="0">
                <a:cs typeface="Times New Roman"/>
              </a:rPr>
              <a:t>11.04: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Soldadura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Cadweld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recta.</a:t>
            </a:r>
            <a:endParaRPr sz="2400" b="1" dirty="0"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6643" y="2133600"/>
            <a:ext cx="971550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607800" y="4495800"/>
            <a:ext cx="6039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45" algn="ctr">
              <a:spcBef>
                <a:spcPts val="105"/>
              </a:spcBef>
            </a:pPr>
            <a:r>
              <a:rPr lang="es-ES" sz="2400" b="1" dirty="0">
                <a:latin typeface="Times New Roman"/>
                <a:cs typeface="Times New Roman"/>
              </a:rPr>
              <a:t>Figura </a:t>
            </a:r>
            <a:r>
              <a:rPr lang="es-ES" sz="2400" b="1" spc="-5" dirty="0">
                <a:latin typeface="Times New Roman"/>
                <a:cs typeface="Times New Roman"/>
              </a:rPr>
              <a:t>11.03:</a:t>
            </a:r>
            <a:r>
              <a:rPr lang="es-ES" sz="2400" b="1" spc="5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Unión</a:t>
            </a:r>
            <a:r>
              <a:rPr lang="es-ES" sz="2400" b="1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por</a:t>
            </a:r>
            <a:r>
              <a:rPr lang="es-ES" sz="2400" b="1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soldadura</a:t>
            </a:r>
            <a:r>
              <a:rPr lang="es-ES" sz="2400" b="1" dirty="0">
                <a:latin typeface="Times New Roman"/>
                <a:cs typeface="Times New Roman"/>
              </a:rPr>
              <a:t> </a:t>
            </a:r>
            <a:r>
              <a:rPr lang="es-ES" sz="2400" b="1" spc="-5" dirty="0" err="1">
                <a:latin typeface="Times New Roman"/>
                <a:cs typeface="Times New Roman"/>
              </a:rPr>
              <a:t>Cadweld</a:t>
            </a:r>
            <a:r>
              <a:rPr lang="es-ES" sz="2400" b="1" spc="-5" dirty="0">
                <a:latin typeface="Times New Roman"/>
                <a:cs typeface="Times New Roman"/>
              </a:rPr>
              <a:t>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116535" y="3865610"/>
            <a:ext cx="10653064" cy="825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marR="5080" algn="just">
              <a:lnSpc>
                <a:spcPct val="110100"/>
              </a:lnSpc>
              <a:spcBef>
                <a:spcPts val="1175"/>
              </a:spcBef>
            </a:pPr>
            <a:r>
              <a:rPr sz="2400" spc="-5" dirty="0" err="1" smtClean="0">
                <a:cs typeface="Times New Roman"/>
              </a:rPr>
              <a:t>Diferentes</a:t>
            </a:r>
            <a:r>
              <a:rPr sz="2400" spc="17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tipos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uniones</a:t>
            </a:r>
            <a:r>
              <a:rPr sz="2400" spc="1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soldadas,</a:t>
            </a:r>
            <a:r>
              <a:rPr sz="2400" spc="1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aplicando</a:t>
            </a:r>
            <a:r>
              <a:rPr sz="2400" spc="1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soldadura</a:t>
            </a:r>
            <a:r>
              <a:rPr sz="2400" spc="1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Cadweld,</a:t>
            </a:r>
            <a:r>
              <a:rPr sz="2400" spc="1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1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mostradas</a:t>
            </a:r>
            <a:r>
              <a:rPr sz="2400" spc="1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11.05: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455461" y="9372825"/>
            <a:ext cx="583975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-5" dirty="0">
                <a:cs typeface="Times New Roman"/>
              </a:rPr>
              <a:t> 11.06: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Proceso soldadura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Cadweld.</a:t>
            </a:r>
          </a:p>
        </p:txBody>
      </p:sp>
      <p:pic>
        <p:nvPicPr>
          <p:cNvPr id="1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07173" y="5097463"/>
            <a:ext cx="2450455" cy="3022093"/>
          </a:xfrm>
          <a:prstGeom prst="rect">
            <a:avLst/>
          </a:prstGeom>
        </p:spPr>
      </p:pic>
      <p:pic>
        <p:nvPicPr>
          <p:cNvPr id="1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73036" y="6242303"/>
            <a:ext cx="3015658" cy="2948531"/>
          </a:xfrm>
          <a:prstGeom prst="rect">
            <a:avLst/>
          </a:prstGeom>
        </p:spPr>
      </p:pic>
      <p:sp>
        <p:nvSpPr>
          <p:cNvPr id="16" name="object 6"/>
          <p:cNvSpPr txBox="1"/>
          <p:nvPr/>
        </p:nvSpPr>
        <p:spPr>
          <a:xfrm>
            <a:off x="434041" y="4913936"/>
            <a:ext cx="6141934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860"/>
              </a:spcBef>
            </a:pPr>
            <a:r>
              <a:rPr sz="2400" spc="-5" dirty="0" err="1" smtClean="0">
                <a:cs typeface="Times New Roman"/>
              </a:rPr>
              <a:t>Proceso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aplicación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soldadura Cadweld:</a:t>
            </a:r>
            <a:endParaRPr sz="2400" dirty="0">
              <a:cs typeface="Times New Roman"/>
            </a:endParaRPr>
          </a:p>
        </p:txBody>
      </p:sp>
      <p:pic>
        <p:nvPicPr>
          <p:cNvPr id="1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0921" y="5498893"/>
            <a:ext cx="6026279" cy="3629833"/>
          </a:xfrm>
          <a:prstGeom prst="rect">
            <a:avLst/>
          </a:prstGeom>
        </p:spPr>
      </p:pic>
      <p:sp>
        <p:nvSpPr>
          <p:cNvPr id="18" name="object 8"/>
          <p:cNvSpPr txBox="1"/>
          <p:nvPr/>
        </p:nvSpPr>
        <p:spPr>
          <a:xfrm>
            <a:off x="10376288" y="10150094"/>
            <a:ext cx="9715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9"/>
          <p:cNvSpPr txBox="1"/>
          <p:nvPr/>
        </p:nvSpPr>
        <p:spPr>
          <a:xfrm>
            <a:off x="7658361" y="10151618"/>
            <a:ext cx="11480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9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9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466347" y="9252942"/>
            <a:ext cx="7556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9870"/>
            <a:r>
              <a:rPr lang="en-US" sz="2400" b="1" dirty="0" err="1">
                <a:cs typeface="Times New Roman"/>
              </a:rPr>
              <a:t>Figura</a:t>
            </a:r>
            <a:r>
              <a:rPr lang="en-US" sz="2400" b="1" spc="-10" dirty="0">
                <a:cs typeface="Times New Roman"/>
              </a:rPr>
              <a:t> </a:t>
            </a:r>
            <a:r>
              <a:rPr lang="en-US" sz="2400" b="1" dirty="0">
                <a:cs typeface="Times New Roman"/>
              </a:rPr>
              <a:t>11.05: </a:t>
            </a:r>
            <a:r>
              <a:rPr lang="en-US" sz="2400" b="1" spc="-5" dirty="0" err="1">
                <a:cs typeface="Times New Roman"/>
              </a:rPr>
              <a:t>Uniones</a:t>
            </a:r>
            <a:r>
              <a:rPr lang="en-US" sz="2400" b="1" spc="-10" dirty="0">
                <a:cs typeface="Times New Roman"/>
              </a:rPr>
              <a:t> </a:t>
            </a:r>
            <a:r>
              <a:rPr lang="en-US" sz="2400" b="1" dirty="0">
                <a:cs typeface="Times New Roman"/>
              </a:rPr>
              <a:t>con</a:t>
            </a:r>
            <a:r>
              <a:rPr lang="en-US" sz="2400" b="1" spc="-20" dirty="0">
                <a:cs typeface="Times New Roman"/>
              </a:rPr>
              <a:t> </a:t>
            </a:r>
            <a:r>
              <a:rPr lang="en-US" sz="2400" b="1" dirty="0" err="1">
                <a:cs typeface="Times New Roman"/>
              </a:rPr>
              <a:t>soldadura</a:t>
            </a:r>
            <a:r>
              <a:rPr lang="en-US" sz="2400" b="1" spc="-10" dirty="0">
                <a:cs typeface="Times New Roman"/>
              </a:rPr>
              <a:t> </a:t>
            </a:r>
            <a:r>
              <a:rPr lang="en-US" sz="2400" b="1" spc="-5" dirty="0" err="1">
                <a:cs typeface="Times New Roman"/>
              </a:rPr>
              <a:t>Cadweld</a:t>
            </a:r>
            <a:r>
              <a:rPr lang="en-US" sz="2400" b="1" spc="-5" dirty="0">
                <a:cs typeface="Times New Roman"/>
              </a:rPr>
              <a:t>.</a:t>
            </a:r>
            <a:endParaRPr lang="en-US" sz="2400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59"/>
            <a:ext cx="7848600" cy="90409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1">
              <a:lnSpc>
                <a:spcPts val="2880"/>
              </a:lnSpc>
              <a:buAutoNum type="arabicPeriod" startAt="2"/>
            </a:pPr>
            <a:r>
              <a:rPr sz="2400" b="1" spc="-5" dirty="0" err="1" smtClean="0">
                <a:cs typeface="Times New Roman"/>
              </a:rPr>
              <a:t>Clasificación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Puestas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Tierra</a:t>
            </a: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</a:pPr>
            <a:r>
              <a:rPr sz="2400" spc="-10" dirty="0">
                <a:cs typeface="Times New Roman"/>
              </a:rPr>
              <a:t>Las</a:t>
            </a:r>
            <a:r>
              <a:rPr sz="2400" spc="20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puestas</a:t>
            </a:r>
            <a:r>
              <a:rPr sz="2400" spc="2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20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</a:t>
            </a:r>
            <a:r>
              <a:rPr sz="2400" spc="2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todas</a:t>
            </a:r>
            <a:r>
              <a:rPr sz="2400" spc="2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20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subestaciones</a:t>
            </a:r>
            <a:r>
              <a:rPr sz="2400" spc="2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eléctricas</a:t>
            </a:r>
            <a:r>
              <a:rPr sz="2400" spc="2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clasifican</a:t>
            </a:r>
            <a:r>
              <a:rPr sz="2400" spc="2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20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acuerdo</a:t>
            </a:r>
            <a:r>
              <a:rPr sz="2400" spc="2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20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dos</a:t>
            </a: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145"/>
              </a:spcBef>
            </a:pPr>
            <a:r>
              <a:rPr sz="2400" dirty="0">
                <a:cs typeface="Times New Roman"/>
              </a:rPr>
              <a:t>objetivos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fundamentales:</a:t>
            </a:r>
            <a:endParaRPr sz="2400" dirty="0">
              <a:cs typeface="Times New Roman"/>
            </a:endParaRPr>
          </a:p>
          <a:p>
            <a:pPr marL="0" lvl="2" algn="just">
              <a:lnSpc>
                <a:spcPts val="2880"/>
              </a:lnSpc>
              <a:spcBef>
                <a:spcPts val="145"/>
              </a:spcBef>
              <a:buAutoNum type="arabicPeriod"/>
            </a:pPr>
            <a:r>
              <a:rPr sz="2400" b="1" spc="-5" dirty="0">
                <a:cs typeface="Times New Roman"/>
              </a:rPr>
              <a:t>Puesta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Tierra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Protección,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</a:p>
          <a:p>
            <a:pPr marL="0" lvl="2" algn="just">
              <a:lnSpc>
                <a:spcPts val="2880"/>
              </a:lnSpc>
              <a:spcBef>
                <a:spcPts val="140"/>
              </a:spcBef>
              <a:buAutoNum type="arabicPeriod"/>
            </a:pPr>
            <a:r>
              <a:rPr sz="2400" b="1" spc="-5" dirty="0">
                <a:cs typeface="Times New Roman"/>
              </a:rPr>
              <a:t>Puesta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Tierra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Servicio.</a:t>
            </a:r>
          </a:p>
          <a:p>
            <a:pPr marR="43815" algn="just">
              <a:lnSpc>
                <a:spcPts val="2880"/>
              </a:lnSpc>
              <a:spcBef>
                <a:spcPts val="240"/>
              </a:spcBef>
            </a:pPr>
            <a:r>
              <a:rPr sz="2400" spc="-10" dirty="0">
                <a:cs typeface="Times New Roman"/>
              </a:rPr>
              <a:t>La </a:t>
            </a:r>
            <a:r>
              <a:rPr sz="2400" dirty="0">
                <a:cs typeface="Times New Roman"/>
              </a:rPr>
              <a:t>puesta a </a:t>
            </a:r>
            <a:r>
              <a:rPr sz="2400" spc="-5" dirty="0">
                <a:cs typeface="Times New Roman"/>
              </a:rPr>
              <a:t>tierra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protección, como su nombre </a:t>
            </a:r>
            <a:r>
              <a:rPr sz="2400" dirty="0">
                <a:cs typeface="Times New Roman"/>
              </a:rPr>
              <a:t>lo </a:t>
            </a:r>
            <a:r>
              <a:rPr sz="2400" spc="-5" dirty="0">
                <a:cs typeface="Times New Roman"/>
              </a:rPr>
              <a:t>sugiere, </a:t>
            </a:r>
            <a:r>
              <a:rPr sz="2400" dirty="0">
                <a:cs typeface="Times New Roman"/>
              </a:rPr>
              <a:t>protege </a:t>
            </a:r>
            <a:r>
              <a:rPr sz="2400" spc="-5" dirty="0">
                <a:cs typeface="Times New Roman"/>
              </a:rPr>
              <a:t>al usuario </a:t>
            </a:r>
            <a:r>
              <a:rPr sz="2400" dirty="0">
                <a:cs typeface="Times New Roman"/>
              </a:rPr>
              <a:t>de la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 contra </a:t>
            </a:r>
            <a:r>
              <a:rPr lang="en-US" sz="2400" dirty="0" err="1" smtClean="0">
                <a:cs typeface="Times New Roman"/>
              </a:rPr>
              <a:t>puesta</a:t>
            </a:r>
            <a:r>
              <a:rPr lang="en-US" sz="2400" dirty="0" smtClean="0">
                <a:cs typeface="Times New Roman"/>
              </a:rPr>
              <a:t> a </a:t>
            </a:r>
            <a:r>
              <a:rPr lang="en-US" sz="2400" dirty="0" err="1" smtClean="0">
                <a:cs typeface="Times New Roman"/>
              </a:rPr>
              <a:t>tierra</a:t>
            </a:r>
            <a:r>
              <a:rPr sz="2400" dirty="0" err="1" smtClean="0">
                <a:cs typeface="Times New Roman"/>
              </a:rPr>
              <a:t>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accidentales en las mismas. </a:t>
            </a: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puesta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servicio, en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cambio, reduce los </a:t>
            </a:r>
            <a:r>
              <a:rPr sz="2400" dirty="0">
                <a:cs typeface="Times New Roman"/>
              </a:rPr>
              <a:t>daños </a:t>
            </a:r>
            <a:r>
              <a:rPr sz="2400" spc="-5" dirty="0">
                <a:cs typeface="Times New Roman"/>
              </a:rPr>
              <a:t>en los equipos, mientras incrementa </a:t>
            </a:r>
            <a:r>
              <a:rPr sz="2400" dirty="0">
                <a:cs typeface="Times New Roman"/>
              </a:rPr>
              <a:t>la confiabilidad </a:t>
            </a:r>
            <a:r>
              <a:rPr sz="2400" spc="-5" dirty="0">
                <a:cs typeface="Times New Roman"/>
              </a:rPr>
              <a:t>del sistema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los</a:t>
            </a:r>
            <a:r>
              <a:rPr sz="2400" dirty="0">
                <a:cs typeface="Times New Roman"/>
              </a:rPr>
              <a:t> equipos de </a:t>
            </a:r>
            <a:r>
              <a:rPr sz="2400" spc="-5" dirty="0">
                <a:cs typeface="Times New Roman"/>
              </a:rPr>
              <a:t>comunicaciones.</a:t>
            </a:r>
            <a:endParaRPr sz="2400" dirty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cs typeface="Times New Roman"/>
            </a:endParaRPr>
          </a:p>
          <a:p>
            <a:pPr marL="0" lvl="1">
              <a:lnSpc>
                <a:spcPts val="2880"/>
              </a:lnSpc>
              <a:buAutoNum type="arabicPeriod" startAt="3"/>
            </a:pPr>
            <a:r>
              <a:rPr sz="2400" b="1" spc="-5" dirty="0">
                <a:cs typeface="Times New Roman"/>
              </a:rPr>
              <a:t>La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Resistividad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Suelo</a:t>
            </a:r>
            <a:endParaRPr sz="2400" dirty="0">
              <a:cs typeface="Times New Roman"/>
            </a:endParaRPr>
          </a:p>
          <a:p>
            <a:pPr marR="45085" algn="just">
              <a:lnSpc>
                <a:spcPts val="2880"/>
              </a:lnSpc>
              <a:spcBef>
                <a:spcPts val="50"/>
              </a:spcBef>
            </a:pP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resistividad del </a:t>
            </a:r>
            <a:r>
              <a:rPr sz="2400" dirty="0">
                <a:cs typeface="Times New Roman"/>
              </a:rPr>
              <a:t>suelo </a:t>
            </a:r>
            <a:r>
              <a:rPr sz="2400" spc="-5" dirty="0">
                <a:cs typeface="Times New Roman"/>
              </a:rPr>
              <a:t>es el primer aspecto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considerar en el </a:t>
            </a:r>
            <a:r>
              <a:rPr sz="2400" dirty="0">
                <a:cs typeface="Times New Roman"/>
              </a:rPr>
              <a:t>diseño de un </a:t>
            </a:r>
            <a:r>
              <a:rPr sz="2400" spc="-5" dirty="0">
                <a:cs typeface="Times New Roman"/>
              </a:rPr>
              <a:t>adecuado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puesta </a:t>
            </a:r>
            <a:r>
              <a:rPr sz="2400" dirty="0">
                <a:cs typeface="Times New Roman"/>
              </a:rPr>
              <a:t>a tierra de una subestación </a:t>
            </a:r>
            <a:r>
              <a:rPr sz="2400" spc="-5" dirty="0">
                <a:cs typeface="Times New Roman"/>
              </a:rPr>
              <a:t>eléctrica. A </a:t>
            </a:r>
            <a:r>
              <a:rPr sz="2400" dirty="0">
                <a:cs typeface="Times New Roman"/>
              </a:rPr>
              <a:t>tal </a:t>
            </a:r>
            <a:r>
              <a:rPr sz="2400" spc="-5" dirty="0">
                <a:cs typeface="Times New Roman"/>
              </a:rPr>
              <a:t>efecto, es </a:t>
            </a:r>
            <a:r>
              <a:rPr sz="2400" dirty="0">
                <a:cs typeface="Times New Roman"/>
              </a:rPr>
              <a:t>necesario </a:t>
            </a:r>
            <a:r>
              <a:rPr sz="2400" spc="-5" dirty="0">
                <a:cs typeface="Times New Roman"/>
              </a:rPr>
              <a:t>realizar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mediciones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campo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determinar </a:t>
            </a:r>
            <a:r>
              <a:rPr sz="2400" dirty="0">
                <a:cs typeface="Times New Roman"/>
              </a:rPr>
              <a:t>la composición </a:t>
            </a:r>
            <a:r>
              <a:rPr sz="2400" spc="-5" dirty="0">
                <a:cs typeface="Times New Roman"/>
              </a:rPr>
              <a:t>general </a:t>
            </a:r>
            <a:r>
              <a:rPr sz="2400" dirty="0">
                <a:cs typeface="Times New Roman"/>
              </a:rPr>
              <a:t>y resistividad </a:t>
            </a:r>
            <a:r>
              <a:rPr sz="2400" spc="-5" dirty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suelo </a:t>
            </a:r>
            <a:r>
              <a:rPr sz="2400" spc="-5" dirty="0">
                <a:cs typeface="Times New Roman"/>
              </a:rPr>
              <a:t>en las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áreas</a:t>
            </a:r>
            <a:r>
              <a:rPr sz="2400" dirty="0">
                <a:cs typeface="Times New Roman"/>
              </a:rPr>
              <a:t> próximas 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donde 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proyecta construir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puesta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tierra.</a:t>
            </a:r>
            <a:endParaRPr sz="2400" dirty="0">
              <a:cs typeface="Times New Roman"/>
            </a:endParaRPr>
          </a:p>
          <a:p>
            <a:pPr marR="48895" algn="just">
              <a:lnSpc>
                <a:spcPts val="2880"/>
              </a:lnSpc>
            </a:pP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resistividad del </a:t>
            </a:r>
            <a:r>
              <a:rPr sz="2400" dirty="0">
                <a:cs typeface="Times New Roman"/>
              </a:rPr>
              <a:t>suelo </a:t>
            </a:r>
            <a:r>
              <a:rPr sz="2400" b="1" i="1" dirty="0">
                <a:cs typeface="Times New Roman"/>
              </a:rPr>
              <a:t>ρ </a:t>
            </a:r>
            <a:r>
              <a:rPr sz="2400" spc="-5" dirty="0">
                <a:cs typeface="Times New Roman"/>
              </a:rPr>
              <a:t>se calcula, en su forma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general, </a:t>
            </a:r>
            <a:r>
              <a:rPr sz="2400" dirty="0">
                <a:cs typeface="Times New Roman"/>
              </a:rPr>
              <a:t>a partir de una </a:t>
            </a:r>
            <a:r>
              <a:rPr sz="2400" spc="-5" dirty="0">
                <a:cs typeface="Times New Roman"/>
              </a:rPr>
              <a:t>fórmula </a:t>
            </a:r>
            <a:r>
              <a:rPr sz="2400" dirty="0">
                <a:cs typeface="Times New Roman"/>
              </a:rPr>
              <a:t>que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relaciona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resistencia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volumen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suelo</a:t>
            </a:r>
            <a:r>
              <a:rPr sz="2400" spc="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R</a:t>
            </a:r>
            <a:r>
              <a:rPr sz="2400" b="1" dirty="0">
                <a:cs typeface="Times New Roman"/>
              </a:rPr>
              <a:t>,</a:t>
            </a:r>
            <a:r>
              <a:rPr sz="2400" b="1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posee</a:t>
            </a:r>
            <a:r>
              <a:rPr sz="2400" dirty="0">
                <a:cs typeface="Times New Roman"/>
              </a:rPr>
              <a:t> un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área</a:t>
            </a:r>
            <a:r>
              <a:rPr sz="2400" spc="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A</a:t>
            </a:r>
            <a:r>
              <a:rPr sz="2400" dirty="0">
                <a:cs typeface="Times New Roman"/>
              </a:rPr>
              <a:t>,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" dirty="0">
                <a:cs typeface="Times New Roman"/>
              </a:rPr>
              <a:t> longitud</a:t>
            </a:r>
            <a:r>
              <a:rPr sz="2400" spc="1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L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algn="just">
              <a:lnSpc>
                <a:spcPts val="2880"/>
              </a:lnSpc>
              <a:spcBef>
                <a:spcPts val="155"/>
              </a:spcBef>
            </a:pPr>
            <a:r>
              <a:rPr sz="2400" dirty="0">
                <a:cs typeface="Times New Roman"/>
              </a:rPr>
              <a:t>Esta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ecuación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expresa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indica</a:t>
            </a:r>
            <a:r>
              <a:rPr sz="2400" dirty="0">
                <a:cs typeface="Times New Roman"/>
              </a:rPr>
              <a:t> 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continuación</a:t>
            </a:r>
            <a:r>
              <a:rPr sz="2400" spc="-5" dirty="0" smtClean="0">
                <a:cs typeface="Times New Roman"/>
              </a:rPr>
              <a:t>:</a:t>
            </a:r>
            <a:endParaRPr sz="2400" dirty="0"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012032"/>
              </p:ext>
            </p:extLst>
          </p:nvPr>
        </p:nvGraphicFramePr>
        <p:xfrm>
          <a:off x="9169400" y="429259"/>
          <a:ext cx="7014401" cy="4000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1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2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502">
                <a:tc gridSpan="2">
                  <a:txBody>
                    <a:bodyPr/>
                    <a:lstStyle/>
                    <a:p>
                      <a:pPr marL="6978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RESISTIVIDAD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SUELOS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6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RESISTIVIDAD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984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TIPO</a:t>
                      </a: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SUELO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(Ω</a:t>
                      </a: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m)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7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Orgánico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(Tierra Negra)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Arcilla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9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Arenoso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Húmedo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9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Arenoso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Seco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1,000</a:t>
                      </a: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9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Concreto</a:t>
                      </a:r>
                    </a:p>
                  </a:txBody>
                  <a:tcPr marL="0" marR="0" marT="317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1,000</a:t>
                      </a: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9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Rocoso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Suelto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3,000</a:t>
                      </a: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0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Rocoso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Compactado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10,000</a:t>
                      </a: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941751" y="4610455"/>
            <a:ext cx="65468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dirty="0">
                <a:cs typeface="Times New Roman"/>
              </a:rPr>
              <a:t>Tabla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11.1:</a:t>
            </a:r>
            <a:r>
              <a:rPr sz="2400" b="1" spc="-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Resistividad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suelos.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901749" y="5123182"/>
            <a:ext cx="8940800" cy="1220847"/>
          </a:xfrm>
          <a:prstGeom prst="rect">
            <a:avLst/>
          </a:prstGeom>
        </p:spPr>
        <p:txBody>
          <a:bodyPr>
            <a:spAutoFit/>
          </a:bodyPr>
          <a:lstStyle/>
          <a:p>
            <a:pPr marR="310515" algn="ctr">
              <a:lnSpc>
                <a:spcPts val="2880"/>
              </a:lnSpc>
              <a:spcBef>
                <a:spcPts val="170"/>
              </a:spcBef>
            </a:pPr>
            <a:r>
              <a:rPr lang="pt-BR" b="1" i="1" dirty="0" smtClean="0">
                <a:cs typeface="Times New Roman"/>
              </a:rPr>
              <a:t>								</a:t>
            </a:r>
            <a:r>
              <a:rPr lang="pt-BR" sz="2400" b="1" i="1" dirty="0" smtClean="0">
                <a:cs typeface="Times New Roman"/>
              </a:rPr>
              <a:t>	A</a:t>
            </a:r>
            <a:endParaRPr lang="pt-BR" sz="2400" dirty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120"/>
              </a:spcBef>
            </a:pPr>
            <a:r>
              <a:rPr lang="pt-BR" sz="2400" b="1" i="1" dirty="0">
                <a:cs typeface="Times New Roman"/>
              </a:rPr>
              <a:t>								ρ = R</a:t>
            </a:r>
            <a:r>
              <a:rPr lang="pt-BR" sz="2400" b="1" i="1" spc="305" dirty="0">
                <a:cs typeface="Times New Roman"/>
              </a:rPr>
              <a:t> </a:t>
            </a:r>
            <a:r>
              <a:rPr lang="pt-BR" sz="2400" b="1" i="1" spc="-5" dirty="0" smtClean="0">
                <a:cs typeface="Times New Roman"/>
              </a:rPr>
              <a:t>-------</a:t>
            </a:r>
            <a:r>
              <a:rPr lang="pt-BR" sz="2400" b="1" i="1" spc="-5" dirty="0">
                <a:cs typeface="Times New Roman"/>
              </a:rPr>
              <a:t>	</a:t>
            </a:r>
            <a:r>
              <a:rPr lang="pt-BR" sz="2400" b="1" i="1" spc="-5" dirty="0" smtClean="0">
                <a:cs typeface="Times New Roman"/>
              </a:rPr>
              <a:t>					</a:t>
            </a:r>
            <a:r>
              <a:rPr lang="pt-BR" sz="2400" dirty="0" smtClean="0">
                <a:cs typeface="Times New Roman"/>
              </a:rPr>
              <a:t>(</a:t>
            </a:r>
            <a:r>
              <a:rPr lang="pt-BR" sz="2400" dirty="0">
                <a:cs typeface="Times New Roman"/>
              </a:rPr>
              <a:t>1</a:t>
            </a:r>
            <a:r>
              <a:rPr lang="pt-BR" sz="2400" dirty="0" smtClean="0">
                <a:cs typeface="Times New Roman"/>
              </a:rPr>
              <a:t>)                     </a:t>
            </a:r>
            <a:r>
              <a:rPr lang="pt-BR" sz="2400" b="1" i="1" dirty="0" smtClean="0">
                <a:cs typeface="Times New Roman"/>
              </a:rPr>
              <a:t>		L</a:t>
            </a:r>
            <a:endParaRPr lang="pt-BR" sz="2400" dirty="0">
              <a:cs typeface="Times New Roman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413750" y="5766480"/>
            <a:ext cx="9296400" cy="3889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80"/>
              </a:lnSpc>
              <a:spcBef>
                <a:spcPts val="135"/>
              </a:spcBef>
            </a:pPr>
            <a:r>
              <a:rPr lang="es-ES" sz="2400" spc="-5" dirty="0">
                <a:cs typeface="Times New Roman"/>
              </a:rPr>
              <a:t>Donde:</a:t>
            </a:r>
            <a:endParaRPr lang="es-ES" sz="2400" dirty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140"/>
              </a:spcBef>
            </a:pPr>
            <a:r>
              <a:rPr lang="es-ES" sz="2400" b="1" i="1" dirty="0">
                <a:cs typeface="Times New Roman"/>
              </a:rPr>
              <a:t>ρ</a:t>
            </a:r>
            <a:r>
              <a:rPr lang="es-ES" sz="2400" b="1" i="1" spc="-10" dirty="0">
                <a:cs typeface="Times New Roman"/>
              </a:rPr>
              <a:t> </a:t>
            </a:r>
            <a:r>
              <a:rPr lang="es-ES" sz="2400" b="1" i="1" dirty="0">
                <a:cs typeface="Times New Roman"/>
              </a:rPr>
              <a:t>=</a:t>
            </a:r>
            <a:r>
              <a:rPr lang="es-ES" sz="2400" b="1" i="1" spc="-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Resistividad del suelo, en </a:t>
            </a:r>
            <a:r>
              <a:rPr lang="es-ES" sz="2400" dirty="0">
                <a:cs typeface="Times New Roman"/>
              </a:rPr>
              <a:t>Ω-m</a:t>
            </a:r>
          </a:p>
          <a:p>
            <a:pPr>
              <a:lnSpc>
                <a:spcPts val="2880"/>
              </a:lnSpc>
              <a:spcBef>
                <a:spcPts val="150"/>
              </a:spcBef>
            </a:pPr>
            <a:r>
              <a:rPr lang="es-ES" sz="2400" b="1" i="1" dirty="0">
                <a:cs typeface="Times New Roman"/>
              </a:rPr>
              <a:t>R = </a:t>
            </a:r>
            <a:r>
              <a:rPr lang="es-ES" sz="2400" spc="-5" dirty="0">
                <a:cs typeface="Times New Roman"/>
              </a:rPr>
              <a:t>Resistencia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medida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volumen de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suelo 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-5" dirty="0">
                <a:cs typeface="Times New Roman"/>
              </a:rPr>
              <a:t> considerar,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dirty="0">
                <a:cs typeface="Times New Roman"/>
              </a:rPr>
              <a:t> Ω</a:t>
            </a:r>
          </a:p>
          <a:p>
            <a:pPr>
              <a:lnSpc>
                <a:spcPts val="2880"/>
              </a:lnSpc>
              <a:spcBef>
                <a:spcPts val="140"/>
              </a:spcBef>
            </a:pPr>
            <a:r>
              <a:rPr lang="es-ES" sz="2400" b="1" i="1" dirty="0">
                <a:cs typeface="Times New Roman"/>
              </a:rPr>
              <a:t>A</a:t>
            </a:r>
            <a:r>
              <a:rPr lang="es-ES" sz="2400" b="1" i="1" spc="-5" dirty="0">
                <a:cs typeface="Times New Roman"/>
              </a:rPr>
              <a:t> </a:t>
            </a:r>
            <a:r>
              <a:rPr lang="es-ES" sz="2400" b="1" i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Área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dirty="0">
                <a:cs typeface="Times New Roman"/>
              </a:rPr>
              <a:t> volumen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suelo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considerar, en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10" dirty="0">
                <a:cs typeface="Times New Roman"/>
              </a:rPr>
              <a:t>m</a:t>
            </a:r>
            <a:r>
              <a:rPr lang="es-ES" sz="2400" spc="15" baseline="38194" dirty="0">
                <a:cs typeface="Times New Roman"/>
              </a:rPr>
              <a:t>2</a:t>
            </a:r>
            <a:endParaRPr lang="es-ES" sz="2400" baseline="38194" dirty="0">
              <a:cs typeface="Times New Roman"/>
            </a:endParaRPr>
          </a:p>
          <a:p>
            <a:pPr>
              <a:lnSpc>
                <a:spcPts val="2880"/>
              </a:lnSpc>
              <a:spcBef>
                <a:spcPts val="160"/>
              </a:spcBef>
            </a:pPr>
            <a:r>
              <a:rPr lang="es-ES" sz="2400" b="1" i="1" dirty="0">
                <a:cs typeface="Times New Roman"/>
              </a:rPr>
              <a:t>L</a:t>
            </a:r>
            <a:r>
              <a:rPr lang="es-ES" sz="2400" b="1" i="1" spc="-10" dirty="0">
                <a:cs typeface="Times New Roman"/>
              </a:rPr>
              <a:t> </a:t>
            </a:r>
            <a:r>
              <a:rPr lang="es-ES" sz="2400" b="1" i="1" dirty="0">
                <a:cs typeface="Times New Roman"/>
              </a:rPr>
              <a:t>=</a:t>
            </a:r>
            <a:r>
              <a:rPr lang="es-ES" sz="2400" b="1" i="1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Longitud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 </a:t>
            </a:r>
            <a:r>
              <a:rPr lang="es-ES" sz="2400" dirty="0">
                <a:cs typeface="Times New Roman"/>
              </a:rPr>
              <a:t>volumen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suelo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considerar, en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</a:t>
            </a:r>
          </a:p>
          <a:p>
            <a:pPr marR="43180">
              <a:lnSpc>
                <a:spcPts val="2880"/>
              </a:lnSpc>
            </a:pPr>
            <a:r>
              <a:rPr lang="es-ES" sz="2400" spc="-10" dirty="0">
                <a:cs typeface="Times New Roman"/>
              </a:rPr>
              <a:t>La</a:t>
            </a:r>
            <a:r>
              <a:rPr lang="es-ES" sz="2400" spc="9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resistividad</a:t>
            </a:r>
            <a:r>
              <a:rPr lang="es-ES" sz="2400" spc="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spc="10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suelo</a:t>
            </a:r>
            <a:r>
              <a:rPr lang="es-ES" sz="2400" spc="9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depende</a:t>
            </a:r>
            <a:r>
              <a:rPr lang="es-ES" sz="2400" spc="9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fundamental-mente</a:t>
            </a:r>
            <a:r>
              <a:rPr lang="es-ES" sz="2400" spc="9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la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composición</a:t>
            </a:r>
            <a:r>
              <a:rPr lang="es-ES" sz="2400" spc="10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físico-química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2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éste,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su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grado</a:t>
            </a:r>
            <a:r>
              <a:rPr lang="es-ES" sz="2400" spc="5" dirty="0">
                <a:cs typeface="Times New Roman"/>
              </a:rPr>
              <a:t> de</a:t>
            </a:r>
            <a:r>
              <a:rPr lang="es-ES" sz="2400" spc="-5" dirty="0">
                <a:cs typeface="Times New Roman"/>
              </a:rPr>
              <a:t> compactación,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temperatura</a:t>
            </a:r>
            <a:r>
              <a:rPr lang="es-ES" sz="2400" spc="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y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contenido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sales</a:t>
            </a:r>
            <a:r>
              <a:rPr lang="es-ES" sz="2400" spc="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y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humedad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dirty="0">
                <a:cs typeface="Times New Roman"/>
              </a:rPr>
              <a:t> mismo.</a:t>
            </a:r>
          </a:p>
          <a:p>
            <a:pPr marR="45085">
              <a:lnSpc>
                <a:spcPts val="2880"/>
              </a:lnSpc>
              <a:spcBef>
                <a:spcPts val="60"/>
              </a:spcBef>
            </a:pPr>
            <a:r>
              <a:rPr lang="es-ES" sz="2400" spc="-10" dirty="0">
                <a:cs typeface="Times New Roman"/>
              </a:rPr>
              <a:t>La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Tabla</a:t>
            </a:r>
            <a:r>
              <a:rPr lang="es-ES" sz="2400" spc="6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11.1,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4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Resistividad</a:t>
            </a:r>
            <a:r>
              <a:rPr lang="es-ES" sz="2400" spc="4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4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Suelos,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provee</a:t>
            </a:r>
            <a:r>
              <a:rPr lang="es-ES" sz="2400" spc="6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valores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típicos</a:t>
            </a:r>
            <a:r>
              <a:rPr lang="es-ES" sz="2400" spc="114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acuerdo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</a:t>
            </a:r>
            <a:r>
              <a:rPr lang="es-ES" sz="2400" spc="6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tipo</a:t>
            </a:r>
            <a:r>
              <a:rPr lang="es-ES" sz="2400" spc="4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28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suelo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considerar:</a:t>
            </a:r>
            <a:endParaRPr lang="es-ES" sz="24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59"/>
            <a:ext cx="17373600" cy="17789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10200"/>
              </a:lnSpc>
              <a:spcBef>
                <a:spcPts val="1170"/>
              </a:spcBef>
            </a:pPr>
            <a:r>
              <a:rPr sz="2400" dirty="0" smtClean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señalamos con anterioridad,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resistividad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suelos </a:t>
            </a:r>
            <a:r>
              <a:rPr sz="2400" spc="-5" dirty="0">
                <a:cs typeface="Times New Roman"/>
              </a:rPr>
              <a:t>es función del </a:t>
            </a:r>
            <a:r>
              <a:rPr sz="2400" dirty="0">
                <a:cs typeface="Times New Roman"/>
              </a:rPr>
              <a:t>tipo de </a:t>
            </a:r>
            <a:r>
              <a:rPr sz="2400" spc="-5" dirty="0">
                <a:cs typeface="Times New Roman"/>
              </a:rPr>
              <a:t>suelo </a:t>
            </a:r>
            <a:r>
              <a:rPr sz="2400" dirty="0">
                <a:cs typeface="Times New Roman"/>
              </a:rPr>
              <a:t> que </a:t>
            </a:r>
            <a:r>
              <a:rPr sz="2400" spc="-5" dirty="0">
                <a:cs typeface="Times New Roman"/>
              </a:rPr>
              <a:t>se considere, pero </a:t>
            </a:r>
            <a:r>
              <a:rPr sz="2400" dirty="0">
                <a:cs typeface="Times New Roman"/>
              </a:rPr>
              <a:t>también de </a:t>
            </a:r>
            <a:r>
              <a:rPr sz="2400" spc="-5" dirty="0">
                <a:cs typeface="Times New Roman"/>
              </a:rPr>
              <a:t>agentes externos, tales como </a:t>
            </a:r>
            <a:r>
              <a:rPr sz="2400" dirty="0">
                <a:cs typeface="Times New Roman"/>
              </a:rPr>
              <a:t>contenido de </a:t>
            </a:r>
            <a:r>
              <a:rPr sz="2400" spc="-5" dirty="0">
                <a:cs typeface="Times New Roman"/>
              </a:rPr>
              <a:t>humedad,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temperatura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concentración </a:t>
            </a:r>
            <a:r>
              <a:rPr sz="2400" dirty="0">
                <a:cs typeface="Times New Roman"/>
              </a:rPr>
              <a:t>de sales </a:t>
            </a:r>
            <a:r>
              <a:rPr sz="2400" spc="-5" dirty="0">
                <a:cs typeface="Times New Roman"/>
              </a:rPr>
              <a:t>en los </a:t>
            </a:r>
            <a:r>
              <a:rPr sz="2400" dirty="0">
                <a:cs typeface="Times New Roman"/>
              </a:rPr>
              <a:t>mismos. </a:t>
            </a:r>
            <a:r>
              <a:rPr sz="2400" spc="-15" dirty="0">
                <a:cs typeface="Times New Roman"/>
              </a:rPr>
              <a:t>Las </a:t>
            </a:r>
            <a:r>
              <a:rPr sz="2400" spc="-5" dirty="0">
                <a:cs typeface="Times New Roman"/>
              </a:rPr>
              <a:t>Figuras </a:t>
            </a:r>
            <a:r>
              <a:rPr sz="2400" spc="5" dirty="0">
                <a:cs typeface="Times New Roman"/>
              </a:rPr>
              <a:t>11.07, </a:t>
            </a:r>
            <a:r>
              <a:rPr sz="2400" dirty="0">
                <a:cs typeface="Times New Roman"/>
              </a:rPr>
              <a:t>11.08 y 11.09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muestran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gráficos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Resistividad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Suelos,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función</a:t>
            </a:r>
            <a:r>
              <a:rPr sz="2400" spc="4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humedad,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temperatura </a:t>
            </a:r>
            <a:r>
              <a:rPr sz="2400" spc="-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contenido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sales,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respectivamente:</a:t>
            </a:r>
            <a:endParaRPr sz="2400" dirty="0">
              <a:cs typeface="Times New Roman"/>
            </a:endParaRPr>
          </a:p>
          <a:p>
            <a:pPr marL="2589213" marR="815340" indent="-2589213">
              <a:lnSpc>
                <a:spcPct val="110000"/>
              </a:lnSpc>
              <a:spcBef>
                <a:spcPts val="1095"/>
              </a:spcBef>
            </a:pPr>
            <a:r>
              <a:rPr sz="2400" b="1" spc="-5" dirty="0">
                <a:cs typeface="Times New Roman"/>
              </a:rPr>
              <a:t>EFECTOS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HUMEDAD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SOBRE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RESISTIVIDAD </a:t>
            </a:r>
            <a:r>
              <a:rPr sz="2400" b="1" spc="-28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LOS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SUELOS</a:t>
            </a:r>
            <a:endParaRPr sz="2400" dirty="0"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495" y="2559422"/>
            <a:ext cx="6356305" cy="43747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9000" y="2067042"/>
            <a:ext cx="9144000" cy="75892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608455" marR="5080" indent="-1596390" algn="r">
              <a:lnSpc>
                <a:spcPct val="110000"/>
              </a:lnSpc>
              <a:spcBef>
                <a:spcPts val="775"/>
              </a:spcBef>
            </a:pPr>
            <a:r>
              <a:rPr sz="2400" b="1" spc="-5" dirty="0">
                <a:cs typeface="Times New Roman"/>
              </a:rPr>
              <a:t>EFECTOS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TEMPERATURA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SOBRE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RESISTIVIDAD </a:t>
            </a:r>
            <a:r>
              <a:rPr sz="2400" b="1" spc="-28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LOS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SUELOS</a:t>
            </a:r>
            <a:endParaRPr sz="2400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21072" y="3236217"/>
            <a:ext cx="6049328" cy="391874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802529" y="7154957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760" algn="ctr">
              <a:spcBef>
                <a:spcPts val="565"/>
              </a:spcBef>
            </a:pPr>
            <a:r>
              <a:rPr lang="es-ES" sz="2400" b="1" dirty="0">
                <a:latin typeface="Times New Roman"/>
                <a:cs typeface="Times New Roman"/>
              </a:rPr>
              <a:t>Figura</a:t>
            </a:r>
            <a:r>
              <a:rPr lang="es-ES" sz="2400" b="1" spc="-5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11.07:</a:t>
            </a:r>
            <a:r>
              <a:rPr lang="es-ES" sz="2400" b="1" spc="5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Resistividad</a:t>
            </a:r>
            <a:r>
              <a:rPr lang="es-ES" sz="2400" b="1" spc="-15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Suelos</a:t>
            </a:r>
            <a:r>
              <a:rPr lang="es-ES" sz="2400" b="1" dirty="0">
                <a:latin typeface="Times New Roman"/>
                <a:cs typeface="Times New Roman"/>
              </a:rPr>
              <a:t> Vs</a:t>
            </a:r>
            <a:r>
              <a:rPr lang="es-ES" sz="2400" b="1" spc="-5" dirty="0">
                <a:latin typeface="Times New Roman"/>
                <a:cs typeface="Times New Roman"/>
              </a:rPr>
              <a:t> Humedad.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3665200" y="7570456"/>
            <a:ext cx="3124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805"/>
              </a:spcBef>
            </a:pPr>
            <a:r>
              <a:rPr lang="en-US" sz="2400" b="1" dirty="0" err="1">
                <a:latin typeface="Times New Roman"/>
                <a:cs typeface="Times New Roman"/>
              </a:rPr>
              <a:t>Figura</a:t>
            </a:r>
            <a:r>
              <a:rPr lang="en-US" sz="2400" b="1" dirty="0">
                <a:latin typeface="Times New Roman"/>
                <a:cs typeface="Times New Roman"/>
              </a:rPr>
              <a:t> 11.08:</a:t>
            </a:r>
            <a:r>
              <a:rPr lang="en-US" sz="2400" b="1" spc="10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Resistividad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Suelos</a:t>
            </a:r>
            <a:r>
              <a:rPr lang="en-US" sz="2400" b="1" dirty="0">
                <a:latin typeface="Times New Roman"/>
                <a:cs typeface="Times New Roman"/>
              </a:rPr>
              <a:t> Vs</a:t>
            </a:r>
            <a:r>
              <a:rPr lang="en-US" sz="2400" b="1" spc="-10" dirty="0">
                <a:latin typeface="Times New Roman"/>
                <a:cs typeface="Times New Roman"/>
              </a:rPr>
              <a:t> </a:t>
            </a:r>
            <a:r>
              <a:rPr lang="en-US" sz="2400" b="1" spc="-5" dirty="0" err="1">
                <a:latin typeface="Times New Roman"/>
                <a:cs typeface="Times New Roman"/>
              </a:rPr>
              <a:t>Temperatura</a:t>
            </a:r>
            <a:r>
              <a:rPr lang="en-US" sz="2400" b="1" spc="-5" dirty="0">
                <a:latin typeface="Times New Roman"/>
                <a:cs typeface="Times New Roman"/>
              </a:rPr>
              <a:t>.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9" name="object 2"/>
          <p:cNvSpPr txBox="1"/>
          <p:nvPr/>
        </p:nvSpPr>
        <p:spPr>
          <a:xfrm>
            <a:off x="7175590" y="3864556"/>
            <a:ext cx="4178210" cy="12427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11000"/>
              </a:lnSpc>
              <a:spcBef>
                <a:spcPts val="1185"/>
              </a:spcBef>
            </a:pPr>
            <a:r>
              <a:rPr sz="2400" b="1" spc="-5" dirty="0" smtClean="0">
                <a:latin typeface="Times New Roman"/>
                <a:cs typeface="Times New Roman"/>
              </a:rPr>
              <a:t>FECTOS</a:t>
            </a:r>
            <a:r>
              <a:rPr sz="2400" b="1" spc="5" dirty="0" smtClean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LA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SALINIDAD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SOBRE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 smtClean="0">
                <a:latin typeface="Times New Roman"/>
                <a:cs typeface="Times New Roman"/>
              </a:rPr>
              <a:t>LA</a:t>
            </a:r>
            <a:r>
              <a:rPr lang="es-ES" sz="2400" b="1" spc="-5" dirty="0" smtClean="0">
                <a:latin typeface="Times New Roman"/>
                <a:cs typeface="Times New Roman"/>
              </a:rPr>
              <a:t> </a:t>
            </a:r>
            <a:r>
              <a:rPr sz="2400" b="1" spc="-5" dirty="0" smtClean="0">
                <a:latin typeface="Times New Roman"/>
                <a:cs typeface="Times New Roman"/>
              </a:rPr>
              <a:t>RESISTIVIDAD </a:t>
            </a:r>
            <a:r>
              <a:rPr sz="2400" b="1" spc="-285" dirty="0" smtClean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 LOS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SUELOS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0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54800" y="5107332"/>
            <a:ext cx="5257800" cy="4189828"/>
          </a:xfrm>
          <a:prstGeom prst="rect">
            <a:avLst/>
          </a:prstGeom>
        </p:spPr>
      </p:pic>
      <p:sp>
        <p:nvSpPr>
          <p:cNvPr id="11" name="object 5"/>
          <p:cNvSpPr txBox="1"/>
          <p:nvPr/>
        </p:nvSpPr>
        <p:spPr>
          <a:xfrm>
            <a:off x="6502400" y="9297160"/>
            <a:ext cx="6324599" cy="44820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spcBef>
                <a:spcPts val="710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11.09: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Resistividad Suelos </a:t>
            </a:r>
            <a:r>
              <a:rPr sz="2400" b="1" dirty="0">
                <a:cs typeface="Times New Roman"/>
              </a:rPr>
              <a:t>Vs </a:t>
            </a:r>
            <a:r>
              <a:rPr sz="2400" b="1" spc="-5" dirty="0">
                <a:cs typeface="Times New Roman"/>
              </a:rPr>
              <a:t>Salinidad.</a:t>
            </a:r>
            <a:endParaRPr sz="2400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06400" y="533400"/>
            <a:ext cx="7467600" cy="93352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80"/>
              </a:lnSpc>
              <a:spcBef>
                <a:spcPts val="95"/>
              </a:spcBef>
            </a:pPr>
            <a:r>
              <a:rPr sz="2400" b="1" spc="-5" dirty="0">
                <a:cs typeface="Times New Roman"/>
              </a:rPr>
              <a:t>11.4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Medición 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Resistividad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 err="1">
                <a:cs typeface="Times New Roman"/>
              </a:rPr>
              <a:t>los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Suelos</a:t>
            </a:r>
            <a:endParaRPr lang="es-ES" sz="2400" b="1" spc="-5" dirty="0" smtClean="0">
              <a:cs typeface="Times New Roman"/>
            </a:endParaRPr>
          </a:p>
          <a:p>
            <a:pPr marL="12700">
              <a:lnSpc>
                <a:spcPts val="2880"/>
              </a:lnSpc>
              <a:spcBef>
                <a:spcPts val="95"/>
              </a:spcBef>
            </a:pPr>
            <a:endParaRPr sz="2400" dirty="0">
              <a:cs typeface="Times New Roman"/>
            </a:endParaRPr>
          </a:p>
          <a:p>
            <a:pPr marL="12700" algn="just">
              <a:lnSpc>
                <a:spcPts val="2880"/>
              </a:lnSpc>
            </a:pPr>
            <a:r>
              <a:rPr sz="2400" dirty="0">
                <a:cs typeface="Times New Roman"/>
              </a:rPr>
              <a:t>Existen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diversos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métodos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medición</a:t>
            </a:r>
            <a:r>
              <a:rPr sz="2400" spc="29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3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resistividad</a:t>
            </a:r>
            <a:r>
              <a:rPr sz="2400" spc="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2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suelos,</a:t>
            </a:r>
            <a:r>
              <a:rPr sz="2400" spc="2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pero</a:t>
            </a:r>
            <a:r>
              <a:rPr sz="2400" spc="3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</a:p>
          <a:p>
            <a:pPr marL="12700" marR="5715" algn="just">
              <a:lnSpc>
                <a:spcPts val="2880"/>
              </a:lnSpc>
              <a:spcBef>
                <a:spcPts val="70"/>
              </a:spcBef>
            </a:pPr>
            <a:r>
              <a:rPr sz="2400" dirty="0">
                <a:cs typeface="Times New Roman"/>
              </a:rPr>
              <a:t>utilizado </a:t>
            </a:r>
            <a:r>
              <a:rPr sz="2400" spc="-5" dirty="0">
                <a:cs typeface="Times New Roman"/>
              </a:rPr>
              <a:t>es </a:t>
            </a:r>
            <a:r>
              <a:rPr sz="2400" b="1" i="1" dirty="0">
                <a:cs typeface="Times New Roman"/>
              </a:rPr>
              <a:t>Método de </a:t>
            </a:r>
            <a:r>
              <a:rPr sz="2400" b="1" i="1" spc="-5" dirty="0">
                <a:cs typeface="Times New Roman"/>
              </a:rPr>
              <a:t>Wenner </a:t>
            </a:r>
            <a:r>
              <a:rPr sz="2400" dirty="0">
                <a:cs typeface="Times New Roman"/>
              </a:rPr>
              <a:t>o de </a:t>
            </a:r>
            <a:r>
              <a:rPr sz="2400" spc="-5" dirty="0">
                <a:cs typeface="Times New Roman"/>
              </a:rPr>
              <a:t>los cuatro </a:t>
            </a:r>
            <a:r>
              <a:rPr sz="2400" dirty="0">
                <a:cs typeface="Times New Roman"/>
              </a:rPr>
              <a:t>puntos, </a:t>
            </a:r>
            <a:r>
              <a:rPr sz="2400" spc="-5" dirty="0">
                <a:cs typeface="Times New Roman"/>
              </a:rPr>
              <a:t>debido </a:t>
            </a:r>
            <a:r>
              <a:rPr sz="2400" dirty="0">
                <a:cs typeface="Times New Roman"/>
              </a:rPr>
              <a:t>a que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el más </a:t>
            </a:r>
            <a:r>
              <a:rPr sz="2400" spc="-5" dirty="0">
                <a:cs typeface="Times New Roman"/>
              </a:rPr>
              <a:t>preciso </a:t>
            </a:r>
            <a:r>
              <a:rPr sz="2400" dirty="0">
                <a:cs typeface="Times New Roman"/>
              </a:rPr>
              <a:t>para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determinación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dirty="0">
                <a:cs typeface="Times New Roman"/>
              </a:rPr>
              <a:t> la </a:t>
            </a:r>
            <a:r>
              <a:rPr sz="2400" spc="-5" dirty="0">
                <a:cs typeface="Times New Roman"/>
              </a:rPr>
              <a:t>resistividad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media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grandes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volúmenes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tierra.</a:t>
            </a:r>
            <a:endParaRPr sz="2400" dirty="0">
              <a:cs typeface="Times New Roman"/>
            </a:endParaRPr>
          </a:p>
          <a:p>
            <a:pPr marL="12700" marR="5080" algn="just">
              <a:lnSpc>
                <a:spcPts val="2880"/>
              </a:lnSpc>
              <a:spcBef>
                <a:spcPts val="10"/>
              </a:spcBef>
            </a:pPr>
            <a:r>
              <a:rPr sz="2400" dirty="0">
                <a:cs typeface="Times New Roman"/>
              </a:rPr>
              <a:t>Este </a:t>
            </a:r>
            <a:r>
              <a:rPr sz="2400" spc="-5" dirty="0">
                <a:cs typeface="Times New Roman"/>
              </a:rPr>
              <a:t>método consiste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colocar </a:t>
            </a:r>
            <a:r>
              <a:rPr sz="2400" dirty="0">
                <a:cs typeface="Times New Roman"/>
              </a:rPr>
              <a:t>cuatro electrodos </a:t>
            </a:r>
            <a:r>
              <a:rPr sz="2400" spc="-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prueba </a:t>
            </a:r>
            <a:r>
              <a:rPr sz="2400" spc="-5" dirty="0">
                <a:cs typeface="Times New Roman"/>
              </a:rPr>
              <a:t>enterrados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 en </a:t>
            </a:r>
            <a:r>
              <a:rPr sz="2400" dirty="0">
                <a:cs typeface="Times New Roman"/>
              </a:rPr>
              <a:t>línea </a:t>
            </a:r>
            <a:r>
              <a:rPr sz="2400" spc="-5" dirty="0">
                <a:cs typeface="Times New Roman"/>
              </a:rPr>
              <a:t>recta. </a:t>
            </a:r>
            <a:r>
              <a:rPr sz="240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electrodos externos son conectados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una </a:t>
            </a:r>
            <a:r>
              <a:rPr sz="2400" dirty="0">
                <a:cs typeface="Times New Roman"/>
              </a:rPr>
              <a:t>fuente </a:t>
            </a:r>
            <a:r>
              <a:rPr sz="2400" spc="-5" dirty="0">
                <a:cs typeface="Times New Roman"/>
              </a:rPr>
              <a:t>de energía eléctrica, de </a:t>
            </a:r>
            <a:r>
              <a:rPr sz="2400" dirty="0">
                <a:cs typeface="Times New Roman"/>
              </a:rPr>
              <a:t>tal </a:t>
            </a:r>
            <a:r>
              <a:rPr sz="2400" spc="-5" dirty="0">
                <a:cs typeface="Times New Roman"/>
              </a:rPr>
              <a:t>suerte que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circule corriente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través del </a:t>
            </a:r>
            <a:r>
              <a:rPr sz="2400" dirty="0">
                <a:cs typeface="Times New Roman"/>
              </a:rPr>
              <a:t>suelo </a:t>
            </a:r>
            <a:r>
              <a:rPr sz="2400" spc="-5" dirty="0">
                <a:cs typeface="Times New Roman"/>
              </a:rPr>
              <a:t>localizado entre estos dos electrodos. A través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estos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electrodos se </a:t>
            </a:r>
            <a:r>
              <a:rPr sz="2400" dirty="0">
                <a:cs typeface="Times New Roman"/>
              </a:rPr>
              <a:t>mide la </a:t>
            </a:r>
            <a:r>
              <a:rPr sz="2400" spc="-5" dirty="0">
                <a:cs typeface="Times New Roman"/>
              </a:rPr>
              <a:t>corriente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circula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tierra entre los mismos. </a:t>
            </a:r>
            <a:r>
              <a:rPr sz="2400" spc="-15" dirty="0">
                <a:cs typeface="Times New Roman"/>
              </a:rPr>
              <a:t>Los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electrodos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centrales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conectados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medidor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resistencia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aislamiento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(</a:t>
            </a:r>
            <a:r>
              <a:rPr sz="2400" dirty="0" err="1" smtClean="0">
                <a:cs typeface="Times New Roman"/>
              </a:rPr>
              <a:t>comúnmente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denominado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 la marca </a:t>
            </a:r>
            <a:r>
              <a:rPr sz="2400" spc="-5" dirty="0">
                <a:cs typeface="Times New Roman"/>
              </a:rPr>
              <a:t>Megger)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registran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diferencia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potencial </a:t>
            </a:r>
            <a:r>
              <a:rPr sz="2400" dirty="0">
                <a:cs typeface="Times New Roman"/>
              </a:rPr>
              <a:t>inducida entre 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dichos</a:t>
            </a:r>
            <a:r>
              <a:rPr sz="2400" spc="-5" dirty="0">
                <a:cs typeface="Times New Roman"/>
              </a:rPr>
              <a:t> electrodos.</a:t>
            </a:r>
            <a:endParaRPr sz="2400" dirty="0">
              <a:cs typeface="Times New Roman"/>
            </a:endParaRPr>
          </a:p>
          <a:p>
            <a:pPr marL="12700" marR="6985" algn="just">
              <a:lnSpc>
                <a:spcPts val="2880"/>
              </a:lnSpc>
              <a:spcBef>
                <a:spcPts val="5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fuente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externa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generalmente</a:t>
            </a:r>
            <a:r>
              <a:rPr sz="2400" dirty="0">
                <a:cs typeface="Times New Roman"/>
              </a:rPr>
              <a:t> utilizada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equipo</a:t>
            </a:r>
            <a:r>
              <a:rPr sz="2400" dirty="0">
                <a:cs typeface="Times New Roman"/>
              </a:rPr>
              <a:t> medidor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resistencia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aislamiento,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“Megger”,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cual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tiene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integrado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voltímetro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un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amperímetro,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valores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éstos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son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convertidos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internamente 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medida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resistencia</a:t>
            </a:r>
            <a:r>
              <a:rPr sz="2400" dirty="0">
                <a:cs typeface="Times New Roman"/>
              </a:rPr>
              <a:t> óhmica.</a:t>
            </a: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r>
              <a:rPr sz="2400" spc="-1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11.10 </a:t>
            </a:r>
            <a:r>
              <a:rPr sz="2400" spc="-5" dirty="0">
                <a:cs typeface="Times New Roman"/>
              </a:rPr>
              <a:t>representa el proceso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medición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resistividad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los suelos, para el </a:t>
            </a:r>
            <a:r>
              <a:rPr sz="2400" dirty="0">
                <a:cs typeface="Times New Roman"/>
              </a:rPr>
              <a:t> diseño de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dirty="0">
                <a:cs typeface="Times New Roman"/>
              </a:rPr>
              <a:t> de puesta 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subestaciones </a:t>
            </a:r>
            <a:r>
              <a:rPr sz="2400" spc="-5" dirty="0">
                <a:cs typeface="Times New Roman"/>
              </a:rPr>
              <a:t>eléctricas:</a:t>
            </a:r>
            <a:endParaRPr sz="2400" dirty="0">
              <a:cs typeface="Times New Roman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6291072" y="2304164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/>
          <p:cNvSpPr txBox="1"/>
          <p:nvPr/>
        </p:nvSpPr>
        <p:spPr>
          <a:xfrm>
            <a:off x="8674100" y="6096000"/>
            <a:ext cx="8877300" cy="35139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11.10:</a:t>
            </a:r>
            <a:r>
              <a:rPr sz="2400" b="1" spc="-5" dirty="0">
                <a:cs typeface="Times New Roman"/>
              </a:rPr>
              <a:t> Medición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resistencia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suelos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método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Wenner.</a:t>
            </a:r>
          </a:p>
          <a:p>
            <a:pPr algn="just"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ct val="110000"/>
              </a:lnSpc>
              <a:spcBef>
                <a:spcPts val="5"/>
              </a:spcBef>
            </a:pPr>
            <a:r>
              <a:rPr sz="2400" spc="-5" dirty="0">
                <a:cs typeface="Times New Roman"/>
              </a:rPr>
              <a:t>Para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cálculo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resistividad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suelo,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aplicando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5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método</a:t>
            </a:r>
            <a:r>
              <a:rPr sz="2400" b="1" i="1" spc="14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Wenner</a:t>
            </a:r>
            <a:r>
              <a:rPr sz="2400" spc="-5" dirty="0">
                <a:cs typeface="Times New Roman"/>
              </a:rPr>
              <a:t>,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cuatro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puntos,</a:t>
            </a:r>
            <a:r>
              <a:rPr sz="2400" spc="-5" dirty="0">
                <a:cs typeface="Times New Roman"/>
              </a:rPr>
              <a:t> se</a:t>
            </a:r>
            <a:r>
              <a:rPr sz="2400" dirty="0">
                <a:cs typeface="Times New Roman"/>
              </a:rPr>
              <a:t> utiliza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ecuación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siguiente:</a:t>
            </a:r>
            <a:endParaRPr sz="2400" dirty="0">
              <a:cs typeface="Times New Roman"/>
            </a:endParaRPr>
          </a:p>
          <a:p>
            <a:pPr marL="2260600" algn="just">
              <a:spcBef>
                <a:spcPts val="135"/>
              </a:spcBef>
              <a:tabLst>
                <a:tab pos="4058920" algn="l"/>
              </a:tabLst>
            </a:pPr>
            <a:r>
              <a:rPr sz="2400" b="1" i="1" dirty="0">
                <a:cs typeface="Times New Roman"/>
              </a:rPr>
              <a:t>ρ</a:t>
            </a:r>
            <a:r>
              <a:rPr sz="2400" b="1" i="1" spc="-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= 2</a:t>
            </a:r>
            <a:r>
              <a:rPr sz="2400" b="1" i="1" spc="10" dirty="0">
                <a:cs typeface="Times New Roman"/>
              </a:rPr>
              <a:t> </a:t>
            </a:r>
            <a:r>
              <a:rPr sz="2400" b="1" i="1" spc="-80" dirty="0">
                <a:cs typeface="Times New Roman"/>
              </a:rPr>
              <a:t>fj</a:t>
            </a:r>
            <a:r>
              <a:rPr sz="2400" b="1" i="1" spc="-1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a</a:t>
            </a:r>
            <a:r>
              <a:rPr sz="2400" b="1" i="1" spc="1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R	</a:t>
            </a:r>
            <a:r>
              <a:rPr sz="2400" dirty="0">
                <a:cs typeface="Times New Roman"/>
              </a:rPr>
              <a:t>(2)</a:t>
            </a:r>
          </a:p>
          <a:p>
            <a:pPr marL="12700" algn="just">
              <a:spcBef>
                <a:spcPts val="185"/>
              </a:spcBef>
            </a:pPr>
            <a:r>
              <a:rPr sz="2400" spc="-5" dirty="0">
                <a:cs typeface="Times New Roman"/>
              </a:rPr>
              <a:t>Donde:</a:t>
            </a:r>
            <a:endParaRPr sz="2400" dirty="0">
              <a:cs typeface="Times New Roman"/>
            </a:endParaRPr>
          </a:p>
          <a:p>
            <a:pPr marL="12700" algn="just">
              <a:spcBef>
                <a:spcPts val="145"/>
              </a:spcBef>
            </a:pPr>
            <a:r>
              <a:rPr sz="2400" b="1" i="1" dirty="0">
                <a:cs typeface="Times New Roman"/>
              </a:rPr>
              <a:t>ρ</a:t>
            </a:r>
            <a:r>
              <a:rPr sz="2400" b="1" i="1" spc="-1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=</a:t>
            </a:r>
            <a:r>
              <a:rPr sz="2400" b="1" i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Resistividad del suelo, en </a:t>
            </a:r>
            <a:r>
              <a:rPr sz="2400" dirty="0">
                <a:cs typeface="Times New Roman"/>
              </a:rPr>
              <a:t>Ω-m</a:t>
            </a:r>
          </a:p>
          <a:p>
            <a:pPr marL="12700" algn="just">
              <a:spcBef>
                <a:spcPts val="145"/>
              </a:spcBef>
            </a:pPr>
            <a:r>
              <a:rPr sz="2400" b="1" i="1" dirty="0">
                <a:cs typeface="Times New Roman"/>
              </a:rPr>
              <a:t>a</a:t>
            </a:r>
            <a:r>
              <a:rPr sz="2400" b="1" i="1" spc="-5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=</a:t>
            </a:r>
            <a:r>
              <a:rPr sz="2400" b="1" i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Distancia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electrodos de</a:t>
            </a:r>
            <a:r>
              <a:rPr sz="2400" spc="-5" dirty="0">
                <a:cs typeface="Times New Roman"/>
              </a:rPr>
              <a:t> prueba,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metros</a:t>
            </a:r>
          </a:p>
          <a:p>
            <a:pPr marL="12700" algn="just">
              <a:spcBef>
                <a:spcPts val="155"/>
              </a:spcBef>
            </a:pPr>
            <a:r>
              <a:rPr sz="2400" b="1" i="1" dirty="0">
                <a:cs typeface="Times New Roman"/>
              </a:rPr>
              <a:t>R = </a:t>
            </a:r>
            <a:r>
              <a:rPr sz="2400" spc="-5" dirty="0">
                <a:cs typeface="Times New Roman"/>
              </a:rPr>
              <a:t>Resistencia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medida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suelo </a:t>
            </a:r>
            <a:r>
              <a:rPr sz="2400" dirty="0">
                <a:cs typeface="Times New Roman"/>
              </a:rPr>
              <a:t>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considerar,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Ω</a:t>
            </a:r>
          </a:p>
        </p:txBody>
      </p:sp>
      <p:pic>
        <p:nvPicPr>
          <p:cNvPr id="8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2600" y="586948"/>
            <a:ext cx="9448800" cy="5509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62"/>
            <a:ext cx="8648700" cy="319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1">
              <a:buAutoNum type="arabicPeriod" startAt="5"/>
            </a:pPr>
            <a:r>
              <a:rPr sz="2400" b="1" spc="-5" dirty="0" smtClean="0">
                <a:cs typeface="Times New Roman"/>
              </a:rPr>
              <a:t>Corrientes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Fallas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Tierra</a:t>
            </a:r>
            <a:endParaRPr lang="es-ES" sz="2400" b="1" spc="-5" dirty="0" smtClean="0">
              <a:cs typeface="Times New Roman"/>
            </a:endParaRPr>
          </a:p>
          <a:p>
            <a:pPr marL="0" lvl="1">
              <a:buAutoNum type="arabicPeriod" startAt="5"/>
            </a:pPr>
            <a:endParaRPr sz="2400" dirty="0">
              <a:cs typeface="Times New Roman"/>
            </a:endParaRPr>
          </a:p>
          <a:p>
            <a:pPr marR="5080">
              <a:lnSpc>
                <a:spcPct val="110000"/>
              </a:lnSpc>
              <a:spcBef>
                <a:spcPts val="65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cálculo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corrientes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falla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tierra,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considerar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2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analizar,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decir,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trifásicas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simétricas</a:t>
            </a:r>
            <a:r>
              <a:rPr sz="2400" dirty="0">
                <a:cs typeface="Times New Roman"/>
              </a:rPr>
              <a:t> o </a:t>
            </a:r>
            <a:r>
              <a:rPr sz="2400" spc="-5" dirty="0">
                <a:cs typeface="Times New Roman"/>
              </a:rPr>
              <a:t>fallas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asimétricas.</a:t>
            </a:r>
            <a:endParaRPr sz="2400" dirty="0">
              <a:cs typeface="Times New Roman"/>
            </a:endParaRPr>
          </a:p>
          <a:p>
            <a:pPr marL="0" lvl="2">
              <a:spcBef>
                <a:spcPts val="150"/>
              </a:spcBef>
              <a:buAutoNum type="arabicPeriod"/>
              <a:tabLst>
                <a:tab pos="871855" algn="l"/>
              </a:tabLst>
            </a:pPr>
            <a:r>
              <a:rPr sz="2400" b="1" spc="-5" dirty="0">
                <a:cs typeface="Times New Roman"/>
              </a:rPr>
              <a:t>Fallas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Trifásicas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Simétricas</a:t>
            </a:r>
            <a:endParaRPr sz="2400" dirty="0">
              <a:cs typeface="Times New Roman"/>
            </a:endParaRPr>
          </a:p>
          <a:p>
            <a:pPr marL="0" marR="473709" lvl="3">
              <a:lnSpc>
                <a:spcPct val="110800"/>
              </a:lnSpc>
              <a:spcBef>
                <a:spcPts val="5"/>
              </a:spcBef>
              <a:buAutoNum type="romanUcPeriod"/>
              <a:tabLst>
                <a:tab pos="838835" algn="l"/>
                <a:tab pos="839469" algn="l"/>
              </a:tabLst>
            </a:pPr>
            <a:r>
              <a:rPr sz="2400" spc="-5" dirty="0">
                <a:cs typeface="Times New Roman"/>
              </a:rPr>
              <a:t>Corriente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transitoria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cortocircuito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terminales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Máquina: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4819" y="4465295"/>
            <a:ext cx="5133340" cy="808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5475" marR="2436495" indent="510540">
              <a:lnSpc>
                <a:spcPct val="11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baseline="-10416" dirty="0">
                <a:latin typeface="Times New Roman"/>
                <a:cs typeface="Times New Roman"/>
              </a:rPr>
              <a:t>i </a:t>
            </a:r>
            <a:r>
              <a:rPr sz="1200" b="1" spc="7" baseline="-10416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I”</a:t>
            </a:r>
            <a:r>
              <a:rPr sz="1200" b="1" spc="2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---------</a:t>
            </a:r>
            <a:endParaRPr sz="1200" dirty="0">
              <a:latin typeface="Times New Roman"/>
              <a:cs typeface="Times New Roman"/>
            </a:endParaRPr>
          </a:p>
          <a:p>
            <a:pPr marR="191770" algn="ctr">
              <a:spcBef>
                <a:spcPts val="140"/>
              </a:spcBef>
            </a:pPr>
            <a:r>
              <a:rPr sz="1200" b="1" spc="-5" dirty="0">
                <a:latin typeface="Times New Roman"/>
                <a:cs typeface="Times New Roman"/>
              </a:rPr>
              <a:t>X”</a:t>
            </a:r>
            <a:r>
              <a:rPr sz="1200" b="1" spc="-7" baseline="-10416" dirty="0">
                <a:latin typeface="Times New Roman"/>
                <a:cs typeface="Times New Roman"/>
              </a:rPr>
              <a:t>d</a:t>
            </a:r>
            <a:endParaRPr sz="1200" baseline="-10416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672" y="3711473"/>
            <a:ext cx="3048000" cy="26849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0312" y="7054265"/>
            <a:ext cx="3748476" cy="25908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98450" y="6396451"/>
            <a:ext cx="848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>
              <a:tabLst>
                <a:tab pos="393700" algn="l"/>
              </a:tabLst>
            </a:pPr>
            <a:r>
              <a:rPr lang="es-ES" sz="2400" b="1" spc="-10" dirty="0" smtClean="0">
                <a:cs typeface="Times New Roman"/>
              </a:rPr>
              <a:t>2.</a:t>
            </a:r>
            <a:r>
              <a:rPr lang="es-ES" sz="2400" b="1" spc="-10" dirty="0">
                <a:cs typeface="Times New Roman"/>
              </a:rPr>
              <a:t>	</a:t>
            </a:r>
            <a:r>
              <a:rPr lang="es-ES" sz="2400" b="1" spc="-5" dirty="0">
                <a:cs typeface="Times New Roman"/>
              </a:rPr>
              <a:t>Corriente</a:t>
            </a:r>
            <a:r>
              <a:rPr lang="es-ES" sz="2400" b="1" dirty="0">
                <a:cs typeface="Times New Roman"/>
              </a:rPr>
              <a:t> sub </a:t>
            </a:r>
            <a:r>
              <a:rPr lang="es-ES" sz="2400" b="1" spc="-5" dirty="0">
                <a:cs typeface="Times New Roman"/>
              </a:rPr>
              <a:t>transitoria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ante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una </a:t>
            </a:r>
            <a:r>
              <a:rPr lang="es-ES" sz="2400" b="1" spc="-5" dirty="0" smtClean="0">
                <a:cs typeface="Times New Roman"/>
              </a:rPr>
              <a:t>falla</a:t>
            </a:r>
            <a:r>
              <a:rPr lang="es-ES" sz="2400" b="1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cortocircuito </a:t>
            </a:r>
            <a:r>
              <a:rPr lang="es-ES" sz="2400" b="1" spc="-5" dirty="0">
                <a:cs typeface="Times New Roman"/>
              </a:rPr>
              <a:t>en</a:t>
            </a:r>
            <a:r>
              <a:rPr lang="es-ES" sz="2400" b="1" dirty="0">
                <a:cs typeface="Times New Roman"/>
              </a:rPr>
              <a:t> la </a:t>
            </a:r>
            <a:r>
              <a:rPr lang="es-ES" sz="2400" b="1" spc="-5" dirty="0">
                <a:cs typeface="Times New Roman"/>
              </a:rPr>
              <a:t>red</a:t>
            </a:r>
            <a:r>
              <a:rPr lang="es-ES" sz="2400" b="1" dirty="0">
                <a:cs typeface="Times New Roman"/>
              </a:rPr>
              <a:t> de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transporte:</a:t>
            </a:r>
          </a:p>
        </p:txBody>
      </p:sp>
      <p:sp>
        <p:nvSpPr>
          <p:cNvPr id="10" name="object 4"/>
          <p:cNvSpPr txBox="1"/>
          <p:nvPr/>
        </p:nvSpPr>
        <p:spPr>
          <a:xfrm>
            <a:off x="10655351" y="1086866"/>
            <a:ext cx="2133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400" b="1" dirty="0" smtClean="0">
                <a:latin typeface="Times New Roman"/>
                <a:cs typeface="Times New Roman"/>
              </a:rPr>
              <a:t>3</a:t>
            </a:r>
            <a:endParaRPr sz="2400" b="1" dirty="0">
              <a:latin typeface="Times New Roman"/>
              <a:cs typeface="Times New Roman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11074400" y="1066800"/>
            <a:ext cx="6553200" cy="12427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1000"/>
              </a:lnSpc>
              <a:spcBef>
                <a:spcPts val="100"/>
              </a:spcBef>
            </a:pPr>
            <a:r>
              <a:rPr sz="2400" spc="-5" dirty="0">
                <a:cs typeface="Times New Roman"/>
              </a:rPr>
              <a:t>Corriente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transitoria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fallo</a:t>
            </a:r>
            <a:r>
              <a:rPr sz="2400" dirty="0">
                <a:cs typeface="Times New Roman"/>
              </a:rPr>
              <a:t> 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cortocircuito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red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transporte,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incluyendo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carga eléctrica conectada:</a:t>
            </a:r>
            <a:endParaRPr sz="2400" dirty="0">
              <a:cs typeface="Times New Roman"/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11988800" y="5974861"/>
            <a:ext cx="3549015" cy="8431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628139" marR="43180" indent="397510">
              <a:lnSpc>
                <a:spcPts val="1380"/>
              </a:lnSpc>
              <a:spcBef>
                <a:spcPts val="195"/>
              </a:spcBef>
            </a:pPr>
            <a:r>
              <a:rPr sz="1200" b="1" spc="-5" dirty="0">
                <a:latin typeface="Times New Roman"/>
                <a:cs typeface="Times New Roman"/>
              </a:rPr>
              <a:t>V</a:t>
            </a:r>
            <a:r>
              <a:rPr sz="1200" b="1" spc="-7" baseline="-10416" dirty="0">
                <a:latin typeface="Times New Roman"/>
                <a:cs typeface="Times New Roman"/>
              </a:rPr>
              <a:t>f</a:t>
            </a:r>
            <a:r>
              <a:rPr sz="1200" b="1" spc="577" baseline="-10416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(Z</a:t>
            </a:r>
            <a:r>
              <a:rPr sz="1200" b="1" spc="-7" baseline="-10416" dirty="0">
                <a:latin typeface="Times New Roman"/>
                <a:cs typeface="Times New Roman"/>
              </a:rPr>
              <a:t>L</a:t>
            </a:r>
            <a:r>
              <a:rPr sz="1200" b="1" spc="284" baseline="-10416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+ </a:t>
            </a:r>
            <a:r>
              <a:rPr sz="1200" b="1" spc="-5" dirty="0">
                <a:latin typeface="Times New Roman"/>
                <a:cs typeface="Times New Roman"/>
              </a:rPr>
              <a:t>Z</a:t>
            </a:r>
            <a:r>
              <a:rPr sz="1200" b="1" spc="-7" baseline="-10416" dirty="0">
                <a:latin typeface="Times New Roman"/>
                <a:cs typeface="Times New Roman"/>
              </a:rPr>
              <a:t>ext</a:t>
            </a:r>
            <a:r>
              <a:rPr sz="1200" b="1" spc="284" baseline="-10416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+ </a:t>
            </a:r>
            <a:r>
              <a:rPr sz="1200" b="1" spc="-5" dirty="0">
                <a:latin typeface="Times New Roman"/>
                <a:cs typeface="Times New Roman"/>
              </a:rPr>
              <a:t>jX”</a:t>
            </a:r>
            <a:r>
              <a:rPr sz="1200" b="1" spc="-7" baseline="-10416" dirty="0">
                <a:latin typeface="Times New Roman"/>
                <a:cs typeface="Times New Roman"/>
              </a:rPr>
              <a:t>d</a:t>
            </a:r>
            <a:r>
              <a:rPr sz="1200" b="1" spc="-5" dirty="0">
                <a:latin typeface="Times New Roman"/>
                <a:cs typeface="Times New Roman"/>
              </a:rPr>
              <a:t>) 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I”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</a:t>
            </a:r>
            <a:r>
              <a:rPr sz="1200" b="1" spc="-5" dirty="0">
                <a:latin typeface="Times New Roman"/>
                <a:cs typeface="Times New Roman"/>
              </a:rPr>
              <a:t> -------------------------------</a:t>
            </a:r>
            <a:endParaRPr sz="1200" dirty="0">
              <a:latin typeface="Times New Roman"/>
              <a:cs typeface="Times New Roman"/>
            </a:endParaRPr>
          </a:p>
          <a:p>
            <a:pPr marL="2184400">
              <a:lnSpc>
                <a:spcPts val="1345"/>
              </a:lnSpc>
            </a:pPr>
            <a:r>
              <a:rPr sz="1200" b="1" spc="-5" dirty="0">
                <a:latin typeface="Times New Roman"/>
                <a:cs typeface="Times New Roman"/>
              </a:rPr>
              <a:t>Z</a:t>
            </a:r>
            <a:r>
              <a:rPr sz="1200" b="1" spc="-7" baseline="-10416" dirty="0">
                <a:latin typeface="Times New Roman"/>
                <a:cs typeface="Times New Roman"/>
              </a:rPr>
              <a:t>L</a:t>
            </a:r>
            <a:r>
              <a:rPr sz="1200" b="1" spc="120" baseline="-10416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(Z</a:t>
            </a:r>
            <a:r>
              <a:rPr sz="1200" b="1" spc="-7" baseline="-10416" dirty="0">
                <a:latin typeface="Times New Roman"/>
                <a:cs typeface="Times New Roman"/>
              </a:rPr>
              <a:t>ext</a:t>
            </a:r>
            <a:r>
              <a:rPr sz="1200" b="1" spc="120" baseline="-10416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+</a:t>
            </a:r>
            <a:r>
              <a:rPr sz="1200" b="1" spc="-5" dirty="0">
                <a:latin typeface="Times New Roman"/>
                <a:cs typeface="Times New Roman"/>
              </a:rPr>
              <a:t> jX”</a:t>
            </a:r>
            <a:r>
              <a:rPr sz="1200" b="1" spc="-7" baseline="-10416" dirty="0">
                <a:latin typeface="Times New Roman"/>
                <a:cs typeface="Times New Roman"/>
              </a:rPr>
              <a:t>d</a:t>
            </a:r>
            <a:r>
              <a:rPr sz="1200" b="1" spc="-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/>
              <a:cs typeface="Times New Roman"/>
            </a:endParaRPr>
          </a:p>
        </p:txBody>
      </p:sp>
      <p:pic>
        <p:nvPicPr>
          <p:cNvPr id="13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36400" y="2591941"/>
            <a:ext cx="5410200" cy="338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0" y="429262"/>
            <a:ext cx="17145000" cy="7771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1219" lvl="2" indent="-490220">
              <a:buAutoNum type="arabicPeriod" startAt="2"/>
              <a:tabLst>
                <a:tab pos="871855" algn="l"/>
              </a:tabLst>
            </a:pPr>
            <a:r>
              <a:rPr sz="2400" b="1" spc="-5" dirty="0" err="1" smtClean="0">
                <a:cs typeface="Times New Roman"/>
              </a:rPr>
              <a:t>Fallas</a:t>
            </a:r>
            <a:r>
              <a:rPr sz="2400" b="1" spc="-2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Asimétricas</a:t>
            </a:r>
            <a:endParaRPr sz="2400" dirty="0">
              <a:cs typeface="Times New Roman"/>
            </a:endParaRPr>
          </a:p>
          <a:p>
            <a:pPr marL="838835" lvl="3" indent="-317500">
              <a:spcBef>
                <a:spcPts val="180"/>
              </a:spcBef>
              <a:buAutoNum type="romanUcPeriod"/>
              <a:tabLst>
                <a:tab pos="838835" algn="l"/>
                <a:tab pos="839469" algn="l"/>
              </a:tabLst>
            </a:pPr>
            <a:r>
              <a:rPr sz="2400" spc="-5" dirty="0">
                <a:cs typeface="Times New Roman"/>
              </a:rPr>
              <a:t>Fallo </a:t>
            </a:r>
            <a:r>
              <a:rPr sz="2400" dirty="0">
                <a:cs typeface="Times New Roman"/>
              </a:rPr>
              <a:t>simple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línea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tierra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un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generador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59600" y="1664217"/>
            <a:ext cx="5201920" cy="1608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 algn="ctr">
              <a:lnSpc>
                <a:spcPct val="11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CIRCUITO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EQUIVALENTE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SECUENCIA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POSITIVA,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NEGATIVA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Y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CERO </a:t>
            </a:r>
            <a:r>
              <a:rPr sz="2400" b="1" spc="-28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FALLA UNA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FASE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TIERRA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400" y="6736098"/>
            <a:ext cx="9447477" cy="6649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000" dirty="0" smtClean="0">
              <a:latin typeface="Times New Roman"/>
              <a:cs typeface="Times New Roman"/>
            </a:endParaRPr>
          </a:p>
          <a:p>
            <a:pPr marL="12700">
              <a:spcBef>
                <a:spcPts val="1005"/>
              </a:spcBef>
            </a:pPr>
            <a:r>
              <a:rPr sz="2400" spc="-5" dirty="0" err="1" smtClean="0">
                <a:cs typeface="Times New Roman"/>
              </a:rPr>
              <a:t>Ecuaciones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fallo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simple de</a:t>
            </a:r>
            <a:r>
              <a:rPr sz="2400" spc="-5" dirty="0">
                <a:cs typeface="Times New Roman"/>
              </a:rPr>
              <a:t> línea </a:t>
            </a:r>
            <a:r>
              <a:rPr sz="2400" dirty="0">
                <a:cs typeface="Times New Roman"/>
              </a:rPr>
              <a:t>a tierra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generador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carga:</a:t>
            </a:r>
            <a:endParaRPr sz="2400" dirty="0"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493125"/>
              </p:ext>
            </p:extLst>
          </p:nvPr>
        </p:nvGraphicFramePr>
        <p:xfrm>
          <a:off x="11404599" y="5765227"/>
          <a:ext cx="3466463" cy="10794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27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47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62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72">
                <a:tc>
                  <a:txBody>
                    <a:bodyPr/>
                    <a:lstStyle/>
                    <a:p>
                      <a:pPr marR="10477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07314" algn="r">
                        <a:lnSpc>
                          <a:spcPts val="139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09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=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61925" algn="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baseline="-10416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760"/>
                        </a:spcBef>
                        <a:tabLst>
                          <a:tab pos="613410" algn="l"/>
                        </a:tabLst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-	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172">
                <a:tc>
                  <a:txBody>
                    <a:bodyPr/>
                    <a:lstStyle/>
                    <a:p>
                      <a:pPr marR="123825" algn="r">
                        <a:lnSpc>
                          <a:spcPts val="1315"/>
                        </a:lnSpc>
                        <a:spcBef>
                          <a:spcPts val="91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55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82880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15"/>
                        </a:lnSpc>
                        <a:spcBef>
                          <a:spcPts val="91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557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200" y="1871472"/>
            <a:ext cx="4343400" cy="361492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3284" y="3301885"/>
            <a:ext cx="3425915" cy="340753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3049249" y="5794440"/>
            <a:ext cx="0" cy="960119"/>
          </a:xfrm>
          <a:custGeom>
            <a:avLst/>
            <a:gdLst/>
            <a:ahLst/>
            <a:cxnLst/>
            <a:rect l="l" t="t" r="r" b="b"/>
            <a:pathLst>
              <a:path h="960120">
                <a:moveTo>
                  <a:pt x="0" y="0"/>
                </a:moveTo>
                <a:lnTo>
                  <a:pt x="0" y="9601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969488" y="5816789"/>
            <a:ext cx="22860" cy="982980"/>
          </a:xfrm>
          <a:custGeom>
            <a:avLst/>
            <a:gdLst/>
            <a:ahLst/>
            <a:cxnLst/>
            <a:rect l="l" t="t" r="r" b="b"/>
            <a:pathLst>
              <a:path w="22860" h="982979">
                <a:moveTo>
                  <a:pt x="22860" y="0"/>
                </a:moveTo>
                <a:lnTo>
                  <a:pt x="0" y="9829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ctángulo 10"/>
          <p:cNvSpPr/>
          <p:nvPr/>
        </p:nvSpPr>
        <p:spPr>
          <a:xfrm>
            <a:off x="10541000" y="3698954"/>
            <a:ext cx="6679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530"/>
            <a:r>
              <a:rPr lang="es-ES" sz="2400" b="1" dirty="0">
                <a:latin typeface="Times New Roman"/>
                <a:cs typeface="Times New Roman"/>
              </a:rPr>
              <a:t>Figura</a:t>
            </a:r>
            <a:r>
              <a:rPr lang="es-ES" sz="2400" b="1" spc="5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11.11:</a:t>
            </a:r>
            <a:r>
              <a:rPr lang="es-ES" sz="2400" b="1" spc="15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Conexión</a:t>
            </a:r>
            <a:r>
              <a:rPr lang="es-ES" sz="2400" b="1" spc="1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redes</a:t>
            </a:r>
            <a:r>
              <a:rPr lang="es-ES" sz="2400" b="1" spc="1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secuencia</a:t>
            </a:r>
            <a:r>
              <a:rPr lang="es-ES" sz="2400" b="1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positiva,</a:t>
            </a:r>
            <a:r>
              <a:rPr lang="es-ES" sz="2400" b="1" spc="5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negativa</a:t>
            </a:r>
            <a:r>
              <a:rPr lang="es-ES" sz="2400" b="1" spc="10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y cero</a:t>
            </a:r>
            <a:r>
              <a:rPr lang="es-ES" sz="2400" b="1" spc="1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generador.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9853877" y="7206027"/>
            <a:ext cx="5944923" cy="236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2654935"/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baseline="-10416" dirty="0">
                <a:latin typeface="Times New Roman"/>
                <a:cs typeface="Times New Roman"/>
              </a:rPr>
              <a:t>a0</a:t>
            </a:r>
            <a:r>
              <a:rPr sz="2400" b="1" spc="142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-10" dirty="0">
                <a:latin typeface="Times New Roman"/>
                <a:cs typeface="Times New Roman"/>
              </a:rPr>
              <a:t> I</a:t>
            </a:r>
            <a:r>
              <a:rPr sz="2400" b="1" spc="-15" baseline="-10416" dirty="0">
                <a:latin typeface="Times New Roman"/>
                <a:cs typeface="Times New Roman"/>
              </a:rPr>
              <a:t>a1</a:t>
            </a:r>
            <a:r>
              <a:rPr sz="2400" b="1" spc="142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-5" dirty="0">
                <a:latin typeface="Times New Roman"/>
                <a:cs typeface="Times New Roman"/>
              </a:rPr>
              <a:t> I</a:t>
            </a:r>
            <a:r>
              <a:rPr sz="2400" b="1" spc="-7" baseline="-10416" dirty="0">
                <a:latin typeface="Times New Roman"/>
                <a:cs typeface="Times New Roman"/>
              </a:rPr>
              <a:t>a2</a:t>
            </a:r>
            <a:r>
              <a:rPr sz="2400" b="1" spc="142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1/3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baseline="-10416" dirty="0">
                <a:latin typeface="Times New Roman"/>
                <a:cs typeface="Times New Roman"/>
              </a:rPr>
              <a:t>a</a:t>
            </a:r>
            <a:endParaRPr sz="2400" baseline="-10416" dirty="0">
              <a:latin typeface="Times New Roman"/>
              <a:cs typeface="Times New Roman"/>
            </a:endParaRPr>
          </a:p>
          <a:p>
            <a:pPr marR="473709" algn="r">
              <a:spcBef>
                <a:spcPts val="820"/>
              </a:spcBef>
            </a:pP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baseline="-10416" dirty="0">
                <a:latin typeface="Times New Roman"/>
                <a:cs typeface="Times New Roman"/>
              </a:rPr>
              <a:t>a</a:t>
            </a:r>
            <a:endParaRPr sz="2400" baseline="-10416" dirty="0">
              <a:latin typeface="Times New Roman"/>
              <a:cs typeface="Times New Roman"/>
            </a:endParaRPr>
          </a:p>
          <a:p>
            <a:pPr marL="2654935">
              <a:spcBef>
                <a:spcPts val="140"/>
              </a:spcBef>
            </a:pP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baseline="-10416" dirty="0">
                <a:latin typeface="Times New Roman"/>
                <a:cs typeface="Times New Roman"/>
              </a:rPr>
              <a:t>a1</a:t>
            </a:r>
            <a:r>
              <a:rPr sz="2400" b="1" spc="135" baseline="-10416" dirty="0">
                <a:latin typeface="Times New Roman"/>
                <a:cs typeface="Times New Roman"/>
              </a:rPr>
              <a:t> </a:t>
            </a:r>
            <a:r>
              <a:rPr sz="2400" b="1" dirty="0" smtClean="0">
                <a:latin typeface="Times New Roman"/>
                <a:cs typeface="Times New Roman"/>
              </a:rPr>
              <a:t>=</a:t>
            </a:r>
            <a:r>
              <a:rPr lang="es-ES" sz="2400" b="1" dirty="0" smtClean="0">
                <a:latin typeface="Times New Roman"/>
                <a:cs typeface="Times New Roman"/>
              </a:rPr>
              <a:t>        </a:t>
            </a:r>
            <a:r>
              <a:rPr sz="2400" b="1" spc="-15" dirty="0" smtClean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--------------------</a:t>
            </a:r>
            <a:endParaRPr sz="2400" dirty="0">
              <a:latin typeface="Times New Roman"/>
              <a:cs typeface="Times New Roman"/>
            </a:endParaRPr>
          </a:p>
          <a:p>
            <a:pPr marR="191770" algn="r">
              <a:spcBef>
                <a:spcPts val="145"/>
              </a:spcBef>
            </a:pP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0</a:t>
            </a:r>
            <a:r>
              <a:rPr sz="2400" b="1" spc="127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+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1</a:t>
            </a:r>
            <a:r>
              <a:rPr sz="2400" b="1" spc="135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+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2</a:t>
            </a:r>
            <a:endParaRPr sz="2400" baseline="-10416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495300">
              <a:tabLst>
                <a:tab pos="864235" algn="l"/>
              </a:tabLst>
            </a:pPr>
            <a:r>
              <a:rPr sz="1200" spc="-5" dirty="0" smtClean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533043"/>
            <a:ext cx="69404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0">
              <a:tabLst>
                <a:tab pos="864235" algn="l"/>
              </a:tabLst>
            </a:pPr>
            <a:r>
              <a:rPr sz="2400" b="1" spc="-10" dirty="0" smtClean="0">
                <a:cs typeface="Times New Roman"/>
              </a:rPr>
              <a:t>II</a:t>
            </a:r>
            <a:r>
              <a:rPr sz="2400" b="1" spc="-10" dirty="0">
                <a:cs typeface="Times New Roman"/>
              </a:rPr>
              <a:t>.	</a:t>
            </a:r>
            <a:r>
              <a:rPr sz="2400" b="1" spc="-5" dirty="0" smtClean="0">
                <a:cs typeface="Times New Roman"/>
              </a:rPr>
              <a:t>Fall</a:t>
            </a:r>
            <a:r>
              <a:rPr lang="es-ES" sz="2400" b="1" spc="-5" dirty="0" smtClean="0">
                <a:cs typeface="Times New Roman"/>
              </a:rPr>
              <a:t>a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línea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 </a:t>
            </a:r>
            <a:r>
              <a:rPr sz="2400" b="1" spc="-5" dirty="0">
                <a:cs typeface="Times New Roman"/>
              </a:rPr>
              <a:t>línea en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 </a:t>
            </a:r>
            <a:r>
              <a:rPr sz="2400" b="1" spc="-5" dirty="0">
                <a:cs typeface="Times New Roman"/>
              </a:rPr>
              <a:t>generador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carga:</a:t>
            </a:r>
            <a:endParaRPr sz="2400" b="1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91270" y="1034561"/>
            <a:ext cx="8481060" cy="84734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40790" marR="5080" indent="-1228725">
              <a:lnSpc>
                <a:spcPts val="1380"/>
              </a:lnSpc>
              <a:spcBef>
                <a:spcPts val="195"/>
              </a:spcBef>
            </a:pPr>
            <a:r>
              <a:rPr sz="2400" b="1" spc="-5" dirty="0">
                <a:latin typeface="Times New Roman"/>
                <a:cs typeface="Times New Roman"/>
              </a:rPr>
              <a:t>CIRCUITO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EQUIVALENTE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SECUENCIA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POSITIVA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 smtClean="0">
                <a:latin typeface="Times New Roman"/>
                <a:cs typeface="Times New Roman"/>
              </a:rPr>
              <a:t>Y</a:t>
            </a:r>
            <a:endParaRPr lang="es-ES" sz="2400" b="1" spc="-5" dirty="0" smtClean="0">
              <a:latin typeface="Times New Roman"/>
              <a:cs typeface="Times New Roman"/>
            </a:endParaRPr>
          </a:p>
          <a:p>
            <a:pPr marL="1240790" marR="5080" indent="-1228725">
              <a:lnSpc>
                <a:spcPts val="1380"/>
              </a:lnSpc>
              <a:spcBef>
                <a:spcPts val="195"/>
              </a:spcBef>
            </a:pPr>
            <a:endParaRPr lang="es-ES" sz="2400" b="1" spc="-5" dirty="0">
              <a:latin typeface="Times New Roman"/>
              <a:cs typeface="Times New Roman"/>
            </a:endParaRPr>
          </a:p>
          <a:p>
            <a:pPr marL="1240790" marR="5080" indent="-1228725">
              <a:lnSpc>
                <a:spcPts val="1380"/>
              </a:lnSpc>
              <a:spcBef>
                <a:spcPts val="195"/>
              </a:spcBef>
            </a:pPr>
            <a:endParaRPr lang="es-ES" sz="2400" b="1" spc="-5" dirty="0" smtClean="0">
              <a:latin typeface="Times New Roman"/>
              <a:cs typeface="Times New Roman"/>
            </a:endParaRPr>
          </a:p>
          <a:p>
            <a:pPr marL="1240790" marR="5080" indent="-1228725">
              <a:lnSpc>
                <a:spcPts val="1380"/>
              </a:lnSpc>
              <a:spcBef>
                <a:spcPts val="195"/>
              </a:spcBef>
            </a:pPr>
            <a:r>
              <a:rPr sz="2400" b="1" spc="15" dirty="0" smtClean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NEGATIVA </a:t>
            </a:r>
            <a:r>
              <a:rPr sz="2400" b="1" spc="-28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CORTOCIRCUITO DOS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FASES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36200" y="5463961"/>
            <a:ext cx="4811395" cy="12830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 dirty="0">
              <a:latin typeface="Times New Roman"/>
              <a:cs typeface="Times New Roman"/>
            </a:endParaRPr>
          </a:p>
          <a:p>
            <a:pPr marL="12700"/>
            <a:r>
              <a:rPr sz="2400" spc="-5" dirty="0">
                <a:cs typeface="Times New Roman"/>
              </a:rPr>
              <a:t>Ecuaciones</a:t>
            </a:r>
            <a:r>
              <a:rPr sz="2400" dirty="0">
                <a:cs typeface="Times New Roman"/>
              </a:rPr>
              <a:t> para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fall</a:t>
            </a:r>
            <a:r>
              <a:rPr lang="es-ES" sz="2400" spc="-5" dirty="0" smtClean="0">
                <a:cs typeface="Times New Roman"/>
              </a:rPr>
              <a:t>a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línea</a:t>
            </a:r>
            <a:r>
              <a:rPr sz="2400" dirty="0">
                <a:cs typeface="Times New Roman"/>
              </a:rPr>
              <a:t> a</a:t>
            </a:r>
            <a:r>
              <a:rPr sz="2400" spc="-5" dirty="0">
                <a:cs typeface="Times New Roman"/>
              </a:rPr>
              <a:t> línea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generador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carga:</a:t>
            </a:r>
            <a:endParaRPr sz="2400" dirty="0"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433392"/>
              </p:ext>
            </p:extLst>
          </p:nvPr>
        </p:nvGraphicFramePr>
        <p:xfrm>
          <a:off x="11501122" y="7235159"/>
          <a:ext cx="3546473" cy="10991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2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6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62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5810"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ts val="142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07314" algn="r">
                        <a:lnSpc>
                          <a:spcPts val="142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ts val="142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42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=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39065" algn="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baseline="-10416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636270" algn="l"/>
                        </a:tabLst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60020" algn="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37465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222">
                <a:tc>
                  <a:txBody>
                    <a:bodyPr/>
                    <a:lstStyle/>
                    <a:p>
                      <a:pPr marR="100965" algn="r">
                        <a:lnSpc>
                          <a:spcPts val="1275"/>
                        </a:lnSpc>
                        <a:spcBef>
                          <a:spcPts val="1005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ts val="1430"/>
                        </a:lnSpc>
                        <a:spcBef>
                          <a:spcPts val="8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82880" algn="r">
                        <a:lnSpc>
                          <a:spcPts val="1430"/>
                        </a:lnSpc>
                        <a:spcBef>
                          <a:spcPts val="8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ts val="1430"/>
                        </a:lnSpc>
                        <a:spcBef>
                          <a:spcPts val="8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430"/>
                        </a:lnSpc>
                        <a:spcBef>
                          <a:spcPts val="85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ts val="1275"/>
                        </a:lnSpc>
                        <a:spcBef>
                          <a:spcPts val="1005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1800" y="1600200"/>
            <a:ext cx="4572000" cy="3810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55200" y="2007096"/>
            <a:ext cx="6553200" cy="2564904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3107673" y="7249380"/>
            <a:ext cx="0" cy="1112520"/>
          </a:xfrm>
          <a:custGeom>
            <a:avLst/>
            <a:gdLst/>
            <a:ahLst/>
            <a:cxnLst/>
            <a:rect l="l" t="t" r="r" b="b"/>
            <a:pathLst>
              <a:path h="1112520">
                <a:moveTo>
                  <a:pt x="0" y="0"/>
                </a:moveTo>
                <a:lnTo>
                  <a:pt x="0" y="111248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ángulo 9"/>
          <p:cNvSpPr/>
          <p:nvPr/>
        </p:nvSpPr>
        <p:spPr>
          <a:xfrm>
            <a:off x="9195960" y="5094629"/>
            <a:ext cx="7527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40105"/>
            <a:r>
              <a:rPr lang="es-ES" dirty="0">
                <a:latin typeface="Times New Roman"/>
                <a:cs typeface="Times New Roman"/>
              </a:rPr>
              <a:t>Figura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11.12:</a:t>
            </a:r>
            <a:r>
              <a:rPr lang="es-ES" spc="1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Conexión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redes</a:t>
            </a:r>
            <a:r>
              <a:rPr lang="es-ES" spc="10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secuencia positiva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y negativa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generador.</a:t>
            </a:r>
            <a:endParaRPr lang="es-ES" dirty="0">
              <a:latin typeface="Times New Roman"/>
              <a:cs typeface="Times New Roman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5816600" y="7017942"/>
            <a:ext cx="4648200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00655" marR="484505" indent="-45720">
              <a:lnSpc>
                <a:spcPts val="3030"/>
              </a:lnSpc>
              <a:spcBef>
                <a:spcPts val="275"/>
              </a:spcBef>
            </a:pPr>
            <a:r>
              <a:rPr sz="2400" b="1" baseline="6944" dirty="0" smtClean="0">
                <a:latin typeface="Times New Roman"/>
                <a:cs typeface="Times New Roman"/>
              </a:rPr>
              <a:t>V</a:t>
            </a:r>
            <a:r>
              <a:rPr sz="2400" b="1" dirty="0" smtClean="0">
                <a:latin typeface="Times New Roman"/>
                <a:cs typeface="Times New Roman"/>
              </a:rPr>
              <a:t>a1</a:t>
            </a:r>
            <a:r>
              <a:rPr sz="2400" b="1" spc="5" dirty="0" smtClean="0">
                <a:latin typeface="Times New Roman"/>
                <a:cs typeface="Times New Roman"/>
              </a:rPr>
              <a:t> </a:t>
            </a:r>
            <a:r>
              <a:rPr sz="2400" b="1" baseline="6944" dirty="0">
                <a:latin typeface="Times New Roman"/>
                <a:cs typeface="Times New Roman"/>
              </a:rPr>
              <a:t>= </a:t>
            </a:r>
            <a:r>
              <a:rPr sz="2400" b="1" spc="-7" baseline="6944" dirty="0">
                <a:latin typeface="Times New Roman"/>
                <a:cs typeface="Times New Roman"/>
              </a:rPr>
              <a:t>V</a:t>
            </a:r>
            <a:r>
              <a:rPr sz="2400" b="1" spc="-5" dirty="0">
                <a:latin typeface="Times New Roman"/>
                <a:cs typeface="Times New Roman"/>
              </a:rPr>
              <a:t>a2 </a:t>
            </a:r>
            <a:r>
              <a:rPr sz="2400" b="1" spc="-1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baseline="-10416" dirty="0">
                <a:latin typeface="Times New Roman"/>
                <a:cs typeface="Times New Roman"/>
              </a:rPr>
              <a:t>a2</a:t>
            </a:r>
            <a:r>
              <a:rPr sz="2400" b="1" spc="112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-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I</a:t>
            </a:r>
            <a:r>
              <a:rPr sz="2400" b="1" spc="-7" baseline="-10416" dirty="0">
                <a:latin typeface="Times New Roman"/>
                <a:cs typeface="Times New Roman"/>
              </a:rPr>
              <a:t>a1</a:t>
            </a:r>
            <a:endParaRPr sz="2400" baseline="-10416" dirty="0">
              <a:latin typeface="Times New Roman"/>
              <a:cs typeface="Times New Roman"/>
            </a:endParaRPr>
          </a:p>
          <a:p>
            <a:pPr marR="381635" algn="r">
              <a:lnSpc>
                <a:spcPts val="1215"/>
              </a:lnSpc>
            </a:pP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baseline="-10416" dirty="0">
                <a:latin typeface="Times New Roman"/>
                <a:cs typeface="Times New Roman"/>
              </a:rPr>
              <a:t>a</a:t>
            </a:r>
            <a:endParaRPr sz="2400" baseline="-10416" dirty="0">
              <a:latin typeface="Times New Roman"/>
              <a:cs typeface="Times New Roman"/>
            </a:endParaRPr>
          </a:p>
          <a:p>
            <a:pPr marL="2685415">
              <a:spcBef>
                <a:spcPts val="145"/>
              </a:spcBef>
            </a:pP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baseline="-10416" dirty="0">
                <a:latin typeface="Times New Roman"/>
                <a:cs typeface="Times New Roman"/>
              </a:rPr>
              <a:t>a1</a:t>
            </a:r>
            <a:r>
              <a:rPr sz="2400" b="1" spc="120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 smtClean="0">
                <a:latin typeface="Times New Roman"/>
                <a:cs typeface="Times New Roman"/>
              </a:rPr>
              <a:t>--------------</a:t>
            </a:r>
            <a:r>
              <a:rPr lang="es-ES" sz="2400" b="1" spc="-5" dirty="0" smtClean="0">
                <a:latin typeface="Times New Roman"/>
                <a:cs typeface="Times New Roman"/>
              </a:rPr>
              <a:t>         </a:t>
            </a:r>
            <a:r>
              <a:rPr sz="2400" b="1" spc="-5" dirty="0" smtClean="0">
                <a:latin typeface="Times New Roman"/>
                <a:cs typeface="Times New Roman"/>
              </a:rPr>
              <a:t>(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1</a:t>
            </a:r>
            <a:r>
              <a:rPr sz="2400" b="1" spc="112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+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2</a:t>
            </a:r>
            <a:r>
              <a:rPr sz="2400" b="1" spc="-5" dirty="0">
                <a:latin typeface="Times New Roman"/>
                <a:cs typeface="Times New Roman"/>
              </a:rPr>
              <a:t>)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60820" y="2224785"/>
            <a:ext cx="2133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-10" dirty="0">
                <a:latin typeface="Times New Roman"/>
                <a:cs typeface="Times New Roman"/>
              </a:rPr>
              <a:t>I</a:t>
            </a:r>
            <a:r>
              <a:rPr sz="1200" spc="-2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9800" y="914400"/>
            <a:ext cx="543438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 smtClean="0">
                <a:cs typeface="Times New Roman"/>
              </a:rPr>
              <a:t>Fall</a:t>
            </a:r>
            <a:r>
              <a:rPr lang="es-ES" sz="2400" spc="-5" dirty="0" smtClean="0">
                <a:cs typeface="Times New Roman"/>
              </a:rPr>
              <a:t>a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doble línea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tierra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un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generador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carga:</a:t>
            </a: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78600" y="846041"/>
            <a:ext cx="9601200" cy="825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1460" marR="5080" indent="-1509395">
              <a:lnSpc>
                <a:spcPct val="110000"/>
              </a:lnSpc>
              <a:spcBef>
                <a:spcPts val="100"/>
              </a:spcBef>
            </a:pPr>
            <a:r>
              <a:rPr sz="2400" b="1" spc="-5" dirty="0">
                <a:cs typeface="Times New Roman"/>
              </a:rPr>
              <a:t>CIRCUITO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EQUIVALENTE</a:t>
            </a:r>
            <a:r>
              <a:rPr sz="2400" b="1" spc="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SECUENCIA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POSITIVA,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NEGATIVA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Y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CERO </a:t>
            </a:r>
            <a:r>
              <a:rPr sz="2400" b="1" spc="-28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FALLA DOS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FASES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TIERRA</a:t>
            </a:r>
            <a:endParaRPr sz="2400" dirty="0"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72041" y="3824182"/>
            <a:ext cx="521856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2400" b="1" dirty="0"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400" b="1" dirty="0">
                <a:cs typeface="Times New Roman"/>
              </a:rPr>
              <a:t>Figura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11.13: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Conexión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redes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secuencia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positiva,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negativa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 cero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generador</a:t>
            </a:r>
            <a:endParaRPr sz="2400" b="1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4600" y="2422275"/>
            <a:ext cx="4106800" cy="3581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90222" y="1624602"/>
            <a:ext cx="7760080" cy="2286582"/>
          </a:xfrm>
          <a:prstGeom prst="rect">
            <a:avLst/>
          </a:prstGeom>
        </p:spPr>
      </p:pic>
      <p:sp>
        <p:nvSpPr>
          <p:cNvPr id="10" name="object 2"/>
          <p:cNvSpPr txBox="1"/>
          <p:nvPr/>
        </p:nvSpPr>
        <p:spPr>
          <a:xfrm>
            <a:off x="4393234" y="6199421"/>
            <a:ext cx="540374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/>
            <a:r>
              <a:rPr sz="2400" spc="-5" dirty="0" err="1" smtClean="0">
                <a:cs typeface="Times New Roman"/>
              </a:rPr>
              <a:t>Ecuaciones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fallo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doble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línea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 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generador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carga:</a:t>
            </a:r>
            <a:endParaRPr sz="2400" dirty="0">
              <a:cs typeface="Times New Roman"/>
            </a:endParaRPr>
          </a:p>
        </p:txBody>
      </p:sp>
      <p:graphicFrame>
        <p:nvGraphicFramePr>
          <p:cNvPr id="11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819569"/>
              </p:ext>
            </p:extLst>
          </p:nvPr>
        </p:nvGraphicFramePr>
        <p:xfrm>
          <a:off x="5351400" y="7146655"/>
          <a:ext cx="4199001" cy="1997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8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9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6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0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07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2428"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810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545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55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=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baseline="-10416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750"/>
                        </a:spcBef>
                        <a:tabLst>
                          <a:tab pos="666750" algn="l"/>
                        </a:tabLst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-	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25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55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9467">
                <a:tc>
                  <a:txBody>
                    <a:bodyPr/>
                    <a:lstStyle/>
                    <a:p>
                      <a:pPr marL="660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810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200" b="1" spc="-7" baseline="-10416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4"/>
          <p:cNvSpPr txBox="1"/>
          <p:nvPr/>
        </p:nvSpPr>
        <p:spPr>
          <a:xfrm>
            <a:off x="10008088" y="3911184"/>
            <a:ext cx="7564351" cy="5889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3580" algn="ctr">
              <a:spcBef>
                <a:spcPts val="100"/>
              </a:spcBef>
            </a:pPr>
            <a:r>
              <a:rPr sz="2400" b="1" baseline="6944" dirty="0">
                <a:latin typeface="Times New Roman"/>
                <a:cs typeface="Times New Roman"/>
              </a:rPr>
              <a:t>V</a:t>
            </a:r>
            <a:r>
              <a:rPr sz="2400" b="1" dirty="0">
                <a:latin typeface="Times New Roman"/>
                <a:cs typeface="Times New Roman"/>
              </a:rPr>
              <a:t>a1</a:t>
            </a:r>
            <a:r>
              <a:rPr sz="2400" b="1" spc="90" dirty="0">
                <a:latin typeface="Times New Roman"/>
                <a:cs typeface="Times New Roman"/>
              </a:rPr>
              <a:t> </a:t>
            </a:r>
            <a:r>
              <a:rPr sz="2400" b="1" baseline="6944" dirty="0">
                <a:latin typeface="Times New Roman"/>
                <a:cs typeface="Times New Roman"/>
              </a:rPr>
              <a:t>=</a:t>
            </a:r>
            <a:r>
              <a:rPr sz="2400" b="1" spc="-22" baseline="6944" dirty="0">
                <a:latin typeface="Times New Roman"/>
                <a:cs typeface="Times New Roman"/>
              </a:rPr>
              <a:t> </a:t>
            </a:r>
            <a:r>
              <a:rPr sz="2400" b="1" spc="-7" baseline="6944" dirty="0">
                <a:latin typeface="Times New Roman"/>
                <a:cs typeface="Times New Roman"/>
              </a:rPr>
              <a:t>V</a:t>
            </a:r>
            <a:r>
              <a:rPr sz="2400" b="1" spc="-5" dirty="0">
                <a:latin typeface="Times New Roman"/>
                <a:cs typeface="Times New Roman"/>
              </a:rPr>
              <a:t>a2</a:t>
            </a:r>
            <a:r>
              <a:rPr sz="2400" b="1" spc="90" dirty="0">
                <a:latin typeface="Times New Roman"/>
                <a:cs typeface="Times New Roman"/>
              </a:rPr>
              <a:t> </a:t>
            </a:r>
            <a:r>
              <a:rPr sz="2400" b="1" baseline="6944" dirty="0">
                <a:latin typeface="Times New Roman"/>
                <a:cs typeface="Times New Roman"/>
              </a:rPr>
              <a:t>=</a:t>
            </a:r>
            <a:r>
              <a:rPr sz="2400" b="1" spc="-44" baseline="6944" dirty="0">
                <a:latin typeface="Times New Roman"/>
                <a:cs typeface="Times New Roman"/>
              </a:rPr>
              <a:t> </a:t>
            </a:r>
            <a:r>
              <a:rPr sz="2400" b="1" baseline="6944" dirty="0">
                <a:latin typeface="Times New Roman"/>
                <a:cs typeface="Times New Roman"/>
              </a:rPr>
              <a:t>V</a:t>
            </a:r>
            <a:r>
              <a:rPr sz="2400" b="1" dirty="0">
                <a:latin typeface="Times New Roman"/>
                <a:cs typeface="Times New Roman"/>
              </a:rPr>
              <a:t>a0</a:t>
            </a:r>
            <a:endParaRPr sz="24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731520" algn="ctr"/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baseline="-10416" dirty="0">
                <a:latin typeface="Times New Roman"/>
                <a:cs typeface="Times New Roman"/>
              </a:rPr>
              <a:t>a</a:t>
            </a:r>
            <a:endParaRPr sz="2400" baseline="-10416" dirty="0">
              <a:latin typeface="Times New Roman"/>
              <a:cs typeface="Times New Roman"/>
            </a:endParaRPr>
          </a:p>
          <a:p>
            <a:pPr marL="2016760" marR="1091565" indent="-433705">
              <a:lnSpc>
                <a:spcPct val="110000"/>
              </a:lnSpc>
            </a:pP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baseline="-10416" dirty="0">
                <a:latin typeface="Times New Roman"/>
                <a:cs typeface="Times New Roman"/>
              </a:rPr>
              <a:t>a1</a:t>
            </a:r>
            <a:r>
              <a:rPr sz="2400" b="1" spc="150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 </a:t>
            </a:r>
            <a:r>
              <a:rPr sz="2400" b="1" spc="-5" dirty="0">
                <a:latin typeface="Times New Roman"/>
                <a:cs typeface="Times New Roman"/>
              </a:rPr>
              <a:t>-------------------------------------- </a:t>
            </a:r>
            <a:r>
              <a:rPr sz="2400" b="1" spc="-28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1</a:t>
            </a:r>
            <a:r>
              <a:rPr sz="2400" b="1" spc="142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+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[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2</a:t>
            </a:r>
            <a:r>
              <a:rPr sz="2400" b="1" spc="150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.</a:t>
            </a:r>
            <a:r>
              <a:rPr sz="2400" b="1" spc="-5" dirty="0">
                <a:latin typeface="Times New Roman"/>
                <a:cs typeface="Times New Roman"/>
              </a:rPr>
              <a:t> Z</a:t>
            </a:r>
            <a:r>
              <a:rPr sz="2400" b="1" spc="-7" baseline="-10416" dirty="0">
                <a:latin typeface="Times New Roman"/>
                <a:cs typeface="Times New Roman"/>
              </a:rPr>
              <a:t>0</a:t>
            </a:r>
            <a:r>
              <a:rPr sz="2400" b="1" spc="150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/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(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2</a:t>
            </a:r>
            <a:r>
              <a:rPr sz="2400" b="1" spc="150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+</a:t>
            </a:r>
            <a:r>
              <a:rPr sz="2400" b="1" spc="-5" dirty="0">
                <a:latin typeface="Times New Roman"/>
                <a:cs typeface="Times New Roman"/>
              </a:rPr>
              <a:t> Z</a:t>
            </a:r>
            <a:r>
              <a:rPr sz="2400" b="1" spc="-7" baseline="-10416" dirty="0">
                <a:latin typeface="Times New Roman"/>
                <a:cs typeface="Times New Roman"/>
              </a:rPr>
              <a:t>0</a:t>
            </a:r>
            <a:r>
              <a:rPr sz="2400" b="1" spc="165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)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]</a:t>
            </a:r>
            <a:endParaRPr sz="24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50800"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Donde:</a:t>
            </a:r>
            <a:endParaRPr sz="2400" dirty="0">
              <a:latin typeface="Times New Roman"/>
              <a:cs typeface="Times New Roman"/>
            </a:endParaRPr>
          </a:p>
          <a:p>
            <a:pPr marL="50800" marR="1577340" algn="just">
              <a:lnSpc>
                <a:spcPct val="110000"/>
              </a:lnSpc>
              <a:spcBef>
                <a:spcPts val="525"/>
              </a:spcBef>
            </a:pPr>
            <a:r>
              <a:rPr sz="2400" b="1" dirty="0">
                <a:latin typeface="Times New Roman"/>
                <a:cs typeface="Times New Roman"/>
              </a:rPr>
              <a:t>V</a:t>
            </a:r>
            <a:r>
              <a:rPr sz="2400" b="1" baseline="-10416" dirty="0">
                <a:latin typeface="Times New Roman"/>
                <a:cs typeface="Times New Roman"/>
              </a:rPr>
              <a:t>a1 </a:t>
            </a:r>
            <a:r>
              <a:rPr sz="2400" b="1" dirty="0">
                <a:latin typeface="Times New Roman"/>
                <a:cs typeface="Times New Roman"/>
              </a:rPr>
              <a:t>= </a:t>
            </a:r>
            <a:r>
              <a:rPr sz="2400" spc="-5" dirty="0">
                <a:latin typeface="Times New Roman"/>
                <a:cs typeface="Times New Roman"/>
              </a:rPr>
              <a:t>Caída </a:t>
            </a:r>
            <a:r>
              <a:rPr sz="2400" dirty="0">
                <a:latin typeface="Times New Roman"/>
                <a:cs typeface="Times New Roman"/>
              </a:rPr>
              <a:t>de tensión </a:t>
            </a:r>
            <a:r>
              <a:rPr sz="2400" spc="-10" dirty="0">
                <a:latin typeface="Times New Roman"/>
                <a:cs typeface="Times New Roman"/>
              </a:rPr>
              <a:t>de </a:t>
            </a:r>
            <a:r>
              <a:rPr sz="2400" spc="-5" dirty="0">
                <a:latin typeface="Times New Roman"/>
                <a:cs typeface="Times New Roman"/>
              </a:rPr>
              <a:t>secuencia </a:t>
            </a:r>
            <a:r>
              <a:rPr sz="2400" dirty="0">
                <a:latin typeface="Times New Roman"/>
                <a:cs typeface="Times New Roman"/>
              </a:rPr>
              <a:t>positiva, Fase </a:t>
            </a:r>
            <a:r>
              <a:rPr sz="2400" spc="-5" dirty="0">
                <a:latin typeface="Times New Roman"/>
                <a:cs typeface="Times New Roman"/>
              </a:rPr>
              <a:t>A.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V</a:t>
            </a:r>
            <a:r>
              <a:rPr sz="2400" b="1" baseline="-10416" dirty="0">
                <a:latin typeface="Times New Roman"/>
                <a:cs typeface="Times New Roman"/>
              </a:rPr>
              <a:t>a2 </a:t>
            </a:r>
            <a:r>
              <a:rPr sz="2400" b="1" dirty="0">
                <a:latin typeface="Times New Roman"/>
                <a:cs typeface="Times New Roman"/>
              </a:rPr>
              <a:t>= </a:t>
            </a:r>
            <a:r>
              <a:rPr sz="2400" spc="-5" dirty="0">
                <a:latin typeface="Times New Roman"/>
                <a:cs typeface="Times New Roman"/>
              </a:rPr>
              <a:t>Caída </a:t>
            </a:r>
            <a:r>
              <a:rPr sz="2400" dirty="0">
                <a:latin typeface="Times New Roman"/>
                <a:cs typeface="Times New Roman"/>
              </a:rPr>
              <a:t>de tensión </a:t>
            </a:r>
            <a:r>
              <a:rPr sz="2400" spc="-10" dirty="0">
                <a:latin typeface="Times New Roman"/>
                <a:cs typeface="Times New Roman"/>
              </a:rPr>
              <a:t>de </a:t>
            </a:r>
            <a:r>
              <a:rPr sz="2400" spc="-5" dirty="0">
                <a:latin typeface="Times New Roman"/>
                <a:cs typeface="Times New Roman"/>
              </a:rPr>
              <a:t>secuencia negativa, </a:t>
            </a:r>
            <a:r>
              <a:rPr sz="2400" dirty="0">
                <a:latin typeface="Times New Roman"/>
                <a:cs typeface="Times New Roman"/>
              </a:rPr>
              <a:t>Fase </a:t>
            </a:r>
            <a:r>
              <a:rPr sz="2400" spc="-5" dirty="0">
                <a:latin typeface="Times New Roman"/>
                <a:cs typeface="Times New Roman"/>
              </a:rPr>
              <a:t>A. 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V</a:t>
            </a:r>
            <a:r>
              <a:rPr sz="2400" b="1" baseline="-10416" dirty="0">
                <a:latin typeface="Times New Roman"/>
                <a:cs typeface="Times New Roman"/>
              </a:rPr>
              <a:t>a0</a:t>
            </a:r>
            <a:r>
              <a:rPr sz="2400" b="1" spc="150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 </a:t>
            </a:r>
            <a:r>
              <a:rPr sz="2400" spc="-5" dirty="0">
                <a:latin typeface="Times New Roman"/>
                <a:cs typeface="Times New Roman"/>
              </a:rPr>
              <a:t>Caída</a:t>
            </a:r>
            <a:r>
              <a:rPr sz="2400" dirty="0">
                <a:latin typeface="Times New Roman"/>
                <a:cs typeface="Times New Roman"/>
              </a:rPr>
              <a:t> de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tensión </a:t>
            </a:r>
            <a:r>
              <a:rPr sz="2400" spc="-10" dirty="0">
                <a:latin typeface="Times New Roman"/>
                <a:cs typeface="Times New Roman"/>
              </a:rPr>
              <a:t>de</a:t>
            </a:r>
            <a:r>
              <a:rPr sz="2400" spc="-5" dirty="0">
                <a:latin typeface="Times New Roman"/>
                <a:cs typeface="Times New Roman"/>
              </a:rPr>
              <a:t> secuencia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cero,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Fase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A.</a:t>
            </a:r>
            <a:endParaRPr sz="2400" dirty="0">
              <a:latin typeface="Times New Roman"/>
              <a:cs typeface="Times New Roman"/>
            </a:endParaRPr>
          </a:p>
          <a:p>
            <a:pPr marL="50800">
              <a:spcBef>
                <a:spcPts val="155"/>
              </a:spcBef>
            </a:pP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baseline="-10416" dirty="0">
                <a:latin typeface="Times New Roman"/>
                <a:cs typeface="Times New Roman"/>
              </a:rPr>
              <a:t>a</a:t>
            </a:r>
            <a:r>
              <a:rPr sz="2400" b="1" spc="157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 </a:t>
            </a:r>
            <a:r>
              <a:rPr sz="2400" spc="-5" dirty="0">
                <a:latin typeface="Times New Roman"/>
                <a:cs typeface="Times New Roman"/>
              </a:rPr>
              <a:t>Tensión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interna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5" dirty="0">
                <a:latin typeface="Times New Roman"/>
                <a:cs typeface="Times New Roman"/>
              </a:rPr>
              <a:t> secuencia</a:t>
            </a:r>
            <a:r>
              <a:rPr sz="2400" dirty="0">
                <a:latin typeface="Times New Roman"/>
                <a:cs typeface="Times New Roman"/>
              </a:rPr>
              <a:t> positiva, </a:t>
            </a:r>
            <a:r>
              <a:rPr sz="2400" spc="-5" dirty="0">
                <a:latin typeface="Times New Roman"/>
                <a:cs typeface="Times New Roman"/>
              </a:rPr>
              <a:t>sin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carga.</a:t>
            </a:r>
            <a:endParaRPr sz="2400" dirty="0">
              <a:latin typeface="Times New Roman"/>
              <a:cs typeface="Times New Roman"/>
            </a:endParaRPr>
          </a:p>
          <a:p>
            <a:pPr marL="50800">
              <a:spcBef>
                <a:spcPts val="145"/>
              </a:spcBef>
            </a:pPr>
            <a:r>
              <a:rPr sz="2400" b="1" spc="-5" dirty="0">
                <a:latin typeface="Times New Roman"/>
                <a:cs typeface="Times New Roman"/>
              </a:rPr>
              <a:t>I</a:t>
            </a:r>
            <a:r>
              <a:rPr sz="2400" b="1" spc="-7" baseline="-10416" dirty="0">
                <a:latin typeface="Times New Roman"/>
                <a:cs typeface="Times New Roman"/>
              </a:rPr>
              <a:t>a1,</a:t>
            </a:r>
            <a:r>
              <a:rPr sz="2400" b="1" spc="157" baseline="-10416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I</a:t>
            </a:r>
            <a:r>
              <a:rPr sz="2400" b="1" spc="-7" baseline="-10416" dirty="0">
                <a:latin typeface="Times New Roman"/>
                <a:cs typeface="Times New Roman"/>
              </a:rPr>
              <a:t>a2,</a:t>
            </a:r>
            <a:r>
              <a:rPr sz="2400" b="1" spc="142" baseline="-10416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I</a:t>
            </a:r>
            <a:r>
              <a:rPr sz="2400" b="1" spc="-7" baseline="-10416" dirty="0">
                <a:latin typeface="Times New Roman"/>
                <a:cs typeface="Times New Roman"/>
              </a:rPr>
              <a:t>a0</a:t>
            </a:r>
            <a:r>
              <a:rPr sz="2400" b="1" spc="165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Corrientes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5" dirty="0">
                <a:latin typeface="Times New Roman"/>
                <a:cs typeface="Times New Roman"/>
              </a:rPr>
              <a:t> secuencia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positiva,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negativa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cero.</a:t>
            </a:r>
            <a:endParaRPr sz="2400" dirty="0">
              <a:latin typeface="Times New Roman"/>
              <a:cs typeface="Times New Roman"/>
            </a:endParaRPr>
          </a:p>
          <a:p>
            <a:pPr marL="50800">
              <a:spcBef>
                <a:spcPts val="145"/>
              </a:spcBef>
            </a:pP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1,</a:t>
            </a:r>
            <a:r>
              <a:rPr sz="2400" b="1" spc="7" baseline="-10416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2</a:t>
            </a:r>
            <a:r>
              <a:rPr sz="2400" spc="-5" dirty="0">
                <a:latin typeface="Times New Roman"/>
                <a:cs typeface="Times New Roman"/>
              </a:rPr>
              <a:t>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Z</a:t>
            </a:r>
            <a:r>
              <a:rPr sz="2400" b="1" spc="-7" baseline="-10416" dirty="0">
                <a:latin typeface="Times New Roman"/>
                <a:cs typeface="Times New Roman"/>
              </a:rPr>
              <a:t>0</a:t>
            </a:r>
            <a:r>
              <a:rPr sz="2400" b="1" spc="15" baseline="-10416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= </a:t>
            </a:r>
            <a:r>
              <a:rPr sz="2400" spc="-5" dirty="0">
                <a:latin typeface="Times New Roman"/>
                <a:cs typeface="Times New Roman"/>
              </a:rPr>
              <a:t>Impedancias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las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corrientes</a:t>
            </a:r>
            <a:r>
              <a:rPr sz="2400" dirty="0">
                <a:latin typeface="Times New Roman"/>
                <a:cs typeface="Times New Roman"/>
              </a:rPr>
              <a:t> de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secuencia positiva, </a:t>
            </a:r>
            <a:r>
              <a:rPr sz="2400" spc="-5" dirty="0">
                <a:latin typeface="Times New Roman"/>
                <a:cs typeface="Times New Roman"/>
              </a:rPr>
              <a:t>negativa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cero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" name="object 5"/>
          <p:cNvSpPr/>
          <p:nvPr/>
        </p:nvSpPr>
        <p:spPr>
          <a:xfrm>
            <a:off x="7049386" y="7168499"/>
            <a:ext cx="45719" cy="1974176"/>
          </a:xfrm>
          <a:custGeom>
            <a:avLst/>
            <a:gdLst/>
            <a:ahLst/>
            <a:cxnLst/>
            <a:rect l="l" t="t" r="r" b="b"/>
            <a:pathLst>
              <a:path w="7620" h="1082039">
                <a:moveTo>
                  <a:pt x="0" y="0"/>
                </a:moveTo>
                <a:lnTo>
                  <a:pt x="7620" y="108204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62"/>
            <a:ext cx="8382000" cy="70346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b="1" spc="-5" dirty="0" smtClean="0">
                <a:cs typeface="Times New Roman"/>
              </a:rPr>
              <a:t>11.6</a:t>
            </a:r>
            <a:r>
              <a:rPr sz="2400" b="1" spc="38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Parámetros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Diseño</a:t>
            </a:r>
            <a:endParaRPr lang="es-ES" sz="2400" b="1" spc="-5" dirty="0" smtClean="0">
              <a:cs typeface="Times New Roman"/>
            </a:endParaRPr>
          </a:p>
          <a:p>
            <a:endParaRPr sz="2400" dirty="0">
              <a:cs typeface="Times New Roman"/>
            </a:endParaRPr>
          </a:p>
          <a:p>
            <a:pPr marR="5080">
              <a:lnSpc>
                <a:spcPct val="110000"/>
              </a:lnSpc>
              <a:spcBef>
                <a:spcPts val="65"/>
              </a:spcBef>
            </a:pPr>
            <a:r>
              <a:rPr sz="2400" spc="-10" dirty="0">
                <a:cs typeface="Times New Roman"/>
              </a:rPr>
              <a:t>Los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parámetros</a:t>
            </a:r>
            <a:r>
              <a:rPr sz="2400" spc="2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spc="2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considerados</a:t>
            </a:r>
            <a:r>
              <a:rPr sz="2400" spc="2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diseño</a:t>
            </a:r>
            <a:r>
              <a:rPr sz="2400" spc="2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20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malla</a:t>
            </a:r>
            <a:r>
              <a:rPr sz="2400" spc="204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puesta</a:t>
            </a:r>
            <a:r>
              <a:rPr sz="2400" spc="2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2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</a:t>
            </a:r>
            <a:r>
              <a:rPr sz="2400" spc="2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0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subestación</a:t>
            </a:r>
            <a:r>
              <a:rPr sz="2400" dirty="0">
                <a:cs typeface="Times New Roman"/>
              </a:rPr>
              <a:t> eléctrica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siguientes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R="5080">
              <a:lnSpc>
                <a:spcPct val="110000"/>
              </a:lnSpc>
              <a:spcBef>
                <a:spcPts val="65"/>
              </a:spcBef>
            </a:pPr>
            <a:endParaRPr sz="2400" dirty="0">
              <a:cs typeface="Times New Roman"/>
            </a:endParaRPr>
          </a:p>
          <a:p>
            <a:pPr lvl="1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2400" b="1" spc="-5" dirty="0">
                <a:cs typeface="Times New Roman"/>
              </a:rPr>
              <a:t>Tensión Permisible</a:t>
            </a:r>
            <a:r>
              <a:rPr sz="2400" b="1" dirty="0">
                <a:cs typeface="Times New Roman"/>
              </a:rPr>
              <a:t> 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Paso,</a:t>
            </a:r>
            <a:r>
              <a:rPr sz="2400" b="1" dirty="0">
                <a:cs typeface="Times New Roman"/>
              </a:rPr>
              <a:t> Ep.</a:t>
            </a:r>
          </a:p>
          <a:p>
            <a:pPr lvl="1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2400" b="1" spc="-5" dirty="0">
                <a:cs typeface="Times New Roman"/>
              </a:rPr>
              <a:t>Tensión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Permisible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Contacto,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Et.</a:t>
            </a:r>
          </a:p>
          <a:p>
            <a:pPr lvl="1">
              <a:spcBef>
                <a:spcPts val="155"/>
              </a:spcBef>
              <a:buAutoNum type="arabicPeriod"/>
              <a:tabLst>
                <a:tab pos="839469" algn="l"/>
              </a:tabLst>
            </a:pPr>
            <a:r>
              <a:rPr sz="2400" b="1" spc="-5" dirty="0">
                <a:cs typeface="Times New Roman"/>
              </a:rPr>
              <a:t>Configuración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malla.</a:t>
            </a:r>
          </a:p>
          <a:p>
            <a:pPr lvl="1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2400" b="1" spc="-5" dirty="0">
                <a:cs typeface="Times New Roman"/>
              </a:rPr>
              <a:t>Resistividad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 terreno.</a:t>
            </a:r>
            <a:endParaRPr sz="2400" b="1" dirty="0">
              <a:cs typeface="Times New Roman"/>
            </a:endParaRPr>
          </a:p>
          <a:p>
            <a:pPr lvl="1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2400" b="1" dirty="0">
                <a:cs typeface="Times New Roman"/>
              </a:rPr>
              <a:t>Tiempo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máximo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despeje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falla.</a:t>
            </a:r>
            <a:endParaRPr sz="2400" b="1" dirty="0">
              <a:cs typeface="Times New Roman"/>
            </a:endParaRPr>
          </a:p>
          <a:p>
            <a:pPr lvl="1">
              <a:spcBef>
                <a:spcPts val="140"/>
              </a:spcBef>
              <a:buAutoNum type="arabicPeriod"/>
              <a:tabLst>
                <a:tab pos="839469" algn="l"/>
              </a:tabLst>
            </a:pPr>
            <a:r>
              <a:rPr sz="2400" b="1" spc="-5" dirty="0">
                <a:cs typeface="Times New Roman"/>
              </a:rPr>
              <a:t>Conductores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malla.</a:t>
            </a:r>
          </a:p>
          <a:p>
            <a:pPr lvl="1">
              <a:spcBef>
                <a:spcPts val="160"/>
              </a:spcBef>
              <a:buAutoNum type="arabicPeriod"/>
              <a:tabLst>
                <a:tab pos="839469" algn="l"/>
              </a:tabLst>
            </a:pPr>
            <a:r>
              <a:rPr sz="2400" b="1" spc="-5" dirty="0">
                <a:cs typeface="Times New Roman"/>
              </a:rPr>
              <a:t>Profundidad</a:t>
            </a:r>
            <a:r>
              <a:rPr sz="2400" b="1" dirty="0">
                <a:cs typeface="Times New Roman"/>
              </a:rPr>
              <a:t> 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instalación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malla.</a:t>
            </a:r>
            <a:endParaRPr sz="2400" b="1" dirty="0">
              <a:cs typeface="Times New Roman"/>
            </a:endParaRPr>
          </a:p>
          <a:p>
            <a:pPr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r>
              <a:rPr sz="2400" b="1" spc="-5" dirty="0">
                <a:cs typeface="Times New Roman"/>
              </a:rPr>
              <a:t>11.6.1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Permisible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Paso, </a:t>
            </a:r>
            <a:r>
              <a:rPr sz="2400" b="1" dirty="0" smtClean="0">
                <a:cs typeface="Times New Roman"/>
              </a:rPr>
              <a:t>Ep</a:t>
            </a:r>
            <a:endParaRPr lang="es-ES" sz="2400" b="1" dirty="0" smtClean="0">
              <a:cs typeface="Times New Roman"/>
            </a:endParaRPr>
          </a:p>
          <a:p>
            <a:endParaRPr sz="2400" dirty="0">
              <a:cs typeface="Times New Roman"/>
            </a:endParaRPr>
          </a:p>
          <a:p>
            <a:pPr marR="5080">
              <a:lnSpc>
                <a:spcPct val="110800"/>
              </a:lnSpc>
              <a:spcBef>
                <a:spcPts val="10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11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Tensión</a:t>
            </a:r>
            <a:r>
              <a:rPr sz="2400" b="1" i="1" spc="120" dirty="0">
                <a:cs typeface="Times New Roman"/>
              </a:rPr>
              <a:t> </a:t>
            </a:r>
            <a:r>
              <a:rPr sz="2400" b="1" i="1" spc="-5" dirty="0">
                <a:cs typeface="Times New Roman"/>
              </a:rPr>
              <a:t>Permisible</a:t>
            </a:r>
            <a:r>
              <a:rPr sz="2400" b="1" i="1" spc="10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de</a:t>
            </a:r>
            <a:r>
              <a:rPr sz="2400" b="1" i="1" spc="110" dirty="0">
                <a:cs typeface="Times New Roman"/>
              </a:rPr>
              <a:t> </a:t>
            </a:r>
            <a:r>
              <a:rPr sz="2400" b="1" i="1" dirty="0">
                <a:cs typeface="Times New Roman"/>
              </a:rPr>
              <a:t>Paso</a:t>
            </a:r>
            <a:r>
              <a:rPr sz="2400" b="1" i="1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representa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diferencia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potencial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dos</a:t>
            </a:r>
            <a:r>
              <a:rPr sz="2400" spc="11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puntos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terreno</a:t>
            </a:r>
            <a:r>
              <a:rPr sz="2400" dirty="0">
                <a:cs typeface="Times New Roman"/>
              </a:rPr>
              <a:t> que</a:t>
            </a:r>
            <a:r>
              <a:rPr sz="2400" spc="-5" dirty="0">
                <a:cs typeface="Times New Roman"/>
              </a:rPr>
              <a:t> pueden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 </a:t>
            </a:r>
            <a:r>
              <a:rPr sz="2400" spc="-5" dirty="0">
                <a:cs typeface="Times New Roman"/>
              </a:rPr>
              <a:t>tocados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simultáneamente</a:t>
            </a:r>
            <a:r>
              <a:rPr sz="2400" dirty="0">
                <a:cs typeface="Times New Roman"/>
              </a:rPr>
              <a:t> por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misma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persona.</a:t>
            </a:r>
            <a:endParaRPr sz="2400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12200" y="656211"/>
            <a:ext cx="8839200" cy="825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2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forma</a:t>
            </a:r>
            <a:r>
              <a:rPr sz="2400" spc="2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genérica,</a:t>
            </a:r>
            <a:r>
              <a:rPr sz="2400" spc="2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229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</a:t>
            </a:r>
            <a:r>
              <a:rPr sz="2400" spc="229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Permisible</a:t>
            </a:r>
            <a:r>
              <a:rPr sz="2400" spc="22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de</a:t>
            </a:r>
            <a:r>
              <a:rPr sz="2400" spc="229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Paso</a:t>
            </a:r>
            <a:r>
              <a:rPr sz="2400" spc="229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expresa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continuación</a:t>
            </a:r>
            <a:r>
              <a:rPr sz="2400" spc="-5" dirty="0" smtClean="0">
                <a:cs typeface="Times New Roman"/>
              </a:rPr>
              <a:t>:</a:t>
            </a: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12200" y="1581854"/>
            <a:ext cx="8839200" cy="307520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811020">
              <a:spcBef>
                <a:spcPts val="240"/>
              </a:spcBef>
              <a:tabLst>
                <a:tab pos="4058920" algn="l"/>
              </a:tabLst>
            </a:pPr>
            <a:r>
              <a:rPr sz="2400" dirty="0">
                <a:cs typeface="Times New Roman"/>
              </a:rPr>
              <a:t>Ep =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-</a:t>
            </a:r>
            <a:r>
              <a:rPr sz="2400" spc="-10" dirty="0">
                <a:cs typeface="Times New Roman"/>
              </a:rPr>
              <a:t>-</a:t>
            </a:r>
            <a:r>
              <a:rPr sz="2400" spc="5" dirty="0">
                <a:cs typeface="Times New Roman"/>
              </a:rPr>
              <a:t>-</a:t>
            </a:r>
            <a:r>
              <a:rPr sz="2400" dirty="0">
                <a:cs typeface="Times New Roman"/>
              </a:rPr>
              <a:t>-</a:t>
            </a:r>
            <a:r>
              <a:rPr sz="2400" spc="-10" dirty="0">
                <a:cs typeface="Times New Roman"/>
              </a:rPr>
              <a:t>-</a:t>
            </a:r>
            <a:r>
              <a:rPr sz="2400" spc="5" dirty="0">
                <a:cs typeface="Times New Roman"/>
              </a:rPr>
              <a:t>-</a:t>
            </a:r>
            <a:r>
              <a:rPr sz="2400" dirty="0">
                <a:cs typeface="Times New Roman"/>
              </a:rPr>
              <a:t>-</a:t>
            </a:r>
            <a:r>
              <a:rPr sz="2400" spc="-10" dirty="0">
                <a:cs typeface="Times New Roman"/>
              </a:rPr>
              <a:t>-</a:t>
            </a:r>
            <a:r>
              <a:rPr sz="2400" spc="5" dirty="0">
                <a:cs typeface="Times New Roman"/>
              </a:rPr>
              <a:t>-</a:t>
            </a:r>
            <a:r>
              <a:rPr sz="2400" dirty="0">
                <a:cs typeface="Times New Roman"/>
              </a:rPr>
              <a:t>-</a:t>
            </a:r>
            <a:r>
              <a:rPr sz="2400" spc="-10" dirty="0">
                <a:cs typeface="Times New Roman"/>
              </a:rPr>
              <a:t>-</a:t>
            </a:r>
            <a:r>
              <a:rPr sz="2400" dirty="0">
                <a:cs typeface="Times New Roman"/>
              </a:rPr>
              <a:t>----	(3)</a:t>
            </a:r>
          </a:p>
          <a:p>
            <a:pPr marL="2420620">
              <a:spcBef>
                <a:spcPts val="145"/>
              </a:spcBef>
            </a:pPr>
            <a:r>
              <a:rPr lang="es-ES" sz="2400" dirty="0" smtClean="0">
                <a:cs typeface="Times New Roman"/>
              </a:rPr>
              <a:t>	</a:t>
            </a:r>
            <a:r>
              <a:rPr sz="2400" dirty="0" smtClean="0">
                <a:cs typeface="Times New Roman"/>
              </a:rPr>
              <a:t>√</a:t>
            </a:r>
            <a:r>
              <a:rPr sz="2400" spc="-4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</a:t>
            </a:r>
          </a:p>
          <a:p>
            <a:pPr marL="12700">
              <a:spcBef>
                <a:spcPts val="145"/>
              </a:spcBef>
            </a:pPr>
            <a:r>
              <a:rPr sz="2400" spc="-5" dirty="0">
                <a:cs typeface="Times New Roman"/>
              </a:rPr>
              <a:t>Donde:</a:t>
            </a:r>
            <a:endParaRPr sz="2400" dirty="0">
              <a:cs typeface="Times New Roman"/>
            </a:endParaRPr>
          </a:p>
          <a:p>
            <a:pPr marL="12700">
              <a:spcBef>
                <a:spcPts val="145"/>
              </a:spcBef>
            </a:pPr>
            <a:r>
              <a:rPr sz="2400" dirty="0">
                <a:cs typeface="Times New Roman"/>
              </a:rPr>
              <a:t>Ep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Permisible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Paso,</a:t>
            </a:r>
            <a:r>
              <a:rPr sz="2400" dirty="0">
                <a:cs typeface="Times New Roman"/>
              </a:rPr>
              <a:t> en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voltios.</a:t>
            </a:r>
          </a:p>
          <a:p>
            <a:pPr marL="12700">
              <a:spcBef>
                <a:spcPts val="155"/>
              </a:spcBef>
            </a:pPr>
            <a:r>
              <a:rPr sz="2400" spc="-5" dirty="0">
                <a:cs typeface="Times New Roman"/>
              </a:rPr>
              <a:t>ρs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 </a:t>
            </a:r>
            <a:r>
              <a:rPr sz="2400" spc="-5" dirty="0">
                <a:cs typeface="Times New Roman"/>
              </a:rPr>
              <a:t>Resistividad</a:t>
            </a:r>
            <a:r>
              <a:rPr sz="2400" dirty="0">
                <a:cs typeface="Times New Roman"/>
              </a:rPr>
              <a:t> 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superficie </a:t>
            </a:r>
            <a:r>
              <a:rPr sz="2400" dirty="0">
                <a:cs typeface="Times New Roman"/>
              </a:rPr>
              <a:t>del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terreno,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Ω-m.</a:t>
            </a:r>
          </a:p>
          <a:p>
            <a:pPr marL="127000">
              <a:spcBef>
                <a:spcPts val="145"/>
              </a:spcBef>
            </a:pPr>
            <a:r>
              <a:rPr sz="2400" dirty="0">
                <a:cs typeface="Times New Roman"/>
              </a:rPr>
              <a:t>t = </a:t>
            </a:r>
            <a:r>
              <a:rPr sz="2400" spc="-5" dirty="0">
                <a:cs typeface="Times New Roman"/>
              </a:rPr>
              <a:t>Tiempo</a:t>
            </a:r>
            <a:r>
              <a:rPr sz="2400" dirty="0">
                <a:cs typeface="Times New Roman"/>
              </a:rPr>
              <a:t> máximo 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duración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falla,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segundos.</a:t>
            </a:r>
            <a:endParaRPr sz="2400" dirty="0">
              <a:cs typeface="Times New Roman"/>
            </a:endParaRPr>
          </a:p>
          <a:p>
            <a:pPr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 marL="12700"/>
            <a:r>
              <a:rPr sz="2400" spc="-1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dirty="0">
                <a:cs typeface="Times New Roman"/>
              </a:rPr>
              <a:t> 11.14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muestra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concepto</a:t>
            </a:r>
            <a:r>
              <a:rPr sz="2400" spc="5" dirty="0">
                <a:cs typeface="Times New Roman"/>
              </a:rPr>
              <a:t> de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Permisible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Paso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6600" y="4757344"/>
            <a:ext cx="7353299" cy="43295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283700" y="9149391"/>
            <a:ext cx="7696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5"/>
              </a:spcBef>
            </a:pPr>
            <a:r>
              <a:rPr sz="2400" b="1" dirty="0" err="1" smtClean="0">
                <a:cs typeface="Times New Roman"/>
              </a:rPr>
              <a:t>Figura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11.14: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Concepto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permisible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paso.</a:t>
            </a:r>
            <a:endParaRPr sz="2400" b="1" dirty="0">
              <a:cs typeface="Times New Roman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974262" y="1366108"/>
            <a:ext cx="32556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60600">
              <a:spcBef>
                <a:spcPts val="145"/>
              </a:spcBef>
            </a:pPr>
            <a:r>
              <a:rPr lang="el-GR" b="1" dirty="0">
                <a:latin typeface="Times New Roman"/>
                <a:cs typeface="Times New Roman"/>
              </a:rPr>
              <a:t>165</a:t>
            </a:r>
            <a:r>
              <a:rPr lang="el-GR" b="1" spc="-35" dirty="0">
                <a:latin typeface="Times New Roman"/>
                <a:cs typeface="Times New Roman"/>
              </a:rPr>
              <a:t> </a:t>
            </a:r>
            <a:r>
              <a:rPr lang="el-GR" b="1" dirty="0">
                <a:latin typeface="Times New Roman"/>
                <a:cs typeface="Times New Roman"/>
              </a:rPr>
              <a:t>+</a:t>
            </a:r>
            <a:r>
              <a:rPr lang="el-GR" b="1" spc="-30" dirty="0">
                <a:latin typeface="Times New Roman"/>
                <a:cs typeface="Times New Roman"/>
              </a:rPr>
              <a:t> </a:t>
            </a:r>
            <a:r>
              <a:rPr lang="el-GR" b="1" dirty="0">
                <a:latin typeface="Times New Roman"/>
                <a:cs typeface="Times New Roman"/>
              </a:rPr>
              <a:t>ρ</a:t>
            </a:r>
            <a:r>
              <a:rPr lang="en-US" b="1" dirty="0">
                <a:latin typeface="Times New Roman"/>
                <a:cs typeface="Times New Roman"/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59"/>
            <a:ext cx="17297400" cy="1473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881380" lvl="1" indent="-500380">
              <a:buAutoNum type="arabicPeriod" startAt="7"/>
              <a:tabLst>
                <a:tab pos="881380" algn="l"/>
                <a:tab pos="882015" algn="l"/>
              </a:tabLst>
            </a:pPr>
            <a:r>
              <a:rPr sz="2400" b="1" spc="-5" dirty="0">
                <a:cs typeface="Times New Roman"/>
              </a:rPr>
              <a:t>Diseño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Puesta 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Tierra</a:t>
            </a:r>
            <a:endParaRPr sz="2400" dirty="0">
              <a:cs typeface="Times New Roman"/>
            </a:endParaRPr>
          </a:p>
          <a:p>
            <a:pPr marL="872490" lvl="2" indent="-490855">
              <a:spcBef>
                <a:spcPts val="1270"/>
              </a:spcBef>
              <a:buAutoNum type="arabicPeriod"/>
              <a:tabLst>
                <a:tab pos="872490" algn="l"/>
              </a:tabLst>
            </a:pPr>
            <a:r>
              <a:rPr sz="2400" b="1" spc="-5" dirty="0">
                <a:cs typeface="Times New Roman"/>
              </a:rPr>
              <a:t>Selección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-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Conductor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Malla</a:t>
            </a:r>
            <a:endParaRPr sz="2400" dirty="0">
              <a:cs typeface="Times New Roman"/>
            </a:endParaRPr>
          </a:p>
          <a:p>
            <a:pPr marL="381635" marR="5080">
              <a:lnSpc>
                <a:spcPct val="110000"/>
              </a:lnSpc>
              <a:spcBef>
                <a:spcPts val="20"/>
              </a:spcBef>
            </a:pPr>
            <a:r>
              <a:rPr sz="2400" spc="-5" dirty="0">
                <a:cs typeface="Times New Roman"/>
              </a:rPr>
              <a:t>Para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cálculo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sección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malla a</a:t>
            </a:r>
            <a:r>
              <a:rPr sz="2400" spc="-5" dirty="0">
                <a:cs typeface="Times New Roman"/>
              </a:rPr>
              <a:t> tierra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ecuación</a:t>
            </a:r>
            <a:r>
              <a:rPr sz="2400" spc="-5" dirty="0" smtClean="0">
                <a:cs typeface="Times New Roman"/>
              </a:rPr>
              <a:t>:</a:t>
            </a: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5000" y="2730754"/>
            <a:ext cx="7543800" cy="6415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145"/>
            <a:r>
              <a:rPr sz="2400" spc="-5" dirty="0" err="1" smtClean="0">
                <a:cs typeface="Times New Roman"/>
              </a:rPr>
              <a:t>Donde</a:t>
            </a:r>
            <a:r>
              <a:rPr sz="2400" spc="-5" dirty="0">
                <a:cs typeface="Times New Roman"/>
              </a:rPr>
              <a:t>:</a:t>
            </a:r>
            <a:endParaRPr sz="2400" dirty="0">
              <a:cs typeface="Times New Roman"/>
            </a:endParaRPr>
          </a:p>
          <a:p>
            <a:pPr marL="679450" marR="1564640" indent="-116205">
              <a:lnSpc>
                <a:spcPct val="110000"/>
              </a:lnSpc>
              <a:spcBef>
                <a:spcPts val="10"/>
              </a:spcBef>
            </a:pPr>
            <a:r>
              <a:rPr sz="2400" spc="-5" dirty="0">
                <a:cs typeface="Times New Roman"/>
              </a:rPr>
              <a:t>Ac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5" dirty="0">
                <a:cs typeface="Times New Roman"/>
              </a:rPr>
              <a:t> Sección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 conductor,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milésimas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circulares</a:t>
            </a:r>
            <a:r>
              <a:rPr sz="2400" dirty="0">
                <a:cs typeface="Times New Roman"/>
              </a:rPr>
              <a:t> (CM).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5" dirty="0">
                <a:cs typeface="Times New Roman"/>
              </a:rPr>
              <a:t> Corriente</a:t>
            </a:r>
            <a:r>
              <a:rPr sz="2400" dirty="0">
                <a:cs typeface="Times New Roman"/>
              </a:rPr>
              <a:t> máxima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falla,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amperios.</a:t>
            </a:r>
            <a:endParaRPr sz="2400" dirty="0">
              <a:cs typeface="Times New Roman"/>
            </a:endParaRPr>
          </a:p>
          <a:p>
            <a:pPr marL="525145" marR="1577975">
              <a:lnSpc>
                <a:spcPct val="110000"/>
              </a:lnSpc>
            </a:pPr>
            <a:r>
              <a:rPr sz="2400" dirty="0">
                <a:cs typeface="Times New Roman"/>
              </a:rPr>
              <a:t>Tm = </a:t>
            </a:r>
            <a:r>
              <a:rPr sz="2400" spc="-5" dirty="0">
                <a:cs typeface="Times New Roman"/>
              </a:rPr>
              <a:t>Temperatura </a:t>
            </a:r>
            <a:r>
              <a:rPr sz="2400" dirty="0">
                <a:cs typeface="Times New Roman"/>
              </a:rPr>
              <a:t>máxima </a:t>
            </a:r>
            <a:r>
              <a:rPr sz="2400" spc="-5" dirty="0">
                <a:cs typeface="Times New Roman"/>
              </a:rPr>
              <a:t>en los </a:t>
            </a:r>
            <a:r>
              <a:rPr sz="2400" dirty="0">
                <a:cs typeface="Times New Roman"/>
              </a:rPr>
              <a:t>nodos de la malla, </a:t>
            </a:r>
            <a:r>
              <a:rPr sz="2400" spc="-5" dirty="0">
                <a:cs typeface="Times New Roman"/>
              </a:rPr>
              <a:t>en </a:t>
            </a:r>
            <a:r>
              <a:rPr sz="2400" spc="-7" baseline="38194" dirty="0">
                <a:cs typeface="Times New Roman"/>
              </a:rPr>
              <a:t>o</a:t>
            </a:r>
            <a:r>
              <a:rPr sz="2400" spc="-5" dirty="0">
                <a:cs typeface="Times New Roman"/>
              </a:rPr>
              <a:t>C.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Tm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450 </a:t>
            </a:r>
            <a:r>
              <a:rPr sz="2400" spc="-7" baseline="38194" dirty="0">
                <a:cs typeface="Times New Roman"/>
              </a:rPr>
              <a:t>o</a:t>
            </a:r>
            <a:r>
              <a:rPr sz="2400" spc="-5" dirty="0">
                <a:cs typeface="Times New Roman"/>
              </a:rPr>
              <a:t>C,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uniones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soldadas.</a:t>
            </a:r>
            <a:endParaRPr sz="2400" dirty="0">
              <a:cs typeface="Times New Roman"/>
            </a:endParaRPr>
          </a:p>
          <a:p>
            <a:pPr marL="563245" marR="3006090" indent="-38100">
              <a:lnSpc>
                <a:spcPct val="110000"/>
              </a:lnSpc>
              <a:spcBef>
                <a:spcPts val="15"/>
              </a:spcBef>
            </a:pPr>
            <a:r>
              <a:rPr sz="2400" dirty="0">
                <a:cs typeface="Times New Roman"/>
              </a:rPr>
              <a:t>Tm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250</a:t>
            </a:r>
            <a:r>
              <a:rPr sz="2400" spc="-10" dirty="0">
                <a:cs typeface="Times New Roman"/>
              </a:rPr>
              <a:t> </a:t>
            </a:r>
            <a:r>
              <a:rPr sz="2400" spc="-7" baseline="38194" dirty="0">
                <a:cs typeface="Times New Roman"/>
              </a:rPr>
              <a:t>o</a:t>
            </a:r>
            <a:r>
              <a:rPr sz="2400" spc="-5" dirty="0">
                <a:cs typeface="Times New Roman"/>
              </a:rPr>
              <a:t>C, en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uniones</a:t>
            </a:r>
            <a:r>
              <a:rPr sz="2400" spc="-5" dirty="0">
                <a:cs typeface="Times New Roman"/>
              </a:rPr>
              <a:t> apernadas. </a:t>
            </a:r>
            <a:r>
              <a:rPr sz="2400" spc="-2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Temperatura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ambiente,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</a:t>
            </a:r>
            <a:r>
              <a:rPr sz="2400" spc="-7" baseline="38194" dirty="0">
                <a:cs typeface="Times New Roman"/>
              </a:rPr>
              <a:t>o</a:t>
            </a:r>
            <a:r>
              <a:rPr sz="2400" spc="-5" dirty="0">
                <a:cs typeface="Times New Roman"/>
              </a:rPr>
              <a:t>C.</a:t>
            </a:r>
            <a:endParaRPr sz="2400" dirty="0">
              <a:cs typeface="Times New Roman"/>
            </a:endParaRPr>
          </a:p>
          <a:p>
            <a:pPr marL="639445">
              <a:spcBef>
                <a:spcPts val="145"/>
              </a:spcBef>
            </a:pPr>
            <a:r>
              <a:rPr sz="2400" dirty="0">
                <a:cs typeface="Times New Roman"/>
              </a:rPr>
              <a:t>t</a:t>
            </a:r>
            <a:r>
              <a:rPr sz="2400" spc="29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5" dirty="0">
                <a:cs typeface="Times New Roman"/>
              </a:rPr>
              <a:t> Tiempo</a:t>
            </a:r>
            <a:r>
              <a:rPr sz="2400" dirty="0">
                <a:cs typeface="Times New Roman"/>
              </a:rPr>
              <a:t> máximo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despeje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falla, </a:t>
            </a:r>
            <a:r>
              <a:rPr sz="2400" dirty="0">
                <a:cs typeface="Times New Roman"/>
              </a:rPr>
              <a:t>en segundos.</a:t>
            </a:r>
          </a:p>
          <a:p>
            <a:pPr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pPr marL="76200" marR="55880" algn="just">
              <a:lnSpc>
                <a:spcPct val="110100"/>
              </a:lnSpc>
            </a:pPr>
            <a:r>
              <a:rPr sz="2400" spc="-1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Tabla</a:t>
            </a:r>
            <a:r>
              <a:rPr sz="2400" dirty="0">
                <a:cs typeface="Times New Roman"/>
              </a:rPr>
              <a:t> 11.2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provee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información</a:t>
            </a:r>
            <a:r>
              <a:rPr sz="2400" dirty="0">
                <a:cs typeface="Times New Roman"/>
              </a:rPr>
              <a:t> relativa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equivalencia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calibres</a:t>
            </a:r>
            <a:r>
              <a:rPr sz="2400" spc="29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 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conductores AWG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Circular Mils, así como el diámetro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cada </a:t>
            </a:r>
            <a:r>
              <a:rPr sz="2400" dirty="0">
                <a:cs typeface="Times New Roman"/>
              </a:rPr>
              <a:t>conductor y </a:t>
            </a:r>
            <a:r>
              <a:rPr sz="2400" spc="-5" dirty="0">
                <a:cs typeface="Times New Roman"/>
              </a:rPr>
              <a:t>su sección 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transversal:</a:t>
            </a:r>
            <a:endParaRPr sz="2400" dirty="0"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84000" y="7840511"/>
            <a:ext cx="511302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dirty="0">
                <a:cs typeface="Times New Roman"/>
              </a:rPr>
              <a:t>Tabla 11.2:</a:t>
            </a:r>
            <a:r>
              <a:rPr sz="2400" b="1" spc="-5" dirty="0">
                <a:cs typeface="Times New Roman"/>
              </a:rPr>
              <a:t> Equivalencia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entre AWG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-5" dirty="0">
                <a:cs typeface="Times New Roman"/>
              </a:rPr>
              <a:t> circular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mils.</a:t>
            </a:r>
            <a:endParaRPr sz="2400" b="1" dirty="0">
              <a:cs typeface="Times New Roman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0" y="1902674"/>
            <a:ext cx="4143375" cy="240982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289" y="2490644"/>
            <a:ext cx="7667626" cy="5315742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87799" y="8686800"/>
            <a:ext cx="13578115" cy="1299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7034" marR="55880" algn="just">
              <a:lnSpc>
                <a:spcPct val="111000"/>
              </a:lnSpc>
              <a:spcBef>
                <a:spcPts val="1160"/>
              </a:spcBef>
            </a:pPr>
            <a:r>
              <a:rPr lang="es-ES" spc="-5" dirty="0">
                <a:latin typeface="Times New Roman"/>
                <a:cs typeface="Times New Roman"/>
              </a:rPr>
              <a:t>Por</a:t>
            </a:r>
            <a:r>
              <a:rPr lang="es-ES" spc="4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definición,</a:t>
            </a:r>
            <a:r>
              <a:rPr lang="es-ES" spc="5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Circular</a:t>
            </a:r>
            <a:r>
              <a:rPr lang="es-ES" spc="6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Mil</a:t>
            </a:r>
            <a:r>
              <a:rPr lang="es-ES" spc="5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(CM)</a:t>
            </a:r>
            <a:r>
              <a:rPr lang="es-ES" spc="4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es</a:t>
            </a:r>
            <a:r>
              <a:rPr lang="es-ES" spc="5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el</a:t>
            </a:r>
            <a:r>
              <a:rPr lang="es-ES" spc="5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área</a:t>
            </a:r>
            <a:r>
              <a:rPr lang="es-ES" spc="60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equivalente</a:t>
            </a:r>
            <a:r>
              <a:rPr lang="es-ES" spc="4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de</a:t>
            </a:r>
            <a:r>
              <a:rPr lang="es-ES" spc="50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un</a:t>
            </a:r>
            <a:r>
              <a:rPr lang="es-ES" spc="6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círculo</a:t>
            </a:r>
            <a:r>
              <a:rPr lang="es-ES" spc="70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cuyo</a:t>
            </a:r>
            <a:r>
              <a:rPr lang="es-ES" spc="50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diámetro</a:t>
            </a:r>
            <a:r>
              <a:rPr lang="es-ES" spc="5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es</a:t>
            </a:r>
            <a:r>
              <a:rPr lang="es-ES" spc="5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de </a:t>
            </a:r>
            <a:r>
              <a:rPr lang="es-ES" spc="-28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una</a:t>
            </a:r>
            <a:r>
              <a:rPr lang="es-ES" spc="-10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milésima</a:t>
            </a:r>
            <a:r>
              <a:rPr lang="es-ES" spc="-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de</a:t>
            </a:r>
            <a:r>
              <a:rPr lang="es-ES" spc="-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pulgada </a:t>
            </a:r>
            <a:r>
              <a:rPr lang="es-ES" spc="-5" dirty="0">
                <a:latin typeface="Times New Roman"/>
                <a:cs typeface="Times New Roman"/>
              </a:rPr>
              <a:t>(0.001”),</a:t>
            </a:r>
            <a:r>
              <a:rPr lang="es-ES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es </a:t>
            </a:r>
            <a:r>
              <a:rPr lang="es-ES" dirty="0">
                <a:latin typeface="Times New Roman"/>
                <a:cs typeface="Times New Roman"/>
              </a:rPr>
              <a:t>decir</a:t>
            </a:r>
            <a:r>
              <a:rPr lang="es-ES" spc="-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que:</a:t>
            </a:r>
          </a:p>
          <a:p>
            <a:pPr marL="348615" algn="just">
              <a:spcBef>
                <a:spcPts val="145"/>
              </a:spcBef>
            </a:pPr>
            <a:r>
              <a:rPr lang="es-ES" dirty="0">
                <a:latin typeface="Times New Roman"/>
                <a:cs typeface="Times New Roman"/>
              </a:rPr>
              <a:t>1</a:t>
            </a:r>
            <a:r>
              <a:rPr lang="es-ES" spc="-5" dirty="0">
                <a:latin typeface="Times New Roman"/>
                <a:cs typeface="Times New Roman"/>
              </a:rPr>
              <a:t> CM </a:t>
            </a:r>
            <a:r>
              <a:rPr lang="es-ES" dirty="0">
                <a:latin typeface="Times New Roman"/>
                <a:cs typeface="Times New Roman"/>
              </a:rPr>
              <a:t>=</a:t>
            </a:r>
            <a:r>
              <a:rPr lang="es-ES" spc="-10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0.7854</a:t>
            </a:r>
            <a:r>
              <a:rPr lang="es-ES" spc="-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x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10</a:t>
            </a:r>
            <a:r>
              <a:rPr lang="es-ES" baseline="38194" dirty="0">
                <a:latin typeface="Times New Roman"/>
                <a:cs typeface="Times New Roman"/>
              </a:rPr>
              <a:t>-6</a:t>
            </a:r>
            <a:r>
              <a:rPr lang="es-ES" spc="157" baseline="38194" dirty="0">
                <a:latin typeface="Times New Roman"/>
                <a:cs typeface="Times New Roman"/>
              </a:rPr>
              <a:t> </a:t>
            </a:r>
            <a:r>
              <a:rPr lang="es-ES" spc="-10" dirty="0">
                <a:latin typeface="Times New Roman"/>
                <a:cs typeface="Times New Roman"/>
              </a:rPr>
              <a:t>pulg</a:t>
            </a:r>
            <a:r>
              <a:rPr lang="es-ES" spc="-15" baseline="38194" dirty="0">
                <a:latin typeface="Times New Roman"/>
                <a:cs typeface="Times New Roman"/>
              </a:rPr>
              <a:t>2</a:t>
            </a:r>
            <a:r>
              <a:rPr lang="es-ES" spc="150" baseline="38194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=</a:t>
            </a:r>
            <a:r>
              <a:rPr lang="es-ES" spc="-10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506.71</a:t>
            </a:r>
            <a:r>
              <a:rPr lang="es-ES" spc="-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x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10</a:t>
            </a:r>
            <a:r>
              <a:rPr lang="es-ES" spc="-7" baseline="38194" dirty="0">
                <a:latin typeface="Times New Roman"/>
                <a:cs typeface="Times New Roman"/>
              </a:rPr>
              <a:t>-6</a:t>
            </a:r>
            <a:r>
              <a:rPr lang="es-ES" spc="15" baseline="38194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mm</a:t>
            </a:r>
            <a:r>
              <a:rPr lang="es-ES" spc="-7" baseline="38194" dirty="0">
                <a:latin typeface="Times New Roman"/>
                <a:cs typeface="Times New Roman"/>
              </a:rPr>
              <a:t>2</a:t>
            </a:r>
            <a:endParaRPr lang="es-ES" baseline="38194" dirty="0">
              <a:latin typeface="Times New Roman"/>
              <a:cs typeface="Times New Roman"/>
            </a:endParaRPr>
          </a:p>
          <a:p>
            <a:pPr marL="407034" marR="86995" algn="just">
              <a:lnSpc>
                <a:spcPct val="110000"/>
              </a:lnSpc>
            </a:pPr>
            <a:r>
              <a:rPr lang="es-ES" spc="-5" dirty="0">
                <a:latin typeface="Times New Roman"/>
                <a:cs typeface="Times New Roman"/>
              </a:rPr>
              <a:t>Luego,</a:t>
            </a:r>
            <a:r>
              <a:rPr lang="es-ES" dirty="0">
                <a:latin typeface="Times New Roman"/>
                <a:cs typeface="Times New Roman"/>
              </a:rPr>
              <a:t> para un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conductor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1/0,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spc="-10" dirty="0">
                <a:latin typeface="Times New Roman"/>
                <a:cs typeface="Times New Roman"/>
              </a:rPr>
              <a:t>cuya</a:t>
            </a:r>
            <a:r>
              <a:rPr lang="es-ES" spc="10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área</a:t>
            </a:r>
            <a:r>
              <a:rPr lang="es-ES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transversal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es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de</a:t>
            </a:r>
            <a:r>
              <a:rPr lang="es-ES" spc="-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53.5</a:t>
            </a:r>
            <a:r>
              <a:rPr lang="es-ES" spc="5" dirty="0">
                <a:latin typeface="Times New Roman"/>
                <a:cs typeface="Times New Roman"/>
              </a:rPr>
              <a:t> mm</a:t>
            </a:r>
            <a:r>
              <a:rPr lang="es-ES" spc="7" baseline="38194" dirty="0">
                <a:latin typeface="Times New Roman"/>
                <a:cs typeface="Times New Roman"/>
              </a:rPr>
              <a:t>2</a:t>
            </a:r>
            <a:r>
              <a:rPr lang="es-ES" spc="5" dirty="0">
                <a:latin typeface="Times New Roman"/>
                <a:cs typeface="Times New Roman"/>
              </a:rPr>
              <a:t>, </a:t>
            </a:r>
            <a:r>
              <a:rPr lang="es-ES" spc="-5" dirty="0">
                <a:latin typeface="Times New Roman"/>
                <a:cs typeface="Times New Roman"/>
              </a:rPr>
              <a:t>su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calibre</a:t>
            </a:r>
            <a:r>
              <a:rPr lang="es-ES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en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CM</a:t>
            </a:r>
            <a:r>
              <a:rPr lang="es-ES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será: </a:t>
            </a:r>
            <a:r>
              <a:rPr lang="es-ES" spc="-285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Calibre</a:t>
            </a:r>
            <a:r>
              <a:rPr lang="es-ES" spc="-10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1/0: 53.5 mm</a:t>
            </a:r>
            <a:r>
              <a:rPr lang="es-ES" baseline="38194" dirty="0">
                <a:latin typeface="Times New Roman"/>
                <a:cs typeface="Times New Roman"/>
              </a:rPr>
              <a:t>2</a:t>
            </a:r>
            <a:r>
              <a:rPr lang="es-ES" spc="135" baseline="38194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x</a:t>
            </a:r>
            <a:r>
              <a:rPr lang="es-ES" spc="10" dirty="0">
                <a:latin typeface="Times New Roman"/>
                <a:cs typeface="Times New Roman"/>
              </a:rPr>
              <a:t> </a:t>
            </a:r>
            <a:r>
              <a:rPr lang="es-ES" spc="-10" dirty="0">
                <a:latin typeface="Times New Roman"/>
                <a:cs typeface="Times New Roman"/>
              </a:rPr>
              <a:t>(1</a:t>
            </a:r>
            <a:r>
              <a:rPr lang="es-ES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CM</a:t>
            </a:r>
            <a:r>
              <a:rPr lang="es-ES" dirty="0">
                <a:latin typeface="Times New Roman"/>
                <a:cs typeface="Times New Roman"/>
              </a:rPr>
              <a:t> / 506.71</a:t>
            </a:r>
            <a:r>
              <a:rPr lang="es-ES" spc="-10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x</a:t>
            </a:r>
            <a:r>
              <a:rPr lang="es-ES" spc="10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10</a:t>
            </a:r>
            <a:r>
              <a:rPr lang="es-ES" baseline="38194" dirty="0">
                <a:latin typeface="Times New Roman"/>
                <a:cs typeface="Times New Roman"/>
              </a:rPr>
              <a:t>-6</a:t>
            </a:r>
            <a:r>
              <a:rPr lang="es-ES" spc="157" baseline="38194" dirty="0">
                <a:latin typeface="Times New Roman"/>
                <a:cs typeface="Times New Roman"/>
              </a:rPr>
              <a:t> </a:t>
            </a:r>
            <a:r>
              <a:rPr lang="es-ES" spc="-5" dirty="0">
                <a:latin typeface="Times New Roman"/>
                <a:cs typeface="Times New Roman"/>
              </a:rPr>
              <a:t>mm</a:t>
            </a:r>
            <a:r>
              <a:rPr lang="es-ES" spc="-7" baseline="38194" dirty="0">
                <a:latin typeface="Times New Roman"/>
                <a:cs typeface="Times New Roman"/>
              </a:rPr>
              <a:t>2</a:t>
            </a:r>
            <a:r>
              <a:rPr lang="es-ES" spc="-5" dirty="0">
                <a:latin typeface="Times New Roman"/>
                <a:cs typeface="Times New Roman"/>
              </a:rPr>
              <a:t>)</a:t>
            </a:r>
            <a:r>
              <a:rPr lang="es-ES" spc="5" dirty="0">
                <a:latin typeface="Times New Roman"/>
                <a:cs typeface="Times New Roman"/>
              </a:rPr>
              <a:t> </a:t>
            </a:r>
            <a:r>
              <a:rPr lang="es-ES" b="1" dirty="0">
                <a:latin typeface="Times New Roman"/>
                <a:cs typeface="Times New Roman"/>
              </a:rPr>
              <a:t>≈</a:t>
            </a:r>
            <a:r>
              <a:rPr lang="es-ES" b="1" spc="295" dirty="0">
                <a:latin typeface="Times New Roman"/>
                <a:cs typeface="Times New Roman"/>
              </a:rPr>
              <a:t> </a:t>
            </a:r>
            <a:r>
              <a:rPr lang="es-ES" dirty="0">
                <a:latin typeface="Times New Roman"/>
                <a:cs typeface="Times New Roman"/>
              </a:rPr>
              <a:t>105,600 </a:t>
            </a:r>
            <a:r>
              <a:rPr lang="es-ES" spc="-5" dirty="0">
                <a:latin typeface="Times New Roman"/>
                <a:cs typeface="Times New Roman"/>
              </a:rPr>
              <a:t>CM</a:t>
            </a:r>
            <a:endParaRPr lang="es-E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68670" y="3890631"/>
            <a:ext cx="12305930" cy="5870197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50800">
              <a:spcBef>
                <a:spcPts val="295"/>
              </a:spcBef>
            </a:pPr>
            <a:r>
              <a:rPr sz="2000" b="1" dirty="0">
                <a:cs typeface="Times New Roman"/>
              </a:rPr>
              <a:t>11.7.3Cálculo</a:t>
            </a:r>
            <a:r>
              <a:rPr sz="2000" b="1" spc="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 </a:t>
            </a:r>
            <a:r>
              <a:rPr sz="2000" b="1" spc="-5" dirty="0">
                <a:cs typeface="Times New Roman"/>
              </a:rPr>
              <a:t>las</a:t>
            </a:r>
            <a:r>
              <a:rPr sz="2000" b="1" spc="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Tensiones</a:t>
            </a:r>
            <a:r>
              <a:rPr sz="2000" b="1" spc="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5" dirty="0">
                <a:cs typeface="Times New Roman"/>
              </a:rPr>
              <a:t> Paso</a:t>
            </a:r>
            <a:r>
              <a:rPr sz="2000" b="1" spc="-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y</a:t>
            </a:r>
            <a:r>
              <a:rPr sz="2000" b="1" spc="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5" dirty="0">
                <a:cs typeface="Times New Roman"/>
              </a:rPr>
              <a:t> </a:t>
            </a:r>
            <a:r>
              <a:rPr sz="2000" b="1" spc="-5" dirty="0" err="1">
                <a:cs typeface="Times New Roman"/>
              </a:rPr>
              <a:t>Contacto</a:t>
            </a:r>
            <a:r>
              <a:rPr sz="2000" b="1" spc="10" dirty="0">
                <a:cs typeface="Times New Roman"/>
              </a:rPr>
              <a:t> </a:t>
            </a:r>
            <a:r>
              <a:rPr sz="2000" b="1" spc="-5" dirty="0" err="1" smtClean="0">
                <a:cs typeface="Times New Roman"/>
              </a:rPr>
              <a:t>Reales</a:t>
            </a:r>
            <a:endParaRPr lang="es-ES" sz="2000" b="1" spc="-5" dirty="0" smtClean="0">
              <a:cs typeface="Times New Roman"/>
            </a:endParaRPr>
          </a:p>
          <a:p>
            <a:pPr marL="50800">
              <a:spcBef>
                <a:spcPts val="295"/>
              </a:spcBef>
            </a:pPr>
            <a:endParaRPr sz="2000" b="1" dirty="0">
              <a:cs typeface="Times New Roman"/>
            </a:endParaRPr>
          </a:p>
          <a:p>
            <a:pPr marL="50800" marR="43180">
              <a:lnSpc>
                <a:spcPct val="110000"/>
              </a:lnSpc>
              <a:spcBef>
                <a:spcPts val="20"/>
              </a:spcBef>
            </a:pPr>
            <a:r>
              <a:rPr sz="2000" spc="-5" dirty="0">
                <a:cs typeface="Times New Roman"/>
              </a:rPr>
              <a:t>Calcular</a:t>
            </a:r>
            <a:r>
              <a:rPr sz="2000" spc="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25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Tensión</a:t>
            </a:r>
            <a:r>
              <a:rPr sz="2000" b="1" i="1" spc="40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</a:t>
            </a:r>
            <a:r>
              <a:rPr sz="2000" b="1" i="1" spc="20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Paso</a:t>
            </a:r>
            <a:r>
              <a:rPr sz="2000" b="1" i="1" spc="3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Real</a:t>
            </a:r>
            <a:r>
              <a:rPr sz="2000" b="1" i="1" spc="5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y</a:t>
            </a:r>
            <a:r>
              <a:rPr sz="2000" spc="5" dirty="0">
                <a:cs typeface="Times New Roman"/>
              </a:rPr>
              <a:t> la</a:t>
            </a:r>
            <a:r>
              <a:rPr sz="2000" spc="25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Tensión</a:t>
            </a:r>
            <a:r>
              <a:rPr sz="2000" b="1" i="1" spc="3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</a:t>
            </a:r>
            <a:r>
              <a:rPr sz="2000" b="1" i="1" spc="3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Contacto</a:t>
            </a:r>
            <a:r>
              <a:rPr sz="2000" b="1" i="1" spc="2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Real</a:t>
            </a:r>
            <a:r>
              <a:rPr sz="2000" dirty="0">
                <a:cs typeface="Times New Roman"/>
              </a:rPr>
              <a:t>,</a:t>
            </a:r>
            <a:r>
              <a:rPr sz="2000" spc="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aplicando</a:t>
            </a:r>
            <a:r>
              <a:rPr sz="2000" spc="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las</a:t>
            </a:r>
            <a:r>
              <a:rPr sz="2000" spc="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ecuaciones </a:t>
            </a:r>
            <a:r>
              <a:rPr sz="2000" spc="-2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siguientes,</a:t>
            </a:r>
            <a:r>
              <a:rPr sz="2000" spc="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y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luego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compararlas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con </a:t>
            </a:r>
            <a:r>
              <a:rPr sz="2000" spc="-5" dirty="0">
                <a:cs typeface="Times New Roman"/>
              </a:rPr>
              <a:t>las</a:t>
            </a:r>
            <a:r>
              <a:rPr sz="2000" spc="1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Tensiones</a:t>
            </a:r>
            <a:r>
              <a:rPr sz="2000" b="1" i="1" spc="15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Permisibles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</a:t>
            </a:r>
            <a:r>
              <a:rPr sz="2000" b="1" i="1" spc="-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Paso y </a:t>
            </a:r>
            <a:r>
              <a:rPr sz="2000" b="1" i="1" spc="5" dirty="0">
                <a:cs typeface="Times New Roman"/>
              </a:rPr>
              <a:t>de</a:t>
            </a:r>
            <a:r>
              <a:rPr sz="2000" b="1" i="1" dirty="0">
                <a:cs typeface="Times New Roman"/>
              </a:rPr>
              <a:t> Contacto.</a:t>
            </a:r>
            <a:endParaRPr sz="2000" dirty="0">
              <a:cs typeface="Times New Roman"/>
            </a:endParaRPr>
          </a:p>
          <a:p>
            <a:pPr marL="50800">
              <a:spcBef>
                <a:spcPts val="140"/>
              </a:spcBef>
            </a:pPr>
            <a:r>
              <a:rPr sz="2000" spc="-10" dirty="0">
                <a:cs typeface="Times New Roman"/>
              </a:rPr>
              <a:t>La</a:t>
            </a:r>
            <a:r>
              <a:rPr sz="2000" spc="1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Tensión</a:t>
            </a:r>
            <a:r>
              <a:rPr sz="2000" b="1" i="1" spc="1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 Paso</a:t>
            </a:r>
            <a:r>
              <a:rPr sz="2000" b="1" i="1" spc="1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Real</a:t>
            </a:r>
            <a:r>
              <a:rPr sz="2000" b="1" i="1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 </a:t>
            </a:r>
            <a:r>
              <a:rPr sz="2000" spc="-5" dirty="0">
                <a:cs typeface="Times New Roman"/>
              </a:rPr>
              <a:t>subestación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eléctrica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viene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dada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ecuación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siguiente:</a:t>
            </a:r>
            <a:endParaRPr sz="2000" dirty="0">
              <a:cs typeface="Times New Roman"/>
            </a:endParaRPr>
          </a:p>
          <a:p>
            <a:pPr marL="499745">
              <a:spcBef>
                <a:spcPts val="120"/>
              </a:spcBef>
            </a:pPr>
            <a:r>
              <a:rPr sz="2000" spc="-5" dirty="0" err="1" smtClean="0">
                <a:cs typeface="Times New Roman"/>
              </a:rPr>
              <a:t>Donde</a:t>
            </a:r>
            <a:r>
              <a:rPr sz="2000" spc="-5" dirty="0">
                <a:cs typeface="Times New Roman"/>
              </a:rPr>
              <a:t>:</a:t>
            </a:r>
            <a:endParaRPr sz="2000" dirty="0">
              <a:cs typeface="Times New Roman"/>
            </a:endParaRPr>
          </a:p>
          <a:p>
            <a:pPr marL="499745">
              <a:spcBef>
                <a:spcPts val="155"/>
              </a:spcBef>
            </a:pPr>
            <a:r>
              <a:rPr sz="2000" b="1" spc="-5" dirty="0">
                <a:cs typeface="Times New Roman"/>
              </a:rPr>
              <a:t>Ep</a:t>
            </a:r>
            <a:r>
              <a:rPr sz="2000" b="1" dirty="0">
                <a:cs typeface="Times New Roman"/>
              </a:rPr>
              <a:t> </a:t>
            </a:r>
            <a:r>
              <a:rPr sz="2000" b="1" spc="-7" baseline="-10416" dirty="0">
                <a:cs typeface="Times New Roman"/>
              </a:rPr>
              <a:t>Real</a:t>
            </a:r>
            <a:r>
              <a:rPr sz="2000" b="1" spc="157" baseline="-10416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=</a:t>
            </a:r>
            <a:r>
              <a:rPr sz="2000" b="1" spc="-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Tensión</a:t>
            </a:r>
            <a:r>
              <a:rPr sz="2000" dirty="0">
                <a:cs typeface="Times New Roman"/>
              </a:rPr>
              <a:t> de</a:t>
            </a:r>
            <a:r>
              <a:rPr sz="2000" spc="-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Paso</a:t>
            </a:r>
            <a:r>
              <a:rPr sz="2000" spc="-5" dirty="0">
                <a:cs typeface="Times New Roman"/>
              </a:rPr>
              <a:t> Real,</a:t>
            </a:r>
            <a:r>
              <a:rPr sz="2000" dirty="0">
                <a:cs typeface="Times New Roman"/>
              </a:rPr>
              <a:t> en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voltios.</a:t>
            </a:r>
          </a:p>
          <a:p>
            <a:pPr marL="728345">
              <a:spcBef>
                <a:spcPts val="145"/>
              </a:spcBef>
            </a:pPr>
            <a:r>
              <a:rPr sz="2000" b="1" spc="-10" dirty="0">
                <a:cs typeface="Times New Roman"/>
              </a:rPr>
              <a:t>Ks</a:t>
            </a:r>
            <a:r>
              <a:rPr sz="2000" b="1" spc="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=</a:t>
            </a:r>
            <a:r>
              <a:rPr sz="2000" b="1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Coeficiente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espaciamiento</a:t>
            </a:r>
            <a:r>
              <a:rPr sz="2000" spc="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y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profundidad</a:t>
            </a:r>
            <a:r>
              <a:rPr sz="2000" spc="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 la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malla.</a:t>
            </a:r>
            <a:endParaRPr sz="2000" dirty="0">
              <a:cs typeface="Times New Roman"/>
            </a:endParaRPr>
          </a:p>
          <a:p>
            <a:pPr marL="728345">
              <a:spcBef>
                <a:spcPts val="145"/>
              </a:spcBef>
            </a:pPr>
            <a:r>
              <a:rPr sz="2000" b="1" spc="-5" dirty="0">
                <a:cs typeface="Times New Roman"/>
              </a:rPr>
              <a:t>Ki</a:t>
            </a:r>
            <a:r>
              <a:rPr sz="2000" b="1" spc="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=</a:t>
            </a:r>
            <a:r>
              <a:rPr sz="2000" b="1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Coeficiente</a:t>
            </a:r>
            <a:r>
              <a:rPr sz="2000" dirty="0">
                <a:cs typeface="Times New Roman"/>
              </a:rPr>
              <a:t> de </a:t>
            </a:r>
            <a:r>
              <a:rPr sz="2000" spc="-5" dirty="0">
                <a:cs typeface="Times New Roman"/>
              </a:rPr>
              <a:t>irregularidad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terreno.</a:t>
            </a:r>
            <a:endParaRPr sz="2000" dirty="0">
              <a:cs typeface="Times New Roman"/>
            </a:endParaRPr>
          </a:p>
          <a:p>
            <a:pPr marL="804545">
              <a:spcBef>
                <a:spcPts val="145"/>
              </a:spcBef>
            </a:pPr>
            <a:r>
              <a:rPr sz="2000" b="1" dirty="0">
                <a:cs typeface="Times New Roman"/>
              </a:rPr>
              <a:t>ρ</a:t>
            </a:r>
            <a:r>
              <a:rPr sz="2000" b="1" spc="-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=</a:t>
            </a:r>
            <a:r>
              <a:rPr sz="2000" b="1" spc="-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Resistividad del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Suelo, </a:t>
            </a:r>
            <a:r>
              <a:rPr sz="2000" dirty="0">
                <a:cs typeface="Times New Roman"/>
              </a:rPr>
              <a:t>en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Ω-m</a:t>
            </a:r>
          </a:p>
          <a:p>
            <a:pPr marL="842644">
              <a:spcBef>
                <a:spcPts val="155"/>
              </a:spcBef>
            </a:pPr>
            <a:r>
              <a:rPr sz="2000" b="1" spc="-5" dirty="0">
                <a:cs typeface="Times New Roman"/>
              </a:rPr>
              <a:t>I </a:t>
            </a:r>
            <a:r>
              <a:rPr sz="2000" b="1" dirty="0">
                <a:cs typeface="Times New Roman"/>
              </a:rPr>
              <a:t>= </a:t>
            </a:r>
            <a:r>
              <a:rPr sz="2000" spc="-5" dirty="0">
                <a:cs typeface="Times New Roman"/>
              </a:rPr>
              <a:t>Corriente</a:t>
            </a:r>
            <a:r>
              <a:rPr sz="2000" dirty="0">
                <a:cs typeface="Times New Roman"/>
              </a:rPr>
              <a:t> máxima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5" dirty="0">
                <a:cs typeface="Times New Roman"/>
              </a:rPr>
              <a:t> falla,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 amperios.</a:t>
            </a:r>
            <a:endParaRPr sz="2000" dirty="0">
              <a:cs typeface="Times New Roman"/>
            </a:endParaRPr>
          </a:p>
          <a:p>
            <a:pPr marL="804545">
              <a:spcBef>
                <a:spcPts val="145"/>
              </a:spcBef>
            </a:pPr>
            <a:r>
              <a:rPr sz="2000" b="1" dirty="0">
                <a:cs typeface="Times New Roman"/>
              </a:rPr>
              <a:t>L</a:t>
            </a:r>
            <a:r>
              <a:rPr sz="2000" b="1" spc="-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=</a:t>
            </a:r>
            <a:r>
              <a:rPr sz="2000" b="1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Longitud total </a:t>
            </a:r>
            <a:r>
              <a:rPr sz="2000" dirty="0">
                <a:cs typeface="Times New Roman"/>
              </a:rPr>
              <a:t>del</a:t>
            </a:r>
            <a:r>
              <a:rPr sz="2000" spc="-5" dirty="0">
                <a:cs typeface="Times New Roman"/>
              </a:rPr>
              <a:t> conductor, en</a:t>
            </a:r>
            <a:r>
              <a:rPr sz="2000" dirty="0">
                <a:cs typeface="Times New Roman"/>
              </a:rPr>
              <a:t> metros.</a:t>
            </a:r>
          </a:p>
          <a:p>
            <a:pPr>
              <a:spcBef>
                <a:spcPts val="25"/>
              </a:spcBef>
            </a:pPr>
            <a:endParaRPr sz="2000" dirty="0">
              <a:cs typeface="Times New Roman"/>
            </a:endParaRPr>
          </a:p>
          <a:p>
            <a:pPr marL="50800"/>
            <a:r>
              <a:rPr sz="2000" spc="-10" dirty="0">
                <a:cs typeface="Times New Roman"/>
              </a:rPr>
              <a:t>La</a:t>
            </a:r>
            <a:r>
              <a:rPr sz="2000" spc="1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Tensión</a:t>
            </a:r>
            <a:r>
              <a:rPr sz="2000" b="1" i="1" spc="10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 Contacto</a:t>
            </a:r>
            <a:r>
              <a:rPr sz="2000" b="1" i="1" spc="1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Real</a:t>
            </a:r>
            <a:r>
              <a:rPr sz="2000" b="1" i="1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subestación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eléctrica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expresa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como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sigue:</a:t>
            </a:r>
            <a:endParaRPr sz="2000" dirty="0">
              <a:cs typeface="Times New Roman"/>
            </a:endParaRPr>
          </a:p>
          <a:p>
            <a:pPr marL="499745">
              <a:spcBef>
                <a:spcPts val="120"/>
              </a:spcBef>
            </a:pPr>
            <a:endParaRPr lang="es-ES" sz="2000" spc="-5" dirty="0">
              <a:cs typeface="Times New Roman"/>
            </a:endParaRPr>
          </a:p>
          <a:p>
            <a:pPr marL="499745">
              <a:spcBef>
                <a:spcPts val="120"/>
              </a:spcBef>
            </a:pPr>
            <a:r>
              <a:rPr sz="2000" spc="-5" dirty="0" err="1" smtClean="0">
                <a:cs typeface="Times New Roman"/>
              </a:rPr>
              <a:t>Donde</a:t>
            </a:r>
            <a:r>
              <a:rPr sz="2000" spc="-5" dirty="0">
                <a:cs typeface="Times New Roman"/>
              </a:rPr>
              <a:t>:</a:t>
            </a:r>
            <a:endParaRPr sz="2000" dirty="0">
              <a:cs typeface="Times New Roman"/>
            </a:endParaRPr>
          </a:p>
          <a:p>
            <a:pPr marL="499745">
              <a:spcBef>
                <a:spcPts val="145"/>
              </a:spcBef>
            </a:pPr>
            <a:r>
              <a:rPr sz="2000" b="1" dirty="0">
                <a:cs typeface="Times New Roman"/>
              </a:rPr>
              <a:t>Et</a:t>
            </a:r>
            <a:r>
              <a:rPr sz="2000" b="1" spc="-10" dirty="0">
                <a:cs typeface="Times New Roman"/>
              </a:rPr>
              <a:t> </a:t>
            </a:r>
            <a:r>
              <a:rPr sz="2000" b="1" baseline="-10416" dirty="0">
                <a:cs typeface="Times New Roman"/>
              </a:rPr>
              <a:t>Real</a:t>
            </a:r>
            <a:r>
              <a:rPr sz="2000" b="1" spc="150" baseline="-10416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=</a:t>
            </a:r>
            <a:r>
              <a:rPr sz="2000" b="1" spc="-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Tensión </a:t>
            </a:r>
            <a:r>
              <a:rPr sz="2000" dirty="0">
                <a:cs typeface="Times New Roman"/>
              </a:rPr>
              <a:t>de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Contacto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Real, </a:t>
            </a:r>
            <a:r>
              <a:rPr sz="2000" dirty="0">
                <a:cs typeface="Times New Roman"/>
              </a:rPr>
              <a:t>en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voltios.</a:t>
            </a:r>
          </a:p>
          <a:p>
            <a:pPr marL="652145">
              <a:spcBef>
                <a:spcPts val="155"/>
              </a:spcBef>
            </a:pPr>
            <a:r>
              <a:rPr sz="2000" b="1" dirty="0">
                <a:cs typeface="Times New Roman"/>
              </a:rPr>
              <a:t>Km</a:t>
            </a:r>
            <a:r>
              <a:rPr sz="2000" b="1" spc="-1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= </a:t>
            </a:r>
            <a:r>
              <a:rPr sz="2000" spc="-5" dirty="0">
                <a:cs typeface="Times New Roman"/>
              </a:rPr>
              <a:t>Coeficiente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geométrico</a:t>
            </a:r>
            <a:r>
              <a:rPr sz="2000" dirty="0">
                <a:cs typeface="Times New Roman"/>
              </a:rPr>
              <a:t> de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malla.</a:t>
            </a:r>
            <a:endParaRPr sz="2000" dirty="0">
              <a:cs typeface="Times New Roman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68670" y="487224"/>
            <a:ext cx="17145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7034"/>
            <a:r>
              <a:rPr lang="es-ES" sz="2000" b="1" spc="-5" dirty="0" smtClean="0">
                <a:latin typeface="Times New Roman"/>
                <a:cs typeface="Times New Roman"/>
              </a:rPr>
              <a:t>11.7.2</a:t>
            </a:r>
            <a:r>
              <a:rPr lang="es-ES" sz="2000" b="1" spc="90" dirty="0" smtClean="0">
                <a:latin typeface="Times New Roman"/>
                <a:cs typeface="Times New Roman"/>
              </a:rPr>
              <a:t> </a:t>
            </a:r>
            <a:r>
              <a:rPr lang="es-ES" sz="2000" b="1" spc="-5" dirty="0">
                <a:latin typeface="Times New Roman"/>
                <a:cs typeface="Times New Roman"/>
              </a:rPr>
              <a:t>Cálculo</a:t>
            </a:r>
            <a:r>
              <a:rPr lang="es-ES" sz="2000" b="1" spc="10" dirty="0">
                <a:latin typeface="Times New Roman"/>
                <a:cs typeface="Times New Roman"/>
              </a:rPr>
              <a:t> </a:t>
            </a:r>
            <a:r>
              <a:rPr lang="es-ES" sz="2000" b="1" spc="-10" dirty="0">
                <a:latin typeface="Times New Roman"/>
                <a:cs typeface="Times New Roman"/>
              </a:rPr>
              <a:t>de</a:t>
            </a:r>
            <a:r>
              <a:rPr lang="es-ES" sz="2000" b="1" spc="5" dirty="0">
                <a:latin typeface="Times New Roman"/>
                <a:cs typeface="Times New Roman"/>
              </a:rPr>
              <a:t> </a:t>
            </a:r>
            <a:r>
              <a:rPr lang="es-ES" sz="2000" b="1" spc="-5" dirty="0">
                <a:latin typeface="Times New Roman"/>
                <a:cs typeface="Times New Roman"/>
              </a:rPr>
              <a:t>las</a:t>
            </a:r>
            <a:r>
              <a:rPr lang="es-ES" sz="2000" b="1" spc="10" dirty="0">
                <a:latin typeface="Times New Roman"/>
                <a:cs typeface="Times New Roman"/>
              </a:rPr>
              <a:t> </a:t>
            </a:r>
            <a:r>
              <a:rPr lang="es-ES" sz="2000" b="1" spc="-5" dirty="0">
                <a:latin typeface="Times New Roman"/>
                <a:cs typeface="Times New Roman"/>
              </a:rPr>
              <a:t>Tensiones</a:t>
            </a:r>
            <a:r>
              <a:rPr lang="es-ES" sz="2000" b="1" spc="5" dirty="0">
                <a:latin typeface="Times New Roman"/>
                <a:cs typeface="Times New Roman"/>
              </a:rPr>
              <a:t> </a:t>
            </a:r>
            <a:r>
              <a:rPr lang="es-ES" sz="2000" b="1" spc="-5" dirty="0">
                <a:latin typeface="Times New Roman"/>
                <a:cs typeface="Times New Roman"/>
              </a:rPr>
              <a:t>Permisibles</a:t>
            </a:r>
            <a:r>
              <a:rPr lang="es-ES" sz="2000" b="1" spc="10" dirty="0">
                <a:latin typeface="Times New Roman"/>
                <a:cs typeface="Times New Roman"/>
              </a:rPr>
              <a:t> </a:t>
            </a:r>
            <a:r>
              <a:rPr lang="es-ES" sz="2000" b="1" dirty="0">
                <a:latin typeface="Times New Roman"/>
                <a:cs typeface="Times New Roman"/>
              </a:rPr>
              <a:t>de</a:t>
            </a:r>
            <a:r>
              <a:rPr lang="es-ES" sz="2000" b="1" spc="-10" dirty="0">
                <a:latin typeface="Times New Roman"/>
                <a:cs typeface="Times New Roman"/>
              </a:rPr>
              <a:t> </a:t>
            </a:r>
            <a:r>
              <a:rPr lang="es-ES" sz="2000" b="1" spc="-5" dirty="0">
                <a:latin typeface="Times New Roman"/>
                <a:cs typeface="Times New Roman"/>
              </a:rPr>
              <a:t>Paso</a:t>
            </a:r>
            <a:r>
              <a:rPr lang="es-ES" sz="2000" b="1" spc="-10" dirty="0">
                <a:latin typeface="Times New Roman"/>
                <a:cs typeface="Times New Roman"/>
              </a:rPr>
              <a:t> </a:t>
            </a:r>
            <a:r>
              <a:rPr lang="es-ES" sz="2000" b="1" dirty="0">
                <a:latin typeface="Times New Roman"/>
                <a:cs typeface="Times New Roman"/>
              </a:rPr>
              <a:t>y</a:t>
            </a:r>
            <a:r>
              <a:rPr lang="es-ES" sz="2000" b="1" spc="5" dirty="0">
                <a:latin typeface="Times New Roman"/>
                <a:cs typeface="Times New Roman"/>
              </a:rPr>
              <a:t> </a:t>
            </a:r>
            <a:r>
              <a:rPr lang="es-ES" sz="2000" b="1" dirty="0">
                <a:latin typeface="Times New Roman"/>
                <a:cs typeface="Times New Roman"/>
              </a:rPr>
              <a:t>de </a:t>
            </a:r>
            <a:r>
              <a:rPr lang="es-ES" sz="2000" b="1" spc="-5" dirty="0" smtClean="0">
                <a:latin typeface="Times New Roman"/>
                <a:cs typeface="Times New Roman"/>
              </a:rPr>
              <a:t>Contacto</a:t>
            </a:r>
          </a:p>
          <a:p>
            <a:pPr marL="407034"/>
            <a:endParaRPr lang="es-ES" sz="2000" spc="-5" dirty="0">
              <a:latin typeface="Times New Roman"/>
              <a:cs typeface="Times New Roman"/>
            </a:endParaRPr>
          </a:p>
          <a:p>
            <a:pPr marL="407034"/>
            <a:endParaRPr lang="es-ES" sz="2000" dirty="0">
              <a:latin typeface="Times New Roman"/>
              <a:cs typeface="Times New Roman"/>
            </a:endParaRPr>
          </a:p>
          <a:p>
            <a:pPr marL="407034" marR="50800">
              <a:lnSpc>
                <a:spcPct val="110000"/>
              </a:lnSpc>
              <a:spcBef>
                <a:spcPts val="20"/>
              </a:spcBef>
            </a:pPr>
            <a:r>
              <a:rPr lang="es-ES" sz="2000" spc="-5" dirty="0">
                <a:latin typeface="Times New Roman"/>
                <a:cs typeface="Times New Roman"/>
              </a:rPr>
              <a:t>Calcular</a:t>
            </a:r>
            <a:r>
              <a:rPr lang="es-ES" sz="2000" spc="30" dirty="0">
                <a:latin typeface="Times New Roman"/>
                <a:cs typeface="Times New Roman"/>
              </a:rPr>
              <a:t> </a:t>
            </a:r>
            <a:r>
              <a:rPr lang="es-ES" sz="2000" spc="-5" dirty="0">
                <a:latin typeface="Times New Roman"/>
                <a:cs typeface="Times New Roman"/>
              </a:rPr>
              <a:t>las</a:t>
            </a:r>
            <a:r>
              <a:rPr lang="es-ES" sz="2000" spc="45" dirty="0">
                <a:latin typeface="Times New Roman"/>
                <a:cs typeface="Times New Roman"/>
              </a:rPr>
              <a:t> </a:t>
            </a:r>
            <a:r>
              <a:rPr lang="es-ES" sz="2000" b="1" i="1" spc="-5" dirty="0">
                <a:latin typeface="Times New Roman"/>
                <a:cs typeface="Times New Roman"/>
              </a:rPr>
              <a:t>Tensión</a:t>
            </a:r>
            <a:r>
              <a:rPr lang="es-ES" sz="2000" b="1" i="1" spc="40" dirty="0">
                <a:latin typeface="Times New Roman"/>
                <a:cs typeface="Times New Roman"/>
              </a:rPr>
              <a:t> </a:t>
            </a:r>
            <a:r>
              <a:rPr lang="es-ES" sz="2000" b="1" i="1" dirty="0">
                <a:latin typeface="Times New Roman"/>
                <a:cs typeface="Times New Roman"/>
              </a:rPr>
              <a:t>Permisible</a:t>
            </a:r>
            <a:r>
              <a:rPr lang="es-ES" sz="2000" b="1" i="1" spc="35" dirty="0">
                <a:latin typeface="Times New Roman"/>
                <a:cs typeface="Times New Roman"/>
              </a:rPr>
              <a:t> </a:t>
            </a:r>
            <a:r>
              <a:rPr lang="es-ES" sz="2000" b="1" i="1" dirty="0">
                <a:latin typeface="Times New Roman"/>
                <a:cs typeface="Times New Roman"/>
              </a:rPr>
              <a:t>de</a:t>
            </a:r>
            <a:r>
              <a:rPr lang="es-ES" sz="2000" b="1" i="1" spc="30" dirty="0">
                <a:latin typeface="Times New Roman"/>
                <a:cs typeface="Times New Roman"/>
              </a:rPr>
              <a:t> </a:t>
            </a:r>
            <a:r>
              <a:rPr lang="es-ES" sz="2000" b="1" i="1" dirty="0">
                <a:latin typeface="Times New Roman"/>
                <a:cs typeface="Times New Roman"/>
              </a:rPr>
              <a:t>Paso</a:t>
            </a:r>
            <a:r>
              <a:rPr lang="es-ES" sz="2000" b="1" i="1" spc="70" dirty="0">
                <a:latin typeface="Times New Roman"/>
                <a:cs typeface="Times New Roman"/>
              </a:rPr>
              <a:t> </a:t>
            </a:r>
            <a:r>
              <a:rPr lang="es-ES" sz="2000" dirty="0">
                <a:latin typeface="Times New Roman"/>
                <a:cs typeface="Times New Roman"/>
              </a:rPr>
              <a:t>y</a:t>
            </a:r>
            <a:r>
              <a:rPr lang="es-ES" sz="2000" spc="20" dirty="0">
                <a:latin typeface="Times New Roman"/>
                <a:cs typeface="Times New Roman"/>
              </a:rPr>
              <a:t> </a:t>
            </a:r>
            <a:r>
              <a:rPr lang="es-ES" sz="2000" b="1" i="1" spc="-5" dirty="0">
                <a:latin typeface="Times New Roman"/>
                <a:cs typeface="Times New Roman"/>
              </a:rPr>
              <a:t>Tensión</a:t>
            </a:r>
            <a:r>
              <a:rPr lang="es-ES" sz="2000" b="1" i="1" spc="45" dirty="0">
                <a:latin typeface="Times New Roman"/>
                <a:cs typeface="Times New Roman"/>
              </a:rPr>
              <a:t> </a:t>
            </a:r>
            <a:r>
              <a:rPr lang="es-ES" sz="2000" b="1" i="1" dirty="0">
                <a:latin typeface="Times New Roman"/>
                <a:cs typeface="Times New Roman"/>
              </a:rPr>
              <a:t>Permisible</a:t>
            </a:r>
            <a:r>
              <a:rPr lang="es-ES" sz="2000" b="1" i="1" spc="30" dirty="0">
                <a:latin typeface="Times New Roman"/>
                <a:cs typeface="Times New Roman"/>
              </a:rPr>
              <a:t> </a:t>
            </a:r>
            <a:r>
              <a:rPr lang="es-ES" sz="2000" b="1" i="1" dirty="0">
                <a:latin typeface="Times New Roman"/>
                <a:cs typeface="Times New Roman"/>
              </a:rPr>
              <a:t>de</a:t>
            </a:r>
            <a:r>
              <a:rPr lang="es-ES" sz="2000" b="1" i="1" spc="30" dirty="0">
                <a:latin typeface="Times New Roman"/>
                <a:cs typeface="Times New Roman"/>
              </a:rPr>
              <a:t> </a:t>
            </a:r>
            <a:r>
              <a:rPr lang="es-ES" sz="2000" b="1" i="1" dirty="0">
                <a:latin typeface="Times New Roman"/>
                <a:cs typeface="Times New Roman"/>
              </a:rPr>
              <a:t>Contacto</a:t>
            </a:r>
            <a:r>
              <a:rPr lang="es-ES" sz="2000" dirty="0">
                <a:latin typeface="Times New Roman"/>
                <a:cs typeface="Times New Roman"/>
              </a:rPr>
              <a:t>,</a:t>
            </a:r>
            <a:r>
              <a:rPr lang="es-ES" sz="2000" spc="35" dirty="0">
                <a:latin typeface="Times New Roman"/>
                <a:cs typeface="Times New Roman"/>
              </a:rPr>
              <a:t> </a:t>
            </a:r>
            <a:r>
              <a:rPr lang="es-ES" sz="2000" dirty="0">
                <a:latin typeface="Times New Roman"/>
                <a:cs typeface="Times New Roman"/>
              </a:rPr>
              <a:t>utilizando</a:t>
            </a:r>
            <a:r>
              <a:rPr lang="es-ES" sz="2000" spc="30" dirty="0">
                <a:latin typeface="Times New Roman"/>
                <a:cs typeface="Times New Roman"/>
              </a:rPr>
              <a:t> </a:t>
            </a:r>
            <a:r>
              <a:rPr lang="es-ES" sz="2000" spc="-5" dirty="0">
                <a:latin typeface="Times New Roman"/>
                <a:cs typeface="Times New Roman"/>
              </a:rPr>
              <a:t>las </a:t>
            </a:r>
            <a:r>
              <a:rPr lang="es-ES" sz="2000" spc="-285" dirty="0">
                <a:latin typeface="Times New Roman"/>
                <a:cs typeface="Times New Roman"/>
              </a:rPr>
              <a:t> </a:t>
            </a:r>
            <a:r>
              <a:rPr lang="es-ES" sz="2000" spc="-5" dirty="0">
                <a:latin typeface="Times New Roman"/>
                <a:cs typeface="Times New Roman"/>
              </a:rPr>
              <a:t>Ecuaciones</a:t>
            </a:r>
            <a:r>
              <a:rPr lang="es-ES" sz="2000" dirty="0">
                <a:latin typeface="Times New Roman"/>
                <a:cs typeface="Times New Roman"/>
              </a:rPr>
              <a:t> (3)</a:t>
            </a:r>
            <a:r>
              <a:rPr lang="es-ES" sz="2000" spc="15" dirty="0">
                <a:latin typeface="Times New Roman"/>
                <a:cs typeface="Times New Roman"/>
              </a:rPr>
              <a:t> </a:t>
            </a:r>
            <a:r>
              <a:rPr lang="es-ES" sz="2000" dirty="0">
                <a:latin typeface="Times New Roman"/>
                <a:cs typeface="Times New Roman"/>
              </a:rPr>
              <a:t>y</a:t>
            </a:r>
            <a:r>
              <a:rPr lang="es-ES" sz="2000" spc="-25" dirty="0">
                <a:latin typeface="Times New Roman"/>
                <a:cs typeface="Times New Roman"/>
              </a:rPr>
              <a:t> </a:t>
            </a:r>
            <a:r>
              <a:rPr lang="es-ES" sz="2000" dirty="0">
                <a:latin typeface="Times New Roman"/>
                <a:cs typeface="Times New Roman"/>
              </a:rPr>
              <a:t>(4) </a:t>
            </a:r>
            <a:r>
              <a:rPr lang="es-ES" sz="2000" spc="-5" dirty="0">
                <a:latin typeface="Times New Roman"/>
                <a:cs typeface="Times New Roman"/>
              </a:rPr>
              <a:t>respectivamente:</a:t>
            </a:r>
            <a:endParaRPr lang="es-ES" sz="2000" dirty="0">
              <a:latin typeface="Times New Roman"/>
              <a:cs typeface="Times New Roman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7800" y="1841440"/>
            <a:ext cx="3952875" cy="257815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5262" y="5410200"/>
            <a:ext cx="3690938" cy="10668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5262" y="8349490"/>
            <a:ext cx="3514725" cy="1411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1" y="429262"/>
            <a:ext cx="11125200" cy="50788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sz="2400" b="1" dirty="0" smtClean="0">
                <a:cs typeface="Times New Roman"/>
              </a:rPr>
              <a:t>11.7.4</a:t>
            </a:r>
            <a:r>
              <a:rPr lang="es-ES" sz="2400" b="1" dirty="0" smtClean="0">
                <a:cs typeface="Times New Roman"/>
              </a:rPr>
              <a:t>     </a:t>
            </a:r>
            <a:r>
              <a:rPr sz="2400" b="1" dirty="0" err="1" smtClean="0">
                <a:cs typeface="Times New Roman"/>
              </a:rPr>
              <a:t>Determinación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Coeficientes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Km,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Ki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10" dirty="0" smtClean="0">
                <a:cs typeface="Times New Roman"/>
              </a:rPr>
              <a:t>Ks</a:t>
            </a:r>
            <a:endParaRPr lang="es-ES" sz="2400" b="1" spc="-10" dirty="0" smtClean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algn="just">
              <a:spcBef>
                <a:spcPts val="180"/>
              </a:spcBef>
            </a:pPr>
            <a:r>
              <a:rPr sz="2400" spc="-5" dirty="0">
                <a:cs typeface="Times New Roman"/>
              </a:rPr>
              <a:t>Para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poder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calcular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estos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coeficientes,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preciso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conocer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conceptos:</a:t>
            </a:r>
            <a:endParaRPr sz="2400" dirty="0">
              <a:cs typeface="Times New Roman"/>
            </a:endParaRPr>
          </a:p>
          <a:p>
            <a:pPr algn="just">
              <a:spcBef>
                <a:spcPts val="320"/>
              </a:spcBef>
            </a:pPr>
            <a:r>
              <a:rPr sz="2400" b="1" spc="-5" dirty="0">
                <a:cs typeface="Times New Roman"/>
              </a:rPr>
              <a:t>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 </a:t>
            </a:r>
            <a:r>
              <a:rPr sz="2400" spc="-5" dirty="0">
                <a:cs typeface="Times New Roman"/>
              </a:rPr>
              <a:t>Longitud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malla,</a:t>
            </a:r>
            <a:r>
              <a:rPr sz="2400" spc="-5" dirty="0">
                <a:cs typeface="Times New Roman"/>
              </a:rPr>
              <a:t> en metros.</a:t>
            </a:r>
            <a:endParaRPr sz="2400" dirty="0">
              <a:cs typeface="Times New Roman"/>
            </a:endParaRPr>
          </a:p>
          <a:p>
            <a:pPr algn="just">
              <a:spcBef>
                <a:spcPts val="229"/>
              </a:spcBef>
            </a:pPr>
            <a:r>
              <a:rPr sz="2400" b="1" dirty="0">
                <a:cs typeface="Times New Roman"/>
              </a:rPr>
              <a:t>B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Ancho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malla, </a:t>
            </a:r>
            <a:r>
              <a:rPr sz="2400" dirty="0">
                <a:cs typeface="Times New Roman"/>
              </a:rPr>
              <a:t>en</a:t>
            </a:r>
            <a:r>
              <a:rPr sz="2400" spc="-5" dirty="0">
                <a:cs typeface="Times New Roman"/>
              </a:rPr>
              <a:t> metros.</a:t>
            </a:r>
            <a:endParaRPr sz="2400" dirty="0">
              <a:cs typeface="Times New Roman"/>
            </a:endParaRPr>
          </a:p>
          <a:p>
            <a:pPr algn="just">
              <a:spcBef>
                <a:spcPts val="145"/>
              </a:spcBef>
            </a:pPr>
            <a:r>
              <a:rPr sz="2400" b="1" dirty="0">
                <a:cs typeface="Times New Roman"/>
              </a:rPr>
              <a:t>L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Longitud total </a:t>
            </a:r>
            <a:r>
              <a:rPr sz="2400" dirty="0">
                <a:cs typeface="Times New Roman"/>
              </a:rPr>
              <a:t>del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conductor,</a:t>
            </a:r>
            <a:r>
              <a:rPr sz="2400" spc="-5" dirty="0">
                <a:cs typeface="Times New Roman"/>
              </a:rPr>
              <a:t> en metros.</a:t>
            </a:r>
            <a:endParaRPr sz="2400" dirty="0">
              <a:cs typeface="Times New Roman"/>
            </a:endParaRPr>
          </a:p>
          <a:p>
            <a:pPr marR="1626870" algn="just">
              <a:lnSpc>
                <a:spcPct val="110000"/>
              </a:lnSpc>
              <a:spcBef>
                <a:spcPts val="10"/>
              </a:spcBef>
            </a:pPr>
            <a:r>
              <a:rPr sz="2400" b="1" spc="-5" dirty="0">
                <a:cs typeface="Times New Roman"/>
              </a:rPr>
              <a:t>n </a:t>
            </a:r>
            <a:r>
              <a:rPr sz="2400" b="1" dirty="0">
                <a:cs typeface="Times New Roman"/>
              </a:rPr>
              <a:t>= </a:t>
            </a:r>
            <a:r>
              <a:rPr sz="2400" spc="-5" dirty="0">
                <a:cs typeface="Times New Roman"/>
              </a:rPr>
              <a:t>Número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conductores </a:t>
            </a:r>
            <a:r>
              <a:rPr sz="2400" dirty="0">
                <a:cs typeface="Times New Roman"/>
              </a:rPr>
              <a:t>de longitud </a:t>
            </a:r>
            <a:r>
              <a:rPr sz="2400" spc="-5" dirty="0">
                <a:cs typeface="Times New Roman"/>
              </a:rPr>
              <a:t>A en </a:t>
            </a:r>
            <a:r>
              <a:rPr sz="2400" dirty="0" err="1">
                <a:cs typeface="Times New Roman"/>
              </a:rPr>
              <a:t>paralelo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R="1626870" algn="just">
              <a:lnSpc>
                <a:spcPct val="110000"/>
              </a:lnSpc>
              <a:spcBef>
                <a:spcPts val="10"/>
              </a:spcBef>
            </a:pPr>
            <a:r>
              <a:rPr sz="2400" dirty="0" smtClean="0">
                <a:cs typeface="Times New Roman"/>
              </a:rPr>
              <a:t> </a:t>
            </a:r>
            <a:r>
              <a:rPr sz="2400" spc="-285" dirty="0" smtClean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m= </a:t>
            </a:r>
            <a:r>
              <a:rPr sz="2400" spc="-5" dirty="0">
                <a:cs typeface="Times New Roman"/>
              </a:rPr>
              <a:t>Número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conductores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longitud </a:t>
            </a:r>
            <a:r>
              <a:rPr sz="2400" dirty="0">
                <a:cs typeface="Times New Roman"/>
              </a:rPr>
              <a:t>B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paralelo. </a:t>
            </a:r>
            <a:r>
              <a:rPr sz="2400" spc="-285" dirty="0">
                <a:cs typeface="Times New Roman"/>
              </a:rPr>
              <a:t> </a:t>
            </a:r>
            <a:endParaRPr lang="es-ES" sz="2400" spc="-285" dirty="0" smtClean="0">
              <a:cs typeface="Times New Roman"/>
            </a:endParaRPr>
          </a:p>
          <a:p>
            <a:pPr marR="1626870" algn="just">
              <a:lnSpc>
                <a:spcPct val="110000"/>
              </a:lnSpc>
              <a:spcBef>
                <a:spcPts val="10"/>
              </a:spcBef>
            </a:pPr>
            <a:r>
              <a:rPr sz="2400" b="1" spc="-5" dirty="0" smtClean="0">
                <a:cs typeface="Times New Roman"/>
              </a:rPr>
              <a:t>D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Espaciamiento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entre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conductores,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metros.</a:t>
            </a:r>
            <a:endParaRPr sz="2400" dirty="0">
              <a:cs typeface="Times New Roman"/>
            </a:endParaRPr>
          </a:p>
          <a:p>
            <a:pPr algn="just">
              <a:spcBef>
                <a:spcPts val="145"/>
              </a:spcBef>
            </a:pPr>
            <a:r>
              <a:rPr sz="2400" b="1" spc="-5" dirty="0">
                <a:cs typeface="Times New Roman"/>
              </a:rPr>
              <a:t>h</a:t>
            </a:r>
            <a:r>
              <a:rPr sz="2400" b="1" dirty="0">
                <a:cs typeface="Times New Roman"/>
              </a:rPr>
              <a:t> =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Profundidad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enterramiento,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metros.</a:t>
            </a:r>
            <a:endParaRPr sz="2400" dirty="0">
              <a:cs typeface="Times New Roman"/>
            </a:endParaRPr>
          </a:p>
          <a:p>
            <a:pPr algn="just">
              <a:spcBef>
                <a:spcPts val="155"/>
              </a:spcBef>
            </a:pPr>
            <a:r>
              <a:rPr sz="2400" b="1" spc="-5" dirty="0">
                <a:cs typeface="Times New Roman"/>
              </a:rPr>
              <a:t>d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Diámetro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conductor,</a:t>
            </a:r>
            <a:r>
              <a:rPr sz="2400" spc="-5" dirty="0">
                <a:cs typeface="Times New Roman"/>
              </a:rPr>
              <a:t> en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m.</a:t>
            </a:r>
          </a:p>
          <a:p>
            <a:pPr algn="just"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 algn="just"/>
            <a:r>
              <a:rPr sz="2400" spc="-10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</a:t>
            </a:r>
            <a:r>
              <a:rPr sz="2400" dirty="0">
                <a:cs typeface="Times New Roman"/>
              </a:rPr>
              <a:t> 11.16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representa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malla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puesta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tierra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respectivas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dimensiones:</a:t>
            </a:r>
            <a:endParaRPr sz="2400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9356" y="5873474"/>
            <a:ext cx="11353850" cy="19114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2400" dirty="0">
              <a:cs typeface="Times New Roman"/>
            </a:endParaRPr>
          </a:p>
          <a:p>
            <a:pPr marL="12065" lvl="2">
              <a:tabLst>
                <a:tab pos="503555" algn="l"/>
              </a:tabLst>
            </a:pPr>
            <a:r>
              <a:rPr lang="es-ES" sz="2400" b="1" spc="-5" dirty="0" smtClean="0">
                <a:cs typeface="Times New Roman"/>
              </a:rPr>
              <a:t>11.7.5     </a:t>
            </a:r>
            <a:r>
              <a:rPr sz="2400" b="1" spc="-5" dirty="0" err="1" smtClean="0">
                <a:cs typeface="Times New Roman"/>
              </a:rPr>
              <a:t>Longitud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Total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 Conductor </a:t>
            </a:r>
            <a:r>
              <a:rPr sz="2400" b="1" dirty="0">
                <a:cs typeface="Times New Roman"/>
              </a:rPr>
              <a:t>de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Malla</a:t>
            </a:r>
            <a:endParaRPr sz="2400" dirty="0">
              <a:cs typeface="Times New Roman"/>
            </a:endParaRPr>
          </a:p>
          <a:p>
            <a:pPr marL="12700">
              <a:spcBef>
                <a:spcPts val="180"/>
              </a:spcBef>
            </a:pPr>
            <a:r>
              <a:rPr sz="2400" spc="-1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longitud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total</a:t>
            </a:r>
            <a:r>
              <a:rPr sz="2400" dirty="0">
                <a:cs typeface="Times New Roman"/>
              </a:rPr>
              <a:t> del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conductor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malla</a:t>
            </a:r>
            <a:r>
              <a:rPr sz="2400" dirty="0">
                <a:cs typeface="Times New Roman"/>
              </a:rPr>
              <a:t> se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determina utilizando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expresión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siguiente:</a:t>
            </a:r>
            <a:endParaRPr sz="2400" dirty="0">
              <a:cs typeface="Times New Roman"/>
            </a:endParaRPr>
          </a:p>
          <a:p>
            <a:pPr marL="148590" algn="ctr">
              <a:spcBef>
                <a:spcPts val="170"/>
              </a:spcBef>
            </a:pPr>
            <a:r>
              <a:rPr sz="2400" b="1" dirty="0">
                <a:cs typeface="Times New Roman"/>
              </a:rPr>
              <a:t>L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 </a:t>
            </a:r>
            <a:r>
              <a:rPr sz="2400" b="1" dirty="0">
                <a:cs typeface="Times New Roman"/>
              </a:rPr>
              <a:t>.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</a:t>
            </a:r>
            <a:r>
              <a:rPr sz="2400" b="1" spc="28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+</a:t>
            </a:r>
            <a:r>
              <a:rPr sz="2400" b="1" spc="28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.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B</a:t>
            </a:r>
            <a:endParaRPr sz="2400" dirty="0">
              <a:cs typeface="Times New Roman"/>
            </a:endParaRPr>
          </a:p>
          <a:p>
            <a:pPr marL="12065" lvl="2">
              <a:tabLst>
                <a:tab pos="503555" algn="l"/>
              </a:tabLst>
            </a:pPr>
            <a:r>
              <a:rPr lang="es-ES" sz="2400" b="1" spc="-5" dirty="0" smtClean="0">
                <a:cs typeface="Times New Roman"/>
              </a:rPr>
              <a:t>11.7.6     </a:t>
            </a:r>
            <a:r>
              <a:rPr sz="2400" b="1" spc="-5" dirty="0" err="1" smtClean="0">
                <a:cs typeface="Times New Roman"/>
              </a:rPr>
              <a:t>Coeficiente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Geométrico,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Km</a:t>
            </a:r>
            <a:endParaRPr sz="2400" dirty="0"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7210" y="1295400"/>
            <a:ext cx="6019751" cy="6885937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0936837" y="8761181"/>
            <a:ext cx="6841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1765" algn="ctr"/>
            <a:r>
              <a:rPr lang="es-ES" sz="2400" b="1" dirty="0">
                <a:cs typeface="Times New Roman"/>
              </a:rPr>
              <a:t>Figura 11.16: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Dimensiones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malla </a:t>
            </a:r>
            <a:r>
              <a:rPr lang="es-ES" sz="2400" b="1" dirty="0">
                <a:cs typeface="Times New Roman"/>
              </a:rPr>
              <a:t>de </a:t>
            </a:r>
            <a:r>
              <a:rPr lang="es-ES" sz="2400" b="1" spc="-5" dirty="0">
                <a:cs typeface="Times New Roman"/>
              </a:rPr>
              <a:t>puesta</a:t>
            </a:r>
            <a:r>
              <a:rPr lang="es-ES" sz="2400" b="1" dirty="0">
                <a:cs typeface="Times New Roman"/>
              </a:rPr>
              <a:t> a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tierra.</a:t>
            </a:r>
            <a:endParaRPr lang="es-ES" sz="2400" b="1" dirty="0">
              <a:cs typeface="Times New Roman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600" y="8273037"/>
            <a:ext cx="7315200" cy="1437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304800"/>
            <a:ext cx="17297399" cy="9613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2">
              <a:tabLst>
                <a:tab pos="872490" algn="l"/>
              </a:tabLst>
            </a:pPr>
            <a:r>
              <a:rPr lang="es-ES" sz="2400" b="1" spc="-5" dirty="0" smtClean="0">
                <a:cs typeface="Times New Roman"/>
              </a:rPr>
              <a:t>11.7.7    </a:t>
            </a:r>
            <a:r>
              <a:rPr sz="2400" b="1" spc="-5" dirty="0" err="1" smtClean="0">
                <a:cs typeface="Times New Roman"/>
              </a:rPr>
              <a:t>Coeficiente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Irregularidades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dirty="0">
                <a:cs typeface="Times New Roman"/>
              </a:rPr>
              <a:t> Terreno,</a:t>
            </a:r>
            <a:r>
              <a:rPr sz="2400" b="1" spc="-10" dirty="0">
                <a:cs typeface="Times New Roman"/>
              </a:rPr>
              <a:t> Ki</a:t>
            </a:r>
            <a:endParaRPr sz="2400" dirty="0">
              <a:cs typeface="Times New Roman"/>
            </a:endParaRPr>
          </a:p>
          <a:p>
            <a:pPr marL="12700">
              <a:spcBef>
                <a:spcPts val="5"/>
              </a:spcBef>
            </a:pPr>
            <a:endParaRPr lang="es-ES" sz="2400" dirty="0" smtClean="0">
              <a:cs typeface="Times New Roman"/>
            </a:endParaRPr>
          </a:p>
          <a:p>
            <a:pPr marL="12700">
              <a:spcBef>
                <a:spcPts val="5"/>
              </a:spcBef>
            </a:pPr>
            <a:endParaRPr lang="es-ES" sz="2400" dirty="0">
              <a:cs typeface="Times New Roman"/>
            </a:endParaRPr>
          </a:p>
          <a:p>
            <a:pPr marL="12700" lvl="2">
              <a:tabLst>
                <a:tab pos="872490" algn="l"/>
              </a:tabLst>
            </a:pPr>
            <a:r>
              <a:rPr lang="es-ES" sz="2400" b="1" spc="-5" dirty="0" smtClean="0">
                <a:cs typeface="Times New Roman"/>
              </a:rPr>
              <a:t>11.7.8    </a:t>
            </a:r>
            <a:r>
              <a:rPr sz="2400" b="1" spc="-5" dirty="0" err="1" smtClean="0">
                <a:cs typeface="Times New Roman"/>
              </a:rPr>
              <a:t>Coeficiente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Espaciamiento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Profundidad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Malla,</a:t>
            </a:r>
            <a:r>
              <a:rPr sz="2400" b="1" dirty="0">
                <a:cs typeface="Times New Roman"/>
              </a:rPr>
              <a:t> </a:t>
            </a:r>
            <a:r>
              <a:rPr sz="2400" b="1" spc="-10" dirty="0" smtClean="0">
                <a:cs typeface="Times New Roman"/>
              </a:rPr>
              <a:t>Ks</a:t>
            </a:r>
            <a:endParaRPr lang="es-ES" sz="2400" b="1" spc="-10" dirty="0" smtClean="0">
              <a:cs typeface="Times New Roman"/>
            </a:endParaRPr>
          </a:p>
          <a:p>
            <a:pPr marL="12700" lvl="2">
              <a:tabLst>
                <a:tab pos="872490" algn="l"/>
              </a:tabLst>
            </a:pPr>
            <a:endParaRPr lang="es-ES" sz="2400" b="1" spc="-10" dirty="0">
              <a:cs typeface="Times New Roman"/>
            </a:endParaRPr>
          </a:p>
          <a:p>
            <a:pPr marL="12700" lvl="2">
              <a:tabLst>
                <a:tab pos="872490" algn="l"/>
              </a:tabLst>
            </a:pPr>
            <a:endParaRPr lang="es-ES" sz="2400" b="1" spc="-10" dirty="0" smtClean="0">
              <a:cs typeface="Times New Roman"/>
            </a:endParaRPr>
          </a:p>
          <a:p>
            <a:pPr marL="12700" lvl="2">
              <a:tabLst>
                <a:tab pos="872490" algn="l"/>
              </a:tabLst>
            </a:pPr>
            <a:endParaRPr lang="es-ES" sz="2400" b="1" spc="-10" dirty="0">
              <a:cs typeface="Times New Roman"/>
            </a:endParaRPr>
          </a:p>
          <a:p>
            <a:pPr marL="12700" lvl="2">
              <a:tabLst>
                <a:tab pos="872490" algn="l"/>
              </a:tabLst>
            </a:pPr>
            <a:endParaRPr lang="es-ES" sz="2400" b="1" spc="-10" dirty="0" smtClean="0">
              <a:cs typeface="Times New Roman"/>
            </a:endParaRPr>
          </a:p>
          <a:p>
            <a:pPr marL="12700" marR="55880" algn="just">
              <a:lnSpc>
                <a:spcPct val="110300"/>
              </a:lnSpc>
              <a:spcBef>
                <a:spcPts val="95"/>
              </a:spcBef>
            </a:pPr>
            <a:r>
              <a:rPr lang="es-ES" sz="2400" spc="-10" dirty="0" smtClean="0">
                <a:cs typeface="Times New Roman"/>
              </a:rPr>
              <a:t>Las </a:t>
            </a:r>
            <a:r>
              <a:rPr lang="es-ES" sz="2400" b="1" i="1" spc="-5" dirty="0">
                <a:cs typeface="Times New Roman"/>
              </a:rPr>
              <a:t>Tensión </a:t>
            </a:r>
            <a:r>
              <a:rPr lang="es-ES" sz="2400" b="1" i="1" dirty="0">
                <a:cs typeface="Times New Roman"/>
              </a:rPr>
              <a:t>de Paso Real </a:t>
            </a:r>
            <a:r>
              <a:rPr lang="es-ES" sz="2400" dirty="0">
                <a:cs typeface="Times New Roman"/>
              </a:rPr>
              <a:t>y la </a:t>
            </a:r>
            <a:r>
              <a:rPr lang="es-ES" sz="2400" b="1" i="1" spc="-5" dirty="0">
                <a:cs typeface="Times New Roman"/>
              </a:rPr>
              <a:t>Tensión </a:t>
            </a:r>
            <a:r>
              <a:rPr lang="es-ES" sz="2400" b="1" i="1" dirty="0">
                <a:cs typeface="Times New Roman"/>
              </a:rPr>
              <a:t>de </a:t>
            </a:r>
            <a:r>
              <a:rPr lang="es-ES" sz="2400" b="1" i="1" spc="-5" dirty="0">
                <a:cs typeface="Times New Roman"/>
              </a:rPr>
              <a:t>Contacto Real </a:t>
            </a:r>
            <a:r>
              <a:rPr lang="es-ES" sz="2400" spc="-5" dirty="0">
                <a:cs typeface="Times New Roman"/>
              </a:rPr>
              <a:t>deben </a:t>
            </a:r>
            <a:r>
              <a:rPr lang="es-ES" sz="2400" dirty="0">
                <a:cs typeface="Times New Roman"/>
              </a:rPr>
              <a:t>ser </a:t>
            </a:r>
            <a:r>
              <a:rPr lang="es-ES" sz="2400" spc="-5" dirty="0">
                <a:cs typeface="Times New Roman"/>
              </a:rPr>
              <a:t>igual </a:t>
            </a:r>
            <a:r>
              <a:rPr lang="es-ES" sz="2400" dirty="0">
                <a:cs typeface="Times New Roman"/>
              </a:rPr>
              <a:t>o menor que </a:t>
            </a:r>
            <a:r>
              <a:rPr lang="es-ES" sz="2400" spc="-5" dirty="0">
                <a:cs typeface="Times New Roman"/>
              </a:rPr>
              <a:t>las 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b="1" i="1" spc="-5" dirty="0">
                <a:cs typeface="Times New Roman"/>
              </a:rPr>
              <a:t>Tensiones </a:t>
            </a:r>
            <a:r>
              <a:rPr lang="es-ES" sz="2400" b="1" i="1" dirty="0">
                <a:cs typeface="Times New Roman"/>
              </a:rPr>
              <a:t>Permisibles </a:t>
            </a:r>
            <a:r>
              <a:rPr lang="es-ES" sz="2400" b="1" i="1" spc="-10" dirty="0">
                <a:cs typeface="Times New Roman"/>
              </a:rPr>
              <a:t>de </a:t>
            </a:r>
            <a:r>
              <a:rPr lang="es-ES" sz="2400" b="1" i="1" dirty="0">
                <a:cs typeface="Times New Roman"/>
              </a:rPr>
              <a:t>Paso y </a:t>
            </a:r>
            <a:r>
              <a:rPr lang="es-ES" sz="2400" b="1" i="1" spc="5" dirty="0">
                <a:cs typeface="Times New Roman"/>
              </a:rPr>
              <a:t>de </a:t>
            </a:r>
            <a:r>
              <a:rPr lang="es-ES" sz="2400" b="1" i="1" dirty="0">
                <a:cs typeface="Times New Roman"/>
              </a:rPr>
              <a:t>Contacto </a:t>
            </a:r>
            <a:r>
              <a:rPr lang="es-ES" sz="2400" spc="-5" dirty="0">
                <a:cs typeface="Times New Roman"/>
              </a:rPr>
              <a:t>respectivamente. Si sus valores son mayores, </a:t>
            </a:r>
            <a:r>
              <a:rPr lang="es-ES" sz="2400" spc="-2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se </a:t>
            </a:r>
            <a:r>
              <a:rPr lang="es-ES" sz="2400" dirty="0">
                <a:cs typeface="Times New Roman"/>
              </a:rPr>
              <a:t>debe </a:t>
            </a:r>
            <a:r>
              <a:rPr lang="es-ES" sz="2400" spc="-5" dirty="0">
                <a:cs typeface="Times New Roman"/>
              </a:rPr>
              <a:t>modificar las </a:t>
            </a:r>
            <a:r>
              <a:rPr lang="es-ES" sz="2400" dirty="0">
                <a:cs typeface="Times New Roman"/>
              </a:rPr>
              <a:t>dimensiones de la malla o la </a:t>
            </a:r>
            <a:r>
              <a:rPr lang="es-ES" sz="2400" spc="-5" dirty="0">
                <a:cs typeface="Times New Roman"/>
              </a:rPr>
              <a:t>profundidad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enterramiento </a:t>
            </a:r>
            <a:r>
              <a:rPr lang="es-ES" sz="2400" dirty="0">
                <a:cs typeface="Times New Roman"/>
              </a:rPr>
              <a:t>de la 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misma.</a:t>
            </a:r>
          </a:p>
          <a:p>
            <a:pPr marL="12700" marR="61594" algn="just">
              <a:lnSpc>
                <a:spcPct val="110000"/>
              </a:lnSpc>
            </a:pPr>
            <a:r>
              <a:rPr lang="es-ES" sz="2400" spc="-5" dirty="0">
                <a:cs typeface="Times New Roman"/>
              </a:rPr>
              <a:t>Al comparar las Tensiones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Paso </a:t>
            </a:r>
            <a:r>
              <a:rPr lang="es-ES" sz="2400" dirty="0">
                <a:cs typeface="Times New Roman"/>
              </a:rPr>
              <a:t>y de Contacto </a:t>
            </a:r>
            <a:r>
              <a:rPr lang="es-ES" sz="2400" spc="-5" dirty="0">
                <a:cs typeface="Times New Roman"/>
              </a:rPr>
              <a:t>Permisible </a:t>
            </a:r>
            <a:r>
              <a:rPr lang="es-ES" sz="2400" dirty="0">
                <a:cs typeface="Times New Roman"/>
              </a:rPr>
              <a:t>y Real, debe </a:t>
            </a:r>
            <a:r>
              <a:rPr lang="es-ES" sz="2400" spc="-5" dirty="0">
                <a:cs typeface="Times New Roman"/>
              </a:rPr>
              <a:t>cumplirse </a:t>
            </a:r>
            <a:r>
              <a:rPr lang="es-ES" sz="2400" dirty="0">
                <a:cs typeface="Times New Roman"/>
              </a:rPr>
              <a:t>lo 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siguiente:</a:t>
            </a:r>
          </a:p>
          <a:p>
            <a:pPr marL="12700" marR="61594" algn="just">
              <a:lnSpc>
                <a:spcPct val="110000"/>
              </a:lnSpc>
            </a:pPr>
            <a:r>
              <a:rPr lang="es-ES" sz="2400" spc="-5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no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cumplirse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estas</a:t>
            </a:r>
            <a:r>
              <a:rPr lang="es-ES" sz="2400" spc="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condiciones,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es</a:t>
            </a:r>
            <a:r>
              <a:rPr lang="es-ES" sz="2400" spc="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necesario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variar</a:t>
            </a:r>
            <a:r>
              <a:rPr lang="es-ES" sz="2400" spc="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los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valores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correspondientes</a:t>
            </a:r>
            <a:r>
              <a:rPr lang="es-ES" sz="2400" spc="1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a:</a:t>
            </a:r>
          </a:p>
          <a:p>
            <a:pPr marL="1162050" lvl="1" indent="-692150">
              <a:spcBef>
                <a:spcPts val="145"/>
              </a:spcBef>
              <a:buFont typeface="Wingdings"/>
              <a:buChar char=""/>
              <a:tabLst>
                <a:tab pos="741045" algn="l"/>
                <a:tab pos="741680" algn="l"/>
              </a:tabLst>
            </a:pPr>
            <a:r>
              <a:rPr lang="es-ES" sz="2400" b="1" spc="-5" dirty="0">
                <a:cs typeface="Times New Roman"/>
              </a:rPr>
              <a:t>Calibre</a:t>
            </a:r>
            <a:r>
              <a:rPr lang="es-ES" sz="2400" b="1" spc="-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conductor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malla.</a:t>
            </a:r>
          </a:p>
          <a:p>
            <a:pPr marL="1162050" lvl="1" indent="-692150">
              <a:spcBef>
                <a:spcPts val="140"/>
              </a:spcBef>
              <a:buFont typeface="Wingdings"/>
              <a:buChar char=""/>
              <a:tabLst>
                <a:tab pos="741045" algn="l"/>
                <a:tab pos="741680" algn="l"/>
              </a:tabLst>
            </a:pPr>
            <a:r>
              <a:rPr lang="es-ES" sz="2400" b="1" spc="-5" dirty="0">
                <a:cs typeface="Times New Roman"/>
              </a:rPr>
              <a:t>Distanciamiento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entre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conductores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malla,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o</a:t>
            </a:r>
          </a:p>
          <a:p>
            <a:pPr marL="1162050" marR="2425065" lvl="1" indent="-692150">
              <a:lnSpc>
                <a:spcPct val="110100"/>
              </a:lnSpc>
              <a:spcBef>
                <a:spcPts val="15"/>
              </a:spcBef>
              <a:buFont typeface="Wingdings"/>
              <a:buChar char=""/>
              <a:tabLst>
                <a:tab pos="741045" algn="l"/>
                <a:tab pos="741680" algn="l"/>
              </a:tabLst>
            </a:pPr>
            <a:r>
              <a:rPr lang="es-ES" sz="2400" b="1" spc="-5" dirty="0">
                <a:cs typeface="Times New Roman"/>
              </a:rPr>
              <a:t>Profundidad </a:t>
            </a:r>
            <a:r>
              <a:rPr lang="es-ES" sz="2400" b="1" dirty="0">
                <a:cs typeface="Times New Roman"/>
              </a:rPr>
              <a:t>de </a:t>
            </a:r>
            <a:r>
              <a:rPr lang="es-ES" sz="2400" b="1" spc="-5" dirty="0">
                <a:cs typeface="Times New Roman"/>
              </a:rPr>
              <a:t>enterramiento </a:t>
            </a:r>
            <a:r>
              <a:rPr lang="es-ES" sz="2400" b="1" dirty="0">
                <a:cs typeface="Times New Roman"/>
              </a:rPr>
              <a:t>de la malla. </a:t>
            </a:r>
            <a:r>
              <a:rPr lang="es-ES" sz="2400" b="1" spc="-285" dirty="0">
                <a:cs typeface="Times New Roman"/>
              </a:rPr>
              <a:t> </a:t>
            </a:r>
            <a:endParaRPr lang="es-ES" sz="2400" b="1" spc="-285" dirty="0" smtClean="0">
              <a:cs typeface="Times New Roman"/>
            </a:endParaRPr>
          </a:p>
          <a:p>
            <a:pPr marL="12700" marR="2425065">
              <a:lnSpc>
                <a:spcPct val="110100"/>
              </a:lnSpc>
              <a:spcBef>
                <a:spcPts val="15"/>
              </a:spcBef>
              <a:tabLst>
                <a:tab pos="741045" algn="l"/>
                <a:tab pos="741680" algn="l"/>
              </a:tabLst>
            </a:pPr>
            <a:r>
              <a:rPr lang="es-ES" sz="2400" spc="-5" dirty="0" smtClean="0">
                <a:cs typeface="Times New Roman"/>
              </a:rPr>
              <a:t>Hasta </a:t>
            </a:r>
            <a:r>
              <a:rPr lang="es-ES" sz="2400" spc="-5" dirty="0">
                <a:cs typeface="Times New Roman"/>
              </a:rPr>
              <a:t>lograr</a:t>
            </a:r>
            <a:r>
              <a:rPr lang="es-ES" sz="2400" dirty="0">
                <a:cs typeface="Times New Roman"/>
              </a:rPr>
              <a:t> que</a:t>
            </a:r>
            <a:r>
              <a:rPr lang="es-ES" sz="2400" spc="-5" dirty="0">
                <a:cs typeface="Times New Roman"/>
              </a:rPr>
              <a:t> dichas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condiciones </a:t>
            </a:r>
            <a:r>
              <a:rPr lang="es-ES" sz="2400" spc="-5" dirty="0">
                <a:cs typeface="Times New Roman"/>
              </a:rPr>
              <a:t>se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cumplan.</a:t>
            </a:r>
          </a:p>
          <a:p>
            <a:pPr marL="12700">
              <a:spcBef>
                <a:spcPts val="355"/>
              </a:spcBef>
              <a:tabLst>
                <a:tab pos="520065" algn="l"/>
              </a:tabLst>
            </a:pPr>
            <a:r>
              <a:rPr lang="es-ES" sz="2400" b="1" spc="-5" dirty="0" smtClean="0">
                <a:cs typeface="Times New Roman"/>
              </a:rPr>
              <a:t>11.8</a:t>
            </a:r>
            <a:r>
              <a:rPr lang="es-ES" sz="2400" b="1" spc="-5" dirty="0">
                <a:cs typeface="Times New Roman"/>
              </a:rPr>
              <a:t>	Cálculo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del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Valor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 la</a:t>
            </a:r>
            <a:r>
              <a:rPr lang="es-ES" sz="2400" b="1" spc="1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Resistencia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 Puesta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a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Tierra</a:t>
            </a:r>
            <a:endParaRPr lang="es-ES" sz="2400" dirty="0">
              <a:cs typeface="Times New Roman"/>
            </a:endParaRPr>
          </a:p>
          <a:p>
            <a:pPr marL="12700" marR="5080" algn="just">
              <a:lnSpc>
                <a:spcPct val="110300"/>
              </a:lnSpc>
              <a:spcBef>
                <a:spcPts val="50"/>
              </a:spcBef>
            </a:pPr>
            <a:r>
              <a:rPr lang="es-ES" sz="2400" dirty="0">
                <a:cs typeface="Times New Roman"/>
              </a:rPr>
              <a:t>Existen </a:t>
            </a:r>
            <a:r>
              <a:rPr lang="es-ES" sz="2400" spc="-5" dirty="0">
                <a:cs typeface="Times New Roman"/>
              </a:rPr>
              <a:t>dos </a:t>
            </a:r>
            <a:r>
              <a:rPr lang="es-ES" sz="2400" dirty="0">
                <a:cs typeface="Times New Roman"/>
              </a:rPr>
              <a:t>métodos </a:t>
            </a:r>
            <a:r>
              <a:rPr lang="es-ES" sz="2400" spc="-5" dirty="0">
                <a:cs typeface="Times New Roman"/>
              </a:rPr>
              <a:t>muy eficaces </a:t>
            </a:r>
            <a:r>
              <a:rPr lang="es-ES" sz="2400" dirty="0">
                <a:cs typeface="Times New Roman"/>
              </a:rPr>
              <a:t>para calcular el </a:t>
            </a:r>
            <a:r>
              <a:rPr lang="es-ES" sz="2400" spc="-5" dirty="0">
                <a:cs typeface="Times New Roman"/>
              </a:rPr>
              <a:t>valor </a:t>
            </a:r>
            <a:r>
              <a:rPr lang="es-ES" sz="2400" dirty="0">
                <a:cs typeface="Times New Roman"/>
              </a:rPr>
              <a:t>de la </a:t>
            </a:r>
            <a:r>
              <a:rPr lang="es-ES" sz="2400" spc="-5" dirty="0">
                <a:cs typeface="Times New Roman"/>
              </a:rPr>
              <a:t>resistencia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puesta </a:t>
            </a:r>
            <a:r>
              <a:rPr lang="es-ES" sz="2400" dirty="0">
                <a:cs typeface="Times New Roman"/>
              </a:rPr>
              <a:t>a </a:t>
            </a:r>
            <a:r>
              <a:rPr lang="es-ES" sz="2400" spc="-5" dirty="0">
                <a:cs typeface="Times New Roman"/>
              </a:rPr>
              <a:t>tierra. 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Estos son el </a:t>
            </a:r>
            <a:r>
              <a:rPr lang="es-ES" sz="2400" b="1" i="1" dirty="0">
                <a:cs typeface="Times New Roman"/>
              </a:rPr>
              <a:t>Método de </a:t>
            </a:r>
            <a:r>
              <a:rPr lang="es-ES" sz="2400" b="1" i="1" spc="-5" dirty="0">
                <a:cs typeface="Times New Roman"/>
              </a:rPr>
              <a:t>Laurent </a:t>
            </a:r>
            <a:r>
              <a:rPr lang="es-ES" sz="2400" b="1" i="1" dirty="0">
                <a:cs typeface="Times New Roman"/>
              </a:rPr>
              <a:t>y </a:t>
            </a:r>
            <a:r>
              <a:rPr lang="es-ES" sz="2400" b="1" i="1" spc="-5" dirty="0" err="1">
                <a:cs typeface="Times New Roman"/>
              </a:rPr>
              <a:t>Niemann</a:t>
            </a:r>
            <a:r>
              <a:rPr lang="es-ES" sz="2400" spc="-5" dirty="0">
                <a:cs typeface="Times New Roman"/>
              </a:rPr>
              <a:t>, </a:t>
            </a:r>
            <a:r>
              <a:rPr lang="es-ES" sz="2400" dirty="0">
                <a:cs typeface="Times New Roman"/>
              </a:rPr>
              <a:t>y </a:t>
            </a:r>
            <a:r>
              <a:rPr lang="es-ES" sz="2400" spc="-5" dirty="0">
                <a:cs typeface="Times New Roman"/>
              </a:rPr>
              <a:t>el </a:t>
            </a:r>
            <a:r>
              <a:rPr lang="es-ES" sz="2400" b="1" i="1" dirty="0">
                <a:cs typeface="Times New Roman"/>
              </a:rPr>
              <a:t>Método de </a:t>
            </a:r>
            <a:r>
              <a:rPr lang="es-ES" sz="2400" b="1" i="1" dirty="0" err="1">
                <a:cs typeface="Times New Roman"/>
              </a:rPr>
              <a:t>Dwinght</a:t>
            </a:r>
            <a:r>
              <a:rPr lang="es-ES" sz="2400" dirty="0">
                <a:cs typeface="Times New Roman"/>
              </a:rPr>
              <a:t>. El Método de 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Laurent </a:t>
            </a:r>
            <a:r>
              <a:rPr lang="es-ES" sz="2400" dirty="0">
                <a:cs typeface="Times New Roman"/>
              </a:rPr>
              <a:t>y </a:t>
            </a:r>
            <a:r>
              <a:rPr lang="es-ES" sz="2400" spc="-5" dirty="0" err="1">
                <a:cs typeface="Times New Roman"/>
              </a:rPr>
              <a:t>Niemann</a:t>
            </a:r>
            <a:r>
              <a:rPr lang="es-ES" sz="2400" spc="-5" dirty="0">
                <a:cs typeface="Times New Roman"/>
              </a:rPr>
              <a:t> es </a:t>
            </a:r>
            <a:r>
              <a:rPr lang="es-ES" sz="2400" dirty="0">
                <a:cs typeface="Times New Roman"/>
              </a:rPr>
              <a:t>un método </a:t>
            </a:r>
            <a:r>
              <a:rPr lang="es-ES" sz="2400" spc="-5" dirty="0">
                <a:cs typeface="Times New Roman"/>
              </a:rPr>
              <a:t>directo, </a:t>
            </a:r>
            <a:r>
              <a:rPr lang="es-ES" sz="2400" dirty="0">
                <a:cs typeface="Times New Roman"/>
              </a:rPr>
              <a:t>y bastante </a:t>
            </a:r>
            <a:r>
              <a:rPr lang="es-ES" sz="2400" spc="-5" dirty="0">
                <a:cs typeface="Times New Roman"/>
              </a:rPr>
              <a:t>aproximado, </a:t>
            </a:r>
            <a:r>
              <a:rPr lang="es-ES" sz="2400" dirty="0">
                <a:cs typeface="Times New Roman"/>
              </a:rPr>
              <a:t>que por medio a una 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ecuación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se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puede </a:t>
            </a:r>
            <a:r>
              <a:rPr lang="es-ES" sz="2400" dirty="0">
                <a:cs typeface="Times New Roman"/>
              </a:rPr>
              <a:t>determinar </a:t>
            </a:r>
            <a:r>
              <a:rPr lang="es-ES" sz="2400" spc="-5" dirty="0">
                <a:cs typeface="Times New Roman"/>
              </a:rPr>
              <a:t>el</a:t>
            </a:r>
            <a:r>
              <a:rPr lang="es-ES" sz="2400" dirty="0">
                <a:cs typeface="Times New Roman"/>
              </a:rPr>
              <a:t> valor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la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resistencia</a:t>
            </a:r>
            <a:r>
              <a:rPr lang="es-ES" sz="2400" dirty="0">
                <a:cs typeface="Times New Roman"/>
              </a:rPr>
              <a:t> de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puesta a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tierra.</a:t>
            </a:r>
            <a:endParaRPr lang="es-ES" sz="2400" dirty="0">
              <a:cs typeface="Times New Roman"/>
            </a:endParaRPr>
          </a:p>
          <a:p>
            <a:pPr marL="12700" marR="8890" algn="just">
              <a:lnSpc>
                <a:spcPct val="110000"/>
              </a:lnSpc>
            </a:pPr>
            <a:r>
              <a:rPr lang="es-ES" sz="2400" dirty="0">
                <a:cs typeface="Times New Roman"/>
              </a:rPr>
              <a:t>En </a:t>
            </a:r>
            <a:r>
              <a:rPr lang="es-ES" sz="2400" spc="-5" dirty="0">
                <a:cs typeface="Times New Roman"/>
              </a:rPr>
              <a:t>cambio, el </a:t>
            </a:r>
            <a:r>
              <a:rPr lang="es-ES" sz="2400" dirty="0">
                <a:cs typeface="Times New Roman"/>
              </a:rPr>
              <a:t>Método de </a:t>
            </a:r>
            <a:r>
              <a:rPr lang="es-ES" sz="2400" spc="-5" dirty="0" err="1">
                <a:cs typeface="Times New Roman"/>
              </a:rPr>
              <a:t>Dwinght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requiere </a:t>
            </a:r>
            <a:r>
              <a:rPr lang="es-ES" sz="2400" spc="-5" dirty="0">
                <a:cs typeface="Times New Roman"/>
              </a:rPr>
              <a:t>seis pasos, </a:t>
            </a:r>
            <a:r>
              <a:rPr lang="es-ES" sz="2400" dirty="0">
                <a:cs typeface="Times New Roman"/>
              </a:rPr>
              <a:t>e </a:t>
            </a:r>
            <a:r>
              <a:rPr lang="es-ES" sz="2400" spc="-5" dirty="0">
                <a:cs typeface="Times New Roman"/>
              </a:rPr>
              <a:t>igual número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ecuaciones para 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poder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calcular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dicha</a:t>
            </a:r>
            <a:r>
              <a:rPr lang="es-ES" sz="2400" spc="-5" dirty="0">
                <a:cs typeface="Times New Roman"/>
              </a:rPr>
              <a:t> resistencia.</a:t>
            </a:r>
            <a:endParaRPr lang="es-ES" sz="2400" dirty="0">
              <a:cs typeface="Times New Roman"/>
            </a:endParaRPr>
          </a:p>
          <a:p>
            <a:pPr marL="12700" algn="just">
              <a:spcBef>
                <a:spcPts val="145"/>
              </a:spcBef>
            </a:pPr>
            <a:r>
              <a:rPr lang="es-ES" sz="2400" spc="-5" dirty="0">
                <a:cs typeface="Times New Roman"/>
              </a:rPr>
              <a:t>Para</a:t>
            </a:r>
            <a:r>
              <a:rPr lang="es-ES" sz="2400" spc="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fines</a:t>
            </a:r>
            <a:r>
              <a:rPr lang="es-ES" sz="2400" spc="9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prácticos</a:t>
            </a:r>
            <a:r>
              <a:rPr lang="es-ES" sz="2400" spc="1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</a:t>
            </a:r>
            <a:r>
              <a:rPr lang="es-ES" sz="2400" spc="9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Método</a:t>
            </a:r>
            <a:r>
              <a:rPr lang="es-ES" sz="2400" spc="9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1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Laurent</a:t>
            </a:r>
            <a:r>
              <a:rPr lang="es-ES" sz="2400" spc="1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y</a:t>
            </a:r>
            <a:r>
              <a:rPr lang="es-ES" sz="2400" spc="70" dirty="0">
                <a:cs typeface="Times New Roman"/>
              </a:rPr>
              <a:t> </a:t>
            </a:r>
            <a:r>
              <a:rPr lang="es-ES" sz="2400" dirty="0" err="1">
                <a:cs typeface="Times New Roman"/>
              </a:rPr>
              <a:t>Niemann</a:t>
            </a:r>
            <a:r>
              <a:rPr lang="es-ES" sz="2400" spc="9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es</a:t>
            </a:r>
            <a:r>
              <a:rPr lang="es-ES" sz="2400" spc="9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suficientemente</a:t>
            </a:r>
            <a:r>
              <a:rPr lang="es-ES" sz="2400" spc="9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aproximado,</a:t>
            </a:r>
            <a:r>
              <a:rPr lang="es-ES" sz="2400" spc="9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 lo </a:t>
            </a:r>
            <a:r>
              <a:rPr lang="es-ES" sz="2400" dirty="0">
                <a:cs typeface="Times New Roman"/>
              </a:rPr>
              <a:t>que será </a:t>
            </a:r>
            <a:r>
              <a:rPr lang="es-ES" sz="2400" spc="-5" dirty="0">
                <a:cs typeface="Times New Roman"/>
              </a:rPr>
              <a:t>el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aplicaremos en </a:t>
            </a:r>
            <a:r>
              <a:rPr lang="es-ES" sz="2400" dirty="0">
                <a:cs typeface="Times New Roman"/>
              </a:rPr>
              <a:t>nuestros estudios de puesta a tierra de subestaciones 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eléctricas.</a:t>
            </a:r>
            <a:endParaRPr lang="es-ES" sz="2400" dirty="0">
              <a:cs typeface="Times New Roman"/>
            </a:endParaRPr>
          </a:p>
          <a:p>
            <a:pPr marL="872490" lvl="2" indent="-490855">
              <a:buAutoNum type="arabicPeriod" startAt="8"/>
              <a:tabLst>
                <a:tab pos="872490" algn="l"/>
              </a:tabLst>
            </a:pP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600" y="304800"/>
            <a:ext cx="4724400" cy="762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400" y="1828800"/>
            <a:ext cx="5410200" cy="13716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3600" y="4191000"/>
            <a:ext cx="2819400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1" y="429259"/>
            <a:ext cx="6858000" cy="5286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b="1" spc="-5" dirty="0" smtClean="0">
                <a:cs typeface="Times New Roman"/>
              </a:rPr>
              <a:t>11.8.1 </a:t>
            </a:r>
            <a:r>
              <a:rPr sz="2400" b="1" spc="-5" dirty="0">
                <a:cs typeface="Times New Roman"/>
              </a:rPr>
              <a:t>Método</a:t>
            </a:r>
            <a:r>
              <a:rPr sz="2400" b="1" dirty="0">
                <a:cs typeface="Times New Roman"/>
              </a:rPr>
              <a:t> 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Laurent </a:t>
            </a:r>
            <a:r>
              <a:rPr sz="2400" b="1" dirty="0">
                <a:cs typeface="Times New Roman"/>
              </a:rPr>
              <a:t>y</a:t>
            </a:r>
            <a:r>
              <a:rPr sz="2400" b="1" spc="-5" dirty="0">
                <a:cs typeface="Times New Roman"/>
              </a:rPr>
              <a:t> Niemann</a:t>
            </a:r>
            <a:endParaRPr sz="2400" dirty="0">
              <a:cs typeface="Times New Roman"/>
            </a:endParaRPr>
          </a:p>
          <a:p>
            <a:pPr>
              <a:spcBef>
                <a:spcPts val="180"/>
              </a:spcBef>
            </a:pPr>
            <a:r>
              <a:rPr sz="2400" spc="-5" dirty="0">
                <a:cs typeface="Times New Roman"/>
              </a:rPr>
              <a:t>Se expresa </a:t>
            </a:r>
            <a:r>
              <a:rPr sz="2400" dirty="0">
                <a:cs typeface="Times New Roman"/>
              </a:rPr>
              <a:t>por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medio</a:t>
            </a:r>
            <a:r>
              <a:rPr sz="2400" dirty="0">
                <a:cs typeface="Times New Roman"/>
              </a:rPr>
              <a:t> de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ecuación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siguiente:</a:t>
            </a:r>
            <a:endParaRPr sz="2400" dirty="0">
              <a:cs typeface="Times New Roman"/>
            </a:endParaRPr>
          </a:p>
          <a:p>
            <a:pPr>
              <a:spcBef>
                <a:spcPts val="15"/>
              </a:spcBef>
            </a:pPr>
            <a:endParaRPr sz="2400" dirty="0"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sz="2400" dirty="0" smtClean="0"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sz="2400" dirty="0" smtClean="0"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cs typeface="Times New Roman"/>
            </a:endParaRPr>
          </a:p>
          <a:p>
            <a:r>
              <a:rPr sz="2400" spc="-5" dirty="0">
                <a:cs typeface="Times New Roman"/>
              </a:rPr>
              <a:t>Donde:</a:t>
            </a:r>
            <a:endParaRPr sz="2400" dirty="0">
              <a:cs typeface="Times New Roman"/>
            </a:endParaRPr>
          </a:p>
          <a:p>
            <a:pPr>
              <a:spcBef>
                <a:spcPts val="145"/>
              </a:spcBef>
            </a:pPr>
            <a:r>
              <a:rPr sz="2400" b="1" spc="-5" dirty="0">
                <a:cs typeface="Times New Roman"/>
              </a:rPr>
              <a:t>R</a:t>
            </a:r>
            <a:r>
              <a:rPr sz="2400" b="1" spc="-7" baseline="-10416" dirty="0">
                <a:cs typeface="Times New Roman"/>
              </a:rPr>
              <a:t>t</a:t>
            </a:r>
            <a:r>
              <a:rPr sz="2400" b="1" spc="135" baseline="-10416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 </a:t>
            </a:r>
            <a:r>
              <a:rPr sz="2400" spc="-5" dirty="0">
                <a:cs typeface="Times New Roman"/>
              </a:rPr>
              <a:t>Resistencia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puesta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Ω.</a:t>
            </a:r>
            <a:endParaRPr sz="2400" dirty="0">
              <a:cs typeface="Times New Roman"/>
            </a:endParaRPr>
          </a:p>
          <a:p>
            <a:pPr>
              <a:spcBef>
                <a:spcPts val="145"/>
              </a:spcBef>
            </a:pPr>
            <a:r>
              <a:rPr sz="2400" b="1" dirty="0">
                <a:cs typeface="Times New Roman"/>
              </a:rPr>
              <a:t>ρ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Resistividad del Suelo, </a:t>
            </a:r>
            <a:r>
              <a:rPr sz="2400" dirty="0">
                <a:cs typeface="Times New Roman"/>
              </a:rPr>
              <a:t>en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Ω-m.</a:t>
            </a:r>
          </a:p>
          <a:p>
            <a:pPr>
              <a:spcBef>
                <a:spcPts val="155"/>
              </a:spcBef>
            </a:pPr>
            <a:r>
              <a:rPr sz="2400" b="1" spc="-5" dirty="0">
                <a:cs typeface="Times New Roman"/>
              </a:rPr>
              <a:t>A</a:t>
            </a:r>
            <a:r>
              <a:rPr sz="2400" b="1" spc="-7" baseline="-10416" dirty="0">
                <a:cs typeface="Times New Roman"/>
              </a:rPr>
              <a:t>M</a:t>
            </a:r>
            <a:r>
              <a:rPr sz="2400" b="1" spc="135" baseline="-10416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 </a:t>
            </a:r>
            <a:r>
              <a:rPr sz="2400" spc="-5" dirty="0">
                <a:cs typeface="Times New Roman"/>
              </a:rPr>
              <a:t>Área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malla </a:t>
            </a:r>
            <a:r>
              <a:rPr sz="2400" spc="5" dirty="0">
                <a:cs typeface="Times New Roman"/>
              </a:rPr>
              <a:t>de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puesta</a:t>
            </a:r>
            <a:r>
              <a:rPr sz="2400" dirty="0">
                <a:cs typeface="Times New Roman"/>
              </a:rPr>
              <a:t> 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m</a:t>
            </a:r>
            <a:r>
              <a:rPr sz="2400" spc="7" baseline="38194" dirty="0">
                <a:cs typeface="Times New Roman"/>
              </a:rPr>
              <a:t>2</a:t>
            </a:r>
            <a:r>
              <a:rPr sz="2400" spc="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>
              <a:spcBef>
                <a:spcPts val="145"/>
              </a:spcBef>
            </a:pPr>
            <a:r>
              <a:rPr sz="2400" b="1" dirty="0">
                <a:cs typeface="Times New Roman"/>
              </a:rPr>
              <a:t>L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 </a:t>
            </a:r>
            <a:r>
              <a:rPr sz="2400" spc="-5" dirty="0">
                <a:cs typeface="Times New Roman"/>
              </a:rPr>
              <a:t>Longitud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conductor,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m.</a:t>
            </a:r>
          </a:p>
          <a:p>
            <a:pPr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>
              <a:spcBef>
                <a:spcPts val="5"/>
              </a:spcBef>
            </a:pPr>
            <a:r>
              <a:rPr sz="2400" spc="-10" dirty="0">
                <a:cs typeface="Times New Roman"/>
              </a:rPr>
              <a:t>Los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resistencias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puesta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típicos</a:t>
            </a:r>
            <a:r>
              <a:rPr sz="2400" spc="1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aconsejables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detallan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55" dirty="0">
                <a:cs typeface="Times New Roman"/>
              </a:rPr>
              <a:t> </a:t>
            </a:r>
            <a:r>
              <a:rPr sz="2400" spc="5" dirty="0" err="1" smtClean="0">
                <a:cs typeface="Times New Roman"/>
              </a:rPr>
              <a:t>Tabla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11.3</a:t>
            </a:r>
            <a:r>
              <a:rPr sz="2400" spc="-2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siguiente:</a:t>
            </a:r>
            <a:endParaRPr sz="2400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31200" y="5105400"/>
            <a:ext cx="90678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/>
            <a:r>
              <a:rPr sz="2400" dirty="0" err="1" smtClean="0">
                <a:cs typeface="Times New Roman"/>
              </a:rPr>
              <a:t>Tabla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11.3:</a:t>
            </a:r>
            <a:r>
              <a:rPr sz="2400" spc="-5" dirty="0">
                <a:cs typeface="Times New Roman"/>
              </a:rPr>
              <a:t> Resistencia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puesta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tierra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potencia.</a:t>
            </a: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001" y="6096000"/>
            <a:ext cx="17144999" cy="3265574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spcBef>
                <a:spcPts val="355"/>
              </a:spcBef>
              <a:tabLst>
                <a:tab pos="513715" algn="l"/>
              </a:tabLst>
            </a:pPr>
            <a:r>
              <a:rPr sz="2400" b="1" spc="-5" dirty="0">
                <a:cs typeface="Times New Roman"/>
              </a:rPr>
              <a:t>11.9	Cálculo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Número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Electrodos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Puesta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</a:t>
            </a:r>
            <a:r>
              <a:rPr sz="2400" b="1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Tierra</a:t>
            </a:r>
            <a:endParaRPr lang="es-ES" sz="2400" b="1" dirty="0" smtClean="0">
              <a:cs typeface="Times New Roman"/>
            </a:endParaRPr>
          </a:p>
          <a:p>
            <a:pPr marL="12700">
              <a:spcBef>
                <a:spcPts val="355"/>
              </a:spcBef>
              <a:tabLst>
                <a:tab pos="513715" algn="l"/>
              </a:tabLst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ct val="110300"/>
              </a:lnSpc>
              <a:spcBef>
                <a:spcPts val="50"/>
              </a:spcBef>
            </a:pPr>
            <a:r>
              <a:rPr sz="2400" spc="-5" dirty="0">
                <a:cs typeface="Times New Roman"/>
              </a:rPr>
              <a:t>Una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correcta</a:t>
            </a:r>
            <a:r>
              <a:rPr sz="2400" dirty="0">
                <a:cs typeface="Times New Roman"/>
              </a:rPr>
              <a:t> puesta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subestación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</a:t>
            </a:r>
            <a:r>
              <a:rPr sz="2400" dirty="0">
                <a:cs typeface="Times New Roman"/>
              </a:rPr>
              <a:t> requiere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spc="29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 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electrodos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puesta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tierra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interconectados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malla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10" dirty="0">
                <a:cs typeface="Times New Roman"/>
              </a:rPr>
              <a:t> </a:t>
            </a:r>
            <a:r>
              <a:rPr lang="en-US" sz="2400" spc="-5" dirty="0" err="1" smtClean="0">
                <a:cs typeface="Times New Roman"/>
              </a:rPr>
              <a:t>puesta</a:t>
            </a:r>
            <a:r>
              <a:rPr lang="en-US" sz="2400" spc="-5" dirty="0" smtClean="0">
                <a:cs typeface="Times New Roman"/>
              </a:rPr>
              <a:t> a </a:t>
            </a:r>
            <a:r>
              <a:rPr lang="en-US" sz="2400" spc="-5" dirty="0" err="1" smtClean="0">
                <a:cs typeface="Times New Roman"/>
              </a:rPr>
              <a:t>tierra</a:t>
            </a:r>
            <a:r>
              <a:rPr sz="2400" spc="-5" dirty="0" smtClean="0">
                <a:cs typeface="Times New Roman"/>
              </a:rPr>
              <a:t>.</a:t>
            </a:r>
            <a:r>
              <a:rPr sz="2400" spc="12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sola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existencia </a:t>
            </a:r>
            <a:r>
              <a:rPr sz="2400" spc="-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electrodos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puesta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garantiza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existencia </a:t>
            </a:r>
            <a:r>
              <a:rPr sz="2400" dirty="0">
                <a:cs typeface="Times New Roman"/>
              </a:rPr>
              <a:t>de una </a:t>
            </a:r>
            <a:r>
              <a:rPr sz="2400" spc="-5" dirty="0">
                <a:cs typeface="Times New Roman"/>
              </a:rPr>
              <a:t>superficie equipotencial, </a:t>
            </a:r>
            <a:r>
              <a:rPr sz="2400" dirty="0">
                <a:cs typeface="Times New Roman"/>
              </a:rPr>
              <a:t> por lo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las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tensiones</a:t>
            </a:r>
            <a:r>
              <a:rPr sz="2400" spc="5" dirty="0">
                <a:cs typeface="Times New Roman"/>
              </a:rPr>
              <a:t> de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paso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contacto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pudieran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alcanzar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peligrosos.</a:t>
            </a:r>
            <a:endParaRPr sz="2400" dirty="0">
              <a:cs typeface="Times New Roman"/>
            </a:endParaRPr>
          </a:p>
          <a:p>
            <a:pPr marL="12700" marR="6985" algn="just">
              <a:lnSpc>
                <a:spcPct val="110000"/>
              </a:lnSpc>
            </a:pPr>
            <a:r>
              <a:rPr sz="2400" spc="-5" dirty="0">
                <a:cs typeface="Times New Roman"/>
              </a:rPr>
              <a:t>Mediante pruebas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laboratorio se </a:t>
            </a:r>
            <a:r>
              <a:rPr sz="2400" dirty="0">
                <a:cs typeface="Times New Roman"/>
              </a:rPr>
              <a:t>ha podido </a:t>
            </a:r>
            <a:r>
              <a:rPr sz="2400" spc="-5" dirty="0">
                <a:cs typeface="Times New Roman"/>
              </a:rPr>
              <a:t>determinar </a:t>
            </a:r>
            <a:r>
              <a:rPr sz="2400" dirty="0">
                <a:cs typeface="Times New Roman"/>
              </a:rPr>
              <a:t>que la </a:t>
            </a:r>
            <a:r>
              <a:rPr sz="2400" spc="-5" dirty="0">
                <a:cs typeface="Times New Roman"/>
              </a:rPr>
              <a:t>efectividad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puesta </a:t>
            </a:r>
            <a:r>
              <a:rPr sz="2400" dirty="0">
                <a:cs typeface="Times New Roman"/>
              </a:rPr>
              <a:t>a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decrece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cuando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9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aumenta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número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electrodos,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encima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8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cierto</a:t>
            </a:r>
            <a:r>
              <a:rPr sz="2400" spc="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límite.</a:t>
            </a:r>
          </a:p>
          <a:p>
            <a:pPr marL="12700" marR="5080" algn="just">
              <a:lnSpc>
                <a:spcPct val="110000"/>
              </a:lnSpc>
              <a:spcBef>
                <a:spcPts val="10"/>
              </a:spcBef>
            </a:pP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siguiente </a:t>
            </a:r>
            <a:r>
              <a:rPr sz="2400" dirty="0">
                <a:cs typeface="Times New Roman"/>
              </a:rPr>
              <a:t>procedimiento </a:t>
            </a:r>
            <a:r>
              <a:rPr sz="2400" spc="-5" dirty="0">
                <a:cs typeface="Times New Roman"/>
              </a:rPr>
              <a:t>nos </a:t>
            </a:r>
            <a:r>
              <a:rPr sz="2400" dirty="0">
                <a:cs typeface="Times New Roman"/>
              </a:rPr>
              <a:t>permite calcular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número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electrodos 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deben 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instalar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un </a:t>
            </a:r>
            <a:r>
              <a:rPr sz="2400" spc="-5" dirty="0">
                <a:cs typeface="Times New Roman"/>
              </a:rPr>
              <a:t>área determinada:</a:t>
            </a:r>
            <a:endParaRPr sz="2400" dirty="0">
              <a:cs typeface="Times New Roman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1143000"/>
            <a:ext cx="4389170" cy="16002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600" y="494906"/>
            <a:ext cx="8610600" cy="4610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429262"/>
            <a:ext cx="9372600" cy="99211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b="1" spc="-5" dirty="0" smtClean="0">
                <a:cs typeface="Times New Roman"/>
              </a:rPr>
              <a:t>11.9.1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Cálculo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la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resistencia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óhmica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electrodo</a:t>
            </a:r>
            <a:endParaRPr sz="2400" dirty="0">
              <a:cs typeface="Times New Roman"/>
            </a:endParaRPr>
          </a:p>
          <a:p>
            <a:pPr>
              <a:spcBef>
                <a:spcPts val="180"/>
              </a:spcBef>
            </a:pPr>
            <a:r>
              <a:rPr sz="2400" spc="-5" dirty="0">
                <a:cs typeface="Times New Roman"/>
              </a:rPr>
              <a:t>Enterrado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una </a:t>
            </a:r>
            <a:r>
              <a:rPr sz="2400" spc="-5" dirty="0">
                <a:cs typeface="Times New Roman"/>
              </a:rPr>
              <a:t>profundidad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entre 0.5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1.0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mediante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ecuación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siguiente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>
              <a:spcBef>
                <a:spcPts val="180"/>
              </a:spcBef>
            </a:pPr>
            <a:endParaRPr lang="es-ES" sz="2400" spc="-5" dirty="0">
              <a:cs typeface="Times New Roman"/>
            </a:endParaRPr>
          </a:p>
          <a:p>
            <a:pPr>
              <a:spcBef>
                <a:spcPts val="505"/>
              </a:spcBef>
            </a:pPr>
            <a:r>
              <a:rPr lang="es-ES" sz="2400" spc="-5" dirty="0">
                <a:cs typeface="Times New Roman"/>
              </a:rPr>
              <a:t>Donde:</a:t>
            </a:r>
            <a:endParaRPr lang="es-ES" sz="2400" dirty="0">
              <a:cs typeface="Times New Roman"/>
            </a:endParaRPr>
          </a:p>
          <a:p>
            <a:pPr marR="2160270" lvl="1">
              <a:lnSpc>
                <a:spcPct val="110400"/>
              </a:lnSpc>
              <a:spcBef>
                <a:spcPts val="260"/>
              </a:spcBef>
            </a:pPr>
            <a:r>
              <a:rPr lang="es-ES" sz="2400" b="1" spc="-5" dirty="0">
                <a:cs typeface="Times New Roman"/>
              </a:rPr>
              <a:t>Re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Resistencia </a:t>
            </a:r>
            <a:r>
              <a:rPr lang="es-ES" sz="2400" dirty="0">
                <a:cs typeface="Times New Roman"/>
              </a:rPr>
              <a:t>de un </a:t>
            </a:r>
            <a:r>
              <a:rPr lang="es-ES" sz="2400" spc="-5" dirty="0">
                <a:cs typeface="Times New Roman"/>
              </a:rPr>
              <a:t>electrodo, en Ω. </a:t>
            </a:r>
            <a:r>
              <a:rPr lang="es-ES" sz="2400" spc="-285" dirty="0">
                <a:cs typeface="Times New Roman"/>
              </a:rPr>
              <a:t> </a:t>
            </a:r>
            <a:endParaRPr lang="es-ES" sz="2400" spc="-285" dirty="0" smtClean="0">
              <a:cs typeface="Times New Roman"/>
            </a:endParaRPr>
          </a:p>
          <a:p>
            <a:pPr marR="2160270" lvl="1">
              <a:lnSpc>
                <a:spcPct val="110400"/>
              </a:lnSpc>
              <a:spcBef>
                <a:spcPts val="260"/>
              </a:spcBef>
            </a:pPr>
            <a:r>
              <a:rPr lang="es-ES" sz="2400" b="1" dirty="0" smtClean="0">
                <a:cs typeface="Times New Roman"/>
              </a:rPr>
              <a:t>ρ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Resistividad del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terreno, en</a:t>
            </a:r>
            <a:r>
              <a:rPr lang="es-ES" sz="2400" dirty="0">
                <a:cs typeface="Times New Roman"/>
              </a:rPr>
              <a:t> Ω-m. </a:t>
            </a:r>
            <a:r>
              <a:rPr lang="es-ES" sz="2400" spc="5" dirty="0">
                <a:cs typeface="Times New Roman"/>
              </a:rPr>
              <a:t> </a:t>
            </a:r>
            <a:endParaRPr lang="es-ES" sz="2400" spc="5" dirty="0" smtClean="0">
              <a:cs typeface="Times New Roman"/>
            </a:endParaRPr>
          </a:p>
          <a:p>
            <a:pPr marR="2160270" lvl="1">
              <a:lnSpc>
                <a:spcPct val="110400"/>
              </a:lnSpc>
              <a:spcBef>
                <a:spcPts val="260"/>
              </a:spcBef>
            </a:pPr>
            <a:r>
              <a:rPr lang="es-ES" sz="2400" b="1" dirty="0" smtClean="0">
                <a:cs typeface="Times New Roman"/>
              </a:rPr>
              <a:t>L</a:t>
            </a:r>
            <a:r>
              <a:rPr lang="es-ES" sz="2400" b="1" baseline="-10416" dirty="0" smtClean="0">
                <a:cs typeface="Times New Roman"/>
              </a:rPr>
              <a:t>e</a:t>
            </a:r>
            <a:r>
              <a:rPr lang="es-ES" sz="2400" b="1" spc="142" baseline="-10416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Longitud del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electrodo, en</a:t>
            </a:r>
            <a:r>
              <a:rPr lang="es-ES" sz="2400" dirty="0">
                <a:cs typeface="Times New Roman"/>
              </a:rPr>
              <a:t> m.</a:t>
            </a:r>
          </a:p>
          <a:p>
            <a:pPr lvl="1">
              <a:spcBef>
                <a:spcPts val="145"/>
              </a:spcBef>
            </a:pPr>
            <a:r>
              <a:rPr lang="es-ES" sz="2400" b="1" spc="-5" dirty="0">
                <a:cs typeface="Times New Roman"/>
              </a:rPr>
              <a:t>r</a:t>
            </a:r>
            <a:r>
              <a:rPr lang="es-ES" sz="2400" b="1" spc="-7" baseline="-10416" dirty="0">
                <a:cs typeface="Times New Roman"/>
              </a:rPr>
              <a:t>e</a:t>
            </a:r>
            <a:r>
              <a:rPr lang="es-ES" sz="2400" b="1" spc="142" baseline="-10416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Radio </a:t>
            </a:r>
            <a:r>
              <a:rPr lang="es-ES" sz="2400" dirty="0">
                <a:cs typeface="Times New Roman"/>
              </a:rPr>
              <a:t>del</a:t>
            </a:r>
            <a:r>
              <a:rPr lang="es-ES" sz="2400" spc="-5" dirty="0">
                <a:cs typeface="Times New Roman"/>
              </a:rPr>
              <a:t> electrodo,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 </a:t>
            </a:r>
            <a:r>
              <a:rPr lang="es-ES" sz="2400" dirty="0">
                <a:cs typeface="Times New Roman"/>
              </a:rPr>
              <a:t>m.</a:t>
            </a:r>
          </a:p>
          <a:p>
            <a:pPr>
              <a:spcBef>
                <a:spcPts val="55"/>
              </a:spcBef>
            </a:pPr>
            <a:endParaRPr lang="es-ES" sz="2400" dirty="0">
              <a:cs typeface="Times New Roman"/>
            </a:endParaRPr>
          </a:p>
          <a:p>
            <a:pPr marL="0" lvl="2"/>
            <a:r>
              <a:rPr lang="es-ES" sz="2400" b="1" spc="-5" dirty="0" smtClean="0">
                <a:cs typeface="Times New Roman"/>
              </a:rPr>
              <a:t>11.9.2     Cálculo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la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resistividad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del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electrodo</a:t>
            </a:r>
            <a:endParaRPr lang="es-ES" sz="2400" dirty="0">
              <a:cs typeface="Times New Roman"/>
            </a:endParaRPr>
          </a:p>
          <a:p>
            <a:pPr>
              <a:spcBef>
                <a:spcPts val="165"/>
              </a:spcBef>
            </a:pPr>
            <a:r>
              <a:rPr lang="es-ES" sz="2400" spc="-5" dirty="0">
                <a:cs typeface="Times New Roman"/>
              </a:rPr>
              <a:t>Aplicando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ecuación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siguiente:</a:t>
            </a:r>
            <a:endParaRPr lang="es-ES" sz="2400" dirty="0">
              <a:cs typeface="Times New Roman"/>
            </a:endParaRPr>
          </a:p>
          <a:p>
            <a:pPr>
              <a:spcBef>
                <a:spcPts val="280"/>
              </a:spcBef>
            </a:pPr>
            <a:endParaRPr lang="es-ES" sz="2400" spc="-5" dirty="0">
              <a:cs typeface="Times New Roman"/>
            </a:endParaRPr>
          </a:p>
          <a:p>
            <a:pPr>
              <a:spcBef>
                <a:spcPts val="280"/>
              </a:spcBef>
            </a:pPr>
            <a:r>
              <a:rPr lang="es-ES" sz="2400" spc="-5" dirty="0" smtClean="0">
                <a:cs typeface="Times New Roman"/>
              </a:rPr>
              <a:t>Donde</a:t>
            </a:r>
            <a:r>
              <a:rPr lang="es-ES" sz="2400" spc="-5" dirty="0">
                <a:cs typeface="Times New Roman"/>
              </a:rPr>
              <a:t>:</a:t>
            </a:r>
            <a:endParaRPr lang="es-ES" sz="2400" dirty="0">
              <a:cs typeface="Times New Roman"/>
            </a:endParaRPr>
          </a:p>
          <a:p>
            <a:pPr marR="2077085" lvl="1">
              <a:lnSpc>
                <a:spcPts val="2380"/>
              </a:lnSpc>
              <a:spcBef>
                <a:spcPts val="25"/>
              </a:spcBef>
            </a:pPr>
            <a:r>
              <a:rPr lang="es-ES" sz="2400" b="1" spc="-5" dirty="0" err="1">
                <a:cs typeface="Times New Roman"/>
              </a:rPr>
              <a:t>ρ</a:t>
            </a:r>
            <a:r>
              <a:rPr lang="es-ES" sz="2400" b="1" spc="-7" baseline="-12077" dirty="0" err="1">
                <a:cs typeface="Times New Roman"/>
              </a:rPr>
              <a:t>e</a:t>
            </a:r>
            <a:r>
              <a:rPr lang="es-ES" sz="2400" b="1" spc="97" baseline="-12077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Resistividad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electrodo,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Ω-m. </a:t>
            </a:r>
            <a:r>
              <a:rPr lang="es-ES" sz="2400" spc="-285" dirty="0">
                <a:cs typeface="Times New Roman"/>
              </a:rPr>
              <a:t> </a:t>
            </a:r>
            <a:endParaRPr lang="es-ES" sz="2400" spc="-285" dirty="0" smtClean="0">
              <a:cs typeface="Times New Roman"/>
            </a:endParaRPr>
          </a:p>
          <a:p>
            <a:pPr marR="2077085" lvl="1">
              <a:lnSpc>
                <a:spcPts val="2380"/>
              </a:lnSpc>
              <a:spcBef>
                <a:spcPts val="25"/>
              </a:spcBef>
            </a:pPr>
            <a:r>
              <a:rPr lang="es-ES" sz="2400" b="1" spc="-5" dirty="0" smtClean="0">
                <a:cs typeface="Times New Roman"/>
              </a:rPr>
              <a:t>R</a:t>
            </a:r>
            <a:r>
              <a:rPr lang="es-ES" sz="2400" b="1" spc="-7" baseline="-12077" dirty="0" smtClean="0">
                <a:cs typeface="Times New Roman"/>
              </a:rPr>
              <a:t>e</a:t>
            </a:r>
            <a:r>
              <a:rPr lang="es-ES" sz="2400" b="1" spc="172" baseline="-12077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</a:t>
            </a:r>
            <a:r>
              <a:rPr lang="es-ES" sz="2400" b="1" spc="5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Resistencia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spc="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electrodo,</a:t>
            </a:r>
            <a:r>
              <a:rPr lang="es-ES" sz="2400" spc="5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5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Ω. </a:t>
            </a:r>
            <a:r>
              <a:rPr lang="es-ES" sz="2400" dirty="0">
                <a:cs typeface="Times New Roman"/>
              </a:rPr>
              <a:t> </a:t>
            </a:r>
            <a:endParaRPr lang="es-ES" sz="2400" dirty="0" smtClean="0">
              <a:cs typeface="Times New Roman"/>
            </a:endParaRPr>
          </a:p>
          <a:p>
            <a:pPr marR="2077085" lvl="1">
              <a:lnSpc>
                <a:spcPts val="2380"/>
              </a:lnSpc>
              <a:spcBef>
                <a:spcPts val="25"/>
              </a:spcBef>
            </a:pPr>
            <a:r>
              <a:rPr lang="es-ES" sz="2400" b="1" spc="-5" dirty="0" smtClean="0">
                <a:cs typeface="Times New Roman"/>
              </a:rPr>
              <a:t>L</a:t>
            </a:r>
            <a:r>
              <a:rPr lang="es-ES" sz="2400" b="1" spc="-7" baseline="-12077" dirty="0" smtClean="0">
                <a:cs typeface="Times New Roman"/>
              </a:rPr>
              <a:t>e</a:t>
            </a:r>
            <a:r>
              <a:rPr lang="es-ES" sz="2400" b="1" spc="89" baseline="-12077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Longitud del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electrodo,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 </a:t>
            </a:r>
            <a:r>
              <a:rPr lang="es-ES" sz="2400" dirty="0">
                <a:cs typeface="Times New Roman"/>
              </a:rPr>
              <a:t>m.</a:t>
            </a:r>
          </a:p>
          <a:p>
            <a:pPr>
              <a:spcBef>
                <a:spcPts val="30"/>
              </a:spcBef>
            </a:pPr>
            <a:endParaRPr lang="es-ES" sz="2400" dirty="0">
              <a:cs typeface="Times New Roman"/>
            </a:endParaRPr>
          </a:p>
          <a:p>
            <a:pPr marL="0" lvl="2"/>
            <a:r>
              <a:rPr lang="es-ES" sz="2400" b="1" spc="-5" dirty="0" smtClean="0">
                <a:cs typeface="Times New Roman"/>
              </a:rPr>
              <a:t>11.9.3     Cálculo</a:t>
            </a:r>
            <a:r>
              <a:rPr lang="es-ES" sz="2400" b="1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la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conductividad del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electrodo</a:t>
            </a:r>
            <a:endParaRPr lang="es-ES" sz="2400" dirty="0">
              <a:cs typeface="Times New Roman"/>
            </a:endParaRPr>
          </a:p>
          <a:p>
            <a:pPr>
              <a:spcBef>
                <a:spcPts val="165"/>
              </a:spcBef>
            </a:pPr>
            <a:r>
              <a:rPr lang="es-ES" sz="2400" spc="-5" dirty="0">
                <a:cs typeface="Times New Roman"/>
              </a:rPr>
              <a:t>Utilizando</a:t>
            </a:r>
            <a:r>
              <a:rPr lang="es-ES" sz="2400" dirty="0">
                <a:cs typeface="Times New Roman"/>
              </a:rPr>
              <a:t> la </a:t>
            </a:r>
            <a:r>
              <a:rPr lang="es-ES" sz="2400" spc="-5" dirty="0">
                <a:cs typeface="Times New Roman"/>
              </a:rPr>
              <a:t>expresión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siguiente:</a:t>
            </a:r>
            <a:endParaRPr lang="es-ES" sz="2400" dirty="0">
              <a:cs typeface="Times New Roman"/>
            </a:endParaRPr>
          </a:p>
          <a:p>
            <a:pPr>
              <a:spcBef>
                <a:spcPts val="280"/>
              </a:spcBef>
            </a:pPr>
            <a:endParaRPr lang="es-ES" sz="2400" b="1" spc="-5" dirty="0">
              <a:cs typeface="Times New Roman"/>
            </a:endParaRPr>
          </a:p>
          <a:p>
            <a:pPr>
              <a:spcBef>
                <a:spcPts val="280"/>
              </a:spcBef>
            </a:pPr>
            <a:r>
              <a:rPr lang="es-ES" sz="2400" spc="-5" dirty="0">
                <a:cs typeface="Times New Roman"/>
              </a:rPr>
              <a:t>Donde:</a:t>
            </a:r>
            <a:endParaRPr lang="es-ES" sz="2400" dirty="0">
              <a:cs typeface="Times New Roman"/>
            </a:endParaRPr>
          </a:p>
          <a:p>
            <a:pPr lvl="1">
              <a:spcBef>
                <a:spcPts val="425"/>
              </a:spcBef>
            </a:pPr>
            <a:r>
              <a:rPr lang="es-ES" sz="2400" b="1" dirty="0" err="1">
                <a:cs typeface="Times New Roman"/>
              </a:rPr>
              <a:t>Ke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Conductividad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 electrodo,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Ω</a:t>
            </a:r>
            <a:r>
              <a:rPr lang="es-ES" sz="2400" baseline="38194" dirty="0">
                <a:cs typeface="Times New Roman"/>
              </a:rPr>
              <a:t>-1</a:t>
            </a:r>
            <a:r>
              <a:rPr lang="es-ES" sz="2400" spc="165" baseline="38194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–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m</a:t>
            </a:r>
            <a:r>
              <a:rPr lang="es-ES" sz="2400" spc="-7" baseline="38194" dirty="0">
                <a:cs typeface="Times New Roman"/>
              </a:rPr>
              <a:t>-1</a:t>
            </a:r>
            <a:r>
              <a:rPr lang="es-ES" sz="2400" spc="165" baseline="38194" dirty="0">
                <a:cs typeface="Times New Roman"/>
              </a:rPr>
              <a:t> </a:t>
            </a:r>
            <a:r>
              <a:rPr lang="es-ES" sz="2400" dirty="0" err="1">
                <a:cs typeface="Times New Roman"/>
              </a:rPr>
              <a:t>ó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Siemens/m</a:t>
            </a:r>
            <a:endParaRPr lang="es-ES" sz="2400" dirty="0">
              <a:cs typeface="Times New Roman"/>
            </a:endParaRPr>
          </a:p>
          <a:p>
            <a:pPr lvl="1">
              <a:spcBef>
                <a:spcPts val="170"/>
              </a:spcBef>
            </a:pPr>
            <a:r>
              <a:rPr lang="es-ES" sz="2400" b="1" dirty="0" err="1">
                <a:cs typeface="Times New Roman"/>
              </a:rPr>
              <a:t>ρe</a:t>
            </a:r>
            <a:r>
              <a:rPr lang="es-ES" sz="2400" b="1" dirty="0">
                <a:cs typeface="Times New Roman"/>
              </a:rPr>
              <a:t> = </a:t>
            </a:r>
            <a:r>
              <a:rPr lang="es-ES" sz="2400" spc="-5" dirty="0">
                <a:cs typeface="Times New Roman"/>
              </a:rPr>
              <a:t>Resistividad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electrodo,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Ω-m.</a:t>
            </a:r>
            <a:endParaRPr lang="es-ES" sz="2400" dirty="0">
              <a:cs typeface="Times New Roman"/>
            </a:endParaRPr>
          </a:p>
          <a:p>
            <a:pPr>
              <a:spcBef>
                <a:spcPts val="20"/>
              </a:spcBef>
            </a:pPr>
            <a:endParaRPr lang="es-ES" sz="2400" dirty="0">
              <a:cs typeface="Times New Roman"/>
            </a:endParaRPr>
          </a:p>
          <a:p>
            <a:pPr marL="381635">
              <a:spcBef>
                <a:spcPts val="180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9855200" y="453325"/>
            <a:ext cx="77724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43180" lvl="2">
              <a:lnSpc>
                <a:spcPct val="110000"/>
              </a:lnSpc>
            </a:pPr>
            <a:r>
              <a:rPr lang="es-ES" sz="2400" b="1" spc="-5" dirty="0" smtClean="0">
                <a:cs typeface="Times New Roman"/>
              </a:rPr>
              <a:t>11.9.4   Cálculo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la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resistividad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la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resistencia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 </a:t>
            </a:r>
            <a:r>
              <a:rPr lang="es-ES" sz="2400" b="1" spc="-5" dirty="0">
                <a:cs typeface="Times New Roman"/>
              </a:rPr>
              <a:t>puesta</a:t>
            </a:r>
            <a:r>
              <a:rPr lang="es-ES" sz="2400" b="1" spc="-1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tierra </a:t>
            </a:r>
            <a:r>
              <a:rPr lang="es-ES" sz="2400" b="1" spc="-33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calculada</a:t>
            </a:r>
            <a:endParaRPr lang="es-ES" sz="2400" dirty="0">
              <a:cs typeface="Times New Roman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143000"/>
            <a:ext cx="4572000" cy="13716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887" y="4678035"/>
            <a:ext cx="2195513" cy="72322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600" y="7772400"/>
            <a:ext cx="2514600" cy="1080338"/>
          </a:xfrm>
          <a:prstGeom prst="rect">
            <a:avLst/>
          </a:prstGeom>
        </p:spPr>
      </p:pic>
      <p:sp>
        <p:nvSpPr>
          <p:cNvPr id="14" name="object 2"/>
          <p:cNvSpPr txBox="1"/>
          <p:nvPr/>
        </p:nvSpPr>
        <p:spPr>
          <a:xfrm>
            <a:off x="9626600" y="2514600"/>
            <a:ext cx="7772400" cy="39002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335" marR="81280" lvl="2">
              <a:lnSpc>
                <a:spcPct val="110800"/>
              </a:lnSpc>
              <a:spcBef>
                <a:spcPts val="1140"/>
              </a:spcBef>
              <a:tabLst>
                <a:tab pos="852169" algn="l"/>
              </a:tabLst>
            </a:pPr>
            <a:r>
              <a:rPr lang="es-ES" sz="2400" b="1" spc="-5" dirty="0" smtClean="0">
                <a:cs typeface="Times New Roman"/>
              </a:rPr>
              <a:t>11.9.5   </a:t>
            </a:r>
            <a:r>
              <a:rPr sz="2400" b="1" spc="-5" dirty="0" err="1" smtClean="0">
                <a:cs typeface="Times New Roman"/>
              </a:rPr>
              <a:t>Cálculo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conductividad</a:t>
            </a:r>
            <a:r>
              <a:rPr sz="2400" b="1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la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resistencia</a:t>
            </a:r>
            <a:r>
              <a:rPr sz="2400" b="1" dirty="0">
                <a:cs typeface="Times New Roman"/>
              </a:rPr>
              <a:t> 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puesta</a:t>
            </a:r>
            <a:r>
              <a:rPr sz="2400" b="1" dirty="0">
                <a:cs typeface="Times New Roman"/>
              </a:rPr>
              <a:t> 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tierra </a:t>
            </a:r>
            <a:r>
              <a:rPr sz="2400" b="1" spc="-3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calculada</a:t>
            </a:r>
            <a:endParaRPr sz="2400" dirty="0">
              <a:cs typeface="Times New Roman"/>
            </a:endParaRPr>
          </a:p>
          <a:p>
            <a:pPr marL="851535" lvl="2" indent="-457834">
              <a:spcBef>
                <a:spcPts val="1235"/>
              </a:spcBef>
              <a:buAutoNum type="arabicPeriod" startAt="6"/>
              <a:tabLst>
                <a:tab pos="852169" algn="l"/>
              </a:tabLst>
            </a:pPr>
            <a:endParaRPr lang="es-ES" sz="2400" b="1" spc="-5" dirty="0" smtClean="0">
              <a:cs typeface="Times New Roman"/>
            </a:endParaRPr>
          </a:p>
          <a:p>
            <a:pPr marL="851535" lvl="2" indent="-457834">
              <a:spcBef>
                <a:spcPts val="1235"/>
              </a:spcBef>
              <a:buAutoNum type="arabicPeriod" startAt="6"/>
              <a:tabLst>
                <a:tab pos="852169" algn="l"/>
              </a:tabLst>
            </a:pPr>
            <a:endParaRPr lang="es-ES" sz="2400" b="1" spc="-5" dirty="0" smtClean="0">
              <a:cs typeface="Times New Roman"/>
            </a:endParaRPr>
          </a:p>
          <a:p>
            <a:pPr marL="851535" lvl="2" indent="-457834">
              <a:spcBef>
                <a:spcPts val="1235"/>
              </a:spcBef>
              <a:buAutoNum type="arabicPeriod" startAt="6"/>
              <a:tabLst>
                <a:tab pos="852169" algn="l"/>
              </a:tabLst>
            </a:pPr>
            <a:endParaRPr lang="es-ES" sz="2400" b="1" spc="-5" dirty="0">
              <a:cs typeface="Times New Roman"/>
            </a:endParaRPr>
          </a:p>
          <a:p>
            <a:pPr marL="393701" lvl="2">
              <a:spcBef>
                <a:spcPts val="1235"/>
              </a:spcBef>
              <a:tabLst>
                <a:tab pos="852169" algn="l"/>
              </a:tabLst>
            </a:pPr>
            <a:r>
              <a:rPr lang="es-ES" sz="2400" b="1" spc="-5" dirty="0" smtClean="0">
                <a:cs typeface="Times New Roman"/>
              </a:rPr>
              <a:t>11.9.6  </a:t>
            </a:r>
            <a:r>
              <a:rPr sz="2400" b="1" spc="-5" dirty="0" err="1" smtClean="0">
                <a:cs typeface="Times New Roman"/>
              </a:rPr>
              <a:t>Cálculo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número mínimo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electrodos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requeridos</a:t>
            </a:r>
            <a:endParaRPr sz="2400" dirty="0">
              <a:cs typeface="Times New Roman"/>
            </a:endParaRPr>
          </a:p>
          <a:p>
            <a:pPr marL="394335">
              <a:spcBef>
                <a:spcPts val="165"/>
              </a:spcBef>
            </a:pPr>
            <a:r>
              <a:rPr sz="2400" spc="-5" dirty="0">
                <a:cs typeface="Times New Roman"/>
              </a:rPr>
              <a:t>Aplicando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relación </a:t>
            </a:r>
            <a:r>
              <a:rPr sz="2400" dirty="0" err="1">
                <a:cs typeface="Times New Roman"/>
              </a:rPr>
              <a:t>siguiente</a:t>
            </a:r>
            <a:r>
              <a:rPr sz="2400" dirty="0" smtClean="0">
                <a:cs typeface="Times New Roman"/>
              </a:rPr>
              <a:t>:</a:t>
            </a:r>
            <a:endParaRPr lang="es-ES" sz="2400" dirty="0" smtClean="0">
              <a:cs typeface="Times New Roman"/>
            </a:endParaRPr>
          </a:p>
          <a:p>
            <a:pPr marL="394335">
              <a:spcBef>
                <a:spcPts val="165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8964" y="1447799"/>
            <a:ext cx="1905836" cy="716287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12600" y="3381322"/>
            <a:ext cx="2362200" cy="157167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0360" y="6631164"/>
            <a:ext cx="5763044" cy="1681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0" y="429262"/>
            <a:ext cx="17297399" cy="72419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sz="2400" b="1" spc="-5" dirty="0" smtClean="0">
                <a:cs typeface="Times New Roman"/>
              </a:rPr>
              <a:t>11.10</a:t>
            </a:r>
            <a:r>
              <a:rPr sz="2400" b="1" spc="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Proyecto Puesta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Tierra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Subestación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Eléctrica</a:t>
            </a:r>
            <a:endParaRPr lang="es-ES" sz="2400" b="1" spc="-5" dirty="0" smtClean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R="43180" algn="just">
              <a:lnSpc>
                <a:spcPct val="110000"/>
              </a:lnSpc>
              <a:spcBef>
                <a:spcPts val="65"/>
              </a:spcBef>
            </a:pPr>
            <a:r>
              <a:rPr sz="2400" spc="-5" dirty="0">
                <a:cs typeface="Times New Roman"/>
              </a:rPr>
              <a:t>Diseño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puesta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</a:t>
            </a:r>
            <a:r>
              <a:rPr sz="2400" dirty="0">
                <a:cs typeface="Times New Roman"/>
              </a:rPr>
              <a:t> para una Subestación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características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R="43180" lvl="1" algn="just">
              <a:lnSpc>
                <a:spcPct val="110000"/>
              </a:lnSpc>
              <a:spcBef>
                <a:spcPts val="65"/>
              </a:spcBef>
            </a:pPr>
            <a:endParaRPr sz="2400" b="1" dirty="0">
              <a:cs typeface="Times New Roman"/>
            </a:endParaRPr>
          </a:p>
          <a:p>
            <a:pPr marR="2722880" lvl="1" algn="just">
              <a:lnSpc>
                <a:spcPct val="110000"/>
              </a:lnSpc>
            </a:pPr>
            <a:r>
              <a:rPr sz="2400" b="1" spc="-5" dirty="0">
                <a:cs typeface="Times New Roman"/>
              </a:rPr>
              <a:t>Tensión </a:t>
            </a:r>
            <a:r>
              <a:rPr sz="2400" b="1" dirty="0">
                <a:cs typeface="Times New Roman"/>
              </a:rPr>
              <a:t>Nominal </a:t>
            </a:r>
            <a:r>
              <a:rPr sz="2400" b="1" spc="-5" dirty="0">
                <a:cs typeface="Times New Roman"/>
              </a:rPr>
              <a:t>Subestación:</a:t>
            </a:r>
            <a:r>
              <a:rPr sz="2400" b="1" dirty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132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KV </a:t>
            </a:r>
            <a:r>
              <a:rPr sz="2400" b="1" dirty="0">
                <a:cs typeface="Times New Roman"/>
              </a:rPr>
              <a:t> </a:t>
            </a:r>
            <a:endParaRPr lang="es-ES" sz="2400" b="1" dirty="0" smtClean="0">
              <a:cs typeface="Times New Roman"/>
            </a:endParaRPr>
          </a:p>
          <a:p>
            <a:pPr marR="2722880" lvl="1" algn="just">
              <a:lnSpc>
                <a:spcPct val="110000"/>
              </a:lnSpc>
            </a:pPr>
            <a:r>
              <a:rPr sz="2400" b="1" spc="-5" dirty="0" err="1" smtClean="0">
                <a:cs typeface="Times New Roman"/>
              </a:rPr>
              <a:t>Dimensiones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</a:t>
            </a:r>
            <a:r>
              <a:rPr sz="2400" b="1" dirty="0">
                <a:cs typeface="Times New Roman"/>
              </a:rPr>
              <a:t>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Subestación: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50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x</a:t>
            </a:r>
            <a:r>
              <a:rPr sz="2400" b="1" spc="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50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</a:t>
            </a:r>
            <a:endParaRPr sz="2400" b="1" dirty="0">
              <a:cs typeface="Times New Roman"/>
            </a:endParaRPr>
          </a:p>
          <a:p>
            <a:pPr marR="3369945" lvl="1" algn="just">
              <a:lnSpc>
                <a:spcPct val="110000"/>
              </a:lnSpc>
              <a:spcBef>
                <a:spcPts val="15"/>
              </a:spcBef>
            </a:pPr>
            <a:r>
              <a:rPr sz="2400" b="1" spc="-5" dirty="0">
                <a:cs typeface="Times New Roman"/>
              </a:rPr>
              <a:t>Longitud </a:t>
            </a:r>
            <a:r>
              <a:rPr sz="2400" b="1" dirty="0">
                <a:cs typeface="Times New Roman"/>
              </a:rPr>
              <a:t>de la </a:t>
            </a:r>
            <a:r>
              <a:rPr sz="2400" b="1" spc="-5" dirty="0">
                <a:cs typeface="Times New Roman"/>
              </a:rPr>
              <a:t>malla (A): </a:t>
            </a:r>
            <a:r>
              <a:rPr sz="2400" b="1" dirty="0">
                <a:cs typeface="Times New Roman"/>
              </a:rPr>
              <a:t>50 m 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Ancho </a:t>
            </a:r>
            <a:r>
              <a:rPr sz="2400" b="1" dirty="0">
                <a:cs typeface="Times New Roman"/>
              </a:rPr>
              <a:t>de la </a:t>
            </a:r>
            <a:r>
              <a:rPr sz="2400" b="1" spc="-5" dirty="0">
                <a:cs typeface="Times New Roman"/>
              </a:rPr>
              <a:t>malla </a:t>
            </a:r>
            <a:r>
              <a:rPr sz="2400" b="1" dirty="0">
                <a:cs typeface="Times New Roman"/>
              </a:rPr>
              <a:t>(B): 50 m </a:t>
            </a:r>
            <a:r>
              <a:rPr sz="2400" b="1" spc="5" dirty="0">
                <a:cs typeface="Times New Roman"/>
              </a:rPr>
              <a:t> </a:t>
            </a:r>
            <a:endParaRPr lang="es-ES" sz="2400" b="1" spc="5" dirty="0" smtClean="0">
              <a:cs typeface="Times New Roman"/>
            </a:endParaRPr>
          </a:p>
          <a:p>
            <a:pPr marR="3369945" lvl="1" algn="just">
              <a:lnSpc>
                <a:spcPct val="110000"/>
              </a:lnSpc>
              <a:spcBef>
                <a:spcPts val="15"/>
              </a:spcBef>
            </a:pPr>
            <a:r>
              <a:rPr sz="2400" b="1" spc="-5" dirty="0" err="1" smtClean="0">
                <a:cs typeface="Times New Roman"/>
              </a:rPr>
              <a:t>Número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conductores A: </a:t>
            </a:r>
            <a:r>
              <a:rPr sz="2400" b="1" dirty="0">
                <a:cs typeface="Times New Roman"/>
              </a:rPr>
              <a:t>n = 25 </a:t>
            </a:r>
            <a:r>
              <a:rPr sz="2400" b="1" spc="-285" dirty="0">
                <a:cs typeface="Times New Roman"/>
              </a:rPr>
              <a:t> </a:t>
            </a:r>
            <a:endParaRPr lang="es-ES" sz="2400" b="1" spc="-285" dirty="0" smtClean="0">
              <a:cs typeface="Times New Roman"/>
            </a:endParaRPr>
          </a:p>
          <a:p>
            <a:pPr marR="3369945" lvl="1" algn="just">
              <a:lnSpc>
                <a:spcPct val="110000"/>
              </a:lnSpc>
              <a:spcBef>
                <a:spcPts val="15"/>
              </a:spcBef>
            </a:pPr>
            <a:r>
              <a:rPr sz="2400" b="1" spc="-5" dirty="0" err="1" smtClean="0">
                <a:cs typeface="Times New Roman"/>
              </a:rPr>
              <a:t>Número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conductores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B: </a:t>
            </a:r>
            <a:r>
              <a:rPr sz="2400" b="1" dirty="0">
                <a:cs typeface="Times New Roman"/>
              </a:rPr>
              <a:t>m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25</a:t>
            </a:r>
          </a:p>
          <a:p>
            <a:pPr marR="2447925" lvl="1" algn="just">
              <a:lnSpc>
                <a:spcPct val="110100"/>
              </a:lnSpc>
              <a:spcBef>
                <a:spcPts val="10"/>
              </a:spcBef>
            </a:pPr>
            <a:r>
              <a:rPr sz="2400" b="1" spc="-5" dirty="0">
                <a:cs typeface="Times New Roman"/>
              </a:rPr>
              <a:t>Espaciamiento</a:t>
            </a:r>
            <a:r>
              <a:rPr sz="2400" b="1" dirty="0">
                <a:cs typeface="Times New Roman"/>
              </a:rPr>
              <a:t> entre</a:t>
            </a:r>
            <a:r>
              <a:rPr sz="2400" b="1" spc="-5" dirty="0">
                <a:cs typeface="Times New Roman"/>
              </a:rPr>
              <a:t> conductores: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2 m </a:t>
            </a:r>
            <a:r>
              <a:rPr sz="2400" b="1" spc="5" dirty="0">
                <a:cs typeface="Times New Roman"/>
              </a:rPr>
              <a:t> </a:t>
            </a:r>
            <a:endParaRPr lang="es-ES" sz="2400" b="1" spc="5" dirty="0" smtClean="0">
              <a:cs typeface="Times New Roman"/>
            </a:endParaRPr>
          </a:p>
          <a:p>
            <a:pPr marR="2447925" lvl="1" algn="just">
              <a:lnSpc>
                <a:spcPct val="110100"/>
              </a:lnSpc>
              <a:spcBef>
                <a:spcPts val="10"/>
              </a:spcBef>
            </a:pPr>
            <a:r>
              <a:rPr sz="2400" b="1" spc="-5" dirty="0" err="1" smtClean="0">
                <a:cs typeface="Times New Roman"/>
              </a:rPr>
              <a:t>Profundidad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enterramiento </a:t>
            </a:r>
            <a:r>
              <a:rPr sz="2400" b="1" dirty="0">
                <a:cs typeface="Times New Roman"/>
              </a:rPr>
              <a:t>de la malla: 0.80 m </a:t>
            </a:r>
            <a:r>
              <a:rPr sz="2400" b="1" spc="-285" dirty="0">
                <a:cs typeface="Times New Roman"/>
              </a:rPr>
              <a:t> </a:t>
            </a:r>
            <a:endParaRPr lang="es-ES" sz="2400" b="1" spc="-285" dirty="0" smtClean="0">
              <a:cs typeface="Times New Roman"/>
            </a:endParaRPr>
          </a:p>
          <a:p>
            <a:pPr marR="2447925" lvl="1" algn="just">
              <a:lnSpc>
                <a:spcPct val="110100"/>
              </a:lnSpc>
              <a:spcBef>
                <a:spcPts val="10"/>
              </a:spcBef>
            </a:pPr>
            <a:r>
              <a:rPr sz="2400" b="1" dirty="0" err="1" smtClean="0">
                <a:cs typeface="Times New Roman"/>
              </a:rPr>
              <a:t>Tipo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uniones </a:t>
            </a:r>
            <a:r>
              <a:rPr sz="2400" b="1" spc="-5" dirty="0" err="1">
                <a:cs typeface="Times New Roman"/>
              </a:rPr>
              <a:t>en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la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err="1" smtClean="0">
                <a:cs typeface="Times New Roman"/>
              </a:rPr>
              <a:t>malla</a:t>
            </a:r>
            <a:r>
              <a:rPr sz="2400" b="1" dirty="0">
                <a:cs typeface="Times New Roman"/>
              </a:rPr>
              <a:t>: </a:t>
            </a:r>
            <a:r>
              <a:rPr sz="2400" b="1" spc="-5" dirty="0" err="1">
                <a:cs typeface="Times New Roman"/>
              </a:rPr>
              <a:t>Soldadas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 </a:t>
            </a:r>
            <a:endParaRPr lang="es-ES" sz="2400" b="1" dirty="0" smtClean="0">
              <a:cs typeface="Times New Roman"/>
            </a:endParaRPr>
          </a:p>
          <a:p>
            <a:pPr marR="2447925" lvl="1" algn="just">
              <a:lnSpc>
                <a:spcPct val="110100"/>
              </a:lnSpc>
              <a:spcBef>
                <a:spcPts val="10"/>
              </a:spcBef>
            </a:pPr>
            <a:r>
              <a:rPr sz="2400" b="1" spc="-5" dirty="0" err="1" smtClean="0">
                <a:cs typeface="Times New Roman"/>
              </a:rPr>
              <a:t>Temperatura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ambiente</a:t>
            </a:r>
            <a:r>
              <a:rPr sz="2400" b="1" dirty="0">
                <a:cs typeface="Times New Roman"/>
              </a:rPr>
              <a:t> media: 32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7" baseline="38194" dirty="0">
                <a:cs typeface="Times New Roman"/>
              </a:rPr>
              <a:t>o</a:t>
            </a:r>
            <a:r>
              <a:rPr sz="2400" b="1" spc="-5" dirty="0">
                <a:cs typeface="Times New Roman"/>
              </a:rPr>
              <a:t>C</a:t>
            </a:r>
            <a:endParaRPr sz="2400" b="1" dirty="0">
              <a:cs typeface="Times New Roman"/>
            </a:endParaRPr>
          </a:p>
          <a:p>
            <a:pPr lvl="1" algn="just">
              <a:spcBef>
                <a:spcPts val="155"/>
              </a:spcBef>
            </a:pPr>
            <a:r>
              <a:rPr sz="2400" b="1" spc="-5" dirty="0">
                <a:cs typeface="Times New Roman"/>
              </a:rPr>
              <a:t>Corriente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máxima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falla:</a:t>
            </a:r>
            <a:r>
              <a:rPr sz="2400" b="1" dirty="0">
                <a:cs typeface="Times New Roman"/>
              </a:rPr>
              <a:t> 12,500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</a:t>
            </a:r>
            <a:endParaRPr sz="2400" b="1" dirty="0">
              <a:cs typeface="Times New Roman"/>
            </a:endParaRPr>
          </a:p>
          <a:p>
            <a:pPr marR="2447925" lvl="1" algn="just">
              <a:lnSpc>
                <a:spcPct val="110000"/>
              </a:lnSpc>
            </a:pPr>
            <a:r>
              <a:rPr sz="2400" b="1" dirty="0">
                <a:cs typeface="Times New Roman"/>
              </a:rPr>
              <a:t>Tiempo máximo de </a:t>
            </a:r>
            <a:r>
              <a:rPr sz="2400" b="1" spc="-5" dirty="0">
                <a:cs typeface="Times New Roman"/>
              </a:rPr>
              <a:t>despeje </a:t>
            </a:r>
            <a:r>
              <a:rPr sz="2400" b="1" dirty="0">
                <a:cs typeface="Times New Roman"/>
              </a:rPr>
              <a:t>de la </a:t>
            </a:r>
            <a:r>
              <a:rPr sz="2400" b="1" spc="-5" dirty="0">
                <a:cs typeface="Times New Roman"/>
              </a:rPr>
              <a:t>falla: </a:t>
            </a:r>
            <a:r>
              <a:rPr sz="2400" b="1" dirty="0">
                <a:cs typeface="Times New Roman"/>
              </a:rPr>
              <a:t>1 </a:t>
            </a:r>
            <a:r>
              <a:rPr sz="2400" b="1" spc="-5" dirty="0" err="1">
                <a:cs typeface="Times New Roman"/>
              </a:rPr>
              <a:t>segundo</a:t>
            </a:r>
            <a:r>
              <a:rPr sz="2400" b="1" spc="-5" dirty="0">
                <a:cs typeface="Times New Roman"/>
              </a:rPr>
              <a:t> </a:t>
            </a:r>
            <a:r>
              <a:rPr sz="2400" b="1" spc="-285" dirty="0">
                <a:cs typeface="Times New Roman"/>
              </a:rPr>
              <a:t> </a:t>
            </a:r>
            <a:endParaRPr lang="es-ES" sz="2400" b="1" spc="-285" dirty="0" smtClean="0">
              <a:cs typeface="Times New Roman"/>
            </a:endParaRPr>
          </a:p>
          <a:p>
            <a:pPr marR="2447925" lvl="1" algn="just">
              <a:lnSpc>
                <a:spcPct val="110000"/>
              </a:lnSpc>
            </a:pPr>
            <a:r>
              <a:rPr sz="2400" b="1" dirty="0" err="1" smtClean="0">
                <a:cs typeface="Times New Roman"/>
              </a:rPr>
              <a:t>Tipo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suelo: </a:t>
            </a:r>
            <a:r>
              <a:rPr sz="2400" b="1" spc="-5" dirty="0">
                <a:cs typeface="Times New Roman"/>
              </a:rPr>
              <a:t>Arcilloso</a:t>
            </a:r>
            <a:endParaRPr sz="2400" b="1" dirty="0">
              <a:cs typeface="Times New Roman"/>
            </a:endParaRPr>
          </a:p>
          <a:p>
            <a:pPr lvl="1" algn="just">
              <a:spcBef>
                <a:spcPts val="145"/>
              </a:spcBef>
            </a:pPr>
            <a:r>
              <a:rPr sz="2400" b="1" spc="-5" dirty="0">
                <a:cs typeface="Times New Roman"/>
              </a:rPr>
              <a:t>Resistividad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superficie: </a:t>
            </a:r>
            <a:r>
              <a:rPr sz="2400" b="1" dirty="0">
                <a:cs typeface="Times New Roman"/>
              </a:rPr>
              <a:t>1800 Ω-m</a:t>
            </a:r>
          </a:p>
          <a:p>
            <a:pPr marR="3214370" lvl="1" algn="just">
              <a:lnSpc>
                <a:spcPct val="110000"/>
              </a:lnSpc>
              <a:spcBef>
                <a:spcPts val="10"/>
              </a:spcBef>
            </a:pPr>
            <a:r>
              <a:rPr sz="2400" b="1" spc="-5" dirty="0">
                <a:cs typeface="Times New Roman"/>
              </a:rPr>
              <a:t>Elegir </a:t>
            </a:r>
            <a:r>
              <a:rPr sz="2400" b="1" dirty="0">
                <a:cs typeface="Times New Roman"/>
              </a:rPr>
              <a:t>tipo de </a:t>
            </a:r>
            <a:r>
              <a:rPr sz="2400" b="1" spc="-5" dirty="0">
                <a:cs typeface="Times New Roman"/>
              </a:rPr>
              <a:t>electrodo</a:t>
            </a:r>
            <a:r>
              <a:rPr sz="2400" b="1" dirty="0">
                <a:cs typeface="Times New Roman"/>
              </a:rPr>
              <a:t> de</a:t>
            </a:r>
            <a:r>
              <a:rPr sz="2400" b="1" spc="-5" dirty="0">
                <a:cs typeface="Times New Roman"/>
              </a:rPr>
              <a:t> </a:t>
            </a:r>
            <a:r>
              <a:rPr lang="en-US" sz="2400" b="1" spc="-5" dirty="0" err="1" smtClean="0">
                <a:cs typeface="Times New Roman"/>
              </a:rPr>
              <a:t>puesta</a:t>
            </a:r>
            <a:r>
              <a:rPr lang="en-US" sz="2400" b="1" spc="-5" dirty="0" smtClean="0">
                <a:cs typeface="Times New Roman"/>
              </a:rPr>
              <a:t> a </a:t>
            </a:r>
            <a:r>
              <a:rPr lang="en-US" sz="2400" b="1" spc="-5" dirty="0" err="1" smtClean="0">
                <a:cs typeface="Times New Roman"/>
              </a:rPr>
              <a:t>tierra</a:t>
            </a:r>
            <a:r>
              <a:rPr sz="2400" b="1" spc="-5" dirty="0" smtClean="0">
                <a:cs typeface="Times New Roman"/>
              </a:rPr>
              <a:t>: </a:t>
            </a:r>
            <a:r>
              <a:rPr sz="2400" b="1" spc="-28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5/8”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x 8’;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¾”</a:t>
            </a:r>
            <a:r>
              <a:rPr sz="2400" b="1" spc="28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x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7’;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</a:t>
            </a:r>
            <a:r>
              <a:rPr sz="2400" b="1" spc="-5" dirty="0">
                <a:cs typeface="Times New Roman"/>
              </a:rPr>
              <a:t> 1/2”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x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6’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62"/>
            <a:ext cx="17551399" cy="95728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b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SOLUCION</a:t>
            </a:r>
            <a:endParaRPr sz="2400" dirty="0">
              <a:cs typeface="Times New Roman"/>
            </a:endParaRPr>
          </a:p>
          <a:p>
            <a:pPr>
              <a:spcBef>
                <a:spcPts val="5"/>
              </a:spcBef>
            </a:pPr>
            <a:endParaRPr sz="2400" dirty="0">
              <a:cs typeface="Times New Roman"/>
            </a:endParaRPr>
          </a:p>
          <a:p>
            <a:pPr>
              <a:buFont typeface="Times New Roman"/>
              <a:buAutoNum type="arabicPeriod"/>
              <a:tabLst>
                <a:tab pos="839469" algn="l"/>
              </a:tabLst>
            </a:pPr>
            <a:r>
              <a:rPr sz="2400" b="1" spc="-5" dirty="0">
                <a:cs typeface="Times New Roman"/>
              </a:rPr>
              <a:t>Selección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Conductor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Malla</a:t>
            </a:r>
            <a:endParaRPr sz="2400" dirty="0">
              <a:cs typeface="Times New Roman"/>
            </a:endParaRPr>
          </a:p>
          <a:p>
            <a:pPr marR="5080">
              <a:lnSpc>
                <a:spcPts val="1580"/>
              </a:lnSpc>
              <a:spcBef>
                <a:spcPts val="60"/>
              </a:spcBef>
            </a:pPr>
            <a:r>
              <a:rPr sz="2400" spc="-5" dirty="0">
                <a:cs typeface="Times New Roman"/>
              </a:rPr>
              <a:t>Para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cálculo</a:t>
            </a:r>
            <a:r>
              <a:rPr sz="2400" spc="5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sección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malla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tierra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aplica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siguiente </a:t>
            </a:r>
            <a:r>
              <a:rPr sz="2400" spc="-28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ecuación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R="5080">
              <a:lnSpc>
                <a:spcPts val="1580"/>
              </a:lnSpc>
              <a:spcBef>
                <a:spcPts val="60"/>
              </a:spcBef>
            </a:pPr>
            <a:endParaRPr lang="es-ES" sz="2400" spc="-5" dirty="0" smtClean="0">
              <a:cs typeface="Times New Roman"/>
            </a:endParaRPr>
          </a:p>
          <a:p>
            <a:pPr marR="5080">
              <a:lnSpc>
                <a:spcPts val="1580"/>
              </a:lnSpc>
              <a:spcBef>
                <a:spcPts val="60"/>
              </a:spcBef>
            </a:pPr>
            <a:endParaRPr lang="es-ES" sz="2400" spc="-5" dirty="0">
              <a:cs typeface="Times New Roman"/>
            </a:endParaRPr>
          </a:p>
          <a:p>
            <a:pPr marR="5080">
              <a:lnSpc>
                <a:spcPts val="1580"/>
              </a:lnSpc>
              <a:spcBef>
                <a:spcPts val="60"/>
              </a:spcBef>
            </a:pPr>
            <a:endParaRPr lang="es-ES" sz="2400" spc="-5" dirty="0" smtClean="0">
              <a:cs typeface="Times New Roman"/>
            </a:endParaRPr>
          </a:p>
          <a:p>
            <a:pPr marR="5080">
              <a:lnSpc>
                <a:spcPts val="1580"/>
              </a:lnSpc>
              <a:spcBef>
                <a:spcPts val="60"/>
              </a:spcBef>
            </a:pPr>
            <a:endParaRPr lang="es-ES" sz="2400" spc="-5" dirty="0">
              <a:cs typeface="Times New Roman"/>
            </a:endParaRPr>
          </a:p>
          <a:p>
            <a:pPr marR="5080">
              <a:lnSpc>
                <a:spcPts val="1580"/>
              </a:lnSpc>
              <a:spcBef>
                <a:spcPts val="60"/>
              </a:spcBef>
            </a:pPr>
            <a:endParaRPr lang="es-ES" sz="2400" spc="-5" dirty="0" smtClean="0">
              <a:cs typeface="Times New Roman"/>
            </a:endParaRPr>
          </a:p>
          <a:p>
            <a:pPr marR="5080">
              <a:lnSpc>
                <a:spcPts val="1580"/>
              </a:lnSpc>
              <a:spcBef>
                <a:spcPts val="60"/>
              </a:spcBef>
            </a:pPr>
            <a:endParaRPr lang="es-ES" sz="2400" spc="-5" dirty="0">
              <a:cs typeface="Times New Roman"/>
            </a:endParaRPr>
          </a:p>
          <a:p>
            <a:pPr marR="5080">
              <a:lnSpc>
                <a:spcPts val="1580"/>
              </a:lnSpc>
              <a:spcBef>
                <a:spcPts val="60"/>
              </a:spcBef>
            </a:pPr>
            <a:endParaRPr lang="es-ES" sz="2400" spc="-5" dirty="0">
              <a:cs typeface="Times New Roman"/>
            </a:endParaRPr>
          </a:p>
          <a:p>
            <a:pPr>
              <a:spcBef>
                <a:spcPts val="780"/>
              </a:spcBef>
            </a:pPr>
            <a:r>
              <a:rPr lang="es-ES" sz="2400" spc="-5" dirty="0">
                <a:cs typeface="Times New Roman"/>
              </a:rPr>
              <a:t>Donde:</a:t>
            </a:r>
            <a:endParaRPr lang="es-ES" sz="2400" dirty="0">
              <a:cs typeface="Times New Roman"/>
            </a:endParaRPr>
          </a:p>
          <a:p>
            <a:pPr>
              <a:spcBef>
                <a:spcPts val="685"/>
              </a:spcBef>
            </a:pPr>
            <a:r>
              <a:rPr lang="es-ES" sz="2400" b="1" spc="-5" dirty="0">
                <a:cs typeface="Times New Roman"/>
              </a:rPr>
              <a:t>Ac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Sección</a:t>
            </a:r>
            <a:r>
              <a:rPr lang="es-ES" sz="2400" dirty="0">
                <a:cs typeface="Times New Roman"/>
              </a:rPr>
              <a:t> del conductor,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milésimas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circulares</a:t>
            </a:r>
            <a:r>
              <a:rPr lang="es-ES" sz="2400" dirty="0">
                <a:cs typeface="Times New Roman"/>
              </a:rPr>
              <a:t> (CM).</a:t>
            </a:r>
          </a:p>
          <a:p>
            <a:pPr marR="255270">
              <a:lnSpc>
                <a:spcPct val="110000"/>
              </a:lnSpc>
            </a:pPr>
            <a:r>
              <a:rPr lang="es-ES" sz="2400" b="1" spc="-5" dirty="0">
                <a:cs typeface="Times New Roman"/>
              </a:rPr>
              <a:t>I</a:t>
            </a:r>
            <a:r>
              <a:rPr lang="es-ES" sz="2400" b="1" spc="4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</a:t>
            </a:r>
            <a:r>
              <a:rPr lang="es-ES" sz="2400" b="1" spc="4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Corriente</a:t>
            </a:r>
            <a:r>
              <a:rPr lang="es-ES" sz="2400" spc="3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máxima</a:t>
            </a:r>
            <a:r>
              <a:rPr lang="es-ES" sz="2400" spc="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3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falla,</a:t>
            </a:r>
            <a:r>
              <a:rPr lang="es-ES" sz="2400" spc="4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5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amperios</a:t>
            </a:r>
            <a:r>
              <a:rPr lang="es-ES" sz="2400" spc="4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=</a:t>
            </a:r>
            <a:r>
              <a:rPr lang="es-ES" sz="2400" spc="4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12,500A </a:t>
            </a:r>
            <a:r>
              <a:rPr lang="es-ES" sz="2400" spc="5" dirty="0">
                <a:cs typeface="Times New Roman"/>
              </a:rPr>
              <a:t> </a:t>
            </a:r>
            <a:endParaRPr lang="es-ES" sz="2400" spc="5" dirty="0" smtClean="0">
              <a:cs typeface="Times New Roman"/>
            </a:endParaRPr>
          </a:p>
          <a:p>
            <a:pPr marR="255270">
              <a:lnSpc>
                <a:spcPct val="110000"/>
              </a:lnSpc>
            </a:pPr>
            <a:r>
              <a:rPr lang="es-ES" sz="2400" b="1" dirty="0" smtClean="0">
                <a:cs typeface="Times New Roman"/>
              </a:rPr>
              <a:t>Tm</a:t>
            </a:r>
            <a:r>
              <a:rPr lang="es-ES" sz="2400" b="1" spc="-20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dirty="0">
                <a:cs typeface="Times New Roman"/>
              </a:rPr>
              <a:t>T</a:t>
            </a:r>
            <a:r>
              <a:rPr lang="es-ES" sz="2400" spc="-10" dirty="0">
                <a:cs typeface="Times New Roman"/>
              </a:rPr>
              <a:t>e</a:t>
            </a:r>
            <a:r>
              <a:rPr lang="es-ES" sz="2400" dirty="0">
                <a:cs typeface="Times New Roman"/>
              </a:rPr>
              <a:t>m</a:t>
            </a:r>
            <a:r>
              <a:rPr lang="es-ES" sz="2400" spc="10" dirty="0">
                <a:cs typeface="Times New Roman"/>
              </a:rPr>
              <a:t>p</a:t>
            </a:r>
            <a:r>
              <a:rPr lang="es-ES" sz="2400" spc="-5" dirty="0">
                <a:cs typeface="Times New Roman"/>
              </a:rPr>
              <a:t>e</a:t>
            </a:r>
            <a:r>
              <a:rPr lang="es-ES" sz="2400" dirty="0">
                <a:cs typeface="Times New Roman"/>
              </a:rPr>
              <a:t>r</a:t>
            </a:r>
            <a:r>
              <a:rPr lang="es-ES" sz="2400" spc="-10" dirty="0">
                <a:cs typeface="Times New Roman"/>
              </a:rPr>
              <a:t>a</a:t>
            </a:r>
            <a:r>
              <a:rPr lang="es-ES" sz="2400" dirty="0">
                <a:cs typeface="Times New Roman"/>
              </a:rPr>
              <a:t>tu</a:t>
            </a:r>
            <a:r>
              <a:rPr lang="es-ES" sz="2400" spc="5" dirty="0">
                <a:cs typeface="Times New Roman"/>
              </a:rPr>
              <a:t>r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má</a:t>
            </a:r>
            <a:r>
              <a:rPr lang="es-ES" sz="2400" spc="5" dirty="0">
                <a:cs typeface="Times New Roman"/>
              </a:rPr>
              <a:t>x</a:t>
            </a:r>
            <a:r>
              <a:rPr lang="es-ES" sz="2400" dirty="0">
                <a:cs typeface="Times New Roman"/>
              </a:rPr>
              <a:t>ima</a:t>
            </a:r>
            <a:r>
              <a:rPr lang="es-ES" sz="2400" spc="-5" dirty="0">
                <a:cs typeface="Times New Roman"/>
              </a:rPr>
              <a:t> e</a:t>
            </a:r>
            <a:r>
              <a:rPr lang="es-ES" sz="2400" dirty="0">
                <a:cs typeface="Times New Roman"/>
              </a:rPr>
              <a:t>n </a:t>
            </a:r>
            <a:r>
              <a:rPr lang="es-ES" sz="2400" spc="-5" dirty="0">
                <a:cs typeface="Times New Roman"/>
              </a:rPr>
              <a:t>los</a:t>
            </a:r>
            <a:r>
              <a:rPr lang="es-ES" sz="2400" dirty="0">
                <a:cs typeface="Times New Roman"/>
              </a:rPr>
              <a:t> nodos de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 m</a:t>
            </a:r>
            <a:r>
              <a:rPr lang="es-ES" sz="2400" spc="5" dirty="0">
                <a:cs typeface="Times New Roman"/>
              </a:rPr>
              <a:t>a</a:t>
            </a:r>
            <a:r>
              <a:rPr lang="es-ES" sz="2400" dirty="0">
                <a:cs typeface="Times New Roman"/>
              </a:rPr>
              <a:t>lla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=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450</a:t>
            </a:r>
            <a:r>
              <a:rPr lang="es-ES" sz="2400" spc="-85" dirty="0">
                <a:cs typeface="Times New Roman"/>
              </a:rPr>
              <a:t> </a:t>
            </a:r>
            <a:r>
              <a:rPr lang="es-ES" sz="2400" spc="-15" baseline="38194" dirty="0" err="1">
                <a:cs typeface="Times New Roman"/>
              </a:rPr>
              <a:t>o</a:t>
            </a:r>
            <a:r>
              <a:rPr lang="es-ES" sz="2400" dirty="0" err="1">
                <a:cs typeface="Times New Roman"/>
              </a:rPr>
              <a:t>C</a:t>
            </a:r>
            <a:r>
              <a:rPr lang="es-ES" sz="2400" dirty="0">
                <a:cs typeface="Times New Roman"/>
              </a:rPr>
              <a:t> </a:t>
            </a:r>
            <a:endParaRPr lang="es-ES" sz="2400" dirty="0" smtClean="0">
              <a:cs typeface="Times New Roman"/>
            </a:endParaRPr>
          </a:p>
          <a:p>
            <a:pPr marR="255270">
              <a:lnSpc>
                <a:spcPct val="110000"/>
              </a:lnSpc>
            </a:pPr>
            <a:r>
              <a:rPr lang="es-ES" sz="2400" b="1" dirty="0" smtClean="0">
                <a:cs typeface="Times New Roman"/>
              </a:rPr>
              <a:t>Ta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Temperatura </a:t>
            </a:r>
            <a:r>
              <a:rPr lang="es-ES" sz="2400" dirty="0">
                <a:cs typeface="Times New Roman"/>
              </a:rPr>
              <a:t>ambiente =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32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7" baseline="38194" dirty="0" err="1">
                <a:cs typeface="Times New Roman"/>
              </a:rPr>
              <a:t>o</a:t>
            </a:r>
            <a:r>
              <a:rPr lang="es-ES" sz="2400" spc="-5" dirty="0" err="1">
                <a:cs typeface="Times New Roman"/>
              </a:rPr>
              <a:t>C.</a:t>
            </a:r>
            <a:endParaRPr lang="es-ES" sz="2400" dirty="0">
              <a:cs typeface="Times New Roman"/>
            </a:endParaRPr>
          </a:p>
          <a:p>
            <a:pPr>
              <a:spcBef>
                <a:spcPts val="145"/>
              </a:spcBef>
            </a:pPr>
            <a:r>
              <a:rPr lang="es-ES" sz="2400" b="1" dirty="0">
                <a:cs typeface="Times New Roman"/>
              </a:rPr>
              <a:t>t</a:t>
            </a:r>
            <a:r>
              <a:rPr lang="es-ES" sz="2400" b="1" spc="29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=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Tiempo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máximo de</a:t>
            </a:r>
            <a:r>
              <a:rPr lang="es-ES" sz="2400" spc="-5" dirty="0">
                <a:cs typeface="Times New Roman"/>
              </a:rPr>
              <a:t> despeje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falla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=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1 </a:t>
            </a:r>
            <a:r>
              <a:rPr lang="es-ES" sz="2400" spc="-5" dirty="0">
                <a:cs typeface="Times New Roman"/>
              </a:rPr>
              <a:t>segundo</a:t>
            </a:r>
          </a:p>
          <a:p>
            <a:pPr>
              <a:spcBef>
                <a:spcPts val="145"/>
              </a:spcBef>
            </a:pPr>
            <a:endParaRPr lang="es-ES" sz="2400" spc="-5" dirty="0">
              <a:cs typeface="Times New Roman"/>
            </a:endParaRPr>
          </a:p>
          <a:p>
            <a:pPr marR="5080" algn="just">
              <a:lnSpc>
                <a:spcPct val="110400"/>
              </a:lnSpc>
            </a:pPr>
            <a:r>
              <a:rPr lang="es-ES" sz="2400" dirty="0">
                <a:cs typeface="Times New Roman"/>
              </a:rPr>
              <a:t>El </a:t>
            </a:r>
            <a:r>
              <a:rPr lang="es-ES" sz="2400" spc="-5" dirty="0">
                <a:cs typeface="Times New Roman"/>
              </a:rPr>
              <a:t>valor comercial siguiente </a:t>
            </a:r>
            <a:r>
              <a:rPr lang="es-ES" sz="2400" dirty="0">
                <a:cs typeface="Times New Roman"/>
              </a:rPr>
              <a:t>a 112,500 </a:t>
            </a:r>
            <a:r>
              <a:rPr lang="es-ES" sz="2400" spc="-5" dirty="0">
                <a:cs typeface="Times New Roman"/>
              </a:rPr>
              <a:t>circular </a:t>
            </a:r>
            <a:r>
              <a:rPr lang="es-ES" sz="2400" dirty="0" err="1">
                <a:cs typeface="Times New Roman"/>
              </a:rPr>
              <a:t>mils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se corresponde con </a:t>
            </a:r>
            <a:r>
              <a:rPr lang="es-ES" sz="2400" dirty="0">
                <a:cs typeface="Times New Roman"/>
              </a:rPr>
              <a:t>133,100 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circular </a:t>
            </a:r>
            <a:r>
              <a:rPr lang="es-ES" sz="2400" dirty="0" err="1">
                <a:cs typeface="Times New Roman"/>
              </a:rPr>
              <a:t>mils</a:t>
            </a:r>
            <a:r>
              <a:rPr lang="es-ES" sz="2400" dirty="0">
                <a:cs typeface="Times New Roman"/>
              </a:rPr>
              <a:t>, equivalente a un conductor </a:t>
            </a:r>
            <a:r>
              <a:rPr lang="es-ES" sz="2400" spc="-5" dirty="0">
                <a:cs typeface="Times New Roman"/>
              </a:rPr>
              <a:t>AWG No. </a:t>
            </a:r>
            <a:r>
              <a:rPr lang="es-ES" sz="2400" dirty="0">
                <a:cs typeface="Times New Roman"/>
              </a:rPr>
              <a:t>2/0, </a:t>
            </a:r>
            <a:r>
              <a:rPr lang="es-ES" sz="2400" spc="-5" dirty="0">
                <a:cs typeface="Times New Roman"/>
              </a:rPr>
              <a:t>trenzado, </a:t>
            </a:r>
            <a:r>
              <a:rPr lang="es-ES" sz="2400" dirty="0">
                <a:cs typeface="Times New Roman"/>
              </a:rPr>
              <a:t>desnudo </a:t>
            </a:r>
            <a:r>
              <a:rPr lang="es-ES" sz="2400" spc="-5" dirty="0">
                <a:cs typeface="Times New Roman"/>
              </a:rPr>
              <a:t>(Tabla 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11.2).</a:t>
            </a:r>
            <a:endParaRPr lang="es-ES" sz="2400" dirty="0">
              <a:cs typeface="Times New Roman"/>
            </a:endParaRPr>
          </a:p>
          <a:p>
            <a:pPr>
              <a:spcBef>
                <a:spcPts val="30"/>
              </a:spcBef>
            </a:pPr>
            <a:endParaRPr lang="es-ES" sz="2400" dirty="0">
              <a:cs typeface="Times New Roman"/>
            </a:endParaRPr>
          </a:p>
          <a:p>
            <a:pPr marR="1316355">
              <a:lnSpc>
                <a:spcPct val="110000"/>
              </a:lnSpc>
            </a:pPr>
            <a:r>
              <a:rPr lang="es-ES" sz="2400" b="1" dirty="0">
                <a:cs typeface="Times New Roman"/>
              </a:rPr>
              <a:t>2.</a:t>
            </a:r>
            <a:r>
              <a:rPr lang="es-ES" sz="2400" b="1" spc="2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Cálculo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 </a:t>
            </a:r>
            <a:r>
              <a:rPr lang="es-ES" sz="2400" b="1" spc="-5" dirty="0">
                <a:cs typeface="Times New Roman"/>
              </a:rPr>
              <a:t>las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Tensiones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Permisibles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Paso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y</a:t>
            </a:r>
            <a:r>
              <a:rPr lang="es-ES" sz="2400" b="1" spc="1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Contacto </a:t>
            </a:r>
            <a:r>
              <a:rPr lang="es-ES" sz="2400" b="1" spc="-28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Tensión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Permisible</a:t>
            </a:r>
            <a:r>
              <a:rPr lang="es-ES" sz="2400" b="1" dirty="0">
                <a:cs typeface="Times New Roman"/>
              </a:rPr>
              <a:t> de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Paso:</a:t>
            </a:r>
            <a:endParaRPr lang="es-ES" sz="2400" b="1" dirty="0">
              <a:cs typeface="Times New Roman"/>
            </a:endParaRPr>
          </a:p>
          <a:p>
            <a:pPr>
              <a:spcBef>
                <a:spcPts val="120"/>
              </a:spcBef>
            </a:pPr>
            <a:endParaRPr lang="es-ES" sz="2400" spc="-5" dirty="0">
              <a:cs typeface="Times New Roman"/>
            </a:endParaRPr>
          </a:p>
          <a:p>
            <a:pPr>
              <a:spcBef>
                <a:spcPts val="120"/>
              </a:spcBef>
            </a:pPr>
            <a:r>
              <a:rPr lang="es-ES" sz="2400" spc="-5" dirty="0">
                <a:cs typeface="Times New Roman"/>
              </a:rPr>
              <a:t>Donde:</a:t>
            </a:r>
            <a:endParaRPr lang="es-ES" sz="2400" dirty="0">
              <a:cs typeface="Times New Roman"/>
            </a:endParaRPr>
          </a:p>
          <a:p>
            <a:pPr>
              <a:spcBef>
                <a:spcPts val="685"/>
              </a:spcBef>
            </a:pPr>
            <a:r>
              <a:rPr lang="es-ES" sz="2400" b="1" spc="-5" dirty="0" err="1">
                <a:cs typeface="Times New Roman"/>
              </a:rPr>
              <a:t>Ep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Tensión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Permisible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" dirty="0">
                <a:cs typeface="Times New Roman"/>
              </a:rPr>
              <a:t> Paso,</a:t>
            </a:r>
            <a:r>
              <a:rPr lang="es-ES" sz="2400" dirty="0">
                <a:cs typeface="Times New Roman"/>
              </a:rPr>
              <a:t> en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voltios.</a:t>
            </a:r>
          </a:p>
          <a:p>
            <a:pPr>
              <a:spcBef>
                <a:spcPts val="145"/>
              </a:spcBef>
            </a:pPr>
            <a:r>
              <a:rPr lang="es-ES" sz="2400" b="1" dirty="0" err="1">
                <a:cs typeface="Times New Roman"/>
              </a:rPr>
              <a:t>ρs</a:t>
            </a:r>
            <a:r>
              <a:rPr lang="es-ES" sz="2400" b="1" spc="29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 </a:t>
            </a:r>
            <a:r>
              <a:rPr lang="es-ES" sz="2400" spc="-5" dirty="0">
                <a:cs typeface="Times New Roman"/>
              </a:rPr>
              <a:t>Resistividad</a:t>
            </a:r>
            <a:r>
              <a:rPr lang="es-ES" sz="2400" dirty="0">
                <a:cs typeface="Times New Roman"/>
              </a:rPr>
              <a:t> de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superficie </a:t>
            </a:r>
            <a:r>
              <a:rPr lang="es-ES" sz="2400" dirty="0">
                <a:cs typeface="Times New Roman"/>
              </a:rPr>
              <a:t>del </a:t>
            </a:r>
            <a:r>
              <a:rPr lang="es-ES" sz="2400" spc="-5" dirty="0">
                <a:cs typeface="Times New Roman"/>
              </a:rPr>
              <a:t>terreno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=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1800 Ω-m.</a:t>
            </a:r>
          </a:p>
          <a:p>
            <a:pPr>
              <a:spcBef>
                <a:spcPts val="140"/>
              </a:spcBef>
            </a:pPr>
            <a:r>
              <a:rPr lang="es-ES" sz="2400" b="1" dirty="0">
                <a:cs typeface="Times New Roman"/>
              </a:rPr>
              <a:t>t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=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Tiempo máximo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duración</a:t>
            </a:r>
            <a:r>
              <a:rPr lang="es-ES" sz="2400" dirty="0">
                <a:cs typeface="Times New Roman"/>
              </a:rPr>
              <a:t> de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falla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= 1</a:t>
            </a:r>
            <a:r>
              <a:rPr lang="es-ES" sz="2400" spc="-5" dirty="0">
                <a:cs typeface="Times New Roman"/>
              </a:rPr>
              <a:t> segundo</a:t>
            </a:r>
            <a:endParaRPr lang="es-ES" sz="2400" dirty="0">
              <a:cs typeface="Times New Roman"/>
            </a:endParaRPr>
          </a:p>
          <a:p>
            <a:pPr marL="831215" marR="5080">
              <a:lnSpc>
                <a:spcPts val="1580"/>
              </a:lnSpc>
              <a:spcBef>
                <a:spcPts val="60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51272" y="5468492"/>
            <a:ext cx="5410835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100" dirty="0">
              <a:latin typeface="Times New Roman"/>
              <a:cs typeface="Times New Roman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0" y="1882077"/>
            <a:ext cx="4267200" cy="192792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200" y="3505200"/>
            <a:ext cx="5486400" cy="258127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200" y="7744967"/>
            <a:ext cx="2971800" cy="141744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7800" y="7844718"/>
            <a:ext cx="4648200" cy="1317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62"/>
            <a:ext cx="17144999" cy="8452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b="1" spc="-5" dirty="0" err="1" smtClean="0">
                <a:cs typeface="Times New Roman"/>
              </a:rPr>
              <a:t>Tensión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Permisible 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Contacto:</a:t>
            </a:r>
            <a:endParaRPr sz="2400" dirty="0">
              <a:cs typeface="Times New Roman"/>
            </a:endParaRPr>
          </a:p>
          <a:p>
            <a:pPr>
              <a:spcBef>
                <a:spcPts val="120"/>
              </a:spcBef>
            </a:pPr>
            <a:endParaRPr lang="es-ES" sz="2400" spc="-5" dirty="0" smtClean="0">
              <a:cs typeface="Times New Roman"/>
            </a:endParaRPr>
          </a:p>
          <a:p>
            <a:pPr>
              <a:spcBef>
                <a:spcPts val="120"/>
              </a:spcBef>
            </a:pPr>
            <a:r>
              <a:rPr sz="2400" spc="-5" dirty="0" err="1" smtClean="0">
                <a:cs typeface="Times New Roman"/>
              </a:rPr>
              <a:t>Donde</a:t>
            </a:r>
            <a:r>
              <a:rPr sz="2400" spc="-5" dirty="0">
                <a:cs typeface="Times New Roman"/>
              </a:rPr>
              <a:t>:</a:t>
            </a:r>
            <a:endParaRPr sz="2400" dirty="0">
              <a:cs typeface="Times New Roman"/>
            </a:endParaRPr>
          </a:p>
          <a:p>
            <a:pPr>
              <a:spcBef>
                <a:spcPts val="685"/>
              </a:spcBef>
            </a:pPr>
            <a:r>
              <a:rPr sz="2400" b="1" dirty="0">
                <a:cs typeface="Times New Roman"/>
              </a:rPr>
              <a:t>Et =</a:t>
            </a:r>
            <a:r>
              <a:rPr sz="2400" b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Permisible</a:t>
            </a:r>
            <a:r>
              <a:rPr sz="2400" dirty="0">
                <a:cs typeface="Times New Roman"/>
              </a:rPr>
              <a:t> 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Contacto,</a:t>
            </a:r>
            <a:r>
              <a:rPr sz="2400" dirty="0">
                <a:cs typeface="Times New Roman"/>
              </a:rPr>
              <a:t> en voltios.</a:t>
            </a:r>
          </a:p>
          <a:p>
            <a:pPr>
              <a:spcBef>
                <a:spcPts val="140"/>
              </a:spcBef>
            </a:pPr>
            <a:r>
              <a:rPr sz="2400" b="1" dirty="0">
                <a:cs typeface="Times New Roman"/>
              </a:rPr>
              <a:t>ρs</a:t>
            </a:r>
            <a:r>
              <a:rPr sz="2400" b="1" spc="29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 </a:t>
            </a:r>
            <a:r>
              <a:rPr sz="2400" spc="-5" dirty="0">
                <a:cs typeface="Times New Roman"/>
              </a:rPr>
              <a:t>Resistividad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superficie </a:t>
            </a:r>
            <a:r>
              <a:rPr sz="2400" dirty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terreno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1800 Ω-m.</a:t>
            </a:r>
          </a:p>
          <a:p>
            <a:pPr>
              <a:spcBef>
                <a:spcPts val="150"/>
              </a:spcBef>
            </a:pPr>
            <a:r>
              <a:rPr sz="2400" b="1" dirty="0">
                <a:cs typeface="Times New Roman"/>
              </a:rPr>
              <a:t>t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Tiempo máximo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duración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falla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=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</a:t>
            </a:r>
            <a:r>
              <a:rPr sz="2400" spc="-5" dirty="0">
                <a:cs typeface="Times New Roman"/>
              </a:rPr>
              <a:t> segundo</a:t>
            </a:r>
            <a:endParaRPr sz="2400" dirty="0">
              <a:cs typeface="Times New Roman"/>
            </a:endParaRPr>
          </a:p>
          <a:p>
            <a:pPr>
              <a:spcBef>
                <a:spcPts val="25"/>
              </a:spcBef>
            </a:pPr>
            <a:endParaRPr sz="2400" dirty="0">
              <a:cs typeface="Times New Roman"/>
            </a:endParaRPr>
          </a:p>
          <a:p>
            <a:pPr algn="ctr"/>
            <a:endParaRPr lang="es-ES" sz="2400" b="1" dirty="0" smtClean="0">
              <a:cs typeface="Times New Roman"/>
            </a:endParaRPr>
          </a:p>
          <a:p>
            <a:pPr marR="534035">
              <a:lnSpc>
                <a:spcPct val="110800"/>
              </a:lnSpc>
              <a:spcBef>
                <a:spcPts val="1045"/>
              </a:spcBef>
            </a:pPr>
            <a:endParaRPr lang="es-ES" sz="2400" b="1" dirty="0">
              <a:cs typeface="Times New Roman"/>
            </a:endParaRPr>
          </a:p>
          <a:p>
            <a:pPr marR="534035">
              <a:lnSpc>
                <a:spcPct val="110800"/>
              </a:lnSpc>
              <a:spcBef>
                <a:spcPts val="1045"/>
              </a:spcBef>
            </a:pPr>
            <a:r>
              <a:rPr sz="2400" b="1" dirty="0" smtClean="0">
                <a:cs typeface="Times New Roman"/>
              </a:rPr>
              <a:t>3</a:t>
            </a:r>
            <a:r>
              <a:rPr sz="2400" b="1" dirty="0">
                <a:cs typeface="Times New Roman"/>
              </a:rPr>
              <a:t>.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Cálculo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las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Tensiones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Paso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Contacto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Reales </a:t>
            </a:r>
            <a:r>
              <a:rPr sz="2400" b="1" spc="-28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 Paso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Real:</a:t>
            </a:r>
            <a:endParaRPr sz="2400" b="1" dirty="0">
              <a:cs typeface="Times New Roman"/>
            </a:endParaRPr>
          </a:p>
          <a:p>
            <a:pPr>
              <a:spcBef>
                <a:spcPts val="15"/>
              </a:spcBef>
            </a:pPr>
            <a:endParaRPr lang="es-ES" sz="2400" dirty="0" smtClean="0">
              <a:cs typeface="Times New Roman"/>
            </a:endParaRPr>
          </a:p>
          <a:p>
            <a:pPr>
              <a:spcBef>
                <a:spcPts val="15"/>
              </a:spcBef>
            </a:pPr>
            <a:endParaRPr lang="es-ES" sz="2400" dirty="0">
              <a:cs typeface="Times New Roman"/>
            </a:endParaRPr>
          </a:p>
          <a:p>
            <a:r>
              <a:rPr sz="2400" spc="-5" dirty="0" err="1" smtClean="0">
                <a:cs typeface="Times New Roman"/>
              </a:rPr>
              <a:t>Donde</a:t>
            </a:r>
            <a:r>
              <a:rPr sz="2400" spc="-5" dirty="0">
                <a:cs typeface="Times New Roman"/>
              </a:rPr>
              <a:t>:</a:t>
            </a:r>
            <a:endParaRPr sz="2400" dirty="0">
              <a:cs typeface="Times New Roman"/>
            </a:endParaRPr>
          </a:p>
          <a:p>
            <a:pPr>
              <a:spcBef>
                <a:spcPts val="670"/>
              </a:spcBef>
            </a:pPr>
            <a:r>
              <a:rPr sz="2400" b="1" spc="-5" dirty="0">
                <a:cs typeface="Times New Roman"/>
              </a:rPr>
              <a:t>Ep</a:t>
            </a:r>
            <a:r>
              <a:rPr sz="2400" b="1" dirty="0">
                <a:cs typeface="Times New Roman"/>
              </a:rPr>
              <a:t> </a:t>
            </a:r>
            <a:r>
              <a:rPr sz="2400" b="1" spc="-7" baseline="-10416" dirty="0">
                <a:cs typeface="Times New Roman"/>
              </a:rPr>
              <a:t>Real</a:t>
            </a:r>
            <a:r>
              <a:rPr sz="2400" b="1" spc="157" baseline="-10416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Paso</a:t>
            </a:r>
            <a:r>
              <a:rPr sz="2400" spc="-5" dirty="0">
                <a:cs typeface="Times New Roman"/>
              </a:rPr>
              <a:t> Real,</a:t>
            </a:r>
            <a:r>
              <a:rPr sz="2400" dirty="0">
                <a:cs typeface="Times New Roman"/>
              </a:rPr>
              <a:t> en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voltios.</a:t>
            </a:r>
          </a:p>
          <a:p>
            <a:pPr>
              <a:spcBef>
                <a:spcPts val="155"/>
              </a:spcBef>
            </a:pPr>
            <a:r>
              <a:rPr sz="2400" b="1" spc="-10" dirty="0">
                <a:cs typeface="Times New Roman"/>
              </a:rPr>
              <a:t>Ks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Coeficiente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espaciamiento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profundidad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malla.</a:t>
            </a:r>
            <a:endParaRPr sz="2400" dirty="0">
              <a:cs typeface="Times New Roman"/>
            </a:endParaRPr>
          </a:p>
          <a:p>
            <a:pPr>
              <a:spcBef>
                <a:spcPts val="145"/>
              </a:spcBef>
            </a:pPr>
            <a:r>
              <a:rPr sz="2400" b="1" spc="-5" dirty="0">
                <a:cs typeface="Times New Roman"/>
              </a:rPr>
              <a:t>Ki</a:t>
            </a:r>
            <a:r>
              <a:rPr sz="2400" b="1" dirty="0">
                <a:cs typeface="Times New Roman"/>
              </a:rPr>
              <a:t> =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Coeficiente</a:t>
            </a:r>
            <a:r>
              <a:rPr sz="2400" dirty="0">
                <a:cs typeface="Times New Roman"/>
              </a:rPr>
              <a:t> de </a:t>
            </a:r>
            <a:r>
              <a:rPr sz="2400" spc="-5" dirty="0">
                <a:cs typeface="Times New Roman"/>
              </a:rPr>
              <a:t>irregularidad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terreno.</a:t>
            </a:r>
            <a:endParaRPr sz="2400" dirty="0">
              <a:cs typeface="Times New Roman"/>
            </a:endParaRPr>
          </a:p>
          <a:p>
            <a:pPr>
              <a:spcBef>
                <a:spcPts val="145"/>
              </a:spcBef>
            </a:pPr>
            <a:r>
              <a:rPr sz="2400" b="1" dirty="0">
                <a:cs typeface="Times New Roman"/>
              </a:rPr>
              <a:t>ρ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Resistividad del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Suelo </a:t>
            </a:r>
            <a:r>
              <a:rPr sz="2400" dirty="0">
                <a:cs typeface="Times New Roman"/>
              </a:rPr>
              <a:t>=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100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Ω-m</a:t>
            </a:r>
          </a:p>
          <a:p>
            <a:pPr>
              <a:spcBef>
                <a:spcPts val="145"/>
              </a:spcBef>
            </a:pPr>
            <a:r>
              <a:rPr sz="2400" b="1" spc="-5" dirty="0">
                <a:cs typeface="Times New Roman"/>
              </a:rPr>
              <a:t>I </a:t>
            </a:r>
            <a:r>
              <a:rPr sz="2400" b="1" dirty="0">
                <a:cs typeface="Times New Roman"/>
              </a:rPr>
              <a:t>=</a:t>
            </a:r>
            <a:r>
              <a:rPr sz="2400" b="1" spc="-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 </a:t>
            </a:r>
            <a:r>
              <a:rPr sz="2400" dirty="0">
                <a:cs typeface="Times New Roman"/>
              </a:rPr>
              <a:t>máxima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falla</a:t>
            </a:r>
            <a:r>
              <a:rPr sz="2400" dirty="0">
                <a:cs typeface="Times New Roman"/>
              </a:rPr>
              <a:t> =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12,500 </a:t>
            </a:r>
            <a:r>
              <a:rPr sz="2400" spc="-5" dirty="0">
                <a:cs typeface="Times New Roman"/>
              </a:rPr>
              <a:t>A</a:t>
            </a:r>
            <a:endParaRPr sz="2400" dirty="0">
              <a:cs typeface="Times New Roman"/>
            </a:endParaRPr>
          </a:p>
          <a:p>
            <a:pPr>
              <a:spcBef>
                <a:spcPts val="155"/>
              </a:spcBef>
            </a:pPr>
            <a:r>
              <a:rPr sz="2400" b="1" dirty="0">
                <a:cs typeface="Times New Roman"/>
              </a:rPr>
              <a:t>L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=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Longitud total</a:t>
            </a:r>
            <a:r>
              <a:rPr sz="2400" dirty="0">
                <a:cs typeface="Times New Roman"/>
              </a:rPr>
              <a:t> del</a:t>
            </a:r>
            <a:r>
              <a:rPr sz="2400" spc="-5" dirty="0">
                <a:cs typeface="Times New Roman"/>
              </a:rPr>
              <a:t> conductor, en </a:t>
            </a:r>
            <a:r>
              <a:rPr sz="2400" dirty="0">
                <a:cs typeface="Times New Roman"/>
              </a:rPr>
              <a:t>metros.</a:t>
            </a:r>
          </a:p>
          <a:p>
            <a:pPr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r>
              <a:rPr sz="2400" spc="-5" dirty="0">
                <a:cs typeface="Times New Roman"/>
              </a:rPr>
              <a:t>Coeficiente </a:t>
            </a:r>
            <a:r>
              <a:rPr sz="2400" dirty="0">
                <a:cs typeface="Times New Roman"/>
              </a:rPr>
              <a:t>de Espaciamiento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Profundidad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Malla,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Ks:</a:t>
            </a:r>
            <a:endParaRPr sz="2400" dirty="0">
              <a:cs typeface="Times New Roman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400" y="429262"/>
            <a:ext cx="3124200" cy="121665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400" y="2895600"/>
            <a:ext cx="4953000" cy="12192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400" y="4572000"/>
            <a:ext cx="4038600" cy="12954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8800" y="6858000"/>
            <a:ext cx="8534400" cy="2924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57200"/>
            <a:ext cx="7772400" cy="906780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1800" y="457200"/>
            <a:ext cx="82296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381000"/>
            <a:ext cx="6934200" cy="7848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1400" y="381000"/>
            <a:ext cx="7620000" cy="87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4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304800"/>
            <a:ext cx="7239000" cy="8686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304800"/>
            <a:ext cx="80772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533400"/>
            <a:ext cx="7239000" cy="8839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2800" y="533400"/>
            <a:ext cx="7924800" cy="88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6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457200"/>
            <a:ext cx="7010400" cy="8534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400" y="457200"/>
            <a:ext cx="7924800" cy="8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433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381000"/>
            <a:ext cx="7010400" cy="8763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600" y="381000"/>
            <a:ext cx="8001000" cy="89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929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381000"/>
            <a:ext cx="7848600" cy="8610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8200" y="381000"/>
            <a:ext cx="6248400" cy="89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817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304800"/>
            <a:ext cx="7848600" cy="9220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600" y="304800"/>
            <a:ext cx="7924800" cy="89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24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457200"/>
            <a:ext cx="7848600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8956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28211" y="429259"/>
            <a:ext cx="6095365" cy="54898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07034" algn="l"/>
              </a:tabLst>
            </a:pPr>
            <a:r>
              <a:rPr sz="1200" b="1" i="1" dirty="0">
                <a:latin typeface="Calibri"/>
                <a:cs typeface="Calibri"/>
              </a:rPr>
              <a:t>201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 marL="856615" marR="1732280" indent="-220979">
              <a:lnSpc>
                <a:spcPct val="111000"/>
              </a:lnSpc>
              <a:spcBef>
                <a:spcPts val="1185"/>
              </a:spcBef>
              <a:buFont typeface="Times New Roman"/>
              <a:buAutoNum type="arabicPeriod" startAt="4"/>
              <a:tabLst>
                <a:tab pos="864869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Cálculo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del</a:t>
            </a:r>
            <a:r>
              <a:rPr sz="1200" b="1" dirty="0">
                <a:latin typeface="Times New Roman"/>
                <a:cs typeface="Times New Roman"/>
              </a:rPr>
              <a:t> Valor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la </a:t>
            </a:r>
            <a:r>
              <a:rPr sz="1200" b="1" spc="-5" dirty="0">
                <a:latin typeface="Times New Roman"/>
                <a:cs typeface="Times New Roman"/>
              </a:rPr>
              <a:t>Resistencia</a:t>
            </a:r>
            <a:r>
              <a:rPr sz="1200" b="1" dirty="0">
                <a:latin typeface="Times New Roman"/>
                <a:cs typeface="Times New Roman"/>
              </a:rPr>
              <a:t> 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Puesta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Tierra </a:t>
            </a:r>
            <a:r>
              <a:rPr sz="1200" b="1" spc="-285" dirty="0">
                <a:latin typeface="Times New Roman"/>
                <a:cs typeface="Times New Roman"/>
              </a:rPr>
              <a:t>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Método de Laurent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y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Niemann</a:t>
            </a:r>
            <a:endParaRPr sz="1200">
              <a:latin typeface="Times New Roman"/>
              <a:cs typeface="Times New Roman"/>
            </a:endParaRPr>
          </a:p>
          <a:p>
            <a:pPr marL="856615">
              <a:spcBef>
                <a:spcPts val="120"/>
              </a:spcBef>
            </a:pPr>
            <a:r>
              <a:rPr sz="1200" spc="-5" dirty="0">
                <a:latin typeface="Times New Roman"/>
                <a:cs typeface="Times New Roman"/>
              </a:rPr>
              <a:t>Se expresa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medio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ecuación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siguiente: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050">
              <a:latin typeface="Times New Roman"/>
              <a:cs typeface="Times New Roman"/>
            </a:endParaRPr>
          </a:p>
          <a:p>
            <a:pPr marL="3211195">
              <a:tabLst>
                <a:tab pos="3820795" algn="l"/>
              </a:tabLst>
            </a:pPr>
            <a:r>
              <a:rPr sz="1200" b="1" dirty="0">
                <a:latin typeface="Times New Roman"/>
                <a:cs typeface="Times New Roman"/>
              </a:rPr>
              <a:t>1	1</a:t>
            </a:r>
            <a:endParaRPr sz="1200">
              <a:latin typeface="Times New Roman"/>
              <a:cs typeface="Times New Roman"/>
            </a:endParaRPr>
          </a:p>
          <a:p>
            <a:pPr marL="330200" algn="ctr">
              <a:spcBef>
                <a:spcPts val="145"/>
              </a:spcBef>
            </a:pP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7" baseline="-10416" dirty="0">
                <a:latin typeface="Times New Roman"/>
                <a:cs typeface="Times New Roman"/>
              </a:rPr>
              <a:t>t</a:t>
            </a:r>
            <a:r>
              <a:rPr sz="1200" b="1" spc="135" baseline="-10416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0.433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ρ</a:t>
            </a:r>
            <a:r>
              <a:rPr sz="1200" b="1" spc="3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----------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+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---------</a:t>
            </a:r>
            <a:endParaRPr sz="1200">
              <a:latin typeface="Times New Roman"/>
              <a:cs typeface="Times New Roman"/>
            </a:endParaRPr>
          </a:p>
          <a:p>
            <a:pPr marL="3142615">
              <a:spcBef>
                <a:spcPts val="155"/>
              </a:spcBef>
              <a:tabLst>
                <a:tab pos="3928110" algn="l"/>
              </a:tabLst>
            </a:pPr>
            <a:r>
              <a:rPr sz="1200" b="1" dirty="0">
                <a:latin typeface="Times New Roman"/>
                <a:cs typeface="Times New Roman"/>
              </a:rPr>
              <a:t>√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7" baseline="-10416" dirty="0">
                <a:latin typeface="Times New Roman"/>
                <a:cs typeface="Times New Roman"/>
              </a:rPr>
              <a:t>M	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  <a:p>
            <a:pPr marL="856615">
              <a:spcBef>
                <a:spcPts val="1175"/>
              </a:spcBef>
            </a:pPr>
            <a:r>
              <a:rPr sz="1200" spc="-5" dirty="0">
                <a:latin typeface="Times New Roman"/>
                <a:cs typeface="Times New Roman"/>
              </a:rPr>
              <a:t>Donde:</a:t>
            </a:r>
            <a:endParaRPr sz="1200">
              <a:latin typeface="Times New Roman"/>
              <a:cs typeface="Times New Roman"/>
            </a:endParaRPr>
          </a:p>
          <a:p>
            <a:pPr marL="894715">
              <a:spcBef>
                <a:spcPts val="675"/>
              </a:spcBef>
            </a:pP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7" baseline="-10416" dirty="0">
                <a:latin typeface="Times New Roman"/>
                <a:cs typeface="Times New Roman"/>
              </a:rPr>
              <a:t>t</a:t>
            </a:r>
            <a:r>
              <a:rPr sz="1200" b="1" spc="135" baseline="-10416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 </a:t>
            </a:r>
            <a:r>
              <a:rPr sz="1200" spc="-5" dirty="0">
                <a:latin typeface="Times New Roman"/>
                <a:cs typeface="Times New Roman"/>
              </a:rPr>
              <a:t>Resistencia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puesta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Ω.</a:t>
            </a:r>
            <a:endParaRPr sz="1200">
              <a:latin typeface="Times New Roman"/>
              <a:cs typeface="Times New Roman"/>
            </a:endParaRPr>
          </a:p>
          <a:p>
            <a:pPr marL="970915">
              <a:spcBef>
                <a:spcPts val="155"/>
              </a:spcBef>
            </a:pPr>
            <a:r>
              <a:rPr sz="1200" b="1" dirty="0">
                <a:latin typeface="Times New Roman"/>
                <a:cs typeface="Times New Roman"/>
              </a:rPr>
              <a:t>ρ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Resistividad del Suelo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100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Ω-m.</a:t>
            </a:r>
            <a:endParaRPr sz="1200">
              <a:latin typeface="Times New Roman"/>
              <a:cs typeface="Times New Roman"/>
            </a:endParaRPr>
          </a:p>
          <a:p>
            <a:pPr marL="856615">
              <a:spcBef>
                <a:spcPts val="145"/>
              </a:spcBef>
            </a:pP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7" baseline="-10416" dirty="0">
                <a:latin typeface="Times New Roman"/>
                <a:cs typeface="Times New Roman"/>
              </a:rPr>
              <a:t>M</a:t>
            </a:r>
            <a:r>
              <a:rPr sz="1200" b="1" spc="142" baseline="-10416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 </a:t>
            </a:r>
            <a:r>
              <a:rPr sz="1200" spc="-5" dirty="0">
                <a:latin typeface="Times New Roman"/>
                <a:cs typeface="Times New Roman"/>
              </a:rPr>
              <a:t>Área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malla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puesta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50 x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50 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2,500 m</a:t>
            </a:r>
            <a:r>
              <a:rPr sz="1200" baseline="38194" dirty="0">
                <a:latin typeface="Times New Roman"/>
                <a:cs typeface="Times New Roman"/>
              </a:rPr>
              <a:t>2</a:t>
            </a:r>
            <a:endParaRPr sz="1200" baseline="38194">
              <a:latin typeface="Times New Roman"/>
              <a:cs typeface="Times New Roman"/>
            </a:endParaRPr>
          </a:p>
          <a:p>
            <a:pPr marL="970915">
              <a:spcBef>
                <a:spcPts val="145"/>
              </a:spcBef>
            </a:pP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 </a:t>
            </a:r>
            <a:r>
              <a:rPr sz="1200" spc="-5" dirty="0">
                <a:latin typeface="Times New Roman"/>
                <a:cs typeface="Times New Roman"/>
              </a:rPr>
              <a:t>Longitud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2,500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594995" algn="ctr">
              <a:tabLst>
                <a:tab pos="1318895" algn="l"/>
              </a:tabLst>
            </a:pPr>
            <a:r>
              <a:rPr sz="1200" dirty="0">
                <a:latin typeface="Times New Roman"/>
                <a:cs typeface="Times New Roman"/>
              </a:rPr>
              <a:t>1	1</a:t>
            </a:r>
            <a:endParaRPr sz="1200">
              <a:latin typeface="Times New Roman"/>
              <a:cs typeface="Times New Roman"/>
            </a:endParaRPr>
          </a:p>
          <a:p>
            <a:pPr marL="330835" algn="ctr">
              <a:spcBef>
                <a:spcPts val="145"/>
              </a:spcBef>
            </a:pP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baseline="-10416" dirty="0">
                <a:latin typeface="Times New Roman"/>
                <a:cs typeface="Times New Roman"/>
              </a:rPr>
              <a:t>t</a:t>
            </a:r>
            <a:r>
              <a:rPr sz="1200" spc="150" baseline="-1041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(0.433)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(100)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------------</a:t>
            </a:r>
            <a:r>
              <a:rPr sz="1200" dirty="0">
                <a:latin typeface="Times New Roman"/>
                <a:cs typeface="Times New Roman"/>
              </a:rPr>
              <a:t> + </a:t>
            </a:r>
            <a:r>
              <a:rPr sz="1200" spc="-5" dirty="0">
                <a:latin typeface="Times New Roman"/>
                <a:cs typeface="Times New Roman"/>
              </a:rPr>
              <a:t>---------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0.8833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Ω</a:t>
            </a:r>
            <a:endParaRPr sz="1200">
              <a:latin typeface="Times New Roman"/>
              <a:cs typeface="Times New Roman"/>
            </a:endParaRPr>
          </a:p>
          <a:p>
            <a:pPr marL="694055" algn="ctr">
              <a:spcBef>
                <a:spcPts val="145"/>
              </a:spcBef>
              <a:tabLst>
                <a:tab pos="1463675" algn="l"/>
              </a:tabLst>
            </a:pPr>
            <a:r>
              <a:rPr sz="1200" dirty="0">
                <a:latin typeface="Times New Roman"/>
                <a:cs typeface="Times New Roman"/>
              </a:rPr>
              <a:t>√ 2,500	2,500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600">
              <a:latin typeface="Times New Roman"/>
              <a:cs typeface="Times New Roman"/>
            </a:endParaRPr>
          </a:p>
          <a:p>
            <a:pPr marL="856615" marR="68580" algn="just">
              <a:lnSpc>
                <a:spcPct val="1100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acuerdo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la Tabla 11.2,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Resistencia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puesta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dirty="0">
                <a:latin typeface="Times New Roman"/>
                <a:cs typeface="Times New Roman"/>
              </a:rPr>
              <a:t>máxima para una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subestación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alta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de 1 </a:t>
            </a:r>
            <a:r>
              <a:rPr sz="1200" spc="-5" dirty="0">
                <a:latin typeface="Times New Roman"/>
                <a:cs typeface="Times New Roman"/>
              </a:rPr>
              <a:t>Ω.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nuestro caso </a:t>
            </a:r>
            <a:r>
              <a:rPr sz="1200" dirty="0">
                <a:latin typeface="Times New Roman"/>
                <a:cs typeface="Times New Roman"/>
              </a:rPr>
              <a:t>nos dio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0.8833 </a:t>
            </a:r>
            <a:r>
              <a:rPr sz="1200" spc="-5" dirty="0">
                <a:latin typeface="Times New Roman"/>
                <a:cs typeface="Times New Roman"/>
              </a:rPr>
              <a:t>Ω, el cual es </a:t>
            </a:r>
            <a:r>
              <a:rPr sz="1200" dirty="0">
                <a:latin typeface="Times New Roman"/>
                <a:cs typeface="Times New Roman"/>
              </a:rPr>
              <a:t> un</a:t>
            </a:r>
            <a:r>
              <a:rPr sz="1200" spc="-5" dirty="0">
                <a:latin typeface="Times New Roman"/>
                <a:cs typeface="Times New Roman"/>
              </a:rPr>
              <a:t> valor inferior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requerido.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864235" indent="-229235">
              <a:buFont typeface="Times New Roman"/>
              <a:buAutoNum type="arabicPeriod" startAt="5"/>
              <a:tabLst>
                <a:tab pos="864869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Cálculo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del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Número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Electrodos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Puesta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Tierra</a:t>
            </a:r>
            <a:endParaRPr sz="1200">
              <a:latin typeface="Times New Roman"/>
              <a:cs typeface="Times New Roman"/>
            </a:endParaRPr>
          </a:p>
          <a:p>
            <a:pPr marL="635635">
              <a:spcBef>
                <a:spcPts val="120"/>
              </a:spcBef>
            </a:pPr>
            <a:r>
              <a:rPr sz="1200" dirty="0">
                <a:latin typeface="Times New Roman"/>
                <a:cs typeface="Times New Roman"/>
              </a:rPr>
              <a:t>1)</a:t>
            </a:r>
            <a:r>
              <a:rPr sz="1200" spc="5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Calcular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resistencia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enterrado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profundidad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entre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0.5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  <a:p>
            <a:pPr marL="864235">
              <a:spcBef>
                <a:spcPts val="145"/>
              </a:spcBef>
            </a:pPr>
            <a:r>
              <a:rPr sz="1200" dirty="0">
                <a:latin typeface="Times New Roman"/>
                <a:cs typeface="Times New Roman"/>
              </a:rPr>
              <a:t>1.0 m,</a:t>
            </a:r>
            <a:r>
              <a:rPr sz="1200" spc="-5" dirty="0">
                <a:latin typeface="Times New Roman"/>
                <a:cs typeface="Times New Roman"/>
              </a:rPr>
              <a:t> mediante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ecuación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63385" y="6056760"/>
            <a:ext cx="1024255" cy="62928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07695">
              <a:spcBef>
                <a:spcPts val="240"/>
              </a:spcBef>
            </a:pPr>
            <a:r>
              <a:rPr sz="1200" b="1" dirty="0">
                <a:latin typeface="Times New Roman"/>
                <a:cs typeface="Times New Roman"/>
              </a:rPr>
              <a:t>ρ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145"/>
              </a:spcBef>
            </a:pPr>
            <a:r>
              <a:rPr sz="1200" b="1" spc="-5" dirty="0">
                <a:latin typeface="Times New Roman"/>
                <a:cs typeface="Times New Roman"/>
              </a:rPr>
              <a:t>Re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------------</a:t>
            </a:r>
            <a:endParaRPr sz="1200">
              <a:latin typeface="Times New Roman"/>
              <a:cs typeface="Times New Roman"/>
            </a:endParaRPr>
          </a:p>
          <a:p>
            <a:pPr marL="459740">
              <a:spcBef>
                <a:spcPts val="145"/>
              </a:spcBef>
            </a:pP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¶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baseline="-10416" dirty="0">
                <a:latin typeface="Times New Roman"/>
                <a:cs typeface="Times New Roman"/>
              </a:rPr>
              <a:t>e</a:t>
            </a:r>
            <a:endParaRPr sz="1200" baseline="-10416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3710" y="6056760"/>
            <a:ext cx="1266190" cy="62928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R="60325" algn="ctr">
              <a:spcBef>
                <a:spcPts val="240"/>
              </a:spcBef>
            </a:pPr>
            <a:r>
              <a:rPr sz="1200" b="1" dirty="0">
                <a:latin typeface="Times New Roman"/>
                <a:cs typeface="Times New Roman"/>
              </a:rPr>
              <a:t>4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baseline="-10416" dirty="0">
                <a:latin typeface="Times New Roman"/>
                <a:cs typeface="Times New Roman"/>
              </a:rPr>
              <a:t>e</a:t>
            </a:r>
            <a:endParaRPr sz="1200" baseline="-10416">
              <a:latin typeface="Times New Roman"/>
              <a:cs typeface="Times New Roman"/>
            </a:endParaRPr>
          </a:p>
          <a:p>
            <a:pPr marR="5080" algn="ctr">
              <a:spcBef>
                <a:spcPts val="145"/>
              </a:spcBef>
            </a:pPr>
            <a:r>
              <a:rPr sz="1200" b="1" spc="-5" dirty="0">
                <a:latin typeface="Times New Roman"/>
                <a:cs typeface="Times New Roman"/>
              </a:rPr>
              <a:t>Ln</a:t>
            </a:r>
            <a:r>
              <a:rPr sz="1200" b="1" spc="29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-----------</a:t>
            </a:r>
            <a:r>
              <a:rPr sz="1200" b="1" spc="58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28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marR="60325" algn="ctr">
              <a:spcBef>
                <a:spcPts val="145"/>
              </a:spcBef>
            </a:pP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7" baseline="-10416" dirty="0">
                <a:latin typeface="Times New Roman"/>
                <a:cs typeface="Times New Roman"/>
              </a:rPr>
              <a:t>e</a:t>
            </a:r>
            <a:endParaRPr sz="1200" baseline="-10416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46853" y="6672456"/>
            <a:ext cx="2684145" cy="117030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8100">
              <a:spcBef>
                <a:spcPts val="785"/>
              </a:spcBef>
            </a:pPr>
            <a:r>
              <a:rPr sz="1200" spc="-5" dirty="0">
                <a:latin typeface="Times New Roman"/>
                <a:cs typeface="Times New Roman"/>
              </a:rPr>
              <a:t>Donde: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680"/>
              </a:spcBef>
            </a:pPr>
            <a:r>
              <a:rPr sz="1200" b="1" spc="-5" dirty="0">
                <a:latin typeface="Times New Roman"/>
                <a:cs typeface="Times New Roman"/>
              </a:rPr>
              <a:t>Re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 </a:t>
            </a:r>
            <a:r>
              <a:rPr sz="1200" spc="-5" dirty="0">
                <a:latin typeface="Times New Roman"/>
                <a:cs typeface="Times New Roman"/>
              </a:rPr>
              <a:t>Resistencia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Ω.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145"/>
              </a:spcBef>
            </a:pPr>
            <a:r>
              <a:rPr sz="1200" b="1" dirty="0">
                <a:latin typeface="Times New Roman"/>
                <a:cs typeface="Times New Roman"/>
              </a:rPr>
              <a:t>ρ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Resistividad del terreno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100 Ω-m.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145"/>
              </a:spcBef>
            </a:pP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baseline="-10416" dirty="0">
                <a:latin typeface="Times New Roman"/>
                <a:cs typeface="Times New Roman"/>
              </a:rPr>
              <a:t>e</a:t>
            </a:r>
            <a:r>
              <a:rPr sz="1200" b="1" spc="142" baseline="-10416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Longitud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2.44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 </a:t>
            </a:r>
            <a:r>
              <a:rPr sz="1200" spc="-5" dirty="0">
                <a:latin typeface="Times New Roman"/>
                <a:cs typeface="Times New Roman"/>
              </a:rPr>
              <a:t>(8’)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160"/>
              </a:spcBef>
            </a:pP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7" baseline="-10416" dirty="0">
                <a:latin typeface="Times New Roman"/>
                <a:cs typeface="Times New Roman"/>
              </a:rPr>
              <a:t>e</a:t>
            </a:r>
            <a:r>
              <a:rPr sz="1200" b="1" spc="142" baseline="-10416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= </a:t>
            </a:r>
            <a:r>
              <a:rPr sz="1200" spc="-5" dirty="0">
                <a:latin typeface="Times New Roman"/>
                <a:cs typeface="Times New Roman"/>
              </a:rPr>
              <a:t>Radio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electrodo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0.0159 m</a:t>
            </a:r>
            <a:r>
              <a:rPr sz="1200" spc="-5" dirty="0">
                <a:latin typeface="Times New Roman"/>
                <a:cs typeface="Times New Roman"/>
              </a:rPr>
              <a:t> (5/8”)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80913" y="8052057"/>
            <a:ext cx="1066165" cy="62928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03555">
              <a:spcBef>
                <a:spcPts val="240"/>
              </a:spcBef>
            </a:pPr>
            <a:r>
              <a:rPr sz="1200" dirty="0">
                <a:latin typeface="Times New Roman"/>
                <a:cs typeface="Times New Roman"/>
              </a:rPr>
              <a:t>100</a:t>
            </a:r>
            <a:endParaRPr sz="1200">
              <a:latin typeface="Times New Roman"/>
              <a:cs typeface="Times New Roman"/>
            </a:endParaRPr>
          </a:p>
          <a:p>
            <a:pPr marL="12700">
              <a:spcBef>
                <a:spcPts val="145"/>
              </a:spcBef>
            </a:pPr>
            <a:r>
              <a:rPr sz="1200" dirty="0">
                <a:latin typeface="Times New Roman"/>
                <a:cs typeface="Times New Roman"/>
              </a:rPr>
              <a:t>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--------------</a:t>
            </a:r>
            <a:endParaRPr sz="1200">
              <a:latin typeface="Times New Roman"/>
              <a:cs typeface="Times New Roman"/>
            </a:endParaRPr>
          </a:p>
          <a:p>
            <a:pPr marL="408940"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2¶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(2.44)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38007" y="8052057"/>
            <a:ext cx="1385570" cy="62928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38455">
              <a:spcBef>
                <a:spcPts val="240"/>
              </a:spcBef>
            </a:pPr>
            <a:r>
              <a:rPr sz="1200" spc="-5" dirty="0">
                <a:latin typeface="Times New Roman"/>
                <a:cs typeface="Times New Roman"/>
              </a:rPr>
              <a:t>(4)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(2.44)</a:t>
            </a:r>
            <a:endParaRPr sz="1200">
              <a:latin typeface="Times New Roman"/>
              <a:cs typeface="Times New Roman"/>
            </a:endParaRPr>
          </a:p>
          <a:p>
            <a:pPr marL="451484" marR="5080" indent="-439420">
              <a:lnSpc>
                <a:spcPct val="110000"/>
              </a:lnSpc>
            </a:pPr>
            <a:r>
              <a:rPr sz="1200" spc="-10" dirty="0">
                <a:latin typeface="Times New Roman"/>
                <a:cs typeface="Times New Roman"/>
              </a:rPr>
              <a:t>Ln</a:t>
            </a:r>
            <a:r>
              <a:rPr sz="1200" spc="-5" dirty="0">
                <a:latin typeface="Times New Roman"/>
                <a:cs typeface="Times New Roman"/>
              </a:rPr>
              <a:t> ---------------</a:t>
            </a:r>
            <a:r>
              <a:rPr sz="1200" dirty="0">
                <a:latin typeface="Times New Roman"/>
                <a:cs typeface="Times New Roman"/>
              </a:rPr>
              <a:t> -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0.0159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51440" y="8271509"/>
            <a:ext cx="6489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35.35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Ω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735059" y="1504061"/>
            <a:ext cx="114300" cy="685800"/>
          </a:xfrm>
          <a:custGeom>
            <a:avLst/>
            <a:gdLst/>
            <a:ahLst/>
            <a:cxnLst/>
            <a:rect l="l" t="t" r="r" b="b"/>
            <a:pathLst>
              <a:path w="114300" h="685800">
                <a:moveTo>
                  <a:pt x="114300" y="685800"/>
                </a:moveTo>
                <a:lnTo>
                  <a:pt x="69812" y="676816"/>
                </a:lnTo>
                <a:lnTo>
                  <a:pt x="33480" y="652319"/>
                </a:lnTo>
                <a:lnTo>
                  <a:pt x="8983" y="615987"/>
                </a:lnTo>
                <a:lnTo>
                  <a:pt x="0" y="571500"/>
                </a:lnTo>
                <a:lnTo>
                  <a:pt x="0" y="114300"/>
                </a:lnTo>
                <a:lnTo>
                  <a:pt x="8983" y="69812"/>
                </a:lnTo>
                <a:lnTo>
                  <a:pt x="33480" y="33480"/>
                </a:lnTo>
                <a:lnTo>
                  <a:pt x="69812" y="8983"/>
                </a:lnTo>
                <a:lnTo>
                  <a:pt x="1143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23779" y="1504061"/>
            <a:ext cx="114300" cy="685800"/>
          </a:xfrm>
          <a:custGeom>
            <a:avLst/>
            <a:gdLst/>
            <a:ahLst/>
            <a:cxnLst/>
            <a:rect l="l" t="t" r="r" b="b"/>
            <a:pathLst>
              <a:path w="114300" h="685800">
                <a:moveTo>
                  <a:pt x="0" y="0"/>
                </a:moveTo>
                <a:lnTo>
                  <a:pt x="44487" y="8983"/>
                </a:lnTo>
                <a:lnTo>
                  <a:pt x="80819" y="33480"/>
                </a:lnTo>
                <a:lnTo>
                  <a:pt x="105316" y="69812"/>
                </a:lnTo>
                <a:lnTo>
                  <a:pt x="114300" y="114300"/>
                </a:lnTo>
                <a:lnTo>
                  <a:pt x="114300" y="571500"/>
                </a:lnTo>
                <a:lnTo>
                  <a:pt x="105316" y="615987"/>
                </a:lnTo>
                <a:lnTo>
                  <a:pt x="80819" y="652319"/>
                </a:lnTo>
                <a:lnTo>
                  <a:pt x="44487" y="676816"/>
                </a:lnTo>
                <a:lnTo>
                  <a:pt x="0" y="685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60740" y="3558285"/>
            <a:ext cx="119380" cy="716280"/>
          </a:xfrm>
          <a:custGeom>
            <a:avLst/>
            <a:gdLst/>
            <a:ahLst/>
            <a:cxnLst/>
            <a:rect l="l" t="t" r="r" b="b"/>
            <a:pathLst>
              <a:path w="119379" h="716279">
                <a:moveTo>
                  <a:pt x="119380" y="716279"/>
                </a:moveTo>
                <a:lnTo>
                  <a:pt x="72919" y="706895"/>
                </a:lnTo>
                <a:lnTo>
                  <a:pt x="34972" y="681307"/>
                </a:lnTo>
                <a:lnTo>
                  <a:pt x="9384" y="643360"/>
                </a:lnTo>
                <a:lnTo>
                  <a:pt x="0" y="596900"/>
                </a:lnTo>
                <a:lnTo>
                  <a:pt x="0" y="119379"/>
                </a:lnTo>
                <a:lnTo>
                  <a:pt x="9384" y="72919"/>
                </a:lnTo>
                <a:lnTo>
                  <a:pt x="34972" y="34972"/>
                </a:lnTo>
                <a:lnTo>
                  <a:pt x="72919" y="9384"/>
                </a:lnTo>
                <a:lnTo>
                  <a:pt x="11938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712959" y="3558285"/>
            <a:ext cx="119380" cy="716280"/>
          </a:xfrm>
          <a:custGeom>
            <a:avLst/>
            <a:gdLst/>
            <a:ahLst/>
            <a:cxnLst/>
            <a:rect l="l" t="t" r="r" b="b"/>
            <a:pathLst>
              <a:path w="119379" h="716279">
                <a:moveTo>
                  <a:pt x="0" y="0"/>
                </a:moveTo>
                <a:lnTo>
                  <a:pt x="46460" y="9384"/>
                </a:lnTo>
                <a:lnTo>
                  <a:pt x="84407" y="34972"/>
                </a:lnTo>
                <a:lnTo>
                  <a:pt x="109995" y="72919"/>
                </a:lnTo>
                <a:lnTo>
                  <a:pt x="119379" y="119379"/>
                </a:lnTo>
                <a:lnTo>
                  <a:pt x="119379" y="596900"/>
                </a:lnTo>
                <a:lnTo>
                  <a:pt x="109995" y="643360"/>
                </a:lnTo>
                <a:lnTo>
                  <a:pt x="84407" y="681307"/>
                </a:lnTo>
                <a:lnTo>
                  <a:pt x="46460" y="706895"/>
                </a:lnTo>
                <a:lnTo>
                  <a:pt x="0" y="71627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46543" y="6110985"/>
            <a:ext cx="104139" cy="624840"/>
          </a:xfrm>
          <a:custGeom>
            <a:avLst/>
            <a:gdLst/>
            <a:ahLst/>
            <a:cxnLst/>
            <a:rect l="l" t="t" r="r" b="b"/>
            <a:pathLst>
              <a:path w="104139" h="624840">
                <a:moveTo>
                  <a:pt x="104139" y="624839"/>
                </a:moveTo>
                <a:lnTo>
                  <a:pt x="63597" y="616658"/>
                </a:lnTo>
                <a:lnTo>
                  <a:pt x="30495" y="594344"/>
                </a:lnTo>
                <a:lnTo>
                  <a:pt x="8181" y="561242"/>
                </a:lnTo>
                <a:lnTo>
                  <a:pt x="0" y="520700"/>
                </a:lnTo>
                <a:lnTo>
                  <a:pt x="0" y="104139"/>
                </a:lnTo>
                <a:lnTo>
                  <a:pt x="8181" y="63597"/>
                </a:lnTo>
                <a:lnTo>
                  <a:pt x="30495" y="30495"/>
                </a:lnTo>
                <a:lnTo>
                  <a:pt x="63597" y="8181"/>
                </a:lnTo>
                <a:lnTo>
                  <a:pt x="1041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28203" y="6110985"/>
            <a:ext cx="104139" cy="624840"/>
          </a:xfrm>
          <a:custGeom>
            <a:avLst/>
            <a:gdLst/>
            <a:ahLst/>
            <a:cxnLst/>
            <a:rect l="l" t="t" r="r" b="b"/>
            <a:pathLst>
              <a:path w="104139" h="624840">
                <a:moveTo>
                  <a:pt x="0" y="0"/>
                </a:moveTo>
                <a:lnTo>
                  <a:pt x="40542" y="8181"/>
                </a:lnTo>
                <a:lnTo>
                  <a:pt x="73644" y="30495"/>
                </a:lnTo>
                <a:lnTo>
                  <a:pt x="95958" y="63597"/>
                </a:lnTo>
                <a:lnTo>
                  <a:pt x="104139" y="104139"/>
                </a:lnTo>
                <a:lnTo>
                  <a:pt x="104139" y="520700"/>
                </a:lnTo>
                <a:lnTo>
                  <a:pt x="95958" y="561242"/>
                </a:lnTo>
                <a:lnTo>
                  <a:pt x="73644" y="594344"/>
                </a:lnTo>
                <a:lnTo>
                  <a:pt x="40542" y="616658"/>
                </a:lnTo>
                <a:lnTo>
                  <a:pt x="0" y="62483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26500" y="6065139"/>
            <a:ext cx="119380" cy="716280"/>
          </a:xfrm>
          <a:custGeom>
            <a:avLst/>
            <a:gdLst/>
            <a:ahLst/>
            <a:cxnLst/>
            <a:rect l="l" t="t" r="r" b="b"/>
            <a:pathLst>
              <a:path w="119379" h="716279">
                <a:moveTo>
                  <a:pt x="119379" y="716280"/>
                </a:moveTo>
                <a:lnTo>
                  <a:pt x="72919" y="706895"/>
                </a:lnTo>
                <a:lnTo>
                  <a:pt x="34972" y="681307"/>
                </a:lnTo>
                <a:lnTo>
                  <a:pt x="9384" y="643360"/>
                </a:lnTo>
                <a:lnTo>
                  <a:pt x="0" y="596900"/>
                </a:lnTo>
                <a:lnTo>
                  <a:pt x="0" y="119380"/>
                </a:lnTo>
                <a:lnTo>
                  <a:pt x="9384" y="72866"/>
                </a:lnTo>
                <a:lnTo>
                  <a:pt x="34972" y="34925"/>
                </a:lnTo>
                <a:lnTo>
                  <a:pt x="72919" y="9366"/>
                </a:lnTo>
                <a:lnTo>
                  <a:pt x="11937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116820" y="6065139"/>
            <a:ext cx="119380" cy="716280"/>
          </a:xfrm>
          <a:custGeom>
            <a:avLst/>
            <a:gdLst/>
            <a:ahLst/>
            <a:cxnLst/>
            <a:rect l="l" t="t" r="r" b="b"/>
            <a:pathLst>
              <a:path w="119379" h="716279">
                <a:moveTo>
                  <a:pt x="0" y="0"/>
                </a:moveTo>
                <a:lnTo>
                  <a:pt x="46460" y="9366"/>
                </a:lnTo>
                <a:lnTo>
                  <a:pt x="84407" y="34925"/>
                </a:lnTo>
                <a:lnTo>
                  <a:pt x="109995" y="72866"/>
                </a:lnTo>
                <a:lnTo>
                  <a:pt x="119379" y="119380"/>
                </a:lnTo>
                <a:lnTo>
                  <a:pt x="119379" y="596900"/>
                </a:lnTo>
                <a:lnTo>
                  <a:pt x="109995" y="643360"/>
                </a:lnTo>
                <a:lnTo>
                  <a:pt x="84407" y="681307"/>
                </a:lnTo>
                <a:lnTo>
                  <a:pt x="46460" y="706895"/>
                </a:lnTo>
                <a:lnTo>
                  <a:pt x="0" y="7162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66479" y="8069326"/>
            <a:ext cx="111760" cy="670560"/>
          </a:xfrm>
          <a:custGeom>
            <a:avLst/>
            <a:gdLst/>
            <a:ahLst/>
            <a:cxnLst/>
            <a:rect l="l" t="t" r="r" b="b"/>
            <a:pathLst>
              <a:path w="111760" h="670559">
                <a:moveTo>
                  <a:pt x="111760" y="670560"/>
                </a:moveTo>
                <a:lnTo>
                  <a:pt x="68258" y="661777"/>
                </a:lnTo>
                <a:lnTo>
                  <a:pt x="32734" y="637825"/>
                </a:lnTo>
                <a:lnTo>
                  <a:pt x="8782" y="602301"/>
                </a:lnTo>
                <a:lnTo>
                  <a:pt x="0" y="558800"/>
                </a:lnTo>
                <a:lnTo>
                  <a:pt x="0" y="111760"/>
                </a:lnTo>
                <a:lnTo>
                  <a:pt x="8782" y="68258"/>
                </a:lnTo>
                <a:lnTo>
                  <a:pt x="32734" y="32734"/>
                </a:lnTo>
                <a:lnTo>
                  <a:pt x="68258" y="8782"/>
                </a:lnTo>
                <a:lnTo>
                  <a:pt x="1117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453879" y="8069326"/>
            <a:ext cx="111760" cy="670560"/>
          </a:xfrm>
          <a:custGeom>
            <a:avLst/>
            <a:gdLst/>
            <a:ahLst/>
            <a:cxnLst/>
            <a:rect l="l" t="t" r="r" b="b"/>
            <a:pathLst>
              <a:path w="111760" h="670559">
                <a:moveTo>
                  <a:pt x="0" y="0"/>
                </a:moveTo>
                <a:lnTo>
                  <a:pt x="43501" y="8782"/>
                </a:lnTo>
                <a:lnTo>
                  <a:pt x="79025" y="32734"/>
                </a:lnTo>
                <a:lnTo>
                  <a:pt x="102977" y="68258"/>
                </a:lnTo>
                <a:lnTo>
                  <a:pt x="111760" y="111760"/>
                </a:lnTo>
                <a:lnTo>
                  <a:pt x="111760" y="558800"/>
                </a:lnTo>
                <a:lnTo>
                  <a:pt x="102977" y="602301"/>
                </a:lnTo>
                <a:lnTo>
                  <a:pt x="79025" y="637825"/>
                </a:lnTo>
                <a:lnTo>
                  <a:pt x="43501" y="661777"/>
                </a:lnTo>
                <a:lnTo>
                  <a:pt x="0" y="6705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76920" y="8061706"/>
            <a:ext cx="115570" cy="693420"/>
          </a:xfrm>
          <a:custGeom>
            <a:avLst/>
            <a:gdLst/>
            <a:ahLst/>
            <a:cxnLst/>
            <a:rect l="l" t="t" r="r" b="b"/>
            <a:pathLst>
              <a:path w="115570" h="693420">
                <a:moveTo>
                  <a:pt x="115569" y="693420"/>
                </a:moveTo>
                <a:lnTo>
                  <a:pt x="70562" y="684327"/>
                </a:lnTo>
                <a:lnTo>
                  <a:pt x="33829" y="659542"/>
                </a:lnTo>
                <a:lnTo>
                  <a:pt x="9074" y="622804"/>
                </a:lnTo>
                <a:lnTo>
                  <a:pt x="0" y="577850"/>
                </a:lnTo>
                <a:lnTo>
                  <a:pt x="0" y="115570"/>
                </a:lnTo>
                <a:lnTo>
                  <a:pt x="9074" y="70562"/>
                </a:lnTo>
                <a:lnTo>
                  <a:pt x="33829" y="33829"/>
                </a:lnTo>
                <a:lnTo>
                  <a:pt x="70562" y="9074"/>
                </a:lnTo>
                <a:lnTo>
                  <a:pt x="11556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800590" y="8061706"/>
            <a:ext cx="115570" cy="693420"/>
          </a:xfrm>
          <a:custGeom>
            <a:avLst/>
            <a:gdLst/>
            <a:ahLst/>
            <a:cxnLst/>
            <a:rect l="l" t="t" r="r" b="b"/>
            <a:pathLst>
              <a:path w="115570" h="693420">
                <a:moveTo>
                  <a:pt x="0" y="0"/>
                </a:moveTo>
                <a:lnTo>
                  <a:pt x="45007" y="9074"/>
                </a:lnTo>
                <a:lnTo>
                  <a:pt x="81740" y="33829"/>
                </a:lnTo>
                <a:lnTo>
                  <a:pt x="106495" y="70562"/>
                </a:lnTo>
                <a:lnTo>
                  <a:pt x="115570" y="115570"/>
                </a:lnTo>
                <a:lnTo>
                  <a:pt x="115570" y="577850"/>
                </a:lnTo>
                <a:lnTo>
                  <a:pt x="106495" y="622804"/>
                </a:lnTo>
                <a:lnTo>
                  <a:pt x="81740" y="659542"/>
                </a:lnTo>
                <a:lnTo>
                  <a:pt x="45007" y="684327"/>
                </a:lnTo>
                <a:lnTo>
                  <a:pt x="0" y="6934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28208" y="429259"/>
            <a:ext cx="5542280" cy="6028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07034" algn="l"/>
              </a:tabLst>
            </a:pPr>
            <a:r>
              <a:rPr sz="1200" b="1" i="1" dirty="0">
                <a:latin typeface="Calibri"/>
                <a:cs typeface="Calibri"/>
              </a:rPr>
              <a:t>202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864869" marR="412115" indent="-864869">
              <a:lnSpc>
                <a:spcPct val="183300"/>
              </a:lnSpc>
              <a:buAutoNum type="arabicParenR" startAt="2"/>
              <a:tabLst>
                <a:tab pos="864869" algn="l"/>
              </a:tabLst>
            </a:pPr>
            <a:r>
              <a:rPr sz="1200" spc="-5" dirty="0">
                <a:latin typeface="Times New Roman"/>
                <a:cs typeface="Times New Roman"/>
              </a:rPr>
              <a:t>Calcular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resistividad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aplicando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ecuación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siguiente: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ρe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35.35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2.44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86.25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Ω-m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  <a:buFont typeface="Times New Roman"/>
              <a:buAutoNum type="arabicParenR" startAt="2"/>
            </a:pPr>
            <a:endParaRPr sz="1000">
              <a:latin typeface="Times New Roman"/>
              <a:cs typeface="Times New Roman"/>
            </a:endParaRPr>
          </a:p>
          <a:p>
            <a:pPr marL="864235" indent="-229235">
              <a:buAutoNum type="arabicParenR" startAt="2"/>
              <a:tabLst>
                <a:tab pos="864869" algn="l"/>
              </a:tabLst>
            </a:pPr>
            <a:r>
              <a:rPr sz="1200" spc="-5" dirty="0">
                <a:latin typeface="Times New Roman"/>
                <a:cs typeface="Times New Roman"/>
              </a:rPr>
              <a:t>Calcular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conductividad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utilizando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siguiente: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  <a:buFont typeface="Times New Roman"/>
              <a:buAutoNum type="arabicParenR" startAt="2"/>
            </a:pPr>
            <a:endParaRPr sz="1050">
              <a:latin typeface="Times New Roman"/>
              <a:cs typeface="Times New Roman"/>
            </a:endParaRPr>
          </a:p>
          <a:p>
            <a:pPr marL="2266315">
              <a:tabLst>
                <a:tab pos="2952115" algn="l"/>
              </a:tabLst>
            </a:pPr>
            <a:r>
              <a:rPr sz="1200" dirty="0">
                <a:latin typeface="Times New Roman"/>
                <a:cs typeface="Times New Roman"/>
              </a:rPr>
              <a:t>1	1</a:t>
            </a:r>
            <a:endParaRPr sz="1200">
              <a:latin typeface="Times New Roman"/>
              <a:cs typeface="Times New Roman"/>
            </a:endParaRPr>
          </a:p>
          <a:p>
            <a:pPr marL="2235835" marR="871219" indent="-474345">
              <a:lnSpc>
                <a:spcPct val="110000"/>
              </a:lnSpc>
              <a:tabLst>
                <a:tab pos="2836545" algn="l"/>
              </a:tabLst>
            </a:pPr>
            <a:r>
              <a:rPr sz="1200" spc="-5" dirty="0">
                <a:latin typeface="Times New Roman"/>
                <a:cs typeface="Times New Roman"/>
              </a:rPr>
              <a:t>Ke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 </a:t>
            </a:r>
            <a:r>
              <a:rPr sz="1200" spc="-5" dirty="0">
                <a:latin typeface="Times New Roman"/>
                <a:cs typeface="Times New Roman"/>
              </a:rPr>
              <a:t>---------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------------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 0.0116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Siemens/m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ρe	86.25</a:t>
            </a:r>
            <a:endParaRPr sz="1200">
              <a:latin typeface="Times New Roman"/>
              <a:cs typeface="Times New Roman"/>
            </a:endParaRPr>
          </a:p>
          <a:p>
            <a:pPr marL="864869" marR="525145" indent="-864869">
              <a:lnSpc>
                <a:spcPct val="183300"/>
              </a:lnSpc>
              <a:spcBef>
                <a:spcPts val="15"/>
              </a:spcBef>
              <a:buAutoNum type="arabicParenR" startAt="4"/>
              <a:tabLst>
                <a:tab pos="864869" algn="l"/>
              </a:tabLst>
            </a:pPr>
            <a:r>
              <a:rPr sz="1200" spc="-5" dirty="0">
                <a:latin typeface="Times New Roman"/>
                <a:cs typeface="Times New Roman"/>
              </a:rPr>
              <a:t>Calcular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resistividad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puesta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calculada: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ρ</a:t>
            </a:r>
            <a:r>
              <a:rPr sz="1200" baseline="-10416" dirty="0">
                <a:latin typeface="Times New Roman"/>
                <a:cs typeface="Times New Roman"/>
              </a:rPr>
              <a:t>t</a:t>
            </a:r>
            <a:r>
              <a:rPr sz="1200" spc="142" baseline="-1041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</a:t>
            </a:r>
            <a:r>
              <a:rPr sz="1200" spc="-7" baseline="-10416" dirty="0">
                <a:latin typeface="Times New Roman"/>
                <a:cs typeface="Times New Roman"/>
              </a:rPr>
              <a:t>e</a:t>
            </a:r>
            <a:r>
              <a:rPr sz="1200" spc="135" baseline="-1041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0.8833 x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2.44 =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2.2 </a:t>
            </a:r>
            <a:r>
              <a:rPr sz="1200" spc="-5" dirty="0">
                <a:latin typeface="Times New Roman"/>
                <a:cs typeface="Times New Roman"/>
              </a:rPr>
              <a:t>Ω-m</a:t>
            </a:r>
            <a:endParaRPr sz="1200">
              <a:latin typeface="Times New Roman"/>
              <a:cs typeface="Times New Roman"/>
            </a:endParaRPr>
          </a:p>
          <a:p>
            <a:pPr marL="864235" indent="-229235">
              <a:spcBef>
                <a:spcPts val="1215"/>
              </a:spcBef>
              <a:buAutoNum type="arabicParenR" startAt="4"/>
              <a:tabLst>
                <a:tab pos="864869" algn="l"/>
              </a:tabLst>
            </a:pPr>
            <a:r>
              <a:rPr sz="1200" spc="-5" dirty="0">
                <a:latin typeface="Times New Roman"/>
                <a:cs typeface="Times New Roman"/>
              </a:rPr>
              <a:t>Calcular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conductividad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resistencia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puesta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calculada: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  <a:buFont typeface="Times New Roman"/>
              <a:buAutoNum type="arabicParenR" startAt="4"/>
            </a:pPr>
            <a:endParaRPr sz="1000">
              <a:latin typeface="Times New Roman"/>
              <a:cs typeface="Times New Roman"/>
            </a:endParaRPr>
          </a:p>
          <a:p>
            <a:pPr marR="222885" algn="ctr">
              <a:spcBef>
                <a:spcPts val="5"/>
              </a:spcBef>
              <a:tabLst>
                <a:tab pos="685165" algn="l"/>
              </a:tabLst>
            </a:pPr>
            <a:r>
              <a:rPr sz="1200" dirty="0">
                <a:latin typeface="Times New Roman"/>
                <a:cs typeface="Times New Roman"/>
              </a:rPr>
              <a:t>1	1</a:t>
            </a:r>
            <a:endParaRPr sz="1200">
              <a:latin typeface="Times New Roman"/>
              <a:cs typeface="Times New Roman"/>
            </a:endParaRPr>
          </a:p>
          <a:p>
            <a:pPr marL="881380" algn="ctr">
              <a:spcBef>
                <a:spcPts val="140"/>
              </a:spcBef>
            </a:pPr>
            <a:r>
              <a:rPr sz="1200" spc="-5" dirty="0">
                <a:latin typeface="Times New Roman"/>
                <a:cs typeface="Times New Roman"/>
              </a:rPr>
              <a:t>K</a:t>
            </a:r>
            <a:r>
              <a:rPr sz="1200" spc="-7" baseline="-10416" dirty="0">
                <a:latin typeface="Times New Roman"/>
                <a:cs typeface="Times New Roman"/>
              </a:rPr>
              <a:t>t</a:t>
            </a:r>
            <a:r>
              <a:rPr sz="1200" spc="157" baseline="-1041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---------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-----------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0.4545 </a:t>
            </a:r>
            <a:r>
              <a:rPr sz="1200" spc="-5" dirty="0">
                <a:latin typeface="Times New Roman"/>
                <a:cs typeface="Times New Roman"/>
              </a:rPr>
              <a:t>Siemens/m</a:t>
            </a:r>
            <a:endParaRPr sz="1200">
              <a:latin typeface="Times New Roman"/>
              <a:cs typeface="Times New Roman"/>
            </a:endParaRPr>
          </a:p>
          <a:p>
            <a:pPr marR="156210" algn="ctr">
              <a:spcBef>
                <a:spcPts val="145"/>
              </a:spcBef>
              <a:tabLst>
                <a:tab pos="638175" algn="l"/>
              </a:tabLst>
            </a:pPr>
            <a:r>
              <a:rPr sz="1200" dirty="0">
                <a:latin typeface="Times New Roman"/>
                <a:cs typeface="Times New Roman"/>
              </a:rPr>
              <a:t>ρ</a:t>
            </a:r>
            <a:r>
              <a:rPr sz="1200" baseline="-10416" dirty="0">
                <a:latin typeface="Times New Roman"/>
                <a:cs typeface="Times New Roman"/>
              </a:rPr>
              <a:t>t	</a:t>
            </a:r>
            <a:r>
              <a:rPr sz="1200" dirty="0">
                <a:latin typeface="Times New Roman"/>
                <a:cs typeface="Times New Roman"/>
              </a:rPr>
              <a:t>2.2</a:t>
            </a:r>
            <a:endParaRPr sz="1200">
              <a:latin typeface="Times New Roman"/>
              <a:cs typeface="Times New Roman"/>
            </a:endParaRPr>
          </a:p>
          <a:p>
            <a:pPr marL="864235" marR="119380" indent="-228600">
              <a:lnSpc>
                <a:spcPct val="110000"/>
              </a:lnSpc>
              <a:spcBef>
                <a:spcPts val="1070"/>
              </a:spcBef>
              <a:buAutoNum type="arabicParenR" startAt="6"/>
              <a:tabLst>
                <a:tab pos="864869" algn="l"/>
              </a:tabLst>
            </a:pPr>
            <a:r>
              <a:rPr sz="1200" spc="-5" dirty="0">
                <a:latin typeface="Times New Roman"/>
                <a:cs typeface="Times New Roman"/>
              </a:rPr>
              <a:t>Calcular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mínimo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requeridos,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aplicando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relación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siguiente:</a:t>
            </a:r>
            <a:endParaRPr sz="1200">
              <a:latin typeface="Times New Roman"/>
              <a:cs typeface="Times New Roman"/>
            </a:endParaRPr>
          </a:p>
          <a:p>
            <a:pPr marL="1263650" marR="337820" indent="1566545">
              <a:lnSpc>
                <a:spcPct val="110800"/>
              </a:lnSpc>
              <a:spcBef>
                <a:spcPts val="1045"/>
              </a:spcBef>
              <a:tabLst>
                <a:tab pos="4575810" algn="l"/>
                <a:tab pos="4892675" algn="l"/>
                <a:tab pos="5195570" algn="l"/>
              </a:tabLst>
            </a:pPr>
            <a:r>
              <a:rPr sz="1200" spc="-5" dirty="0">
                <a:latin typeface="Times New Roman"/>
                <a:cs typeface="Times New Roman"/>
              </a:rPr>
              <a:t>Conductividad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Deseada		K</a:t>
            </a:r>
            <a:r>
              <a:rPr sz="1200" spc="-7" baseline="-10416" dirty="0">
                <a:latin typeface="Times New Roman"/>
                <a:cs typeface="Times New Roman"/>
              </a:rPr>
              <a:t>t </a:t>
            </a:r>
            <a:r>
              <a:rPr sz="1200" baseline="-10416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u="dash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u="dash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endParaRPr sz="1200">
              <a:latin typeface="Times New Roman"/>
              <a:cs typeface="Times New Roman"/>
            </a:endParaRPr>
          </a:p>
          <a:p>
            <a:pPr marL="2807335">
              <a:spcBef>
                <a:spcPts val="145"/>
              </a:spcBef>
              <a:tabLst>
                <a:tab pos="4867910" algn="l"/>
              </a:tabLst>
            </a:pPr>
            <a:r>
              <a:rPr sz="1200" spc="-5" dirty="0">
                <a:latin typeface="Times New Roman"/>
                <a:cs typeface="Times New Roman"/>
              </a:rPr>
              <a:t>Conductividad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	</a:t>
            </a:r>
            <a:r>
              <a:rPr sz="1200" dirty="0">
                <a:latin typeface="Times New Roman"/>
                <a:cs typeface="Times New Roman"/>
              </a:rPr>
              <a:t>Ke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416559" algn="ctr"/>
            <a:r>
              <a:rPr sz="1200" dirty="0">
                <a:latin typeface="Times New Roman"/>
                <a:cs typeface="Times New Roman"/>
              </a:rPr>
              <a:t>0.4545</a:t>
            </a:r>
            <a:endParaRPr sz="1200">
              <a:latin typeface="Times New Roman"/>
              <a:cs typeface="Times New Roman"/>
            </a:endParaRPr>
          </a:p>
          <a:p>
            <a:pPr marL="556260" algn="ctr">
              <a:spcBef>
                <a:spcPts val="155"/>
              </a:spcBef>
            </a:pP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 </a:t>
            </a:r>
            <a:r>
              <a:rPr sz="1200" spc="-5" dirty="0">
                <a:latin typeface="Times New Roman"/>
                <a:cs typeface="Times New Roman"/>
              </a:rPr>
              <a:t>----------------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39.2</a:t>
            </a:r>
            <a:r>
              <a:rPr sz="1200" spc="3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electrodos</a:t>
            </a:r>
            <a:endParaRPr sz="1200">
              <a:latin typeface="Times New Roman"/>
              <a:cs typeface="Times New Roman"/>
            </a:endParaRPr>
          </a:p>
          <a:p>
            <a:pPr marL="416559" algn="ctr">
              <a:spcBef>
                <a:spcPts val="145"/>
              </a:spcBef>
            </a:pPr>
            <a:r>
              <a:rPr sz="1200" dirty="0">
                <a:latin typeface="Times New Roman"/>
                <a:cs typeface="Times New Roman"/>
              </a:rPr>
              <a:t>0.0116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59"/>
            <a:ext cx="36480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203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63792" y="449583"/>
            <a:ext cx="6350" cy="186055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22723" y="776731"/>
            <a:ext cx="5638165" cy="6330836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865630" marR="1858645" indent="383540">
              <a:lnSpc>
                <a:spcPts val="2080"/>
              </a:lnSpc>
              <a:spcBef>
                <a:spcPts val="235"/>
              </a:spcBef>
            </a:pPr>
            <a:r>
              <a:rPr b="1" spc="-5" dirty="0">
                <a:latin typeface="Times New Roman"/>
                <a:cs typeface="Times New Roman"/>
              </a:rPr>
              <a:t>Capítulo </a:t>
            </a:r>
            <a:r>
              <a:rPr b="1" dirty="0">
                <a:latin typeface="Times New Roman"/>
                <a:cs typeface="Times New Roman"/>
              </a:rPr>
              <a:t>12 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Relés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de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Protección</a:t>
            </a:r>
            <a:endParaRPr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>
              <a:latin typeface="Times New Roman"/>
              <a:cs typeface="Times New Roman"/>
            </a:endParaRPr>
          </a:p>
          <a:p>
            <a:pPr marL="469265" lvl="1" indent="-457200">
              <a:lnSpc>
                <a:spcPts val="1880"/>
              </a:lnSpc>
              <a:buAutoNum type="arabicPeriod"/>
              <a:tabLst>
                <a:tab pos="46990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Transformadores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Medición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400"/>
              </a:lnSpc>
            </a:pPr>
            <a:r>
              <a:rPr sz="1200" spc="-10" dirty="0">
                <a:latin typeface="Times New Roman"/>
                <a:cs typeface="Times New Roman"/>
              </a:rPr>
              <a:t>Los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dispositivos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medición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relés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3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toman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sus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señales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partir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denominados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medida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control.</a:t>
            </a:r>
            <a:r>
              <a:rPr sz="1200" spc="5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La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razón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uso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estos</a:t>
            </a:r>
            <a:endParaRPr sz="12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10000"/>
              </a:lnSpc>
              <a:spcBef>
                <a:spcPts val="15"/>
              </a:spcBef>
            </a:pP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estriba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reducción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costos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dichos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equipos,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dado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estarán </a:t>
            </a:r>
            <a:r>
              <a:rPr sz="1200" dirty="0">
                <a:latin typeface="Times New Roman"/>
                <a:cs typeface="Times New Roman"/>
              </a:rPr>
              <a:t>sometidos a </a:t>
            </a:r>
            <a:r>
              <a:rPr sz="1200" spc="-5" dirty="0">
                <a:latin typeface="Times New Roman"/>
                <a:cs typeface="Times New Roman"/>
              </a:rPr>
              <a:t>los efectos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altas </a:t>
            </a:r>
            <a:r>
              <a:rPr sz="1200" dirty="0">
                <a:latin typeface="Times New Roman"/>
                <a:cs typeface="Times New Roman"/>
              </a:rPr>
              <a:t>tensiones y </a:t>
            </a:r>
            <a:r>
              <a:rPr sz="1200" spc="-5" dirty="0">
                <a:latin typeface="Times New Roman"/>
                <a:cs typeface="Times New Roman"/>
              </a:rPr>
              <a:t>corrientes. </a:t>
            </a:r>
            <a:r>
              <a:rPr sz="1200" dirty="0">
                <a:latin typeface="Times New Roman"/>
                <a:cs typeface="Times New Roman"/>
              </a:rPr>
              <a:t>Además </a:t>
            </a:r>
            <a:r>
              <a:rPr sz="1200" spc="-5" dirty="0">
                <a:latin typeface="Times New Roman"/>
                <a:cs typeface="Times New Roman"/>
              </a:rPr>
              <a:t>se protege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usuarios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mismos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contra 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peligros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significan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dichos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niveles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spcBef>
                <a:spcPts val="140"/>
              </a:spcBef>
            </a:pPr>
            <a:r>
              <a:rPr sz="1200" spc="-10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medida</a:t>
            </a:r>
            <a:r>
              <a:rPr sz="1200" spc="-5" dirty="0">
                <a:latin typeface="Times New Roman"/>
                <a:cs typeface="Times New Roman"/>
              </a:rPr>
              <a:t> son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tipos, a </a:t>
            </a:r>
            <a:r>
              <a:rPr sz="1200" spc="-5" dirty="0">
                <a:latin typeface="Times New Roman"/>
                <a:cs typeface="Times New Roman"/>
              </a:rPr>
              <a:t>saber:</a:t>
            </a:r>
            <a:endParaRPr sz="1200">
              <a:latin typeface="Times New Roman"/>
              <a:cs typeface="Times New Roman"/>
            </a:endParaRPr>
          </a:p>
          <a:p>
            <a:pPr marL="469265" marR="8255" lvl="2" indent="-228600" algn="just">
              <a:lnSpc>
                <a:spcPct val="110200"/>
              </a:lnSpc>
              <a:spcBef>
                <a:spcPts val="10"/>
              </a:spcBef>
              <a:buAutoNum type="arabicParenR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dirty="0">
                <a:latin typeface="Times New Roman"/>
                <a:cs typeface="Times New Roman"/>
              </a:rPr>
              <a:t> 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CT’s,</a:t>
            </a:r>
            <a:r>
              <a:rPr sz="1200" dirty="0">
                <a:latin typeface="Times New Roman"/>
                <a:cs typeface="Times New Roman"/>
              </a:rPr>
              <a:t> por</a:t>
            </a:r>
            <a:r>
              <a:rPr sz="1200" spc="5" dirty="0">
                <a:latin typeface="Times New Roman"/>
                <a:cs typeface="Times New Roman"/>
              </a:rPr>
              <a:t> sus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inglés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“Current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Transformers”.</a:t>
            </a:r>
            <a:endParaRPr sz="1200">
              <a:latin typeface="Times New Roman"/>
              <a:cs typeface="Times New Roman"/>
            </a:endParaRPr>
          </a:p>
          <a:p>
            <a:pPr marL="469265" marR="5080" lvl="2" indent="-228600" algn="just">
              <a:lnSpc>
                <a:spcPct val="110000"/>
              </a:lnSpc>
              <a:spcBef>
                <a:spcPts val="265"/>
              </a:spcBef>
              <a:buAutoNum type="arabicParenR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Potenciales</a:t>
            </a:r>
            <a:r>
              <a:rPr sz="1200" dirty="0">
                <a:latin typeface="Times New Roman"/>
                <a:cs typeface="Times New Roman"/>
              </a:rPr>
              <a:t> 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PT’s,</a:t>
            </a:r>
            <a:r>
              <a:rPr sz="1200" dirty="0">
                <a:latin typeface="Times New Roman"/>
                <a:cs typeface="Times New Roman"/>
              </a:rPr>
              <a:t> por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siglas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inglés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“Potential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Transformers”.</a:t>
            </a:r>
            <a:endParaRPr sz="12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buFont typeface="Times New Roman"/>
              <a:buAutoNum type="arabicParenR"/>
            </a:pPr>
            <a:endParaRPr sz="13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buFont typeface="Times New Roman"/>
              <a:buAutoNum type="arabicParenR"/>
            </a:pPr>
            <a:endParaRPr sz="1300">
              <a:latin typeface="Times New Roman"/>
              <a:cs typeface="Times New Roman"/>
            </a:endParaRPr>
          </a:p>
          <a:p>
            <a:pPr marL="469265" lvl="1" indent="-457200">
              <a:spcBef>
                <a:spcPts val="860"/>
              </a:spcBef>
              <a:buAutoNum type="arabicPeriod" startAt="2"/>
              <a:tabLst>
                <a:tab pos="46990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Transformadores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 Corriente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10400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Son transformadores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medición en los cuales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corriente secundaria es </a:t>
            </a:r>
            <a:r>
              <a:rPr sz="1200" dirty="0">
                <a:latin typeface="Times New Roman"/>
                <a:cs typeface="Times New Roman"/>
              </a:rPr>
              <a:t>proporcional a la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primaria,</a:t>
            </a:r>
            <a:r>
              <a:rPr sz="1200" dirty="0">
                <a:latin typeface="Times New Roman"/>
                <a:cs typeface="Times New Roman"/>
              </a:rPr>
              <a:t> y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ángulo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desfase </a:t>
            </a:r>
            <a:r>
              <a:rPr sz="1200" dirty="0">
                <a:latin typeface="Times New Roman"/>
                <a:cs typeface="Times New Roman"/>
              </a:rPr>
              <a:t>prácticamente nulo </a:t>
            </a:r>
            <a:r>
              <a:rPr sz="1200" spc="-5" dirty="0">
                <a:latin typeface="Times New Roman"/>
                <a:cs typeface="Times New Roman"/>
              </a:rPr>
              <a:t>entre ellas.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Los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 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dirty="0">
                <a:latin typeface="Times New Roman"/>
                <a:cs typeface="Times New Roman"/>
              </a:rPr>
              <a:t> 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construyen</a:t>
            </a:r>
            <a:r>
              <a:rPr sz="1200" dirty="0">
                <a:latin typeface="Times New Roman"/>
                <a:cs typeface="Times New Roman"/>
              </a:rPr>
              <a:t> para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gran</a:t>
            </a:r>
            <a:r>
              <a:rPr sz="1200" spc="-5" dirty="0">
                <a:latin typeface="Times New Roman"/>
                <a:cs typeface="Times New Roman"/>
              </a:rPr>
              <a:t> variedad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corrientes</a:t>
            </a:r>
            <a:r>
              <a:rPr sz="1200" dirty="0">
                <a:latin typeface="Times New Roman"/>
                <a:cs typeface="Times New Roman"/>
              </a:rPr>
              <a:t> primarias,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estando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 secundaria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mismos normalizada </a:t>
            </a:r>
            <a:r>
              <a:rPr sz="1200" dirty="0">
                <a:latin typeface="Times New Roman"/>
                <a:cs typeface="Times New Roman"/>
              </a:rPr>
              <a:t>a 5 </a:t>
            </a:r>
            <a:r>
              <a:rPr sz="1200" spc="-5" dirty="0">
                <a:latin typeface="Times New Roman"/>
                <a:cs typeface="Times New Roman"/>
              </a:rPr>
              <a:t>amperios.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casos excepcionales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pueden especificar </a:t>
            </a:r>
            <a:r>
              <a:rPr sz="1200" dirty="0">
                <a:latin typeface="Times New Roman"/>
                <a:cs typeface="Times New Roman"/>
              </a:rPr>
              <a:t>para una </a:t>
            </a:r>
            <a:r>
              <a:rPr sz="1200" spc="-5" dirty="0">
                <a:latin typeface="Times New Roman"/>
                <a:cs typeface="Times New Roman"/>
              </a:rPr>
              <a:t>corriente </a:t>
            </a:r>
            <a:r>
              <a:rPr sz="1200" dirty="0">
                <a:latin typeface="Times New Roman"/>
                <a:cs typeface="Times New Roman"/>
              </a:rPr>
              <a:t>secundaria de 1 </a:t>
            </a:r>
            <a:r>
              <a:rPr sz="1200" spc="-5" dirty="0">
                <a:latin typeface="Times New Roman"/>
                <a:cs typeface="Times New Roman"/>
              </a:rPr>
              <a:t>amperio, cuando los conductores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gran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longitud,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minimizar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pérdidas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resistivas.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000"/>
              </a:lnSpc>
            </a:pP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dirty="0">
                <a:latin typeface="Times New Roman"/>
                <a:cs typeface="Times New Roman"/>
              </a:rPr>
              <a:t>razón por </a:t>
            </a:r>
            <a:r>
              <a:rPr sz="1200" spc="-5" dirty="0">
                <a:latin typeface="Times New Roman"/>
                <a:cs typeface="Times New Roman"/>
              </a:rPr>
              <a:t>cociente </a:t>
            </a:r>
            <a:r>
              <a:rPr sz="1200" dirty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las corrientes primaria </a:t>
            </a:r>
            <a:r>
              <a:rPr sz="1200" dirty="0">
                <a:latin typeface="Times New Roman"/>
                <a:cs typeface="Times New Roman"/>
              </a:rPr>
              <a:t>y secundaria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lo </a:t>
            </a:r>
            <a:r>
              <a:rPr sz="1200" spc="1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conoce como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relación</a:t>
            </a:r>
            <a:r>
              <a:rPr sz="1200" dirty="0">
                <a:latin typeface="Times New Roman"/>
                <a:cs typeface="Times New Roman"/>
              </a:rPr>
              <a:t> o razón de </a:t>
            </a:r>
            <a:r>
              <a:rPr sz="1200" spc="-5" dirty="0">
                <a:latin typeface="Times New Roman"/>
                <a:cs typeface="Times New Roman"/>
              </a:rPr>
              <a:t>transformación</a:t>
            </a:r>
            <a:r>
              <a:rPr sz="1200" dirty="0">
                <a:latin typeface="Times New Roman"/>
                <a:cs typeface="Times New Roman"/>
              </a:rPr>
              <a:t> del </a:t>
            </a:r>
            <a:r>
              <a:rPr sz="1200" spc="-5" dirty="0">
                <a:latin typeface="Times New Roman"/>
                <a:cs typeface="Times New Roman"/>
              </a:rPr>
              <a:t>transformador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 corriente.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spcBef>
                <a:spcPts val="145"/>
              </a:spcBef>
            </a:pPr>
            <a:r>
              <a:rPr sz="1200" spc="-10" dirty="0">
                <a:latin typeface="Times New Roman"/>
                <a:cs typeface="Times New Roman"/>
              </a:rPr>
              <a:t>Los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valores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establecidos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primarias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alta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000"/>
              </a:lnSpc>
              <a:spcBef>
                <a:spcPts val="10"/>
              </a:spcBef>
            </a:pPr>
            <a:r>
              <a:rPr sz="1200" dirty="0">
                <a:latin typeface="Times New Roman"/>
                <a:cs typeface="Times New Roman"/>
              </a:rPr>
              <a:t>tensión son los </a:t>
            </a:r>
            <a:r>
              <a:rPr sz="1200" spc="-5" dirty="0">
                <a:latin typeface="Times New Roman"/>
                <a:cs typeface="Times New Roman"/>
              </a:rPr>
              <a:t>siguientes: </a:t>
            </a:r>
            <a:r>
              <a:rPr sz="1200" dirty="0">
                <a:latin typeface="Times New Roman"/>
                <a:cs typeface="Times New Roman"/>
              </a:rPr>
              <a:t>100, 200, 300, 400, </a:t>
            </a:r>
            <a:r>
              <a:rPr sz="1200" spc="-5" dirty="0">
                <a:latin typeface="Times New Roman"/>
                <a:cs typeface="Times New Roman"/>
              </a:rPr>
              <a:t>600, </a:t>
            </a:r>
            <a:r>
              <a:rPr sz="1200" dirty="0">
                <a:latin typeface="Times New Roman"/>
                <a:cs typeface="Times New Roman"/>
              </a:rPr>
              <a:t>800, 1200, 1500, </a:t>
            </a:r>
            <a:r>
              <a:rPr sz="1200" spc="-5" dirty="0">
                <a:latin typeface="Times New Roman"/>
                <a:cs typeface="Times New Roman"/>
              </a:rPr>
              <a:t>2000, </a:t>
            </a:r>
            <a:r>
              <a:rPr sz="1200" dirty="0">
                <a:latin typeface="Times New Roman"/>
                <a:cs typeface="Times New Roman"/>
              </a:rPr>
              <a:t>4000 </a:t>
            </a:r>
            <a:r>
              <a:rPr sz="1200" spc="-5" dirty="0">
                <a:latin typeface="Times New Roman"/>
                <a:cs typeface="Times New Roman"/>
              </a:rPr>
              <a:t>A, etc. </a:t>
            </a: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 Figura </a:t>
            </a:r>
            <a:r>
              <a:rPr sz="1200" dirty="0">
                <a:latin typeface="Times New Roman"/>
                <a:cs typeface="Times New Roman"/>
              </a:rPr>
              <a:t>12.01 muestra los </a:t>
            </a:r>
            <a:r>
              <a:rPr sz="1200" spc="-5" dirty="0">
                <a:latin typeface="Times New Roman"/>
                <a:cs typeface="Times New Roman"/>
              </a:rPr>
              <a:t>componentes </a:t>
            </a:r>
            <a:r>
              <a:rPr sz="1200" dirty="0">
                <a:latin typeface="Times New Roman"/>
                <a:cs typeface="Times New Roman"/>
              </a:rPr>
              <a:t>de un </a:t>
            </a:r>
            <a:r>
              <a:rPr sz="1200" spc="-5" dirty="0">
                <a:latin typeface="Times New Roman"/>
                <a:cs typeface="Times New Roman"/>
              </a:rPr>
              <a:t>transformador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corriente CTA </a:t>
            </a:r>
            <a:r>
              <a:rPr sz="1200" dirty="0">
                <a:latin typeface="Times New Roman"/>
                <a:cs typeface="Times New Roman"/>
              </a:rPr>
              <a:t>145 </a:t>
            </a:r>
            <a:r>
              <a:rPr sz="1200" spc="-5" dirty="0">
                <a:latin typeface="Times New Roman"/>
                <a:cs typeface="Times New Roman"/>
              </a:rPr>
              <a:t>Serie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Balteau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Alsthom,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245 </a:t>
            </a:r>
            <a:r>
              <a:rPr sz="1200" spc="-5" dirty="0">
                <a:latin typeface="Times New Roman"/>
                <a:cs typeface="Times New Roman"/>
              </a:rPr>
              <a:t>kV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máxima.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8113" y="5494294"/>
            <a:ext cx="2484950" cy="20366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30389" y="7686296"/>
            <a:ext cx="4020820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6615">
              <a:spcBef>
                <a:spcPts val="100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/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12.02: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Esquema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conexión</a:t>
            </a:r>
            <a:r>
              <a:rPr sz="1100" spc="-5" dirty="0">
                <a:latin typeface="Times New Roman"/>
                <a:cs typeface="Times New Roman"/>
              </a:rPr>
              <a:t> estrella</a:t>
            </a:r>
            <a:r>
              <a:rPr sz="1100" spc="2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transformadores </a:t>
            </a:r>
            <a:r>
              <a:rPr sz="1100" dirty="0">
                <a:latin typeface="Times New Roman"/>
                <a:cs typeface="Times New Roman"/>
              </a:rPr>
              <a:t>de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corriente.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4735" y="806830"/>
            <a:ext cx="2110740" cy="3276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53611" y="429262"/>
            <a:ext cx="5183505" cy="353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204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3119120" indent="-229235">
              <a:spcBef>
                <a:spcPts val="944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Diafragma.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5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Cobertor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metálico.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55"/>
              </a:spcBef>
              <a:buAutoNum type="arabicPeriod"/>
              <a:tabLst>
                <a:tab pos="3119755" algn="l"/>
              </a:tabLst>
            </a:pPr>
            <a:r>
              <a:rPr sz="1200" spc="-15" dirty="0">
                <a:latin typeface="Times New Roman"/>
                <a:cs typeface="Times New Roman"/>
              </a:rPr>
              <a:t>Visor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nivel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dieléctrico.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5"/>
              </a:spcBef>
              <a:buAutoNum type="arabicPeriod"/>
              <a:tabLst>
                <a:tab pos="3119755" algn="l"/>
              </a:tabLst>
            </a:pPr>
            <a:r>
              <a:rPr sz="1200" dirty="0">
                <a:latin typeface="Times New Roman"/>
                <a:cs typeface="Times New Roman"/>
              </a:rPr>
              <a:t>Conexiones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terminales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primarios.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5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Devanado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primario.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5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Devanado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secundario.</a:t>
            </a:r>
            <a:endParaRPr sz="1200">
              <a:latin typeface="Times New Roman"/>
              <a:cs typeface="Times New Roman"/>
            </a:endParaRPr>
          </a:p>
          <a:p>
            <a:pPr marL="3109595" indent="-219710">
              <a:spcBef>
                <a:spcPts val="155"/>
              </a:spcBef>
              <a:buAutoNum type="arabicPeriod"/>
              <a:tabLst>
                <a:tab pos="3110230" algn="l"/>
              </a:tabLst>
            </a:pPr>
            <a:r>
              <a:rPr sz="1200" spc="-5" dirty="0">
                <a:latin typeface="Times New Roman"/>
                <a:cs typeface="Times New Roman"/>
              </a:rPr>
              <a:t>Aislante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papel-dieléctrico.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5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Fluido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dieléctrico.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5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Aislador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pasante.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0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Apoyos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aislantes.</a:t>
            </a:r>
            <a:endParaRPr sz="1200">
              <a:latin typeface="Times New Roman"/>
              <a:cs typeface="Times New Roman"/>
            </a:endParaRPr>
          </a:p>
          <a:p>
            <a:pPr marL="3112770" indent="-222885">
              <a:spcBef>
                <a:spcPts val="145"/>
              </a:spcBef>
              <a:buAutoNum type="arabicPeriod"/>
              <a:tabLst>
                <a:tab pos="3113405" algn="l"/>
              </a:tabLst>
            </a:pPr>
            <a:r>
              <a:rPr sz="1200" spc="-5" dirty="0">
                <a:latin typeface="Times New Roman"/>
                <a:cs typeface="Times New Roman"/>
              </a:rPr>
              <a:t>Cuerpo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aislador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porcelana.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60"/>
              </a:spcBef>
              <a:buAutoNum type="arabicPeriod"/>
              <a:tabLst>
                <a:tab pos="3119755" algn="l"/>
              </a:tabLst>
            </a:pPr>
            <a:r>
              <a:rPr sz="1200" dirty="0">
                <a:latin typeface="Times New Roman"/>
                <a:cs typeface="Times New Roman"/>
              </a:rPr>
              <a:t>Conexiones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secundarias.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5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Grapas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fijación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aislador.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5"/>
              </a:spcBef>
              <a:buAutoNum type="arabicPeriod"/>
              <a:tabLst>
                <a:tab pos="3119755" algn="l"/>
              </a:tabLst>
            </a:pPr>
            <a:r>
              <a:rPr sz="1200" spc="-5" dirty="0">
                <a:latin typeface="Times New Roman"/>
                <a:cs typeface="Times New Roman"/>
              </a:rPr>
              <a:t>Registro terminales secundarios.</a:t>
            </a:r>
            <a:endParaRPr sz="1200">
              <a:latin typeface="Times New Roman"/>
              <a:cs typeface="Times New Roman"/>
            </a:endParaRPr>
          </a:p>
          <a:p>
            <a:pPr marL="3119120" indent="-229235">
              <a:spcBef>
                <a:spcPts val="140"/>
              </a:spcBef>
              <a:buAutoNum type="arabicPeriod"/>
              <a:tabLst>
                <a:tab pos="3119755" algn="l"/>
              </a:tabLst>
            </a:pPr>
            <a:r>
              <a:rPr sz="1200" dirty="0">
                <a:latin typeface="Times New Roman"/>
                <a:cs typeface="Times New Roman"/>
              </a:rPr>
              <a:t>Soporte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metálico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fijación.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3" y="4060063"/>
            <a:ext cx="5635625" cy="1182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28595">
              <a:spcBef>
                <a:spcPts val="105"/>
              </a:spcBef>
            </a:pPr>
            <a:r>
              <a:rPr sz="800" spc="-5" dirty="0">
                <a:latin typeface="Palatino Linotype"/>
                <a:cs typeface="Palatino Linotype"/>
              </a:rPr>
              <a:t>(Fuente:</a:t>
            </a:r>
            <a:r>
              <a:rPr sz="80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Alsthom</a:t>
            </a:r>
            <a:r>
              <a:rPr sz="80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Images</a:t>
            </a:r>
            <a:r>
              <a:rPr sz="800" spc="-1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®)</a:t>
            </a:r>
            <a:endParaRPr sz="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800">
              <a:latin typeface="Palatino Linotype"/>
              <a:cs typeface="Palatino Linotype"/>
            </a:endParaRPr>
          </a:p>
          <a:p>
            <a:pPr>
              <a:spcBef>
                <a:spcPts val="25"/>
              </a:spcBef>
            </a:pPr>
            <a:endParaRPr sz="85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12.01: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Componentes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transformador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 </a:t>
            </a:r>
            <a:r>
              <a:rPr sz="1100" spc="-5" dirty="0">
                <a:latin typeface="Times New Roman"/>
                <a:cs typeface="Times New Roman"/>
              </a:rPr>
              <a:t>corriente </a:t>
            </a:r>
            <a:r>
              <a:rPr sz="1100" dirty="0">
                <a:latin typeface="Times New Roman"/>
                <a:cs typeface="Times New Roman"/>
              </a:rPr>
              <a:t>@ 245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kV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  <a:spcBef>
                <a:spcPts val="5"/>
              </a:spcBef>
            </a:pPr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12.02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muestra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manera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esquemática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conexión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estrella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tres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08" y="429259"/>
            <a:ext cx="6004560" cy="76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205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 marL="381635" marR="5080">
              <a:lnSpc>
                <a:spcPct val="110100"/>
              </a:lnSpc>
              <a:spcBef>
                <a:spcPts val="1175"/>
              </a:spcBef>
            </a:pPr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12.03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muestra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manera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esquemática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conexión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delta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corriente: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63636" y="1554287"/>
            <a:ext cx="2393752" cy="194330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3" y="4031110"/>
            <a:ext cx="5639435" cy="1602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12.03: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Esquema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conexión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delta</a:t>
            </a:r>
            <a:r>
              <a:rPr sz="1100" spc="2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transformadores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corriente.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650"/>
              </a:lnSpc>
            </a:pPr>
            <a:r>
              <a:rPr sz="1400" b="1" spc="-5" dirty="0">
                <a:latin typeface="Times New Roman"/>
                <a:cs typeface="Times New Roman"/>
              </a:rPr>
              <a:t>12.2.1 Precisión </a:t>
            </a:r>
            <a:r>
              <a:rPr sz="1400" b="1" dirty="0">
                <a:latin typeface="Times New Roman"/>
                <a:cs typeface="Times New Roman"/>
              </a:rPr>
              <a:t>en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medición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precisión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designa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Clase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3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Precisión,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  <a:p>
            <a:pPr marL="12700" marR="9525">
              <a:lnSpc>
                <a:spcPct val="110000"/>
              </a:lnSpc>
            </a:pPr>
            <a:r>
              <a:rPr sz="1200" spc="-5" dirty="0">
                <a:latin typeface="Times New Roman"/>
                <a:cs typeface="Times New Roman"/>
              </a:rPr>
              <a:t>expresa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mayor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error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porcentual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dirty="0">
                <a:latin typeface="Times New Roman"/>
                <a:cs typeface="Times New Roman"/>
              </a:rPr>
              <a:t> puede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tolerar,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tomando</a:t>
            </a:r>
            <a:r>
              <a:rPr sz="1200" dirty="0">
                <a:latin typeface="Times New Roman"/>
                <a:cs typeface="Times New Roman"/>
              </a:rPr>
              <a:t> como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premisas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primaria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frecuencia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nominales.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Valores estandarizados: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132375" y="5694553"/>
          <a:ext cx="5650230" cy="12191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9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023"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Clase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1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Utilización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0.1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Bancos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de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pruebas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calibraciones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laboratorios.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0.2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0.3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Medidores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energía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alta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tensión.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0.5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0.6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Medidores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energía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media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tensión.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1.2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Registradores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relés de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protección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de distancia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diferenciales.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4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Relés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sobrecorriente.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122720" y="6862634"/>
            <a:ext cx="5640070" cy="2382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99695" algn="r">
              <a:spcBef>
                <a:spcPts val="500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  <a:p>
            <a:pPr algn="ctr">
              <a:spcBef>
                <a:spcPts val="555"/>
              </a:spcBef>
            </a:pPr>
            <a:r>
              <a:rPr sz="1100" dirty="0">
                <a:latin typeface="Times New Roman"/>
                <a:cs typeface="Times New Roman"/>
              </a:rPr>
              <a:t>Tabla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12.1:</a:t>
            </a:r>
            <a:r>
              <a:rPr sz="1100" spc="-5" dirty="0">
                <a:latin typeface="Times New Roman"/>
                <a:cs typeface="Times New Roman"/>
              </a:rPr>
              <a:t> Clases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precisión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para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transformadores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medición.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502920" lvl="2" indent="-490855">
              <a:buAutoNum type="arabicPeriod" startAt="2"/>
              <a:tabLst>
                <a:tab pos="50355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Especificaciones</a:t>
            </a:r>
            <a:r>
              <a:rPr sz="1400" b="1" dirty="0">
                <a:latin typeface="Times New Roman"/>
                <a:cs typeface="Times New Roman"/>
              </a:rPr>
              <a:t> de un</a:t>
            </a:r>
            <a:r>
              <a:rPr sz="1400" b="1" spc="-5" dirty="0">
                <a:latin typeface="Times New Roman"/>
                <a:cs typeface="Times New Roman"/>
              </a:rPr>
              <a:t> transformador</a:t>
            </a:r>
            <a:r>
              <a:rPr sz="1400" b="1" dirty="0">
                <a:latin typeface="Times New Roman"/>
                <a:cs typeface="Times New Roman"/>
              </a:rPr>
              <a:t> de</a:t>
            </a:r>
            <a:r>
              <a:rPr sz="1400" b="1" spc="-5" dirty="0">
                <a:latin typeface="Times New Roman"/>
                <a:cs typeface="Times New Roman"/>
              </a:rPr>
              <a:t> corriente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  <a:spcBef>
                <a:spcPts val="35"/>
              </a:spcBef>
            </a:pP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acuerdo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IEC</a:t>
            </a:r>
            <a:r>
              <a:rPr sz="1200" b="1" spc="1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60185,</a:t>
            </a:r>
            <a:r>
              <a:rPr sz="1200" b="1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deben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poseer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placa con</a:t>
            </a:r>
            <a:r>
              <a:rPr sz="1200" dirty="0">
                <a:latin typeface="Times New Roman"/>
                <a:cs typeface="Times New Roman"/>
              </a:rPr>
              <a:t> las </a:t>
            </a:r>
            <a:r>
              <a:rPr sz="1200" spc="-5" dirty="0">
                <a:latin typeface="Times New Roman"/>
                <a:cs typeface="Times New Roman"/>
              </a:rPr>
              <a:t>siguientes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b="1" spc="-5" dirty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469265" lvl="3" indent="-229235"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Fabricante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transformador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corriente.</a:t>
            </a:r>
            <a:endParaRPr sz="1200">
              <a:latin typeface="Times New Roman"/>
              <a:cs typeface="Times New Roman"/>
            </a:endParaRPr>
          </a:p>
          <a:p>
            <a:pPr marL="469265" lvl="3" indent="-229235">
              <a:spcBef>
                <a:spcPts val="145"/>
              </a:spcBef>
              <a:buAutoNum type="arabicPeriod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Serie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corriente.</a:t>
            </a:r>
            <a:endParaRPr sz="1200">
              <a:latin typeface="Times New Roman"/>
              <a:cs typeface="Times New Roman"/>
            </a:endParaRPr>
          </a:p>
          <a:p>
            <a:pPr marL="469265" lvl="3" indent="-229235">
              <a:spcBef>
                <a:spcPts val="155"/>
              </a:spcBef>
              <a:buAutoNum type="arabicPeriod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Intensidades primaria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secundaria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operación,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amperes.</a:t>
            </a:r>
            <a:endParaRPr sz="1200">
              <a:latin typeface="Times New Roman"/>
              <a:cs typeface="Times New Roman"/>
            </a:endParaRPr>
          </a:p>
          <a:p>
            <a:pPr marL="469265" lvl="3" indent="-229235">
              <a:spcBef>
                <a:spcPts val="145"/>
              </a:spcBef>
              <a:buAutoNum type="arabicPeriod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Frecuencia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operación</a:t>
            </a:r>
            <a:r>
              <a:rPr sz="1200" spc="-5" dirty="0">
                <a:latin typeface="Times New Roman"/>
                <a:cs typeface="Times New Roman"/>
              </a:rPr>
              <a:t> en Hz.</a:t>
            </a:r>
            <a:endParaRPr sz="1200">
              <a:latin typeface="Times New Roman"/>
              <a:cs typeface="Times New Roman"/>
            </a:endParaRPr>
          </a:p>
          <a:p>
            <a:pPr marL="469265" lvl="3" indent="-229235">
              <a:spcBef>
                <a:spcPts val="145"/>
              </a:spcBef>
              <a:buAutoNum type="arabicPeriod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Potencia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clase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precisión.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68362" y="3598290"/>
            <a:ext cx="1024255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72705" y="8442200"/>
            <a:ext cx="353885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12.04: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Componentes transformador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potencial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245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kV.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4735" y="4048125"/>
            <a:ext cx="2880360" cy="40157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53611" y="429259"/>
            <a:ext cx="6212205" cy="7180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206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838835" indent="-229235">
              <a:buAutoNum type="arabicPeriod" startAt="6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red.</a:t>
            </a:r>
            <a:endParaRPr sz="1200">
              <a:latin typeface="Times New Roman"/>
              <a:cs typeface="Times New Roman"/>
            </a:endParaRPr>
          </a:p>
          <a:p>
            <a:pPr marL="838835" indent="-229235">
              <a:spcBef>
                <a:spcPts val="155"/>
              </a:spcBef>
              <a:buAutoNum type="arabicPeriod" startAt="6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nominal.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788670" lvl="1" indent="-407034">
              <a:spcBef>
                <a:spcPts val="850"/>
              </a:spcBef>
              <a:buAutoNum type="arabicPeriod" startAt="3"/>
              <a:tabLst>
                <a:tab pos="78867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Transformadores Potenciales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o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 Tensión</a:t>
            </a:r>
            <a:endParaRPr sz="1600">
              <a:latin typeface="Times New Roman"/>
              <a:cs typeface="Times New Roman"/>
            </a:endParaRPr>
          </a:p>
          <a:p>
            <a:pPr marL="381635" marR="212090" algn="just">
              <a:lnSpc>
                <a:spcPct val="110000"/>
              </a:lnSpc>
              <a:spcBef>
                <a:spcPts val="60"/>
              </a:spcBef>
            </a:pPr>
            <a:r>
              <a:rPr sz="1200" spc="-5" dirty="0">
                <a:latin typeface="Times New Roman"/>
                <a:cs typeface="Times New Roman"/>
              </a:rPr>
              <a:t>Son transformadores </a:t>
            </a:r>
            <a:r>
              <a:rPr sz="1200" dirty="0">
                <a:latin typeface="Times New Roman"/>
                <a:cs typeface="Times New Roman"/>
              </a:rPr>
              <a:t>de tensión utilizados </a:t>
            </a:r>
            <a:r>
              <a:rPr sz="1200" spc="-5" dirty="0">
                <a:latin typeface="Times New Roman"/>
                <a:cs typeface="Times New Roman"/>
              </a:rPr>
              <a:t>para reducir las altas </a:t>
            </a:r>
            <a:r>
              <a:rPr sz="1200" dirty="0">
                <a:latin typeface="Times New Roman"/>
                <a:cs typeface="Times New Roman"/>
              </a:rPr>
              <a:t>tensiones de </a:t>
            </a:r>
            <a:r>
              <a:rPr sz="1200" spc="-5" dirty="0">
                <a:latin typeface="Times New Roman"/>
                <a:cs typeface="Times New Roman"/>
              </a:rPr>
              <a:t>los sistemas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eléctricos, </a:t>
            </a:r>
            <a:r>
              <a:rPr sz="1200" dirty="0">
                <a:latin typeface="Times New Roman"/>
                <a:cs typeface="Times New Roman"/>
              </a:rPr>
              <a:t>a niveles bajos, </a:t>
            </a:r>
            <a:r>
              <a:rPr sz="1200" spc="-5" dirty="0">
                <a:latin typeface="Times New Roman"/>
                <a:cs typeface="Times New Roman"/>
              </a:rPr>
              <a:t>para aplicarlos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los instrumentos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medición </a:t>
            </a:r>
            <a:r>
              <a:rPr sz="1200" dirty="0">
                <a:latin typeface="Times New Roman"/>
                <a:cs typeface="Times New Roman"/>
              </a:rPr>
              <a:t>y a relés de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protección. </a:t>
            </a: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ángulo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desfase </a:t>
            </a:r>
            <a:r>
              <a:rPr sz="1200" dirty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las tensiones primaria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secundaria </a:t>
            </a:r>
            <a:r>
              <a:rPr sz="1200" spc="-5" dirty="0">
                <a:latin typeface="Times New Roman"/>
                <a:cs typeface="Times New Roman"/>
              </a:rPr>
              <a:t>debe ser </a:t>
            </a:r>
            <a:r>
              <a:rPr sz="1200" dirty="0">
                <a:latin typeface="Times New Roman"/>
                <a:cs typeface="Times New Roman"/>
              </a:rPr>
              <a:t>nulo,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conexión </a:t>
            </a:r>
            <a:r>
              <a:rPr sz="1200" spc="-5" dirty="0">
                <a:latin typeface="Times New Roman"/>
                <a:cs typeface="Times New Roman"/>
              </a:rPr>
              <a:t>apropiada.</a:t>
            </a:r>
            <a:endParaRPr sz="1200">
              <a:latin typeface="Times New Roman"/>
              <a:cs typeface="Times New Roman"/>
            </a:endParaRPr>
          </a:p>
          <a:p>
            <a:pPr marL="381635" marR="212725" algn="just">
              <a:lnSpc>
                <a:spcPct val="110300"/>
              </a:lnSpc>
              <a:spcBef>
                <a:spcPts val="10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cociente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dirty="0">
                <a:latin typeface="Times New Roman"/>
                <a:cs typeface="Times New Roman"/>
              </a:rPr>
              <a:t> dichas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denomina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razón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potenciales.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primaria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potenciales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acuerdo </a:t>
            </a:r>
            <a:r>
              <a:rPr sz="1200" dirty="0">
                <a:latin typeface="Times New Roman"/>
                <a:cs typeface="Times New Roman"/>
              </a:rPr>
              <a:t>con la tensión </a:t>
            </a:r>
            <a:r>
              <a:rPr sz="1200" spc="-5" dirty="0">
                <a:latin typeface="Times New Roman"/>
                <a:cs typeface="Times New Roman"/>
              </a:rPr>
              <a:t>nominal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instalación; pero </a:t>
            </a:r>
            <a:r>
              <a:rPr sz="1200" dirty="0">
                <a:latin typeface="Times New Roman"/>
                <a:cs typeface="Times New Roman"/>
              </a:rPr>
              <a:t>la tensión </a:t>
            </a:r>
            <a:r>
              <a:rPr sz="1200" spc="-5" dirty="0">
                <a:latin typeface="Times New Roman"/>
                <a:cs typeface="Times New Roman"/>
              </a:rPr>
              <a:t>secundaria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 normalizada </a:t>
            </a:r>
            <a:r>
              <a:rPr sz="1200" dirty="0">
                <a:latin typeface="Times New Roman"/>
                <a:cs typeface="Times New Roman"/>
              </a:rPr>
              <a:t>a 120 voltios. </a:t>
            </a:r>
            <a:r>
              <a:rPr sz="1200" spc="-5" dirty="0">
                <a:latin typeface="Times New Roman"/>
                <a:cs typeface="Times New Roman"/>
              </a:rPr>
              <a:t>Por ejemplo: </a:t>
            </a:r>
            <a:r>
              <a:rPr sz="1200" dirty="0">
                <a:latin typeface="Times New Roman"/>
                <a:cs typeface="Times New Roman"/>
              </a:rPr>
              <a:t>600V; 2.4kV; 7.2kV; 12.5kV; 34.5kV; 69kV;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138kV;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230kV; 345kV:120V, </a:t>
            </a:r>
            <a:r>
              <a:rPr sz="1200" spc="-5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381635" algn="just">
              <a:spcBef>
                <a:spcPts val="145"/>
              </a:spcBef>
            </a:pPr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dirty="0">
                <a:latin typeface="Times New Roman"/>
                <a:cs typeface="Times New Roman"/>
              </a:rPr>
              <a:t> 12.04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muestra 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típico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 alta </a:t>
            </a:r>
            <a:r>
              <a:rPr sz="1200" dirty="0">
                <a:latin typeface="Times New Roman"/>
                <a:cs typeface="Times New Roman"/>
              </a:rPr>
              <a:t>tensión.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3797300" lvl="2" indent="-229235"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Cobertor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metálico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dirty="0">
                <a:latin typeface="Times New Roman"/>
                <a:cs typeface="Times New Roman"/>
              </a:rPr>
              <a:t>Conexiones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terminal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primario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55"/>
              </a:spcBef>
              <a:buAutoNum type="arabicPeriod"/>
              <a:tabLst>
                <a:tab pos="3797935" algn="l"/>
              </a:tabLst>
            </a:pP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spc="10" dirty="0">
                <a:latin typeface="Times New Roman"/>
                <a:cs typeface="Times New Roman"/>
              </a:rPr>
              <a:t>x</a:t>
            </a:r>
            <a:r>
              <a:rPr sz="1200" dirty="0">
                <a:latin typeface="Times New Roman"/>
                <a:cs typeface="Times New Roman"/>
              </a:rPr>
              <a:t>ión i</a:t>
            </a:r>
            <a:r>
              <a:rPr sz="1200" spc="-10" dirty="0">
                <a:latin typeface="Times New Roman"/>
                <a:cs typeface="Times New Roman"/>
              </a:rPr>
              <a:t>n</a:t>
            </a:r>
            <a:r>
              <a:rPr sz="1200" dirty="0">
                <a:latin typeface="Times New Roman"/>
                <a:cs typeface="Times New Roman"/>
              </a:rPr>
              <a:t>te</a:t>
            </a:r>
            <a:r>
              <a:rPr sz="1200" spc="-10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na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A.</a:t>
            </a:r>
            <a:r>
              <a:rPr sz="1200" spc="-90" dirty="0">
                <a:latin typeface="Times New Roman"/>
                <a:cs typeface="Times New Roman"/>
              </a:rPr>
              <a:t>T</a:t>
            </a:r>
            <a:r>
              <a:rPr sz="120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Aro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atenuación efecto </a:t>
            </a:r>
            <a:r>
              <a:rPr sz="1200" dirty="0">
                <a:latin typeface="Times New Roman"/>
                <a:cs typeface="Times New Roman"/>
              </a:rPr>
              <a:t>corona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400" b="1" spc="-5" dirty="0">
                <a:latin typeface="Times New Roman"/>
                <a:cs typeface="Times New Roman"/>
              </a:rPr>
              <a:t>†</a:t>
            </a:r>
            <a:r>
              <a:rPr sz="1200" spc="-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65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Núcleos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magnéticos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bobinados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Aislador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55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Barras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aislantes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núcleos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spc="-10" dirty="0">
                <a:latin typeface="Times New Roman"/>
                <a:cs typeface="Times New Roman"/>
              </a:rPr>
              <a:t>Apoyo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metálico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unidad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superior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dirty="0">
                <a:latin typeface="Times New Roman"/>
                <a:cs typeface="Times New Roman"/>
              </a:rPr>
              <a:t>Conexiones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spc="-15" dirty="0">
                <a:latin typeface="Times New Roman"/>
                <a:cs typeface="Times New Roman"/>
              </a:rPr>
              <a:t>Visor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nivel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dieléctrico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55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Cubierta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aluminio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Aislador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inferior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dirty="0">
                <a:latin typeface="Times New Roman"/>
                <a:cs typeface="Times New Roman"/>
              </a:rPr>
              <a:t>Conexiones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terminal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Grapas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fijación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aislador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inferior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base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55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Registro terminales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secundarios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5"/>
              </a:spcBef>
              <a:buAutoNum type="arabicPeriod"/>
              <a:tabLst>
                <a:tab pos="3797935" algn="l"/>
              </a:tabLst>
            </a:pPr>
            <a:r>
              <a:rPr sz="1200" spc="-10" dirty="0">
                <a:latin typeface="Times New Roman"/>
                <a:cs typeface="Times New Roman"/>
              </a:rPr>
              <a:t>Terminales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secundarios</a:t>
            </a:r>
            <a:endParaRPr sz="1200">
              <a:latin typeface="Times New Roman"/>
              <a:cs typeface="Times New Roman"/>
            </a:endParaRPr>
          </a:p>
          <a:p>
            <a:pPr marL="3797300" lvl="2" indent="-229235">
              <a:spcBef>
                <a:spcPts val="140"/>
              </a:spcBef>
              <a:buAutoNum type="arabicPeriod"/>
              <a:tabLst>
                <a:tab pos="3797935" algn="l"/>
              </a:tabLst>
            </a:pPr>
            <a:r>
              <a:rPr sz="1200" spc="-5" dirty="0">
                <a:latin typeface="Times New Roman"/>
                <a:cs typeface="Times New Roman"/>
              </a:rPr>
              <a:t>Base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metálica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soporte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59216" y="7849364"/>
            <a:ext cx="12922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Palatino Linotype"/>
                <a:cs typeface="Palatino Linotype"/>
              </a:rPr>
              <a:t>(Fuente:</a:t>
            </a:r>
            <a:r>
              <a:rPr sz="80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Alsthom</a:t>
            </a:r>
            <a:r>
              <a:rPr sz="80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Images</a:t>
            </a:r>
            <a:r>
              <a:rPr sz="800" spc="-1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®)</a:t>
            </a:r>
            <a:endParaRPr sz="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62"/>
            <a:ext cx="6007735" cy="2205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207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 marL="381635" marR="5080" algn="just">
              <a:lnSpc>
                <a:spcPct val="110500"/>
              </a:lnSpc>
              <a:spcBef>
                <a:spcPts val="1120"/>
              </a:spcBef>
            </a:pP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b="1" spc="-5" dirty="0">
                <a:latin typeface="Times New Roman"/>
                <a:cs typeface="Times New Roman"/>
              </a:rPr>
              <a:t>†</a:t>
            </a:r>
            <a:r>
              <a:rPr sz="1400" spc="-5" dirty="0">
                <a:latin typeface="Times New Roman"/>
                <a:cs typeface="Times New Roman"/>
              </a:rPr>
              <a:t>) </a:t>
            </a: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b="1" spc="-5" dirty="0">
                <a:latin typeface="Times New Roman"/>
                <a:cs typeface="Times New Roman"/>
              </a:rPr>
              <a:t>efecto </a:t>
            </a:r>
            <a:r>
              <a:rPr sz="1200" b="1" dirty="0">
                <a:latin typeface="Times New Roman"/>
                <a:cs typeface="Times New Roman"/>
              </a:rPr>
              <a:t>corona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halo </a:t>
            </a:r>
            <a:r>
              <a:rPr sz="1200" dirty="0">
                <a:latin typeface="Times New Roman"/>
                <a:cs typeface="Times New Roman"/>
              </a:rPr>
              <a:t>luminoso </a:t>
            </a:r>
            <a:r>
              <a:rPr sz="1200" spc="-5" dirty="0">
                <a:latin typeface="Times New Roman"/>
                <a:cs typeface="Times New Roman"/>
              </a:rPr>
              <a:t>originado en los conductores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redes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alta </a:t>
            </a:r>
            <a:r>
              <a:rPr sz="1200" dirty="0">
                <a:latin typeface="Times New Roman"/>
                <a:cs typeface="Times New Roman"/>
              </a:rPr>
              <a:t> tensión. </a:t>
            </a: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ionización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aire </a:t>
            </a:r>
            <a:r>
              <a:rPr sz="1200" dirty="0">
                <a:latin typeface="Times New Roman"/>
                <a:cs typeface="Times New Roman"/>
              </a:rPr>
              <a:t>alrededor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conductor produce </a:t>
            </a:r>
            <a:r>
              <a:rPr sz="1200" spc="-5" dirty="0">
                <a:latin typeface="Times New Roman"/>
                <a:cs typeface="Times New Roman"/>
              </a:rPr>
              <a:t>el efecto corona, </a:t>
            </a:r>
            <a:r>
              <a:rPr sz="1200" dirty="0">
                <a:latin typeface="Times New Roman"/>
                <a:cs typeface="Times New Roman"/>
              </a:rPr>
              <a:t>motivado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los altos valores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tensión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líneas </a:t>
            </a:r>
            <a:r>
              <a:rPr sz="1200" dirty="0">
                <a:latin typeface="Times New Roman"/>
                <a:cs typeface="Times New Roman"/>
              </a:rPr>
              <a:t>de transmisión. </a:t>
            </a: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ionización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moléculas 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aire </a:t>
            </a:r>
            <a:r>
              <a:rPr sz="1200" dirty="0">
                <a:latin typeface="Times New Roman"/>
                <a:cs typeface="Times New Roman"/>
              </a:rPr>
              <a:t>hace que </a:t>
            </a:r>
            <a:r>
              <a:rPr sz="1200" spc="-5" dirty="0">
                <a:latin typeface="Times New Roman"/>
                <a:cs typeface="Times New Roman"/>
              </a:rPr>
              <a:t>estas se vuelvan conductoras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dirty="0">
                <a:latin typeface="Times New Roman"/>
                <a:cs typeface="Times New Roman"/>
              </a:rPr>
              <a:t>electricidad. </a:t>
            </a: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circulación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corriente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 las moléculas ionizadas provocara </a:t>
            </a:r>
            <a:r>
              <a:rPr sz="1200" dirty="0">
                <a:latin typeface="Times New Roman"/>
                <a:cs typeface="Times New Roman"/>
              </a:rPr>
              <a:t>un aumento de </a:t>
            </a:r>
            <a:r>
              <a:rPr sz="1200" spc="-5" dirty="0">
                <a:latin typeface="Times New Roman"/>
                <a:cs typeface="Times New Roman"/>
              </a:rPr>
              <a:t>temperatura </a:t>
            </a:r>
            <a:r>
              <a:rPr sz="1200" dirty="0">
                <a:latin typeface="Times New Roman"/>
                <a:cs typeface="Times New Roman"/>
              </a:rPr>
              <a:t>de este, </a:t>
            </a:r>
            <a:r>
              <a:rPr sz="1200" spc="-5" dirty="0">
                <a:latin typeface="Times New Roman"/>
                <a:cs typeface="Times New Roman"/>
              </a:rPr>
              <a:t>adquiriendo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color </a:t>
            </a:r>
            <a:r>
              <a:rPr sz="1200" dirty="0">
                <a:latin typeface="Times New Roman"/>
                <a:cs typeface="Times New Roman"/>
              </a:rPr>
              <a:t>rojizo </a:t>
            </a:r>
            <a:r>
              <a:rPr sz="1200" spc="-5" dirty="0">
                <a:latin typeface="Times New Roman"/>
                <a:cs typeface="Times New Roman"/>
              </a:rPr>
              <a:t>para bajos niveles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temperatura, </a:t>
            </a:r>
            <a:r>
              <a:rPr sz="1200" dirty="0">
                <a:latin typeface="Times New Roman"/>
                <a:cs typeface="Times New Roman"/>
              </a:rPr>
              <a:t>y un tanto azulado </a:t>
            </a:r>
            <a:r>
              <a:rPr sz="1200" spc="-5" dirty="0">
                <a:latin typeface="Times New Roman"/>
                <a:cs typeface="Times New Roman"/>
              </a:rPr>
              <a:t>para niveles altos </a:t>
            </a:r>
            <a:r>
              <a:rPr sz="1200" spc="-1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tensión.</a:t>
            </a:r>
            <a:endParaRPr sz="1200">
              <a:latin typeface="Times New Roman"/>
              <a:cs typeface="Times New Roman"/>
            </a:endParaRPr>
          </a:p>
          <a:p>
            <a:pPr marL="381635" marR="10795" algn="just">
              <a:lnSpc>
                <a:spcPct val="110000"/>
              </a:lnSpc>
            </a:pP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Figura </a:t>
            </a:r>
            <a:r>
              <a:rPr sz="1200" dirty="0">
                <a:latin typeface="Times New Roman"/>
                <a:cs typeface="Times New Roman"/>
              </a:rPr>
              <a:t>12.05 muestra una </a:t>
            </a:r>
            <a:r>
              <a:rPr sz="1200" spc="-5" dirty="0">
                <a:latin typeface="Times New Roman"/>
                <a:cs typeface="Times New Roman"/>
              </a:rPr>
              <a:t>fotografía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manifestaciones del efecto </a:t>
            </a:r>
            <a:r>
              <a:rPr sz="1200" dirty="0">
                <a:latin typeface="Times New Roman"/>
                <a:cs typeface="Times New Roman"/>
              </a:rPr>
              <a:t>corono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red 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transmisión</a:t>
            </a:r>
            <a:r>
              <a:rPr sz="1200" dirty="0">
                <a:latin typeface="Times New Roman"/>
                <a:cs typeface="Times New Roman"/>
              </a:rPr>
              <a:t> a 500 </a:t>
            </a:r>
            <a:r>
              <a:rPr sz="1200" spc="-5" dirty="0">
                <a:latin typeface="Times New Roman"/>
                <a:cs typeface="Times New Roman"/>
              </a:rPr>
              <a:t>kV.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2720" y="5233542"/>
            <a:ext cx="5633720" cy="730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Figura </a:t>
            </a:r>
            <a:r>
              <a:rPr sz="1100" spc="-5" dirty="0">
                <a:latin typeface="Times New Roman"/>
                <a:cs typeface="Times New Roman"/>
              </a:rPr>
              <a:t>12.05: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Efecto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corona</a:t>
            </a:r>
            <a:r>
              <a:rPr sz="1100" dirty="0">
                <a:latin typeface="Times New Roman"/>
                <a:cs typeface="Times New Roman"/>
              </a:rPr>
              <a:t> 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una</a:t>
            </a:r>
            <a:r>
              <a:rPr sz="1100" dirty="0">
                <a:latin typeface="Times New Roman"/>
                <a:cs typeface="Times New Roman"/>
              </a:rPr>
              <a:t> red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transmisión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500 kV.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0800"/>
              </a:lnSpc>
              <a:spcBef>
                <a:spcPts val="1030"/>
              </a:spcBef>
            </a:pPr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12.06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muestra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básico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conexión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empleado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potenciales.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3976" y="6484513"/>
            <a:ext cx="2755415" cy="191934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104129" y="8547354"/>
            <a:ext cx="3673475" cy="538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7885">
              <a:spcBef>
                <a:spcPts val="100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2700">
              <a:spcBef>
                <a:spcPts val="720"/>
              </a:spcBef>
            </a:pPr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12.06: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Conexionado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Y–Y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transformadores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potenciales.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43067" y="2738627"/>
            <a:ext cx="3395345" cy="225501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535540" y="4771770"/>
            <a:ext cx="971550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62"/>
            <a:ext cx="6006465" cy="36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208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872490" lvl="2" indent="-490855" algn="just">
              <a:buAutoNum type="arabicPeriod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Transformadores </a:t>
            </a:r>
            <a:r>
              <a:rPr sz="1400" b="1" dirty="0">
                <a:latin typeface="Times New Roman"/>
                <a:cs typeface="Times New Roman"/>
              </a:rPr>
              <a:t>de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tensión</a:t>
            </a:r>
            <a:r>
              <a:rPr sz="1400" b="1" spc="-10" dirty="0">
                <a:latin typeface="Times New Roman"/>
                <a:cs typeface="Times New Roman"/>
              </a:rPr>
              <a:t> para</a:t>
            </a:r>
            <a:r>
              <a:rPr sz="1400" b="1" dirty="0">
                <a:latin typeface="Times New Roman"/>
                <a:cs typeface="Times New Roman"/>
              </a:rPr>
              <a:t> medición</a:t>
            </a:r>
            <a:endParaRPr sz="1400">
              <a:latin typeface="Times New Roman"/>
              <a:cs typeface="Times New Roman"/>
            </a:endParaRPr>
          </a:p>
          <a:p>
            <a:pPr marL="381635" marR="5080" algn="just">
              <a:lnSpc>
                <a:spcPct val="110200"/>
              </a:lnSpc>
              <a:spcBef>
                <a:spcPts val="30"/>
              </a:spcBef>
            </a:pPr>
            <a:r>
              <a:rPr sz="1200" spc="-10" dirty="0">
                <a:latin typeface="Times New Roman"/>
                <a:cs typeface="Times New Roman"/>
              </a:rPr>
              <a:t>Los </a:t>
            </a:r>
            <a:r>
              <a:rPr sz="1200" spc="-5" dirty="0">
                <a:latin typeface="Times New Roman"/>
                <a:cs typeface="Times New Roman"/>
              </a:rPr>
              <a:t>transformadores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para medición, </a:t>
            </a:r>
            <a:r>
              <a:rPr sz="1200" dirty="0">
                <a:latin typeface="Times New Roman"/>
                <a:cs typeface="Times New Roman"/>
              </a:rPr>
              <a:t>como </a:t>
            </a:r>
            <a:r>
              <a:rPr sz="1200" spc="-5" dirty="0">
                <a:latin typeface="Times New Roman"/>
                <a:cs typeface="Times New Roman"/>
              </a:rPr>
              <a:t>su </a:t>
            </a:r>
            <a:r>
              <a:rPr sz="1200" dirty="0">
                <a:latin typeface="Times New Roman"/>
                <a:cs typeface="Times New Roman"/>
              </a:rPr>
              <a:t>nombre lo sugiere,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utilizan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alimentar equipos </a:t>
            </a:r>
            <a:r>
              <a:rPr sz="1200" dirty="0">
                <a:latin typeface="Times New Roman"/>
                <a:cs typeface="Times New Roman"/>
              </a:rPr>
              <a:t>de medición. </a:t>
            </a:r>
            <a:r>
              <a:rPr sz="1200" spc="-5" dirty="0">
                <a:latin typeface="Times New Roman"/>
                <a:cs typeface="Times New Roman"/>
              </a:rPr>
              <a:t>Se requiere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estos </a:t>
            </a:r>
            <a:r>
              <a:rPr sz="1200" spc="-5" dirty="0">
                <a:latin typeface="Times New Roman"/>
                <a:cs typeface="Times New Roman"/>
              </a:rPr>
              <a:t>el máximo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precisión debido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naturaleza </a:t>
            </a:r>
            <a:r>
              <a:rPr sz="1200" dirty="0">
                <a:latin typeface="Times New Roman"/>
                <a:cs typeface="Times New Roman"/>
              </a:rPr>
              <a:t>de la medición </a:t>
            </a:r>
            <a:r>
              <a:rPr sz="1200" spc="-5" dirty="0">
                <a:latin typeface="Times New Roman"/>
                <a:cs typeface="Times New Roman"/>
              </a:rPr>
              <a:t>comercial. </a:t>
            </a: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b="1" i="1" dirty="0">
                <a:latin typeface="Times New Roman"/>
                <a:cs typeface="Times New Roman"/>
              </a:rPr>
              <a:t>Clase o </a:t>
            </a:r>
            <a:r>
              <a:rPr sz="1200" b="1" i="1" spc="-5" dirty="0">
                <a:latin typeface="Times New Roman"/>
                <a:cs typeface="Times New Roman"/>
              </a:rPr>
              <a:t>Precisión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lo que define la medida de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exactitud </a:t>
            </a:r>
            <a:r>
              <a:rPr sz="1200" dirty="0">
                <a:latin typeface="Times New Roman"/>
                <a:cs typeface="Times New Roman"/>
              </a:rPr>
              <a:t>de un transformador de medición. Esta </a:t>
            </a:r>
            <a:r>
              <a:rPr sz="1200" spc="-5" dirty="0">
                <a:latin typeface="Times New Roman"/>
                <a:cs typeface="Times New Roman"/>
              </a:rPr>
              <a:t>precisión se expresa en porcentajes. </a:t>
            </a:r>
            <a:r>
              <a:rPr sz="1200" spc="-10" dirty="0">
                <a:latin typeface="Times New Roman"/>
                <a:cs typeface="Times New Roman"/>
              </a:rPr>
              <a:t>Los </a:t>
            </a:r>
            <a:r>
              <a:rPr sz="1200" spc="-5" dirty="0">
                <a:latin typeface="Times New Roman"/>
                <a:cs typeface="Times New Roman"/>
              </a:rPr>
              <a:t> valores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normalizados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precisión</a:t>
            </a:r>
            <a:r>
              <a:rPr sz="1200" dirty="0">
                <a:latin typeface="Times New Roman"/>
                <a:cs typeface="Times New Roman"/>
              </a:rPr>
              <a:t> son: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0,1 – 0,2 – 0,5 – 1,0 – 3,0.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872490" lvl="2" indent="-490855" algn="just">
              <a:spcBef>
                <a:spcPts val="5"/>
              </a:spcBef>
              <a:buAutoNum type="arabicPeriod" startAt="2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Transformadores</a:t>
            </a:r>
            <a:r>
              <a:rPr sz="1400" b="1" dirty="0">
                <a:latin typeface="Times New Roman"/>
                <a:cs typeface="Times New Roman"/>
              </a:rPr>
              <a:t> de</a:t>
            </a:r>
            <a:r>
              <a:rPr sz="1400" b="1" spc="-5" dirty="0">
                <a:latin typeface="Times New Roman"/>
                <a:cs typeface="Times New Roman"/>
              </a:rPr>
              <a:t> tensión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para</a:t>
            </a:r>
            <a:r>
              <a:rPr sz="1400" b="1" spc="-5" dirty="0">
                <a:latin typeface="Times New Roman"/>
                <a:cs typeface="Times New Roman"/>
              </a:rPr>
              <a:t> protección</a:t>
            </a:r>
            <a:endParaRPr sz="1400">
              <a:latin typeface="Times New Roman"/>
              <a:cs typeface="Times New Roman"/>
            </a:endParaRPr>
          </a:p>
          <a:p>
            <a:pPr marL="381635" marR="5080" algn="just">
              <a:lnSpc>
                <a:spcPct val="110300"/>
              </a:lnSpc>
              <a:spcBef>
                <a:spcPts val="15"/>
              </a:spcBef>
            </a:pPr>
            <a:r>
              <a:rPr sz="1200" spc="-10" dirty="0">
                <a:latin typeface="Times New Roman"/>
                <a:cs typeface="Times New Roman"/>
              </a:rPr>
              <a:t>Los </a:t>
            </a:r>
            <a:r>
              <a:rPr sz="1200" spc="-5" dirty="0">
                <a:latin typeface="Times New Roman"/>
                <a:cs typeface="Times New Roman"/>
              </a:rPr>
              <a:t>transformadores potenciales </a:t>
            </a:r>
            <a:r>
              <a:rPr sz="1200" dirty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protección proveen </a:t>
            </a:r>
            <a:r>
              <a:rPr sz="1200" dirty="0">
                <a:latin typeface="Times New Roman"/>
                <a:cs typeface="Times New Roman"/>
              </a:rPr>
              <a:t>tensión a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protección. </a:t>
            </a:r>
            <a:r>
              <a:rPr sz="1200" dirty="0">
                <a:latin typeface="Times New Roman"/>
                <a:cs typeface="Times New Roman"/>
              </a:rPr>
              <a:t> El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nivel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precisión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inferior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utiliza </a:t>
            </a:r>
            <a:r>
              <a:rPr sz="1200" spc="-5" dirty="0">
                <a:latin typeface="Times New Roman"/>
                <a:cs typeface="Times New Roman"/>
              </a:rPr>
              <a:t>para medición, pero si se combinan </a:t>
            </a:r>
            <a:r>
              <a:rPr sz="1200" dirty="0">
                <a:latin typeface="Times New Roman"/>
                <a:cs typeface="Times New Roman"/>
              </a:rPr>
              <a:t>ambos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un mismo </a:t>
            </a:r>
            <a:r>
              <a:rPr sz="1200" spc="-5" dirty="0">
                <a:latin typeface="Times New Roman"/>
                <a:cs typeface="Times New Roman"/>
              </a:rPr>
              <a:t>transformador, </a:t>
            </a:r>
            <a:r>
              <a:rPr sz="1200" dirty="0">
                <a:latin typeface="Times New Roman"/>
                <a:cs typeface="Times New Roman"/>
              </a:rPr>
              <a:t>deben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poseer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nivel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precisión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medición.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872490" lvl="2" indent="-490855">
              <a:buAutoNum type="arabicPeriod" startAt="3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Límites</a:t>
            </a:r>
            <a:r>
              <a:rPr sz="1400" b="1" dirty="0">
                <a:latin typeface="Times New Roman"/>
                <a:cs typeface="Times New Roman"/>
              </a:rPr>
              <a:t> de</a:t>
            </a:r>
            <a:r>
              <a:rPr sz="1400" b="1" spc="-5" dirty="0">
                <a:latin typeface="Times New Roman"/>
                <a:cs typeface="Times New Roman"/>
              </a:rPr>
              <a:t> error</a:t>
            </a:r>
            <a:r>
              <a:rPr sz="1400" b="1" dirty="0">
                <a:latin typeface="Times New Roman"/>
                <a:cs typeface="Times New Roman"/>
              </a:rPr>
              <a:t> de </a:t>
            </a:r>
            <a:r>
              <a:rPr sz="1400" b="1" spc="-5" dirty="0">
                <a:latin typeface="Times New Roman"/>
                <a:cs typeface="Times New Roman"/>
              </a:rPr>
              <a:t>tensión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y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ángulo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desfase</a:t>
            </a:r>
            <a:endParaRPr sz="1400">
              <a:latin typeface="Times New Roman"/>
              <a:cs typeface="Times New Roman"/>
            </a:endParaRPr>
          </a:p>
          <a:p>
            <a:pPr marL="381635" marR="8255" algn="just">
              <a:lnSpc>
                <a:spcPct val="110000"/>
              </a:lnSpc>
              <a:spcBef>
                <a:spcPts val="20"/>
              </a:spcBef>
            </a:pP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dirty="0">
                <a:latin typeface="Times New Roman"/>
                <a:cs typeface="Times New Roman"/>
              </a:rPr>
              <a:t>Tabla </a:t>
            </a:r>
            <a:r>
              <a:rPr sz="1200" spc="-10" dirty="0">
                <a:latin typeface="Times New Roman"/>
                <a:cs typeface="Times New Roman"/>
              </a:rPr>
              <a:t>IEC </a:t>
            </a:r>
            <a:r>
              <a:rPr sz="1200" spc="-5" dirty="0">
                <a:latin typeface="Times New Roman"/>
                <a:cs typeface="Times New Roman"/>
              </a:rPr>
              <a:t>siguiente </a:t>
            </a:r>
            <a:r>
              <a:rPr sz="1200" dirty="0">
                <a:latin typeface="Times New Roman"/>
                <a:cs typeface="Times New Roman"/>
              </a:rPr>
              <a:t>muestra </a:t>
            </a:r>
            <a:r>
              <a:rPr sz="1200" spc="-5" dirty="0">
                <a:latin typeface="Times New Roman"/>
                <a:cs typeface="Times New Roman"/>
              </a:rPr>
              <a:t>los valores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precisión requeridos </a:t>
            </a:r>
            <a:r>
              <a:rPr sz="1200" dirty="0">
                <a:latin typeface="Times New Roman"/>
                <a:cs typeface="Times New Roman"/>
              </a:rPr>
              <a:t>para cada </a:t>
            </a:r>
            <a:r>
              <a:rPr sz="1200" spc="-5" dirty="0">
                <a:latin typeface="Times New Roman"/>
                <a:cs typeface="Times New Roman"/>
              </a:rPr>
              <a:t>aplicación en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particular: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295443" y="4313554"/>
          <a:ext cx="5292090" cy="31153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03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3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004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Clases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Precisión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Transformadores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 de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Tensión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0485" marB="0">
                    <a:solidFill>
                      <a:srgbClr val="EBE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79">
                <a:tc>
                  <a:txBody>
                    <a:bodyPr/>
                    <a:lstStyle/>
                    <a:p>
                      <a:pPr marL="123189" marR="121920" indent="20955">
                        <a:lnSpc>
                          <a:spcPts val="1270"/>
                        </a:lnSpc>
                        <a:spcBef>
                          <a:spcPts val="54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Clase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100" b="1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prec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ó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280035" marR="175895" indent="-99060">
                        <a:lnSpc>
                          <a:spcPts val="1270"/>
                        </a:lnSpc>
                        <a:spcBef>
                          <a:spcPts val="54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í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s de  tensión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147320" marR="141605" indent="39370">
                        <a:lnSpc>
                          <a:spcPts val="1270"/>
                        </a:lnSpc>
                        <a:spcBef>
                          <a:spcPts val="54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Error de </a:t>
                      </a:r>
                      <a:r>
                        <a:rPr sz="1100" b="1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ten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ión 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255904" marR="96520" indent="-152400">
                        <a:lnSpc>
                          <a:spcPts val="1270"/>
                        </a:lnSpc>
                        <a:spcBef>
                          <a:spcPts val="54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Angulo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error </a:t>
                      </a:r>
                      <a:r>
                        <a:rPr sz="1100" b="1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minutos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marL="287655" marR="137160" indent="-137160">
                        <a:lnSpc>
                          <a:spcPts val="1270"/>
                        </a:lnSpc>
                        <a:spcBef>
                          <a:spcPts val="54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Angulo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error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en </a:t>
                      </a:r>
                      <a:r>
                        <a:rPr sz="1100" b="1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centirradianes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6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0,1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0,8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1,2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0,1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0,15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0,8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1,2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0,2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0,30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0,8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1,2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0,3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0,60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1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0,8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1,2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40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1,20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1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±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----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solidFill>
                      <a:srgbClr val="EBE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123938" y="7397416"/>
            <a:ext cx="4269740" cy="44767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R="5080" algn="r">
              <a:spcBef>
                <a:spcPts val="540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  <a:p>
            <a:pPr marL="12700">
              <a:spcBef>
                <a:spcPts val="600"/>
              </a:spcBef>
            </a:pPr>
            <a:r>
              <a:rPr sz="1100" dirty="0">
                <a:latin typeface="Times New Roman"/>
                <a:cs typeface="Times New Roman"/>
              </a:rPr>
              <a:t>Tabla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12.2: </a:t>
            </a:r>
            <a:r>
              <a:rPr sz="1100" spc="-5" dirty="0">
                <a:latin typeface="Times New Roman"/>
                <a:cs typeface="Times New Roman"/>
              </a:rPr>
              <a:t>Clases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precisión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para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transformadores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tensión.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59"/>
            <a:ext cx="6003925" cy="237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209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872490" lvl="2" indent="-490855">
              <a:lnSpc>
                <a:spcPts val="1650"/>
              </a:lnSpc>
              <a:buAutoNum type="arabicPeriod" startAt="4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Especificaciones</a:t>
            </a:r>
            <a:r>
              <a:rPr sz="1400" b="1" dirty="0">
                <a:latin typeface="Times New Roman"/>
                <a:cs typeface="Times New Roman"/>
              </a:rPr>
              <a:t> de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un</a:t>
            </a:r>
            <a:r>
              <a:rPr sz="1400" b="1" spc="-5" dirty="0">
                <a:latin typeface="Times New Roman"/>
                <a:cs typeface="Times New Roman"/>
              </a:rPr>
              <a:t> transformador </a:t>
            </a:r>
            <a:r>
              <a:rPr sz="1400" b="1" dirty="0">
                <a:latin typeface="Times New Roman"/>
                <a:cs typeface="Times New Roman"/>
              </a:rPr>
              <a:t>de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tensión</a:t>
            </a:r>
            <a:endParaRPr sz="1400">
              <a:latin typeface="Times New Roman"/>
              <a:cs typeface="Times New Roman"/>
            </a:endParaRPr>
          </a:p>
          <a:p>
            <a:pPr marL="381635">
              <a:lnSpc>
                <a:spcPts val="1410"/>
              </a:lnSpc>
            </a:pP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5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acuerdo</a:t>
            </a:r>
            <a:r>
              <a:rPr sz="1200" spc="5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5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</a:t>
            </a:r>
            <a:r>
              <a:rPr sz="1200" spc="5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IEC</a:t>
            </a:r>
            <a:r>
              <a:rPr sz="1200" spc="5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60186</a:t>
            </a:r>
            <a:r>
              <a:rPr sz="1200" spc="5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5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5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deben</a:t>
            </a:r>
            <a:r>
              <a:rPr sz="1200" spc="5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endParaRPr sz="1200">
              <a:latin typeface="Times New Roman"/>
              <a:cs typeface="Times New Roman"/>
            </a:endParaRPr>
          </a:p>
          <a:p>
            <a:pPr marL="381635"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identificados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manera</a:t>
            </a:r>
            <a:r>
              <a:rPr sz="1200" spc="-5" dirty="0">
                <a:latin typeface="Times New Roman"/>
                <a:cs typeface="Times New Roman"/>
              </a:rPr>
              <a:t> siguiente: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Nombre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fabricante.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0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serie 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tipo.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Tensiones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primaria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secundaria </a:t>
            </a:r>
            <a:r>
              <a:rPr sz="1200" spc="-5" dirty="0">
                <a:latin typeface="Times New Roman"/>
                <a:cs typeface="Times New Roman"/>
              </a:rPr>
              <a:t>nominales.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5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Frecuencia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operación,</a:t>
            </a:r>
            <a:r>
              <a:rPr sz="1200" spc="-5" dirty="0">
                <a:latin typeface="Times New Roman"/>
                <a:cs typeface="Times New Roman"/>
              </a:rPr>
              <a:t> en Hz.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dirty="0">
                <a:latin typeface="Times New Roman"/>
                <a:cs typeface="Times New Roman"/>
              </a:rPr>
              <a:t> precisión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correspondiente.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red.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Nivel nominal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aislamiento.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74004" y="8559548"/>
            <a:ext cx="41344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12.07: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Componentes</a:t>
            </a:r>
            <a:r>
              <a:rPr sz="1100" dirty="0">
                <a:latin typeface="Times New Roman"/>
                <a:cs typeface="Times New Roman"/>
              </a:rPr>
              <a:t> de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un </a:t>
            </a:r>
            <a:r>
              <a:rPr sz="1100" spc="-5" dirty="0">
                <a:latin typeface="Times New Roman"/>
                <a:cs typeface="Times New Roman"/>
              </a:rPr>
              <a:t>transformador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 </a:t>
            </a:r>
            <a:r>
              <a:rPr sz="1100" spc="-5" dirty="0">
                <a:latin typeface="Times New Roman"/>
                <a:cs typeface="Times New Roman"/>
              </a:rPr>
              <a:t>corriente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y </a:t>
            </a:r>
            <a:r>
              <a:rPr sz="1100" spc="-5" dirty="0">
                <a:latin typeface="Times New Roman"/>
                <a:cs typeface="Times New Roman"/>
              </a:rPr>
              <a:t>potencial.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4735" y="4570476"/>
            <a:ext cx="2171700" cy="361162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3" y="3269107"/>
            <a:ext cx="5638165" cy="4276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85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12.4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Transformadores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Combinados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Corriente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y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Tensión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405"/>
              </a:lnSpc>
            </a:pPr>
            <a:r>
              <a:rPr sz="1200" dirty="0">
                <a:latin typeface="Times New Roman"/>
                <a:cs typeface="Times New Roman"/>
              </a:rPr>
              <a:t>Como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nombre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sugiere,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combinados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endParaRPr sz="1200">
              <a:latin typeface="Times New Roman"/>
              <a:cs typeface="Times New Roman"/>
            </a:endParaRPr>
          </a:p>
          <a:p>
            <a:pPr marL="12700"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unidades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conjugan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ambas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funciones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transformación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mismo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equipo.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La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endParaRPr sz="1200">
              <a:latin typeface="Times New Roman"/>
              <a:cs typeface="Times New Roman"/>
            </a:endParaRPr>
          </a:p>
          <a:p>
            <a:pPr marL="12700" marR="5715">
              <a:lnSpc>
                <a:spcPct val="110000"/>
              </a:lnSpc>
            </a:pPr>
            <a:r>
              <a:rPr sz="1200" spc="-5" dirty="0">
                <a:latin typeface="Times New Roman"/>
                <a:cs typeface="Times New Roman"/>
              </a:rPr>
              <a:t>12.07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muestra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sección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transversal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transformador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medida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combinado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firma Alsthom.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600">
              <a:latin typeface="Times New Roman"/>
              <a:cs typeface="Times New Roman"/>
            </a:endParaRPr>
          </a:p>
          <a:p>
            <a:pPr marL="2993390" indent="-229235"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Diafragma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Cobertor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metálico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0"/>
              </a:spcBef>
              <a:buAutoNum type="arabicPeriod"/>
              <a:tabLst>
                <a:tab pos="2994025" algn="l"/>
              </a:tabLst>
            </a:pPr>
            <a:r>
              <a:rPr sz="1200" spc="-15" dirty="0">
                <a:latin typeface="Times New Roman"/>
                <a:cs typeface="Times New Roman"/>
              </a:rPr>
              <a:t>Visor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nivel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dieléctrico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5"/>
              </a:spcBef>
              <a:buAutoNum type="arabicPeriod"/>
              <a:tabLst>
                <a:tab pos="2994025" algn="l"/>
              </a:tabLst>
            </a:pPr>
            <a:r>
              <a:rPr sz="1200" spc="-10" dirty="0">
                <a:latin typeface="Times New Roman"/>
                <a:cs typeface="Times New Roman"/>
              </a:rPr>
              <a:t>Terminales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primarios.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60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Devanado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primario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TC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Devanado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secundario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TC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0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Aislante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papel/dieléctrico.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Fluido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dieléctrico.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5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Aislante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porcelana.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Devanado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secundario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TT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Devanado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primario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TT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Grapas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fijación aislador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5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Registro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conexiones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secundarias</a:t>
            </a:r>
            <a:endParaRPr sz="1200">
              <a:latin typeface="Times New Roman"/>
              <a:cs typeface="Times New Roman"/>
            </a:endParaRPr>
          </a:p>
          <a:p>
            <a:pPr marL="2993390" indent="-229235">
              <a:spcBef>
                <a:spcPts val="145"/>
              </a:spcBef>
              <a:buAutoNum type="arabicPeriod"/>
              <a:tabLst>
                <a:tab pos="2994025" algn="l"/>
              </a:tabLst>
            </a:pPr>
            <a:r>
              <a:rPr sz="1200" spc="-5" dirty="0">
                <a:latin typeface="Times New Roman"/>
                <a:cs typeface="Times New Roman"/>
              </a:rPr>
              <a:t>Base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metálica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soporte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77733" y="7829553"/>
            <a:ext cx="12922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Palatino Linotype"/>
                <a:cs typeface="Palatino Linotype"/>
              </a:rPr>
              <a:t>(Fuente:</a:t>
            </a:r>
            <a:r>
              <a:rPr sz="80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Alsthom</a:t>
            </a:r>
            <a:r>
              <a:rPr sz="80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Images</a:t>
            </a:r>
            <a:r>
              <a:rPr sz="800" spc="-10" dirty="0">
                <a:latin typeface="Palatino Linotype"/>
                <a:cs typeface="Palatino Linotype"/>
              </a:rPr>
              <a:t> </a:t>
            </a:r>
            <a:r>
              <a:rPr sz="800" spc="-5" dirty="0">
                <a:latin typeface="Palatino Linotype"/>
                <a:cs typeface="Palatino Linotype"/>
              </a:rPr>
              <a:t>®)</a:t>
            </a:r>
            <a:endParaRPr sz="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59"/>
            <a:ext cx="6007735" cy="77871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210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838835" lvl="1" indent="-457834">
              <a:lnSpc>
                <a:spcPts val="1885"/>
              </a:lnSpc>
              <a:buAutoNum type="arabicPeriod" startAt="5"/>
              <a:tabLst>
                <a:tab pos="839469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Relés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Protección</a:t>
            </a:r>
            <a:endParaRPr sz="1600">
              <a:latin typeface="Times New Roman"/>
              <a:cs typeface="Times New Roman"/>
            </a:endParaRPr>
          </a:p>
          <a:p>
            <a:pPr marL="381635" algn="just">
              <a:lnSpc>
                <a:spcPts val="1405"/>
              </a:lnSpc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minimizar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efectos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perturbaciones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sistemas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endParaRPr sz="1200">
              <a:latin typeface="Times New Roman"/>
              <a:cs typeface="Times New Roman"/>
            </a:endParaRPr>
          </a:p>
          <a:p>
            <a:pPr marL="381635" marR="5080" algn="just">
              <a:lnSpc>
                <a:spcPct val="110000"/>
              </a:lnSpc>
            </a:pPr>
            <a:r>
              <a:rPr sz="1200" spc="-5" dirty="0">
                <a:latin typeface="Times New Roman"/>
                <a:cs typeface="Times New Roman"/>
              </a:rPr>
              <a:t>necesario </a:t>
            </a:r>
            <a:r>
              <a:rPr sz="1200" dirty="0">
                <a:latin typeface="Times New Roman"/>
                <a:cs typeface="Times New Roman"/>
              </a:rPr>
              <a:t>utilizar </a:t>
            </a:r>
            <a:r>
              <a:rPr sz="1200" spc="-5" dirty="0">
                <a:latin typeface="Times New Roman"/>
                <a:cs typeface="Times New Roman"/>
              </a:rPr>
              <a:t>dispositivos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apropiados. </a:t>
            </a:r>
            <a:r>
              <a:rPr sz="1200" spc="-5" dirty="0">
                <a:latin typeface="Times New Roman"/>
                <a:cs typeface="Times New Roman"/>
              </a:rPr>
              <a:t>Estos dispositivos son conocidos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el </a:t>
            </a:r>
            <a:r>
              <a:rPr sz="1200" dirty="0">
                <a:latin typeface="Times New Roman"/>
                <a:cs typeface="Times New Roman"/>
              </a:rPr>
              <a:t>nombre </a:t>
            </a:r>
            <a:r>
              <a:rPr sz="1200" spc="-5" dirty="0">
                <a:latin typeface="Times New Roman"/>
                <a:cs typeface="Times New Roman"/>
              </a:rPr>
              <a:t>genérico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b="1" i="1" spc="-5" dirty="0">
                <a:latin typeface="Times New Roman"/>
                <a:cs typeface="Times New Roman"/>
              </a:rPr>
              <a:t>relés </a:t>
            </a:r>
            <a:r>
              <a:rPr sz="1200" b="1" i="1" dirty="0">
                <a:latin typeface="Times New Roman"/>
                <a:cs typeface="Times New Roman"/>
              </a:rPr>
              <a:t>de protección. </a:t>
            </a:r>
            <a:r>
              <a:rPr sz="1200" spc="-5" dirty="0">
                <a:latin typeface="Times New Roman"/>
                <a:cs typeface="Times New Roman"/>
              </a:rPr>
              <a:t>Un </a:t>
            </a:r>
            <a:r>
              <a:rPr sz="1200" b="1" i="1" spc="-5" dirty="0">
                <a:latin typeface="Times New Roman"/>
                <a:cs typeface="Times New Roman"/>
              </a:rPr>
              <a:t>relé </a:t>
            </a:r>
            <a:r>
              <a:rPr sz="1200" b="1" i="1" dirty="0">
                <a:latin typeface="Times New Roman"/>
                <a:cs typeface="Times New Roman"/>
              </a:rPr>
              <a:t>de </a:t>
            </a:r>
            <a:r>
              <a:rPr sz="1200" b="1" i="1" spc="-5" dirty="0">
                <a:latin typeface="Times New Roman"/>
                <a:cs typeface="Times New Roman"/>
              </a:rPr>
              <a:t>protección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spc="5" dirty="0">
                <a:latin typeface="Times New Roman"/>
                <a:cs typeface="Times New Roman"/>
              </a:rPr>
              <a:t>un </a:t>
            </a:r>
            <a:r>
              <a:rPr sz="1200" dirty="0">
                <a:latin typeface="Times New Roman"/>
                <a:cs typeface="Times New Roman"/>
              </a:rPr>
              <a:t>dispositivo </a:t>
            </a:r>
            <a:r>
              <a:rPr sz="1200" spc="-5" dirty="0">
                <a:latin typeface="Times New Roman"/>
                <a:cs typeface="Times New Roman"/>
              </a:rPr>
              <a:t>que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energizarse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actúa</a:t>
            </a:r>
            <a:r>
              <a:rPr sz="1200" dirty="0">
                <a:latin typeface="Times New Roman"/>
                <a:cs typeface="Times New Roman"/>
              </a:rPr>
              <a:t> para </a:t>
            </a:r>
            <a:r>
              <a:rPr sz="1200" spc="-5" dirty="0">
                <a:latin typeface="Times New Roman"/>
                <a:cs typeface="Times New Roman"/>
              </a:rPr>
              <a:t>indicar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aislar</a:t>
            </a:r>
            <a:r>
              <a:rPr sz="1200" dirty="0">
                <a:latin typeface="Times New Roman"/>
                <a:cs typeface="Times New Roman"/>
              </a:rPr>
              <a:t> una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condición </a:t>
            </a:r>
            <a:r>
              <a:rPr sz="1200" spc="-5" dirty="0">
                <a:latin typeface="Times New Roman"/>
                <a:cs typeface="Times New Roman"/>
              </a:rPr>
              <a:t>anormal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operación.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872490" lvl="2" indent="-490855">
              <a:spcBef>
                <a:spcPts val="5"/>
              </a:spcBef>
              <a:buAutoNum type="arabicPeriod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Propiedades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los</a:t>
            </a:r>
            <a:r>
              <a:rPr sz="1400" b="1" spc="-5" dirty="0">
                <a:latin typeface="Times New Roman"/>
                <a:cs typeface="Times New Roman"/>
              </a:rPr>
              <a:t> relés</a:t>
            </a:r>
            <a:r>
              <a:rPr sz="1400" b="1" dirty="0">
                <a:latin typeface="Times New Roman"/>
                <a:cs typeface="Times New Roman"/>
              </a:rPr>
              <a:t> de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protección</a:t>
            </a:r>
            <a:endParaRPr sz="1400">
              <a:latin typeface="Times New Roman"/>
              <a:cs typeface="Times New Roman"/>
            </a:endParaRPr>
          </a:p>
          <a:p>
            <a:pPr marL="381635">
              <a:spcBef>
                <a:spcPts val="160"/>
              </a:spcBef>
            </a:pPr>
            <a:r>
              <a:rPr sz="1200" spc="-10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relés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deben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cumplir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condiciones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siguientes: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Confiabilidad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5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Sensibilidad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Rapidez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Selectividad</a:t>
            </a:r>
            <a:endParaRPr sz="1200">
              <a:latin typeface="Times New Roman"/>
              <a:cs typeface="Times New Roman"/>
            </a:endParaRPr>
          </a:p>
          <a:p>
            <a:pPr marL="838835" lvl="3" indent="-229235">
              <a:spcBef>
                <a:spcPts val="145"/>
              </a:spcBef>
              <a:buAutoNum type="arabicPeriod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Automaticidad</a:t>
            </a:r>
            <a:endParaRPr sz="1200">
              <a:latin typeface="Times New Roman"/>
              <a:cs typeface="Times New Roman"/>
            </a:endParaRPr>
          </a:p>
          <a:p>
            <a:pPr lvl="3">
              <a:spcBef>
                <a:spcPts val="20"/>
              </a:spcBef>
              <a:buFont typeface="Times New Roman"/>
              <a:buAutoNum type="arabicPeriod"/>
            </a:pPr>
            <a:endParaRPr sz="1500">
              <a:latin typeface="Times New Roman"/>
              <a:cs typeface="Times New Roman"/>
            </a:endParaRPr>
          </a:p>
          <a:p>
            <a:pPr marL="872490" lvl="2" indent="-490855">
              <a:buAutoNum type="arabicPeriod" startAt="2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Confiabilidad</a:t>
            </a:r>
            <a:endParaRPr sz="1400">
              <a:latin typeface="Times New Roman"/>
              <a:cs typeface="Times New Roman"/>
            </a:endParaRPr>
          </a:p>
          <a:p>
            <a:pPr marL="381635" marR="10160" algn="just">
              <a:lnSpc>
                <a:spcPct val="110000"/>
              </a:lnSpc>
              <a:spcBef>
                <a:spcPts val="20"/>
              </a:spcBef>
            </a:pPr>
            <a:r>
              <a:rPr sz="1200" spc="-10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Relés de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siempre deben </a:t>
            </a:r>
            <a:r>
              <a:rPr sz="1200" spc="-5" dirty="0">
                <a:latin typeface="Times New Roman"/>
                <a:cs typeface="Times New Roman"/>
              </a:rPr>
              <a:t>responder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-5" dirty="0">
                <a:latin typeface="Times New Roman"/>
                <a:cs typeface="Times New Roman"/>
              </a:rPr>
              <a:t>condición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falla </a:t>
            </a:r>
            <a:r>
              <a:rPr sz="1200" dirty="0">
                <a:latin typeface="Times New Roman"/>
                <a:cs typeface="Times New Roman"/>
              </a:rPr>
              <a:t>para lo </a:t>
            </a:r>
            <a:r>
              <a:rPr sz="1200" spc="-5" dirty="0">
                <a:latin typeface="Times New Roman"/>
                <a:cs typeface="Times New Roman"/>
              </a:rPr>
              <a:t>cual </a:t>
            </a:r>
            <a:r>
              <a:rPr sz="1200" dirty="0">
                <a:latin typeface="Times New Roman"/>
                <a:cs typeface="Times New Roman"/>
              </a:rPr>
              <a:t>fueron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seleccionados.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872490" lvl="2" indent="-490855">
              <a:buAutoNum type="arabicPeriod" startAt="3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Sensibilidad</a:t>
            </a:r>
            <a:endParaRPr sz="1400">
              <a:latin typeface="Times New Roman"/>
              <a:cs typeface="Times New Roman"/>
            </a:endParaRPr>
          </a:p>
          <a:p>
            <a:pPr marL="381635" marR="434340">
              <a:lnSpc>
                <a:spcPct val="110000"/>
              </a:lnSpc>
              <a:spcBef>
                <a:spcPts val="20"/>
              </a:spcBef>
            </a:pPr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sensibilidad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cualidad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permite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protección </a:t>
            </a:r>
            <a:r>
              <a:rPr sz="1200" spc="-5" dirty="0">
                <a:latin typeface="Times New Roman"/>
                <a:cs typeface="Times New Roman"/>
              </a:rPr>
              <a:t>activarse ante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presencia 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mínimo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valor de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perturbación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aparecer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sistema.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872490" lvl="2" indent="-490855">
              <a:buAutoNum type="arabicPeriod" startAt="4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Rapidez</a:t>
            </a:r>
            <a:endParaRPr sz="1400">
              <a:latin typeface="Times New Roman"/>
              <a:cs typeface="Times New Roman"/>
            </a:endParaRPr>
          </a:p>
          <a:p>
            <a:pPr marL="381635" marR="118745">
              <a:lnSpc>
                <a:spcPct val="110000"/>
              </a:lnSpc>
              <a:spcBef>
                <a:spcPts val="20"/>
              </a:spcBef>
            </a:pPr>
            <a:r>
              <a:rPr sz="1200" spc="-10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relés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deben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actuar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menor</a:t>
            </a:r>
            <a:r>
              <a:rPr sz="1200" dirty="0">
                <a:latin typeface="Times New Roman"/>
                <a:cs typeface="Times New Roman"/>
              </a:rPr>
              <a:t> tiempo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posible</a:t>
            </a:r>
            <a:r>
              <a:rPr sz="1200" spc="-5" dirty="0">
                <a:latin typeface="Times New Roman"/>
                <a:cs typeface="Times New Roman"/>
              </a:rPr>
              <a:t> para </a:t>
            </a:r>
            <a:r>
              <a:rPr sz="1200" dirty="0">
                <a:latin typeface="Times New Roman"/>
                <a:cs typeface="Times New Roman"/>
              </a:rPr>
              <a:t>evitar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destrucción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daños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permanentes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los </a:t>
            </a:r>
            <a:r>
              <a:rPr sz="1200" spc="-5" dirty="0">
                <a:latin typeface="Times New Roman"/>
                <a:cs typeface="Times New Roman"/>
              </a:rPr>
              <a:t>equipos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eléctricos.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872490" lvl="2" indent="-490855" algn="just">
              <a:buAutoNum type="arabicPeriod" startAt="5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Selectividad</a:t>
            </a:r>
            <a:endParaRPr sz="1400">
              <a:latin typeface="Times New Roman"/>
              <a:cs typeface="Times New Roman"/>
            </a:endParaRPr>
          </a:p>
          <a:p>
            <a:pPr marL="381635" marR="6985" algn="just">
              <a:lnSpc>
                <a:spcPct val="110400"/>
              </a:lnSpc>
              <a:spcBef>
                <a:spcPts val="15"/>
              </a:spcBef>
            </a:pPr>
            <a:r>
              <a:rPr sz="1200" spc="-1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selectividad </a:t>
            </a:r>
            <a:r>
              <a:rPr sz="1200" dirty="0">
                <a:latin typeface="Times New Roman"/>
                <a:cs typeface="Times New Roman"/>
              </a:rPr>
              <a:t>de un esquema de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consiste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habilidad </a:t>
            </a:r>
            <a:r>
              <a:rPr sz="1200" dirty="0">
                <a:latin typeface="Times New Roman"/>
                <a:cs typeface="Times New Roman"/>
              </a:rPr>
              <a:t>de dicho </a:t>
            </a:r>
            <a:r>
              <a:rPr sz="1200" spc="-5" dirty="0">
                <a:latin typeface="Times New Roman"/>
                <a:cs typeface="Times New Roman"/>
              </a:rPr>
              <a:t>esquema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identificar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falla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sacar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operación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menor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cantidad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posible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eliminar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falla.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872490" lvl="2" indent="-490855" algn="just">
              <a:buAutoNum type="arabicPeriod" startAt="6"/>
              <a:tabLst>
                <a:tab pos="87249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Automaticidad</a:t>
            </a:r>
            <a:endParaRPr sz="1400">
              <a:latin typeface="Times New Roman"/>
              <a:cs typeface="Times New Roman"/>
            </a:endParaRPr>
          </a:p>
          <a:p>
            <a:pPr marL="381635" marR="8255" algn="just">
              <a:lnSpc>
                <a:spcPct val="110500"/>
              </a:lnSpc>
              <a:spcBef>
                <a:spcPts val="15"/>
              </a:spcBef>
            </a:pPr>
            <a:r>
              <a:rPr sz="1200" spc="-5" dirty="0">
                <a:latin typeface="Times New Roman"/>
                <a:cs typeface="Times New Roman"/>
              </a:rPr>
              <a:t>Dada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complejidad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sistemas eléctricos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potencia, </a:t>
            </a:r>
            <a:r>
              <a:rPr sz="1200" dirty="0">
                <a:latin typeface="Times New Roman"/>
                <a:cs typeface="Times New Roman"/>
              </a:rPr>
              <a:t>y la </a:t>
            </a:r>
            <a:r>
              <a:rPr sz="1200" spc="-5" dirty="0">
                <a:latin typeface="Times New Roman"/>
                <a:cs typeface="Times New Roman"/>
              </a:rPr>
              <a:t>rapidez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propagación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perturbaciones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dichos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sistemas,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necesario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relés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realice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5" dirty="0">
                <a:latin typeface="Times New Roman"/>
                <a:cs typeface="Times New Roman"/>
              </a:rPr>
              <a:t> manera automática.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59"/>
            <a:ext cx="5846445" cy="2575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211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381635"/>
            <a:r>
              <a:rPr sz="1600" b="1" spc="-5" dirty="0">
                <a:latin typeface="Times New Roman"/>
                <a:cs typeface="Times New Roman"/>
              </a:rPr>
              <a:t>12.6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Clasificación de los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relés de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protección</a:t>
            </a:r>
            <a:endParaRPr sz="1600">
              <a:latin typeface="Times New Roman"/>
              <a:cs typeface="Times New Roman"/>
            </a:endParaRPr>
          </a:p>
          <a:p>
            <a:pPr marL="381635">
              <a:spcBef>
                <a:spcPts val="210"/>
              </a:spcBef>
            </a:pPr>
            <a:r>
              <a:rPr sz="1200" spc="-10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relés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clasifican,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forma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general,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siguiente:</a:t>
            </a:r>
            <a:endParaRPr sz="1200">
              <a:latin typeface="Times New Roman"/>
              <a:cs typeface="Times New Roman"/>
            </a:endParaRPr>
          </a:p>
          <a:p>
            <a:pPr marL="838835" indent="-229235">
              <a:spcBef>
                <a:spcPts val="170"/>
              </a:spcBef>
              <a:buAutoNum type="arabicPeriod"/>
              <a:tabLst>
                <a:tab pos="839469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Por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las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características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constructivas:</a:t>
            </a:r>
            <a:endParaRPr sz="1200">
              <a:latin typeface="Times New Roman"/>
              <a:cs typeface="Times New Roman"/>
            </a:endParaRPr>
          </a:p>
          <a:p>
            <a:pPr marL="1296035" lvl="1" indent="-229235">
              <a:spcBef>
                <a:spcPts val="120"/>
              </a:spcBef>
              <a:buAutoNum type="alphaLcParenR"/>
              <a:tabLst>
                <a:tab pos="1296670" algn="l"/>
              </a:tabLst>
            </a:pPr>
            <a:r>
              <a:rPr sz="1200" spc="-5" dirty="0">
                <a:latin typeface="Times New Roman"/>
                <a:cs typeface="Times New Roman"/>
              </a:rPr>
              <a:t>Electromagnéticos:</a:t>
            </a:r>
            <a:r>
              <a:rPr sz="1200" dirty="0">
                <a:latin typeface="Times New Roman"/>
                <a:cs typeface="Times New Roman"/>
              </a:rPr>
              <a:t> Armadura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Móvil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Núcleo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Succión</a:t>
            </a:r>
            <a:endParaRPr sz="1200">
              <a:latin typeface="Times New Roman"/>
              <a:cs typeface="Times New Roman"/>
            </a:endParaRPr>
          </a:p>
          <a:p>
            <a:pPr marL="1296035" lvl="1" indent="-229235">
              <a:spcBef>
                <a:spcPts val="140"/>
              </a:spcBef>
              <a:buAutoNum type="alphaLcParenR"/>
              <a:tabLst>
                <a:tab pos="1296670" algn="l"/>
              </a:tabLst>
            </a:pPr>
            <a:r>
              <a:rPr sz="1200" spc="-5" dirty="0">
                <a:latin typeface="Times New Roman"/>
                <a:cs typeface="Times New Roman"/>
              </a:rPr>
              <a:t>Inducción: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Disco</a:t>
            </a:r>
            <a:endParaRPr sz="1200">
              <a:latin typeface="Times New Roman"/>
              <a:cs typeface="Times New Roman"/>
            </a:endParaRPr>
          </a:p>
          <a:p>
            <a:pPr marL="1296035" lvl="1" indent="-229235">
              <a:spcBef>
                <a:spcPts val="160"/>
              </a:spcBef>
              <a:buAutoNum type="alphaLcParenR"/>
              <a:tabLst>
                <a:tab pos="1296670" algn="l"/>
              </a:tabLst>
            </a:pPr>
            <a:r>
              <a:rPr sz="1200" spc="-5" dirty="0">
                <a:latin typeface="Times New Roman"/>
                <a:cs typeface="Times New Roman"/>
              </a:rPr>
              <a:t>Electrodinámicos: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Bobinas</a:t>
            </a:r>
            <a:endParaRPr sz="1200">
              <a:latin typeface="Times New Roman"/>
              <a:cs typeface="Times New Roman"/>
            </a:endParaRPr>
          </a:p>
          <a:p>
            <a:pPr marL="1296035" lvl="1" indent="-229235">
              <a:spcBef>
                <a:spcPts val="140"/>
              </a:spcBef>
              <a:buAutoNum type="alphaLcParenR"/>
              <a:tabLst>
                <a:tab pos="1296670" algn="l"/>
              </a:tabLst>
            </a:pPr>
            <a:r>
              <a:rPr sz="1200" spc="-5" dirty="0">
                <a:latin typeface="Times New Roman"/>
                <a:cs typeface="Times New Roman"/>
              </a:rPr>
              <a:t>Electrónicos</a:t>
            </a:r>
            <a:endParaRPr sz="1200">
              <a:latin typeface="Times New Roman"/>
              <a:cs typeface="Times New Roman"/>
            </a:endParaRPr>
          </a:p>
          <a:p>
            <a:pPr marL="1296035" lvl="1" indent="-229235">
              <a:spcBef>
                <a:spcPts val="145"/>
              </a:spcBef>
              <a:buAutoNum type="alphaLcParenR"/>
              <a:tabLst>
                <a:tab pos="1296670" algn="l"/>
              </a:tabLst>
            </a:pPr>
            <a:r>
              <a:rPr sz="1200" spc="-5" dirty="0">
                <a:latin typeface="Times New Roman"/>
                <a:cs typeface="Times New Roman"/>
              </a:rPr>
              <a:t>Térmicos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473075" marR="5080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Un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esquema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electromagnético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armadura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móvil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representado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12.08: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6630" y="3406343"/>
            <a:ext cx="3819884" cy="14595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7844" y="6645153"/>
            <a:ext cx="3119848" cy="182281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39077" y="4972941"/>
            <a:ext cx="5326380" cy="12420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87320">
              <a:spcBef>
                <a:spcPts val="105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900">
              <a:latin typeface="Times New Roman"/>
              <a:cs typeface="Times New Roman"/>
            </a:endParaRPr>
          </a:p>
          <a:p>
            <a:pPr marL="58419" algn="ctr"/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12.08: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Relé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electromagnético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armadura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móvil.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894"/>
              </a:spcBef>
            </a:pPr>
            <a:r>
              <a:rPr sz="1200" spc="-5" dirty="0">
                <a:latin typeface="Times New Roman"/>
                <a:cs typeface="Times New Roman"/>
              </a:rPr>
              <a:t>Un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esquema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relé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electromagnético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núcleo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succión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reseñado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12.09: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11389" y="8542784"/>
            <a:ext cx="3304540" cy="571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8014">
              <a:spcBef>
                <a:spcPts val="100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/>
            <a:r>
              <a:rPr sz="1100" dirty="0">
                <a:latin typeface="Times New Roman"/>
                <a:cs typeface="Times New Roman"/>
              </a:rPr>
              <a:t>Figura 12.09: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Relé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electromagnético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</a:t>
            </a:r>
            <a:r>
              <a:rPr sz="1100" dirty="0">
                <a:latin typeface="Times New Roman"/>
                <a:cs typeface="Times New Roman"/>
              </a:rPr>
              <a:t> núcleo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 </a:t>
            </a:r>
            <a:r>
              <a:rPr sz="1100" spc="-5" dirty="0">
                <a:latin typeface="Times New Roman"/>
                <a:cs typeface="Times New Roman"/>
              </a:rPr>
              <a:t>succión.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62"/>
            <a:ext cx="52063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473075"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Un esquema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dirty="0">
                <a:latin typeface="Times New Roman"/>
                <a:cs typeface="Times New Roman"/>
              </a:rPr>
              <a:t> 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inducción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mostrado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dirty="0">
                <a:latin typeface="Times New Roman"/>
                <a:cs typeface="Times New Roman"/>
              </a:rPr>
              <a:t> 12.10: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8622" y="1429661"/>
            <a:ext cx="3697413" cy="23025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9167" y="5333586"/>
            <a:ext cx="2924167" cy="241815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214160" y="3933570"/>
            <a:ext cx="5707380" cy="125226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0555">
              <a:spcBef>
                <a:spcPts val="105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28905" algn="ctr">
              <a:spcBef>
                <a:spcPts val="725"/>
              </a:spcBef>
            </a:pPr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-5" dirty="0">
                <a:latin typeface="Times New Roman"/>
                <a:cs typeface="Times New Roman"/>
              </a:rPr>
              <a:t> 12.10: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Relé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 </a:t>
            </a:r>
            <a:r>
              <a:rPr sz="1100" dirty="0">
                <a:latin typeface="Times New Roman"/>
                <a:cs typeface="Times New Roman"/>
              </a:rPr>
              <a:t>inducción </a:t>
            </a:r>
            <a:r>
              <a:rPr sz="1100" spc="-10" dirty="0">
                <a:latin typeface="Times New Roman"/>
                <a:cs typeface="Times New Roman"/>
              </a:rPr>
              <a:t>de</a:t>
            </a:r>
            <a:r>
              <a:rPr sz="1100" spc="-5" dirty="0">
                <a:latin typeface="Times New Roman"/>
                <a:cs typeface="Times New Roman"/>
              </a:rPr>
              <a:t> disco.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Un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esquema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electrodinámico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interacción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bobinas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representado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12.11: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8050" y="7968233"/>
            <a:ext cx="3602990" cy="61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9955">
              <a:spcBef>
                <a:spcPts val="100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/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12.11: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Relé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electrodinámico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interacción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</a:t>
            </a:r>
            <a:r>
              <a:rPr sz="1100" spc="-5" dirty="0">
                <a:latin typeface="Times New Roman"/>
                <a:cs typeface="Times New Roman"/>
              </a:rPr>
              <a:t> bobinas.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59"/>
            <a:ext cx="510095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213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381635"/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 </a:t>
            </a:r>
            <a:r>
              <a:rPr sz="1200" dirty="0">
                <a:latin typeface="Times New Roman"/>
                <a:cs typeface="Times New Roman"/>
              </a:rPr>
              <a:t>12.12 muestra una</a:t>
            </a:r>
            <a:r>
              <a:rPr sz="1200" spc="-5" dirty="0">
                <a:latin typeface="Times New Roman"/>
                <a:cs typeface="Times New Roman"/>
              </a:rPr>
              <a:t> fotografía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dos</a:t>
            </a:r>
            <a:r>
              <a:rPr sz="1200" dirty="0">
                <a:latin typeface="Times New Roman"/>
                <a:cs typeface="Times New Roman"/>
              </a:rPr>
              <a:t> modelos de </a:t>
            </a:r>
            <a:r>
              <a:rPr sz="1200" spc="-5" dirty="0">
                <a:latin typeface="Times New Roman"/>
                <a:cs typeface="Times New Roman"/>
              </a:rPr>
              <a:t>relés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electrónicos: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57591" y="7013832"/>
            <a:ext cx="15671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12.13: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Relé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térmico.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2723" y="7744080"/>
            <a:ext cx="4199255" cy="147828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13715" lvl="2" indent="-501650">
              <a:spcBef>
                <a:spcPts val="305"/>
              </a:spcBef>
              <a:buAutoNum type="arabicPeriod" startAt="7"/>
              <a:tabLst>
                <a:tab pos="51435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Por la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magnitud </a:t>
            </a:r>
            <a:r>
              <a:rPr sz="1400" b="1" dirty="0">
                <a:latin typeface="Times New Roman"/>
                <a:cs typeface="Times New Roman"/>
              </a:rPr>
              <a:t>eléctrica que</a:t>
            </a:r>
            <a:r>
              <a:rPr sz="1400" b="1" spc="-5" dirty="0">
                <a:latin typeface="Times New Roman"/>
                <a:cs typeface="Times New Roman"/>
              </a:rPr>
              <a:t> controlan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miden</a:t>
            </a:r>
            <a:endParaRPr sz="1400">
              <a:latin typeface="Times New Roman"/>
              <a:cs typeface="Times New Roman"/>
            </a:endParaRPr>
          </a:p>
          <a:p>
            <a:pPr marL="926465" lvl="3" indent="-229235">
              <a:spcBef>
                <a:spcPts val="180"/>
              </a:spcBef>
              <a:buAutoNum type="alphaLcParenR"/>
              <a:tabLst>
                <a:tab pos="927100" algn="l"/>
              </a:tabLst>
            </a:pPr>
            <a:r>
              <a:rPr sz="1200" spc="-5" dirty="0">
                <a:latin typeface="Times New Roman"/>
                <a:cs typeface="Times New Roman"/>
              </a:rPr>
              <a:t>Intensidad</a:t>
            </a:r>
            <a:endParaRPr sz="1200">
              <a:latin typeface="Times New Roman"/>
              <a:cs typeface="Times New Roman"/>
            </a:endParaRPr>
          </a:p>
          <a:p>
            <a:pPr marL="926465" lvl="3" indent="-229235">
              <a:spcBef>
                <a:spcPts val="140"/>
              </a:spcBef>
              <a:buAutoNum type="alphaLcParenR"/>
              <a:tabLst>
                <a:tab pos="927100" algn="l"/>
              </a:tabLst>
            </a:pP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>
              <a:latin typeface="Times New Roman"/>
              <a:cs typeface="Times New Roman"/>
            </a:endParaRPr>
          </a:p>
          <a:p>
            <a:pPr marL="926465" lvl="3" indent="-229235">
              <a:spcBef>
                <a:spcPts val="145"/>
              </a:spcBef>
              <a:buAutoNum type="alphaLcParenR"/>
              <a:tabLst>
                <a:tab pos="927100" algn="l"/>
              </a:tabLst>
            </a:pPr>
            <a:r>
              <a:rPr sz="1200" spc="-5" dirty="0">
                <a:latin typeface="Times New Roman"/>
                <a:cs typeface="Times New Roman"/>
              </a:rPr>
              <a:t>Producto</a:t>
            </a:r>
            <a:endParaRPr sz="1200">
              <a:latin typeface="Times New Roman"/>
              <a:cs typeface="Times New Roman"/>
            </a:endParaRPr>
          </a:p>
          <a:p>
            <a:pPr marL="926465" lvl="3" indent="-229235">
              <a:spcBef>
                <a:spcPts val="145"/>
              </a:spcBef>
              <a:buAutoNum type="alphaLcParenR"/>
              <a:tabLst>
                <a:tab pos="927100" algn="l"/>
              </a:tabLst>
            </a:pPr>
            <a:r>
              <a:rPr sz="1200" spc="-5" dirty="0">
                <a:latin typeface="Times New Roman"/>
                <a:cs typeface="Times New Roman"/>
              </a:rPr>
              <a:t>Cociente</a:t>
            </a:r>
            <a:endParaRPr sz="1200">
              <a:latin typeface="Times New Roman"/>
              <a:cs typeface="Times New Roman"/>
            </a:endParaRPr>
          </a:p>
          <a:p>
            <a:pPr marL="926465" lvl="3" indent="-229235">
              <a:spcBef>
                <a:spcPts val="155"/>
              </a:spcBef>
              <a:buAutoNum type="alphaLcParenR"/>
              <a:tabLst>
                <a:tab pos="927100" algn="l"/>
              </a:tabLst>
            </a:pPr>
            <a:r>
              <a:rPr sz="1200" spc="-5" dirty="0">
                <a:latin typeface="Times New Roman"/>
                <a:cs typeface="Times New Roman"/>
              </a:rPr>
              <a:t>Diferenciales</a:t>
            </a:r>
            <a:endParaRPr sz="1200">
              <a:latin typeface="Times New Roman"/>
              <a:cs typeface="Times New Roman"/>
            </a:endParaRPr>
          </a:p>
          <a:p>
            <a:pPr marL="926465" lvl="3" indent="-229235">
              <a:spcBef>
                <a:spcPts val="145"/>
              </a:spcBef>
              <a:buAutoNum type="alphaLcParenR"/>
              <a:tabLst>
                <a:tab pos="926465" algn="l"/>
                <a:tab pos="927100" algn="l"/>
              </a:tabLst>
            </a:pPr>
            <a:r>
              <a:rPr sz="1200" spc="-5" dirty="0">
                <a:latin typeface="Times New Roman"/>
                <a:cs typeface="Times New Roman"/>
              </a:rPr>
              <a:t>Frecuencia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83453" y="1344170"/>
            <a:ext cx="3314191" cy="231711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22720" y="3509898"/>
            <a:ext cx="4353560" cy="1026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2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Google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950">
              <a:latin typeface="Times New Roman"/>
              <a:cs typeface="Times New Roman"/>
            </a:endParaRPr>
          </a:p>
          <a:p>
            <a:pPr marL="1896110"/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-5" dirty="0">
                <a:latin typeface="Times New Roman"/>
                <a:cs typeface="Times New Roman"/>
              </a:rPr>
              <a:t> 12.12: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Relés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electrónicos.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/>
            <a:r>
              <a:rPr sz="1200" spc="-5" dirty="0">
                <a:latin typeface="Times New Roman"/>
                <a:cs typeface="Times New Roman"/>
              </a:rPr>
              <a:t>Un relé</a:t>
            </a:r>
            <a:r>
              <a:rPr sz="1200" dirty="0">
                <a:latin typeface="Times New Roman"/>
                <a:cs typeface="Times New Roman"/>
              </a:rPr>
              <a:t> térmico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mostrado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 </a:t>
            </a:r>
            <a:r>
              <a:rPr sz="1200" spc="-5" dirty="0">
                <a:latin typeface="Times New Roman"/>
                <a:cs typeface="Times New Roman"/>
              </a:rPr>
              <a:t>fotografía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12.13: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7800" y="4639436"/>
            <a:ext cx="2286000" cy="22860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948546" y="6707505"/>
            <a:ext cx="971550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29262"/>
            <a:ext cx="17221199" cy="8662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50" dirty="0">
              <a:latin typeface="Times New Roman"/>
              <a:cs typeface="Times New Roman"/>
            </a:endParaRPr>
          </a:p>
          <a:p>
            <a:pPr marL="872490" lvl="2" indent="-490855" algn="just">
              <a:buAutoNum type="arabicPeriod" startAt="8"/>
              <a:tabLst>
                <a:tab pos="872490" algn="l"/>
              </a:tabLst>
            </a:pPr>
            <a:r>
              <a:rPr sz="2000" b="1" spc="-5" dirty="0">
                <a:cs typeface="Times New Roman"/>
              </a:rPr>
              <a:t>Relés</a:t>
            </a:r>
            <a:r>
              <a:rPr sz="2000" b="1" spc="-15" dirty="0">
                <a:cs typeface="Times New Roman"/>
              </a:rPr>
              <a:t> </a:t>
            </a:r>
            <a:r>
              <a:rPr sz="2000" b="1" spc="-10" dirty="0">
                <a:cs typeface="Times New Roman"/>
              </a:rPr>
              <a:t>de</a:t>
            </a:r>
            <a:r>
              <a:rPr sz="2000" b="1" spc="-2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Intensidad</a:t>
            </a:r>
            <a:endParaRPr sz="2000" dirty="0">
              <a:cs typeface="Times New Roman"/>
            </a:endParaRPr>
          </a:p>
          <a:p>
            <a:pPr marL="381635" marR="5080" algn="just">
              <a:lnSpc>
                <a:spcPct val="110200"/>
              </a:lnSpc>
              <a:spcBef>
                <a:spcPts val="30"/>
              </a:spcBef>
            </a:pPr>
            <a:r>
              <a:rPr sz="2000" dirty="0">
                <a:cs typeface="Times New Roman"/>
              </a:rPr>
              <a:t>Como </a:t>
            </a:r>
            <a:r>
              <a:rPr sz="2000" spc="-5" dirty="0">
                <a:cs typeface="Times New Roman"/>
              </a:rPr>
              <a:t>su </a:t>
            </a:r>
            <a:r>
              <a:rPr sz="2000" dirty="0">
                <a:cs typeface="Times New Roman"/>
              </a:rPr>
              <a:t>nombre lo </a:t>
            </a:r>
            <a:r>
              <a:rPr sz="2000" spc="-5" dirty="0">
                <a:cs typeface="Times New Roman"/>
              </a:rPr>
              <a:t>sugiere, actúan </a:t>
            </a:r>
            <a:r>
              <a:rPr sz="2000" dirty="0">
                <a:cs typeface="Times New Roman"/>
              </a:rPr>
              <a:t>por </a:t>
            </a:r>
            <a:r>
              <a:rPr sz="2000" spc="5" dirty="0">
                <a:cs typeface="Times New Roman"/>
              </a:rPr>
              <a:t>la </a:t>
            </a:r>
            <a:r>
              <a:rPr sz="2000" dirty="0">
                <a:cs typeface="Times New Roman"/>
              </a:rPr>
              <a:t>acción de la </a:t>
            </a:r>
            <a:r>
              <a:rPr sz="2000" spc="-5" dirty="0">
                <a:cs typeface="Times New Roman"/>
              </a:rPr>
              <a:t>intensidad </a:t>
            </a:r>
            <a:r>
              <a:rPr sz="2000" dirty="0">
                <a:cs typeface="Times New Roman"/>
              </a:rPr>
              <a:t>de la </a:t>
            </a:r>
            <a:r>
              <a:rPr sz="2000" spc="-5" dirty="0">
                <a:cs typeface="Times New Roman"/>
              </a:rPr>
              <a:t>corriente </a:t>
            </a:r>
            <a:r>
              <a:rPr sz="2000" dirty="0">
                <a:cs typeface="Times New Roman"/>
              </a:rPr>
              <a:t>que 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atraviesa el relé; </a:t>
            </a:r>
            <a:r>
              <a:rPr sz="2000" dirty="0">
                <a:cs typeface="Times New Roman"/>
              </a:rPr>
              <a:t>por esta </a:t>
            </a:r>
            <a:r>
              <a:rPr sz="2000" spc="-5" dirty="0">
                <a:cs typeface="Times New Roman"/>
              </a:rPr>
              <a:t>razón se les conoce </a:t>
            </a:r>
            <a:r>
              <a:rPr sz="2000" dirty="0">
                <a:cs typeface="Times New Roman"/>
              </a:rPr>
              <a:t>como </a:t>
            </a:r>
            <a:r>
              <a:rPr sz="2000" spc="-5" dirty="0">
                <a:cs typeface="Times New Roman"/>
              </a:rPr>
              <a:t>relés </a:t>
            </a:r>
            <a:r>
              <a:rPr sz="2000" spc="5" dirty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corriente. </a:t>
            </a:r>
            <a:r>
              <a:rPr sz="2000" spc="5" dirty="0">
                <a:cs typeface="Times New Roman"/>
              </a:rPr>
              <a:t>Estos </a:t>
            </a:r>
            <a:r>
              <a:rPr sz="2000" spc="-5" dirty="0">
                <a:cs typeface="Times New Roman"/>
              </a:rPr>
              <a:t>dispositivos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pueden</a:t>
            </a:r>
            <a:r>
              <a:rPr sz="2000" spc="1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ser</a:t>
            </a:r>
            <a:r>
              <a:rPr sz="2000" spc="145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relés</a:t>
            </a:r>
            <a:r>
              <a:rPr sz="2000" b="1" i="1" spc="14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</a:t>
            </a:r>
            <a:r>
              <a:rPr sz="2000" b="1" i="1" spc="140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máxima</a:t>
            </a:r>
            <a:r>
              <a:rPr sz="2000" b="1" i="1" spc="13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intensidad</a:t>
            </a:r>
            <a:r>
              <a:rPr sz="2000" dirty="0">
                <a:cs typeface="Times New Roman"/>
              </a:rPr>
              <a:t>,</a:t>
            </a:r>
            <a:r>
              <a:rPr sz="2000" spc="1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cuando</a:t>
            </a:r>
            <a:r>
              <a:rPr sz="2000" spc="1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son</a:t>
            </a:r>
            <a:r>
              <a:rPr sz="2000" spc="1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accionados</a:t>
            </a:r>
            <a:r>
              <a:rPr sz="2000" spc="1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</a:t>
            </a:r>
            <a:r>
              <a:rPr sz="2000" spc="1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15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corriente</a:t>
            </a:r>
            <a:r>
              <a:rPr sz="2000" spc="14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mayor </a:t>
            </a:r>
            <a:r>
              <a:rPr sz="2000" spc="-29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 la </a:t>
            </a:r>
            <a:r>
              <a:rPr sz="2000" spc="5" dirty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operación del equipo protegido. Se </a:t>
            </a:r>
            <a:r>
              <a:rPr sz="2000" dirty="0">
                <a:cs typeface="Times New Roman"/>
              </a:rPr>
              <a:t>definen, </a:t>
            </a:r>
            <a:r>
              <a:rPr sz="2000" spc="-5" dirty="0">
                <a:cs typeface="Times New Roman"/>
              </a:rPr>
              <a:t>en cambio, como </a:t>
            </a:r>
            <a:r>
              <a:rPr sz="2000" b="1" i="1" dirty="0">
                <a:cs typeface="Times New Roman"/>
              </a:rPr>
              <a:t>relés de mínima 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intensidad </a:t>
            </a:r>
            <a:r>
              <a:rPr sz="2000" dirty="0">
                <a:cs typeface="Times New Roman"/>
              </a:rPr>
              <a:t>a </a:t>
            </a:r>
            <a:r>
              <a:rPr sz="2000" spc="-5" dirty="0">
                <a:cs typeface="Times New Roman"/>
              </a:rPr>
              <a:t>aquellos </a:t>
            </a:r>
            <a:r>
              <a:rPr sz="2000" dirty="0">
                <a:cs typeface="Times New Roman"/>
              </a:rPr>
              <a:t>que </a:t>
            </a:r>
            <a:r>
              <a:rPr sz="2000" spc="-5" dirty="0">
                <a:cs typeface="Times New Roman"/>
              </a:rPr>
              <a:t>son accionados </a:t>
            </a:r>
            <a:r>
              <a:rPr sz="2000" dirty="0">
                <a:cs typeface="Times New Roman"/>
              </a:rPr>
              <a:t>por una </a:t>
            </a:r>
            <a:r>
              <a:rPr sz="2000" spc="-5" dirty="0">
                <a:cs typeface="Times New Roman"/>
              </a:rPr>
              <a:t>corriente </a:t>
            </a:r>
            <a:r>
              <a:rPr sz="2000" dirty="0">
                <a:cs typeface="Times New Roman"/>
              </a:rPr>
              <a:t>menor que </a:t>
            </a:r>
            <a:r>
              <a:rPr sz="2000" spc="10" dirty="0">
                <a:cs typeface="Times New Roman"/>
              </a:rPr>
              <a:t>la </a:t>
            </a:r>
            <a:r>
              <a:rPr sz="2000" dirty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operación del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equipo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protegido.</a:t>
            </a:r>
            <a:r>
              <a:rPr sz="2000" dirty="0">
                <a:cs typeface="Times New Roman"/>
              </a:rPr>
              <a:t> Por lo </a:t>
            </a:r>
            <a:r>
              <a:rPr sz="2000" spc="-5" dirty="0">
                <a:cs typeface="Times New Roman"/>
              </a:rPr>
              <a:t>general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son</a:t>
            </a:r>
            <a:r>
              <a:rPr sz="2000" dirty="0">
                <a:cs typeface="Times New Roman"/>
              </a:rPr>
              <a:t> relés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electromagnéticos</a:t>
            </a:r>
            <a:r>
              <a:rPr sz="2000" dirty="0">
                <a:cs typeface="Times New Roman"/>
              </a:rPr>
              <a:t> o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térmicos.</a:t>
            </a:r>
            <a:endParaRPr sz="2000" dirty="0">
              <a:cs typeface="Times New Roman"/>
            </a:endParaRPr>
          </a:p>
          <a:p>
            <a:pPr>
              <a:spcBef>
                <a:spcPts val="40"/>
              </a:spcBef>
            </a:pPr>
            <a:endParaRPr sz="2000" dirty="0">
              <a:cs typeface="Times New Roman"/>
            </a:endParaRPr>
          </a:p>
          <a:p>
            <a:pPr marL="871219" lvl="2" indent="-490220" algn="just">
              <a:buAutoNum type="arabicPeriod" startAt="9"/>
              <a:tabLst>
                <a:tab pos="871855" algn="l"/>
              </a:tabLst>
            </a:pPr>
            <a:r>
              <a:rPr sz="2000" b="1" spc="-5" dirty="0">
                <a:cs typeface="Times New Roman"/>
              </a:rPr>
              <a:t>Relés</a:t>
            </a:r>
            <a:r>
              <a:rPr sz="2000" b="1" spc="-20" dirty="0">
                <a:cs typeface="Times New Roman"/>
              </a:rPr>
              <a:t> </a:t>
            </a:r>
            <a:r>
              <a:rPr sz="2000" b="1" spc="-10" dirty="0">
                <a:cs typeface="Times New Roman"/>
              </a:rPr>
              <a:t>de</a:t>
            </a:r>
            <a:r>
              <a:rPr sz="2000" b="1" spc="-2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Tensión</a:t>
            </a:r>
            <a:endParaRPr sz="2000" dirty="0">
              <a:cs typeface="Times New Roman"/>
            </a:endParaRPr>
          </a:p>
          <a:p>
            <a:pPr marL="381635" marR="5080" algn="just">
              <a:lnSpc>
                <a:spcPct val="110300"/>
              </a:lnSpc>
              <a:spcBef>
                <a:spcPts val="30"/>
              </a:spcBef>
            </a:pPr>
            <a:r>
              <a:rPr sz="2000" spc="-5" dirty="0">
                <a:cs typeface="Times New Roman"/>
              </a:rPr>
              <a:t>Son conocidos </a:t>
            </a:r>
            <a:r>
              <a:rPr sz="2000" dirty="0">
                <a:cs typeface="Times New Roman"/>
              </a:rPr>
              <a:t>también </a:t>
            </a:r>
            <a:r>
              <a:rPr sz="2000" spc="-5" dirty="0">
                <a:cs typeface="Times New Roman"/>
              </a:rPr>
              <a:t>como relés voltimétricos </a:t>
            </a:r>
            <a:r>
              <a:rPr sz="2000" dirty="0">
                <a:cs typeface="Times New Roman"/>
              </a:rPr>
              <a:t>y actúan </a:t>
            </a:r>
            <a:r>
              <a:rPr sz="2000" spc="-5" dirty="0">
                <a:cs typeface="Times New Roman"/>
              </a:rPr>
              <a:t>bajo el efecto </a:t>
            </a:r>
            <a:r>
              <a:rPr sz="2000" dirty="0">
                <a:cs typeface="Times New Roman"/>
              </a:rPr>
              <a:t>de una tensión 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preestablecida.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llaman</a:t>
            </a:r>
            <a:r>
              <a:rPr sz="200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relés</a:t>
            </a:r>
            <a:r>
              <a:rPr sz="2000" b="1" i="1" dirty="0">
                <a:cs typeface="Times New Roman"/>
              </a:rPr>
              <a:t> de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sobretensión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o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máxima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tensión</a:t>
            </a:r>
            <a:r>
              <a:rPr sz="2000" b="1" i="1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actúan</a:t>
            </a:r>
            <a:r>
              <a:rPr sz="2000" spc="2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al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sobrepasar</a:t>
            </a:r>
            <a:r>
              <a:rPr sz="2000" dirty="0">
                <a:cs typeface="Times New Roman"/>
              </a:rPr>
              <a:t> un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valor</a:t>
            </a:r>
            <a:r>
              <a:rPr sz="2000" dirty="0">
                <a:cs typeface="Times New Roman"/>
              </a:rPr>
              <a:t> de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tensión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determinado.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denominan</a:t>
            </a:r>
            <a:r>
              <a:rPr sz="200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relés</a:t>
            </a:r>
            <a:r>
              <a:rPr sz="2000" b="1" i="1" dirty="0">
                <a:cs typeface="Times New Roman"/>
              </a:rPr>
              <a:t> de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subtensión</a:t>
            </a:r>
            <a:r>
              <a:rPr sz="2000" b="1" i="1" spc="290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o</a:t>
            </a:r>
            <a:r>
              <a:rPr sz="2000" b="1" i="1" spc="300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 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mínima</a:t>
            </a:r>
            <a:r>
              <a:rPr sz="2000" b="1" i="1" spc="5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tensión</a:t>
            </a:r>
            <a:r>
              <a:rPr sz="2000" b="1" i="1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activan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cuando</a:t>
            </a:r>
            <a:r>
              <a:rPr sz="2000" dirty="0">
                <a:cs typeface="Times New Roman"/>
              </a:rPr>
              <a:t> la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tensión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adquiere</a:t>
            </a:r>
            <a:r>
              <a:rPr sz="2000" dirty="0">
                <a:cs typeface="Times New Roman"/>
              </a:rPr>
              <a:t> un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valor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menor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preestablecido.</a:t>
            </a:r>
            <a:endParaRPr sz="2000" dirty="0">
              <a:cs typeface="Times New Roman"/>
            </a:endParaRPr>
          </a:p>
          <a:p>
            <a:pPr>
              <a:spcBef>
                <a:spcPts val="40"/>
              </a:spcBef>
            </a:pPr>
            <a:endParaRPr sz="2000" dirty="0">
              <a:cs typeface="Times New Roman"/>
            </a:endParaRPr>
          </a:p>
          <a:p>
            <a:pPr marL="960119" lvl="2" indent="-579120" algn="just">
              <a:buAutoNum type="arabicPeriod" startAt="10"/>
              <a:tabLst>
                <a:tab pos="960755" algn="l"/>
              </a:tabLst>
            </a:pPr>
            <a:r>
              <a:rPr sz="2000" b="1" spc="-5" dirty="0">
                <a:cs typeface="Times New Roman"/>
              </a:rPr>
              <a:t>Relés</a:t>
            </a:r>
            <a:r>
              <a:rPr sz="2000" b="1" spc="-1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2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Producto</a:t>
            </a:r>
            <a:endParaRPr sz="2000" dirty="0">
              <a:cs typeface="Times New Roman"/>
            </a:endParaRPr>
          </a:p>
          <a:p>
            <a:pPr marL="381635" marR="6985" algn="just">
              <a:lnSpc>
                <a:spcPct val="110300"/>
              </a:lnSpc>
              <a:spcBef>
                <a:spcPts val="15"/>
              </a:spcBef>
            </a:pPr>
            <a:r>
              <a:rPr sz="2000" dirty="0">
                <a:cs typeface="Times New Roman"/>
              </a:rPr>
              <a:t>Como </a:t>
            </a:r>
            <a:r>
              <a:rPr sz="2000" spc="-5" dirty="0">
                <a:cs typeface="Times New Roman"/>
              </a:rPr>
              <a:t>su </a:t>
            </a:r>
            <a:r>
              <a:rPr sz="2000" dirty="0">
                <a:cs typeface="Times New Roman"/>
              </a:rPr>
              <a:t>nombre lo </a:t>
            </a:r>
            <a:r>
              <a:rPr sz="2000" spc="-5" dirty="0">
                <a:cs typeface="Times New Roman"/>
              </a:rPr>
              <a:t>indica, </a:t>
            </a:r>
            <a:r>
              <a:rPr sz="2000" dirty="0">
                <a:cs typeface="Times New Roman"/>
              </a:rPr>
              <a:t>actúan por la </a:t>
            </a:r>
            <a:r>
              <a:rPr sz="2000" spc="-5" dirty="0">
                <a:cs typeface="Times New Roman"/>
              </a:rPr>
              <a:t>acción del producto </a:t>
            </a:r>
            <a:r>
              <a:rPr sz="2000" dirty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dos </a:t>
            </a:r>
            <a:r>
              <a:rPr sz="2000" dirty="0">
                <a:cs typeface="Times New Roman"/>
              </a:rPr>
              <a:t>magnitudes </a:t>
            </a:r>
            <a:r>
              <a:rPr sz="2000" spc="-5" dirty="0">
                <a:cs typeface="Times New Roman"/>
              </a:rPr>
              <a:t>eléctricas. </a:t>
            </a:r>
            <a:r>
              <a:rPr sz="200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Los </a:t>
            </a:r>
            <a:r>
              <a:rPr sz="2000" dirty="0">
                <a:cs typeface="Times New Roman"/>
              </a:rPr>
              <a:t>más conocidos </a:t>
            </a:r>
            <a:r>
              <a:rPr sz="2000" spc="-5" dirty="0">
                <a:cs typeface="Times New Roman"/>
              </a:rPr>
              <a:t>son los </a:t>
            </a:r>
            <a:r>
              <a:rPr sz="2000" b="1" i="1" spc="-5" dirty="0">
                <a:cs typeface="Times New Roman"/>
              </a:rPr>
              <a:t>relés </a:t>
            </a:r>
            <a:r>
              <a:rPr sz="2000" b="1" i="1" dirty="0">
                <a:cs typeface="Times New Roman"/>
              </a:rPr>
              <a:t>de potencia</a:t>
            </a:r>
            <a:r>
              <a:rPr sz="2000" dirty="0">
                <a:cs typeface="Times New Roman"/>
              </a:rPr>
              <a:t>, </a:t>
            </a:r>
            <a:r>
              <a:rPr sz="2000" spc="-5" dirty="0">
                <a:cs typeface="Times New Roman"/>
              </a:rPr>
              <a:t>los cuales entran en funcionamiento </a:t>
            </a:r>
            <a:r>
              <a:rPr sz="2000" dirty="0">
                <a:cs typeface="Times New Roman"/>
              </a:rPr>
              <a:t>por la 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acción</a:t>
            </a:r>
            <a:r>
              <a:rPr sz="2000" dirty="0">
                <a:cs typeface="Times New Roman"/>
              </a:rPr>
              <a:t> del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producto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corriente</a:t>
            </a:r>
            <a:r>
              <a:rPr sz="2000" dirty="0">
                <a:cs typeface="Times New Roman"/>
              </a:rPr>
              <a:t> que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atraviesa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relé,</a:t>
            </a:r>
            <a:r>
              <a:rPr sz="2000" dirty="0">
                <a:cs typeface="Times New Roman"/>
              </a:rPr>
              <a:t> por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tensión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3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están </a:t>
            </a:r>
            <a:r>
              <a:rPr sz="2000" dirty="0">
                <a:cs typeface="Times New Roman"/>
              </a:rPr>
              <a:t> sometidos</a:t>
            </a:r>
            <a:r>
              <a:rPr sz="2000" spc="-5" dirty="0">
                <a:cs typeface="Times New Roman"/>
              </a:rPr>
              <a:t> los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bornes</a:t>
            </a:r>
            <a:r>
              <a:rPr sz="2000" dirty="0">
                <a:cs typeface="Times New Roman"/>
              </a:rPr>
              <a:t> del mismo.</a:t>
            </a:r>
          </a:p>
          <a:p>
            <a:pPr>
              <a:spcBef>
                <a:spcPts val="55"/>
              </a:spcBef>
            </a:pPr>
            <a:endParaRPr sz="2000" dirty="0">
              <a:cs typeface="Times New Roman"/>
            </a:endParaRPr>
          </a:p>
          <a:p>
            <a:pPr marL="960119" lvl="2" indent="-579120" algn="just">
              <a:buAutoNum type="arabicPeriod" startAt="11"/>
              <a:tabLst>
                <a:tab pos="960755" algn="l"/>
              </a:tabLst>
            </a:pPr>
            <a:r>
              <a:rPr sz="2000" b="1" spc="-5" dirty="0">
                <a:cs typeface="Times New Roman"/>
              </a:rPr>
              <a:t>Relés</a:t>
            </a:r>
            <a:r>
              <a:rPr sz="2000" b="1" spc="-1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2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Cociente</a:t>
            </a:r>
            <a:endParaRPr sz="2000" dirty="0">
              <a:cs typeface="Times New Roman"/>
            </a:endParaRPr>
          </a:p>
          <a:p>
            <a:pPr marL="381635" marR="5715" algn="just">
              <a:lnSpc>
                <a:spcPct val="110200"/>
              </a:lnSpc>
              <a:spcBef>
                <a:spcPts val="20"/>
              </a:spcBef>
            </a:pPr>
            <a:r>
              <a:rPr sz="2000" spc="-5" dirty="0">
                <a:cs typeface="Times New Roman"/>
              </a:rPr>
              <a:t>Estos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relés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son</a:t>
            </a:r>
            <a:r>
              <a:rPr sz="2000" dirty="0">
                <a:cs typeface="Times New Roman"/>
              </a:rPr>
              <a:t> accionados </a:t>
            </a:r>
            <a:r>
              <a:rPr sz="2000" spc="-5" dirty="0">
                <a:cs typeface="Times New Roman"/>
              </a:rPr>
              <a:t>cuando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cociente</a:t>
            </a:r>
            <a:r>
              <a:rPr sz="2000" dirty="0">
                <a:cs typeface="Times New Roman"/>
              </a:rPr>
              <a:t> de </a:t>
            </a:r>
            <a:r>
              <a:rPr sz="2000" spc="-5" dirty="0">
                <a:cs typeface="Times New Roman"/>
              </a:rPr>
              <a:t>dos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magnitudes</a:t>
            </a:r>
            <a:r>
              <a:rPr sz="2000" spc="2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eléctricas</a:t>
            </a:r>
            <a:r>
              <a:rPr sz="2000" spc="2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llega</a:t>
            </a:r>
            <a:r>
              <a:rPr sz="2000" spc="29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a un </a:t>
            </a:r>
            <a:r>
              <a:rPr sz="2000" spc="-2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cierto valor prefijado. Los </a:t>
            </a:r>
            <a:r>
              <a:rPr sz="2000" dirty="0">
                <a:cs typeface="Times New Roman"/>
              </a:rPr>
              <a:t>más </a:t>
            </a:r>
            <a:r>
              <a:rPr sz="2000" spc="-5" dirty="0">
                <a:cs typeface="Times New Roman"/>
              </a:rPr>
              <a:t>empleados son los </a:t>
            </a:r>
            <a:r>
              <a:rPr sz="2000" b="1" i="1" spc="-5" dirty="0">
                <a:cs typeface="Times New Roman"/>
              </a:rPr>
              <a:t>relés </a:t>
            </a:r>
            <a:r>
              <a:rPr sz="2000" b="1" i="1" dirty="0">
                <a:cs typeface="Times New Roman"/>
              </a:rPr>
              <a:t>de mínima impedancia</a:t>
            </a:r>
            <a:r>
              <a:rPr sz="2000" dirty="0">
                <a:cs typeface="Times New Roman"/>
              </a:rPr>
              <a:t>, que actúan 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cuando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impedancia </a:t>
            </a:r>
            <a:r>
              <a:rPr sz="2000" dirty="0">
                <a:cs typeface="Times New Roman"/>
              </a:rPr>
              <a:t>del </a:t>
            </a:r>
            <a:r>
              <a:rPr sz="2000" spc="-5" dirty="0">
                <a:cs typeface="Times New Roman"/>
              </a:rPr>
              <a:t>sistema </a:t>
            </a:r>
            <a:r>
              <a:rPr sz="2000" dirty="0">
                <a:cs typeface="Times New Roman"/>
              </a:rPr>
              <a:t>que </a:t>
            </a:r>
            <a:r>
              <a:rPr sz="2000" spc="-5" dirty="0">
                <a:cs typeface="Times New Roman"/>
              </a:rPr>
              <a:t>protege, es decir el cociente </a:t>
            </a:r>
            <a:r>
              <a:rPr sz="2000" dirty="0">
                <a:cs typeface="Times New Roman"/>
              </a:rPr>
              <a:t>entre </a:t>
            </a:r>
            <a:r>
              <a:rPr sz="2000" spc="-5" dirty="0">
                <a:cs typeface="Times New Roman"/>
              </a:rPr>
              <a:t>su </a:t>
            </a:r>
            <a:r>
              <a:rPr sz="2000" dirty="0">
                <a:cs typeface="Times New Roman"/>
              </a:rPr>
              <a:t>tensión y </a:t>
            </a:r>
            <a:r>
              <a:rPr sz="2000" spc="-5" dirty="0">
                <a:cs typeface="Times New Roman"/>
              </a:rPr>
              <a:t>su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corriente,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disminuye</a:t>
            </a:r>
            <a:r>
              <a:rPr sz="2000" dirty="0">
                <a:cs typeface="Times New Roman"/>
              </a:rPr>
              <a:t> por </a:t>
            </a:r>
            <a:r>
              <a:rPr sz="2000" spc="-5" dirty="0">
                <a:cs typeface="Times New Roman"/>
              </a:rPr>
              <a:t>debajo</a:t>
            </a:r>
            <a:r>
              <a:rPr sz="200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 </a:t>
            </a:r>
            <a:r>
              <a:rPr sz="2000" dirty="0">
                <a:cs typeface="Times New Roman"/>
              </a:rPr>
              <a:t>un </a:t>
            </a:r>
            <a:r>
              <a:rPr sz="2000" spc="-5" dirty="0">
                <a:cs typeface="Times New Roman"/>
              </a:rPr>
              <a:t>valor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preestablecido.</a:t>
            </a:r>
            <a:r>
              <a:rPr sz="200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Los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relés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 cociente </a:t>
            </a:r>
            <a:r>
              <a:rPr sz="2000" spc="-5" dirty="0">
                <a:cs typeface="Times New Roman"/>
              </a:rPr>
              <a:t>son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generalmente electrodinámicos</a:t>
            </a:r>
            <a:r>
              <a:rPr sz="2000" dirty="0">
                <a:cs typeface="Times New Roman"/>
              </a:rPr>
              <a:t> o </a:t>
            </a:r>
            <a:r>
              <a:rPr sz="2000" spc="-5" dirty="0">
                <a:cs typeface="Times New Roman"/>
              </a:rPr>
              <a:t>ferrodinámicos.</a:t>
            </a:r>
            <a:endParaRPr sz="2000" dirty="0">
              <a:cs typeface="Times New Roman"/>
            </a:endParaRPr>
          </a:p>
          <a:p>
            <a:pPr>
              <a:spcBef>
                <a:spcPts val="40"/>
              </a:spcBef>
            </a:pPr>
            <a:endParaRPr sz="2000" dirty="0">
              <a:cs typeface="Times New Roman"/>
            </a:endParaRPr>
          </a:p>
          <a:p>
            <a:pPr marL="960119" lvl="2" indent="-579120" algn="just">
              <a:buAutoNum type="arabicPeriod" startAt="12"/>
              <a:tabLst>
                <a:tab pos="960755" algn="l"/>
              </a:tabLst>
            </a:pPr>
            <a:r>
              <a:rPr sz="2000" b="1" spc="-5" dirty="0">
                <a:cs typeface="Times New Roman"/>
              </a:rPr>
              <a:t>Relés</a:t>
            </a:r>
            <a:r>
              <a:rPr sz="2000" b="1" spc="-2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Diferenciales</a:t>
            </a:r>
            <a:endParaRPr sz="2000" dirty="0">
              <a:cs typeface="Times New Roman"/>
            </a:endParaRPr>
          </a:p>
          <a:p>
            <a:pPr marL="381635" marR="7620" algn="just">
              <a:lnSpc>
                <a:spcPct val="110100"/>
              </a:lnSpc>
              <a:spcBef>
                <a:spcPts val="30"/>
              </a:spcBef>
            </a:pPr>
            <a:r>
              <a:rPr sz="2000" spc="-10" dirty="0">
                <a:cs typeface="Times New Roman"/>
              </a:rPr>
              <a:t>Los</a:t>
            </a:r>
            <a:r>
              <a:rPr sz="2000" spc="-5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relés</a:t>
            </a:r>
            <a:r>
              <a:rPr sz="2000" b="1" i="1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diferenciales</a:t>
            </a:r>
            <a:r>
              <a:rPr sz="2000" b="1" i="1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son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accionados</a:t>
            </a:r>
            <a:r>
              <a:rPr sz="2000" dirty="0">
                <a:cs typeface="Times New Roman"/>
              </a:rPr>
              <a:t> cuando la </a:t>
            </a:r>
            <a:r>
              <a:rPr sz="2000" spc="-5" dirty="0">
                <a:cs typeface="Times New Roman"/>
              </a:rPr>
              <a:t>diferencia</a:t>
            </a:r>
            <a:r>
              <a:rPr sz="2000" dirty="0">
                <a:cs typeface="Times New Roman"/>
              </a:rPr>
              <a:t> de </a:t>
            </a:r>
            <a:r>
              <a:rPr sz="2000" spc="-5" dirty="0">
                <a:cs typeface="Times New Roman"/>
              </a:rPr>
              <a:t>dos</a:t>
            </a:r>
            <a:r>
              <a:rPr sz="2000" dirty="0">
                <a:cs typeface="Times New Roman"/>
              </a:rPr>
              <a:t> o más </a:t>
            </a:r>
            <a:r>
              <a:rPr sz="2000" spc="-5" dirty="0">
                <a:cs typeface="Times New Roman"/>
              </a:rPr>
              <a:t>magnitudes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eléctricas</a:t>
            </a:r>
            <a:r>
              <a:rPr sz="2000" spc="114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spc="114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mismo</a:t>
            </a:r>
            <a:r>
              <a:rPr sz="2000" spc="1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tipo</a:t>
            </a:r>
            <a:r>
              <a:rPr sz="2000" spc="114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sobrepasa</a:t>
            </a:r>
            <a:r>
              <a:rPr sz="2000" spc="114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</a:t>
            </a:r>
            <a:r>
              <a:rPr sz="2000" spc="114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valor</a:t>
            </a:r>
            <a:r>
              <a:rPr sz="2000" spc="1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previamente</a:t>
            </a:r>
            <a:r>
              <a:rPr sz="2000" spc="1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establecido.</a:t>
            </a:r>
            <a:r>
              <a:rPr sz="2000" spc="1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1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caracterizan</a:t>
            </a:r>
            <a:r>
              <a:rPr sz="2000" spc="1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 </a:t>
            </a:r>
            <a:r>
              <a:rPr sz="2000" spc="-2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su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sensibilidad</a:t>
            </a:r>
            <a:r>
              <a:rPr sz="2000" dirty="0">
                <a:cs typeface="Times New Roman"/>
              </a:rPr>
              <a:t> y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selectividad.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construyen</a:t>
            </a:r>
            <a:r>
              <a:rPr sz="2000" dirty="0">
                <a:cs typeface="Times New Roman"/>
              </a:rPr>
              <a:t> del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tipo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electromagnético</a:t>
            </a:r>
            <a:r>
              <a:rPr sz="2000" dirty="0">
                <a:cs typeface="Times New Roman"/>
              </a:rPr>
              <a:t> o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dirty="0">
                <a:cs typeface="Times New Roman"/>
              </a:rPr>
              <a:t> tipo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 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inducción.</a:t>
            </a:r>
            <a:endParaRPr sz="2000" dirty="0">
              <a:cs typeface="Times New Roman"/>
            </a:endParaRPr>
          </a:p>
          <a:p>
            <a:pPr>
              <a:spcBef>
                <a:spcPts val="55"/>
              </a:spcBef>
            </a:pPr>
            <a:endParaRPr sz="2000" dirty="0">
              <a:cs typeface="Times New Roman"/>
            </a:endParaRPr>
          </a:p>
          <a:p>
            <a:pPr marL="960119" lvl="2" indent="-579120" algn="just">
              <a:buAutoNum type="arabicPeriod" startAt="13"/>
              <a:tabLst>
                <a:tab pos="960755" algn="l"/>
              </a:tabLst>
            </a:pPr>
            <a:r>
              <a:rPr sz="2000" b="1" spc="-5" dirty="0">
                <a:cs typeface="Times New Roman"/>
              </a:rPr>
              <a:t>Relés</a:t>
            </a:r>
            <a:r>
              <a:rPr sz="2000" b="1" spc="-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2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Frecuencia</a:t>
            </a:r>
            <a:endParaRPr sz="2000" dirty="0">
              <a:cs typeface="Times New Roman"/>
            </a:endParaRPr>
          </a:p>
          <a:p>
            <a:pPr marL="381635" marR="10160" algn="just">
              <a:lnSpc>
                <a:spcPct val="110000"/>
              </a:lnSpc>
              <a:spcBef>
                <a:spcPts val="20"/>
              </a:spcBef>
            </a:pPr>
            <a:r>
              <a:rPr sz="2000" spc="-5" dirty="0">
                <a:cs typeface="Times New Roman"/>
              </a:rPr>
              <a:t>Estos relés son </a:t>
            </a:r>
            <a:r>
              <a:rPr sz="2000" dirty="0">
                <a:cs typeface="Times New Roman"/>
              </a:rPr>
              <a:t>accionados por </a:t>
            </a:r>
            <a:r>
              <a:rPr sz="2000" spc="-5" dirty="0">
                <a:cs typeface="Times New Roman"/>
              </a:rPr>
              <a:t>valores </a:t>
            </a:r>
            <a:r>
              <a:rPr sz="2000" spc="5" dirty="0">
                <a:cs typeface="Times New Roman"/>
              </a:rPr>
              <a:t>de </a:t>
            </a:r>
            <a:r>
              <a:rPr sz="2000" dirty="0">
                <a:cs typeface="Times New Roman"/>
              </a:rPr>
              <a:t>frecuencia que </a:t>
            </a:r>
            <a:r>
              <a:rPr sz="2000" spc="-5" dirty="0">
                <a:cs typeface="Times New Roman"/>
              </a:rPr>
              <a:t>se aparten </a:t>
            </a:r>
            <a:r>
              <a:rPr sz="2000" dirty="0">
                <a:cs typeface="Times New Roman"/>
              </a:rPr>
              <a:t>del </a:t>
            </a:r>
            <a:r>
              <a:rPr sz="2000" spc="-5" dirty="0">
                <a:cs typeface="Times New Roman"/>
              </a:rPr>
              <a:t>rango previamente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establecido.</a:t>
            </a:r>
            <a:r>
              <a:rPr sz="2000" dirty="0">
                <a:cs typeface="Times New Roman"/>
              </a:rPr>
              <a:t> Son construidos </a:t>
            </a:r>
            <a:r>
              <a:rPr sz="2000" spc="-5" dirty="0">
                <a:cs typeface="Times New Roman"/>
              </a:rPr>
              <a:t>generalmente del</a:t>
            </a:r>
            <a:r>
              <a:rPr sz="2000" dirty="0">
                <a:cs typeface="Times New Roman"/>
              </a:rPr>
              <a:t> tipo de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inducción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08" y="429262"/>
            <a:ext cx="6008370" cy="301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215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 dirty="0">
              <a:latin typeface="Times New Roman"/>
              <a:cs typeface="Times New Roman"/>
            </a:endParaRPr>
          </a:p>
          <a:p>
            <a:pPr marL="381635"/>
            <a:r>
              <a:rPr sz="1400" b="1" spc="-5" dirty="0">
                <a:latin typeface="Times New Roman"/>
                <a:cs typeface="Times New Roman"/>
              </a:rPr>
              <a:t>12.6.14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Por </a:t>
            </a:r>
            <a:r>
              <a:rPr sz="1400" b="1" spc="-10" dirty="0">
                <a:latin typeface="Times New Roman"/>
                <a:cs typeface="Times New Roman"/>
              </a:rPr>
              <a:t>el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tiempo</a:t>
            </a:r>
            <a:r>
              <a:rPr sz="1400" b="1" dirty="0">
                <a:latin typeface="Times New Roman"/>
                <a:cs typeface="Times New Roman"/>
              </a:rPr>
              <a:t> de</a:t>
            </a:r>
            <a:r>
              <a:rPr sz="1400" b="1" spc="-5" dirty="0">
                <a:latin typeface="Times New Roman"/>
                <a:cs typeface="Times New Roman"/>
              </a:rPr>
              <a:t> funcionamiento</a:t>
            </a:r>
            <a:endParaRPr sz="1400" dirty="0">
              <a:latin typeface="Times New Roman"/>
              <a:cs typeface="Times New Roman"/>
            </a:endParaRPr>
          </a:p>
          <a:p>
            <a:pPr marL="838835" indent="-229235">
              <a:spcBef>
                <a:spcPts val="180"/>
              </a:spcBef>
              <a:buAutoNum type="alphaLcParenR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Acción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Instantánea.</a:t>
            </a:r>
            <a:endParaRPr sz="1200" dirty="0">
              <a:latin typeface="Times New Roman"/>
              <a:cs typeface="Times New Roman"/>
            </a:endParaRPr>
          </a:p>
          <a:p>
            <a:pPr marL="838835" indent="-229235">
              <a:spcBef>
                <a:spcPts val="140"/>
              </a:spcBef>
              <a:buAutoNum type="alphaLcParenR"/>
              <a:tabLst>
                <a:tab pos="839469" algn="l"/>
              </a:tabLst>
            </a:pPr>
            <a:r>
              <a:rPr sz="1200" spc="-5" dirty="0">
                <a:latin typeface="Times New Roman"/>
                <a:cs typeface="Times New Roman"/>
              </a:rPr>
              <a:t>Acción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Diferida.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381635" algn="just">
              <a:spcBef>
                <a:spcPts val="5"/>
              </a:spcBef>
            </a:pPr>
            <a:r>
              <a:rPr sz="1400" b="1" spc="-5" dirty="0">
                <a:latin typeface="Times New Roman"/>
                <a:cs typeface="Times New Roman"/>
              </a:rPr>
              <a:t>12.6.15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Relés</a:t>
            </a:r>
            <a:r>
              <a:rPr sz="1400" b="1" dirty="0">
                <a:latin typeface="Times New Roman"/>
                <a:cs typeface="Times New Roman"/>
              </a:rPr>
              <a:t> de</a:t>
            </a:r>
            <a:r>
              <a:rPr sz="1400" b="1" spc="-5" dirty="0">
                <a:latin typeface="Times New Roman"/>
                <a:cs typeface="Times New Roman"/>
              </a:rPr>
              <a:t> Acción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Instantánea</a:t>
            </a:r>
            <a:endParaRPr sz="1400" dirty="0">
              <a:latin typeface="Times New Roman"/>
              <a:cs typeface="Times New Roman"/>
            </a:endParaRPr>
          </a:p>
          <a:p>
            <a:pPr marL="381635" marR="5080" algn="just">
              <a:lnSpc>
                <a:spcPct val="110600"/>
              </a:lnSpc>
              <a:spcBef>
                <a:spcPts val="20"/>
              </a:spcBef>
            </a:pPr>
            <a:r>
              <a:rPr sz="1200" spc="-10" dirty="0">
                <a:latin typeface="Times New Roman"/>
                <a:cs typeface="Times New Roman"/>
              </a:rPr>
              <a:t>Los </a:t>
            </a:r>
            <a:r>
              <a:rPr sz="1200" b="1" i="1" spc="-5" dirty="0">
                <a:latin typeface="Times New Roman"/>
                <a:cs typeface="Times New Roman"/>
              </a:rPr>
              <a:t>relés </a:t>
            </a:r>
            <a:r>
              <a:rPr sz="1200" b="1" i="1" spc="5" dirty="0">
                <a:latin typeface="Times New Roman"/>
                <a:cs typeface="Times New Roman"/>
              </a:rPr>
              <a:t>de </a:t>
            </a:r>
            <a:r>
              <a:rPr sz="1200" b="1" i="1" spc="-5" dirty="0">
                <a:latin typeface="Times New Roman"/>
                <a:cs typeface="Times New Roman"/>
              </a:rPr>
              <a:t>acción </a:t>
            </a:r>
            <a:r>
              <a:rPr sz="1200" b="1" i="1" dirty="0">
                <a:latin typeface="Times New Roman"/>
                <a:cs typeface="Times New Roman"/>
              </a:rPr>
              <a:t>instantánea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poseen dispositivos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retardo, </a:t>
            </a:r>
            <a:r>
              <a:rPr sz="1200" dirty="0">
                <a:latin typeface="Times New Roman"/>
                <a:cs typeface="Times New Roman"/>
              </a:rPr>
              <a:t>por lo que </a:t>
            </a:r>
            <a:r>
              <a:rPr sz="1200" spc="-5" dirty="0">
                <a:latin typeface="Times New Roman"/>
                <a:cs typeface="Times New Roman"/>
              </a:rPr>
              <a:t>entran en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funcionamiento en el </a:t>
            </a:r>
            <a:r>
              <a:rPr sz="1200" dirty="0">
                <a:latin typeface="Times New Roman"/>
                <a:cs typeface="Times New Roman"/>
              </a:rPr>
              <a:t>mismo </a:t>
            </a:r>
            <a:r>
              <a:rPr sz="1200" spc="-5" dirty="0">
                <a:latin typeface="Times New Roman"/>
                <a:cs typeface="Times New Roman"/>
              </a:rPr>
              <a:t>instante en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magnitud </a:t>
            </a:r>
            <a:r>
              <a:rPr sz="1200" dirty="0">
                <a:latin typeface="Times New Roman"/>
                <a:cs typeface="Times New Roman"/>
              </a:rPr>
              <a:t>eléctrica controlada </a:t>
            </a:r>
            <a:r>
              <a:rPr sz="1200" spc="-5" dirty="0">
                <a:latin typeface="Times New Roman"/>
                <a:cs typeface="Times New Roman"/>
              </a:rPr>
              <a:t>(corriente, </a:t>
            </a:r>
            <a:r>
              <a:rPr sz="1200" dirty="0">
                <a:latin typeface="Times New Roman"/>
                <a:cs typeface="Times New Roman"/>
              </a:rPr>
              <a:t> tensión, </a:t>
            </a:r>
            <a:r>
              <a:rPr sz="1200" spc="-5" dirty="0">
                <a:latin typeface="Times New Roman"/>
                <a:cs typeface="Times New Roman"/>
              </a:rPr>
              <a:t>impedancia, </a:t>
            </a:r>
            <a:r>
              <a:rPr sz="1200" dirty="0">
                <a:latin typeface="Times New Roman"/>
                <a:cs typeface="Times New Roman"/>
              </a:rPr>
              <a:t>etc.) </a:t>
            </a:r>
            <a:r>
              <a:rPr sz="1200" spc="-5" dirty="0">
                <a:latin typeface="Times New Roman"/>
                <a:cs typeface="Times New Roman"/>
              </a:rPr>
              <a:t>sobrepasa el valor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calibración. Se les llama </a:t>
            </a:r>
            <a:r>
              <a:rPr sz="1200" dirty="0">
                <a:latin typeface="Times New Roman"/>
                <a:cs typeface="Times New Roman"/>
              </a:rPr>
              <a:t>también </a:t>
            </a:r>
            <a:r>
              <a:rPr sz="1200" b="1" i="1" spc="-5" dirty="0">
                <a:latin typeface="Times New Roman"/>
                <a:cs typeface="Times New Roman"/>
              </a:rPr>
              <a:t>relés 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instantáneos.</a:t>
            </a:r>
            <a:endParaRPr sz="1200" dirty="0">
              <a:latin typeface="Times New Roman"/>
              <a:cs typeface="Times New Roman"/>
            </a:endParaRPr>
          </a:p>
          <a:p>
            <a:pPr marL="381635" marR="6985" algn="just">
              <a:lnSpc>
                <a:spcPct val="110100"/>
              </a:lnSpc>
              <a:spcBef>
                <a:spcPts val="1045"/>
              </a:spcBef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grafico </a:t>
            </a:r>
            <a:r>
              <a:rPr sz="1200" dirty="0">
                <a:latin typeface="Times New Roman"/>
                <a:cs typeface="Times New Roman"/>
              </a:rPr>
              <a:t>muestra </a:t>
            </a:r>
            <a:r>
              <a:rPr sz="1200" spc="-5" dirty="0">
                <a:latin typeface="Times New Roman"/>
                <a:cs typeface="Times New Roman"/>
              </a:rPr>
              <a:t>las características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funcionamiento </a:t>
            </a:r>
            <a:r>
              <a:rPr sz="1200" dirty="0">
                <a:latin typeface="Times New Roman"/>
                <a:cs typeface="Times New Roman"/>
              </a:rPr>
              <a:t>de un </a:t>
            </a:r>
            <a:r>
              <a:rPr sz="1200" i="1" spc="-5" dirty="0">
                <a:latin typeface="Times New Roman"/>
                <a:cs typeface="Times New Roman"/>
              </a:rPr>
              <a:t>relé instantáneo </a:t>
            </a:r>
            <a:r>
              <a:rPr sz="1200" i="1" dirty="0">
                <a:latin typeface="Times New Roman"/>
                <a:cs typeface="Times New Roman"/>
              </a:rPr>
              <a:t>de </a:t>
            </a:r>
            <a:r>
              <a:rPr sz="1200" i="1" spc="-5" dirty="0">
                <a:latin typeface="Times New Roman"/>
                <a:cs typeface="Times New Roman"/>
              </a:rPr>
              <a:t>máxima 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intensidad.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el eje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abscisas se representan las intensidades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corriente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en el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ordenadas,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tiempos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funcionamiento</a:t>
            </a:r>
            <a:r>
              <a:rPr sz="1200" dirty="0">
                <a:latin typeface="Times New Roman"/>
                <a:cs typeface="Times New Roman"/>
              </a:rPr>
              <a:t> o de desconexión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relé.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38317" y="3889807"/>
            <a:ext cx="3222625" cy="2074545"/>
            <a:chOff x="2283714" y="3889804"/>
            <a:chExt cx="3222625" cy="20745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6351" y="3889804"/>
              <a:ext cx="2909439" cy="207410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83714" y="5432170"/>
              <a:ext cx="848360" cy="334645"/>
            </a:xfrm>
            <a:custGeom>
              <a:avLst/>
              <a:gdLst/>
              <a:ahLst/>
              <a:cxnLst/>
              <a:rect l="l" t="t" r="r" b="b"/>
              <a:pathLst>
                <a:path w="848360" h="334645">
                  <a:moveTo>
                    <a:pt x="774644" y="29762"/>
                  </a:moveTo>
                  <a:lnTo>
                    <a:pt x="0" y="322833"/>
                  </a:lnTo>
                  <a:lnTo>
                    <a:pt x="4572" y="334644"/>
                  </a:lnTo>
                  <a:lnTo>
                    <a:pt x="779105" y="41568"/>
                  </a:lnTo>
                  <a:lnTo>
                    <a:pt x="774644" y="29762"/>
                  </a:lnTo>
                  <a:close/>
                </a:path>
                <a:path w="848360" h="334645">
                  <a:moveTo>
                    <a:pt x="832751" y="25273"/>
                  </a:moveTo>
                  <a:lnTo>
                    <a:pt x="786511" y="25273"/>
                  </a:lnTo>
                  <a:lnTo>
                    <a:pt x="790956" y="37083"/>
                  </a:lnTo>
                  <a:lnTo>
                    <a:pt x="779105" y="41568"/>
                  </a:lnTo>
                  <a:lnTo>
                    <a:pt x="790321" y="71246"/>
                  </a:lnTo>
                  <a:lnTo>
                    <a:pt x="832751" y="25273"/>
                  </a:lnTo>
                  <a:close/>
                </a:path>
                <a:path w="848360" h="334645">
                  <a:moveTo>
                    <a:pt x="786511" y="25273"/>
                  </a:moveTo>
                  <a:lnTo>
                    <a:pt x="774644" y="29762"/>
                  </a:lnTo>
                  <a:lnTo>
                    <a:pt x="779105" y="41568"/>
                  </a:lnTo>
                  <a:lnTo>
                    <a:pt x="790956" y="37083"/>
                  </a:lnTo>
                  <a:lnTo>
                    <a:pt x="786511" y="25273"/>
                  </a:lnTo>
                  <a:close/>
                </a:path>
                <a:path w="848360" h="334645">
                  <a:moveTo>
                    <a:pt x="763397" y="0"/>
                  </a:moveTo>
                  <a:lnTo>
                    <a:pt x="774644" y="29762"/>
                  </a:lnTo>
                  <a:lnTo>
                    <a:pt x="786511" y="25273"/>
                  </a:lnTo>
                  <a:lnTo>
                    <a:pt x="832751" y="25273"/>
                  </a:lnTo>
                  <a:lnTo>
                    <a:pt x="848106" y="8636"/>
                  </a:lnTo>
                  <a:lnTo>
                    <a:pt x="763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084620" y="6494148"/>
            <a:ext cx="5715000" cy="1434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Figura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12.14: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Curva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característica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relé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instantáneo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 </a:t>
            </a:r>
            <a:r>
              <a:rPr sz="1100" spc="-5" dirty="0">
                <a:latin typeface="Times New Roman"/>
                <a:cs typeface="Times New Roman"/>
              </a:rPr>
              <a:t>máxima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intensidad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50800" marR="43180" algn="just">
              <a:lnSpc>
                <a:spcPct val="1103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Cuando el circuito protegido consume </a:t>
            </a:r>
            <a:r>
              <a:rPr sz="1200" dirty="0">
                <a:latin typeface="Times New Roman"/>
                <a:cs typeface="Times New Roman"/>
              </a:rPr>
              <a:t>una corriente </a:t>
            </a:r>
            <a:r>
              <a:rPr sz="1200" spc="-5" dirty="0">
                <a:latin typeface="Times New Roman"/>
                <a:cs typeface="Times New Roman"/>
              </a:rPr>
              <a:t>igual </a:t>
            </a:r>
            <a:r>
              <a:rPr sz="1200" dirty="0">
                <a:latin typeface="Times New Roman"/>
                <a:cs typeface="Times New Roman"/>
              </a:rPr>
              <a:t>o menor que </a:t>
            </a:r>
            <a:r>
              <a:rPr sz="1200" b="1" i="1" dirty="0">
                <a:latin typeface="Times New Roman"/>
                <a:cs typeface="Times New Roman"/>
              </a:rPr>
              <a:t>I</a:t>
            </a:r>
            <a:r>
              <a:rPr sz="1200" b="1" i="1" baseline="-10416" dirty="0">
                <a:latin typeface="Times New Roman"/>
                <a:cs typeface="Times New Roman"/>
              </a:rPr>
              <a:t>0,</a:t>
            </a:r>
            <a:r>
              <a:rPr sz="1200" b="1" i="1" spc="7" baseline="-10416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relé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activado. Pero si </a:t>
            </a:r>
            <a:r>
              <a:rPr sz="1200" dirty="0">
                <a:latin typeface="Times New Roman"/>
                <a:cs typeface="Times New Roman"/>
              </a:rPr>
              <a:t>dicha </a:t>
            </a:r>
            <a:r>
              <a:rPr sz="1200" spc="-5" dirty="0">
                <a:latin typeface="Times New Roman"/>
                <a:cs typeface="Times New Roman"/>
              </a:rPr>
              <a:t>corriente </a:t>
            </a:r>
            <a:r>
              <a:rPr sz="1200" dirty="0">
                <a:latin typeface="Times New Roman"/>
                <a:cs typeface="Times New Roman"/>
              </a:rPr>
              <a:t>sobrepasa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valor </a:t>
            </a:r>
            <a:r>
              <a:rPr sz="1200" b="1" i="1" dirty="0">
                <a:latin typeface="Times New Roman"/>
                <a:cs typeface="Times New Roman"/>
              </a:rPr>
              <a:t>I</a:t>
            </a:r>
            <a:r>
              <a:rPr sz="1200" b="1" i="1" baseline="-10416" dirty="0">
                <a:latin typeface="Times New Roman"/>
                <a:cs typeface="Times New Roman"/>
              </a:rPr>
              <a:t>0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relé actuará </a:t>
            </a:r>
            <a:r>
              <a:rPr sz="1200" spc="-5" dirty="0">
                <a:latin typeface="Times New Roman"/>
                <a:cs typeface="Times New Roman"/>
              </a:rPr>
              <a:t>en el tiempo </a:t>
            </a:r>
            <a:r>
              <a:rPr sz="1200" b="1" i="1" dirty="0">
                <a:latin typeface="Times New Roman"/>
                <a:cs typeface="Times New Roman"/>
              </a:rPr>
              <a:t>t</a:t>
            </a:r>
            <a:r>
              <a:rPr sz="1200" b="1" i="1" baseline="-10416" dirty="0">
                <a:latin typeface="Times New Roman"/>
                <a:cs typeface="Times New Roman"/>
              </a:rPr>
              <a:t>0</a:t>
            </a:r>
            <a:r>
              <a:rPr sz="1200" dirty="0">
                <a:latin typeface="Times New Roman"/>
                <a:cs typeface="Times New Roman"/>
              </a:rPr>
              <a:t>, que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modernos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milésimas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segundo,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decir,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prácticamente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instantáneo. Independientemente del valor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la sobre </a:t>
            </a:r>
            <a:r>
              <a:rPr sz="1200" spc="-5" dirty="0">
                <a:latin typeface="Times New Roman"/>
                <a:cs typeface="Times New Roman"/>
              </a:rPr>
              <a:t>intensidad, el </a:t>
            </a:r>
            <a:r>
              <a:rPr sz="1200" dirty="0">
                <a:latin typeface="Times New Roman"/>
                <a:cs typeface="Times New Roman"/>
              </a:rPr>
              <a:t>tiempo de </a:t>
            </a:r>
            <a:r>
              <a:rPr sz="1200" spc="-5" dirty="0">
                <a:latin typeface="Times New Roman"/>
                <a:cs typeface="Times New Roman"/>
              </a:rPr>
              <a:t>activación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será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</a:t>
            </a:r>
            <a:r>
              <a:rPr sz="1200" b="1" i="1" baseline="-10416" dirty="0">
                <a:latin typeface="Times New Roman"/>
                <a:cs typeface="Times New Roman"/>
              </a:rPr>
              <a:t>0</a:t>
            </a:r>
            <a:r>
              <a:rPr sz="1200" b="1" i="1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30161" y="5593463"/>
            <a:ext cx="664210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270">
              <a:lnSpc>
                <a:spcPts val="1260"/>
              </a:lnSpc>
              <a:spcBef>
                <a:spcPts val="195"/>
              </a:spcBef>
            </a:pPr>
            <a:r>
              <a:rPr sz="1100" b="1" spc="-5" dirty="0">
                <a:latin typeface="Times New Roman"/>
                <a:cs typeface="Times New Roman"/>
              </a:rPr>
              <a:t>Tiempo</a:t>
            </a:r>
            <a:r>
              <a:rPr sz="1100" b="1" spc="-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de </a:t>
            </a:r>
            <a:r>
              <a:rPr sz="1100" b="1" spc="-26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A</a:t>
            </a:r>
            <a:r>
              <a:rPr sz="1100" b="1" dirty="0">
                <a:latin typeface="Times New Roman"/>
                <a:cs typeface="Times New Roman"/>
              </a:rPr>
              <a:t>c</a:t>
            </a:r>
            <a:r>
              <a:rPr sz="1100" b="1" spc="5" dirty="0">
                <a:latin typeface="Times New Roman"/>
                <a:cs typeface="Times New Roman"/>
              </a:rPr>
              <a:t>t</a:t>
            </a:r>
            <a:r>
              <a:rPr sz="1100" b="1" dirty="0">
                <a:latin typeface="Times New Roman"/>
                <a:cs typeface="Times New Roman"/>
              </a:rPr>
              <a:t>iv</a:t>
            </a:r>
            <a:r>
              <a:rPr sz="1100" b="1" spc="-15" dirty="0">
                <a:latin typeface="Times New Roman"/>
                <a:cs typeface="Times New Roman"/>
              </a:rPr>
              <a:t>a</a:t>
            </a:r>
            <a:r>
              <a:rPr sz="1100" b="1" dirty="0">
                <a:latin typeface="Times New Roman"/>
                <a:cs typeface="Times New Roman"/>
              </a:rPr>
              <a:t>c</a:t>
            </a:r>
            <a:r>
              <a:rPr sz="1100" b="1" spc="5" dirty="0">
                <a:latin typeface="Times New Roman"/>
                <a:cs typeface="Times New Roman"/>
              </a:rPr>
              <a:t>i</a:t>
            </a:r>
            <a:r>
              <a:rPr sz="1100" b="1" dirty="0">
                <a:latin typeface="Times New Roman"/>
                <a:cs typeface="Times New Roman"/>
              </a:rPr>
              <a:t>ón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80681" y="5913504"/>
            <a:ext cx="782955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6850" marR="5080" indent="-184785">
              <a:lnSpc>
                <a:spcPts val="1260"/>
              </a:lnSpc>
              <a:spcBef>
                <a:spcPts val="195"/>
              </a:spcBef>
            </a:pPr>
            <a:r>
              <a:rPr sz="1100" b="1" spc="-5" dirty="0">
                <a:latin typeface="Times New Roman"/>
                <a:cs typeface="Times New Roman"/>
              </a:rPr>
              <a:t>Corriente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de </a:t>
            </a:r>
            <a:r>
              <a:rPr sz="1100" b="1" spc="-2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Ajuste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41056" y="6172580"/>
            <a:ext cx="1024255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3611" y="429259"/>
            <a:ext cx="6007735" cy="160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1635" algn="l"/>
              </a:tabLst>
            </a:pPr>
            <a:r>
              <a:rPr sz="1200" b="1" i="1" dirty="0">
                <a:latin typeface="Calibri"/>
                <a:cs typeface="Calibri"/>
              </a:rPr>
              <a:t>216	</a:t>
            </a:r>
            <a:r>
              <a:rPr b="1" i="1" spc="-7" baseline="2314" dirty="0">
                <a:latin typeface="Times New Roman"/>
                <a:cs typeface="Times New Roman"/>
              </a:rPr>
              <a:t>Centrales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de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Generación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baseline="2314" dirty="0">
                <a:latin typeface="Times New Roman"/>
                <a:cs typeface="Times New Roman"/>
              </a:rPr>
              <a:t>y</a:t>
            </a:r>
            <a:r>
              <a:rPr b="1" i="1" spc="7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Subestaciones</a:t>
            </a:r>
            <a:r>
              <a:rPr b="1" i="1" spc="15" baseline="2314" dirty="0">
                <a:latin typeface="Times New Roman"/>
                <a:cs typeface="Times New Roman"/>
              </a:rPr>
              <a:t> </a:t>
            </a:r>
            <a:r>
              <a:rPr b="1" i="1" spc="-7" baseline="2314" dirty="0">
                <a:latin typeface="Times New Roman"/>
                <a:cs typeface="Times New Roman"/>
              </a:rPr>
              <a:t>Eléctricas</a:t>
            </a:r>
            <a:endParaRPr baseline="2314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381635" algn="just"/>
            <a:r>
              <a:rPr sz="1400" b="1" spc="-5" dirty="0">
                <a:latin typeface="Times New Roman"/>
                <a:cs typeface="Times New Roman"/>
              </a:rPr>
              <a:t>12.6.16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Relé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Acción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Diferida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 </a:t>
            </a:r>
            <a:r>
              <a:rPr sz="1400" b="1" spc="-5" dirty="0">
                <a:latin typeface="Times New Roman"/>
                <a:cs typeface="Times New Roman"/>
              </a:rPr>
              <a:t>Temporizado</a:t>
            </a:r>
            <a:endParaRPr sz="1400">
              <a:latin typeface="Times New Roman"/>
              <a:cs typeface="Times New Roman"/>
            </a:endParaRPr>
          </a:p>
          <a:p>
            <a:pPr marL="381635" marR="5080" algn="just">
              <a:lnSpc>
                <a:spcPct val="110200"/>
              </a:lnSpc>
              <a:spcBef>
                <a:spcPts val="30"/>
              </a:spcBef>
            </a:pPr>
            <a:r>
              <a:rPr sz="1200" spc="-5" dirty="0">
                <a:latin typeface="Times New Roman"/>
                <a:cs typeface="Times New Roman"/>
              </a:rPr>
              <a:t>Se les denomina </a:t>
            </a:r>
            <a:r>
              <a:rPr sz="1200" dirty="0">
                <a:latin typeface="Times New Roman"/>
                <a:cs typeface="Times New Roman"/>
              </a:rPr>
              <a:t>también </a:t>
            </a:r>
            <a:r>
              <a:rPr sz="1200" b="1" i="1" spc="-5" dirty="0">
                <a:latin typeface="Times New Roman"/>
                <a:cs typeface="Times New Roman"/>
              </a:rPr>
              <a:t>relés temporizados </a:t>
            </a:r>
            <a:r>
              <a:rPr sz="1200" b="1" i="1" dirty="0">
                <a:latin typeface="Times New Roman"/>
                <a:cs typeface="Times New Roman"/>
              </a:rPr>
              <a:t>(“time </a:t>
            </a:r>
            <a:r>
              <a:rPr sz="1200" b="1" i="1" spc="-5" dirty="0">
                <a:latin typeface="Times New Roman"/>
                <a:cs typeface="Times New Roman"/>
              </a:rPr>
              <a:t>delay relay”)</a:t>
            </a:r>
            <a:r>
              <a:rPr sz="1200" spc="-5" dirty="0">
                <a:latin typeface="Times New Roman"/>
                <a:cs typeface="Times New Roman"/>
              </a:rPr>
              <a:t>. Poseen un dispositivo </a:t>
            </a:r>
            <a:r>
              <a:rPr sz="1200" spc="-1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 temporización </a:t>
            </a:r>
            <a:r>
              <a:rPr sz="1200" dirty="0">
                <a:latin typeface="Times New Roman"/>
                <a:cs typeface="Times New Roman"/>
              </a:rPr>
              <a:t>(de </a:t>
            </a:r>
            <a:r>
              <a:rPr sz="1200" spc="-5" dirty="0">
                <a:latin typeface="Times New Roman"/>
                <a:cs typeface="Times New Roman"/>
              </a:rPr>
              <a:t>espera) de</a:t>
            </a:r>
            <a:r>
              <a:rPr sz="1200" dirty="0">
                <a:latin typeface="Times New Roman"/>
                <a:cs typeface="Times New Roman"/>
              </a:rPr>
              <a:t> tal </a:t>
            </a:r>
            <a:r>
              <a:rPr sz="1200" spc="-5" dirty="0">
                <a:latin typeface="Times New Roman"/>
                <a:cs typeface="Times New Roman"/>
              </a:rPr>
              <a:t>forma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relé entra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funcionamiento después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cierto tiempo de </a:t>
            </a:r>
            <a:r>
              <a:rPr sz="1200" dirty="0">
                <a:latin typeface="Times New Roman"/>
                <a:cs typeface="Times New Roman"/>
              </a:rPr>
              <a:t>haber sido accionado por la </a:t>
            </a:r>
            <a:r>
              <a:rPr sz="1200" spc="-5" dirty="0">
                <a:latin typeface="Times New Roman"/>
                <a:cs typeface="Times New Roman"/>
              </a:rPr>
              <a:t>variable eléctrica controlada. </a:t>
            </a: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gráfico de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muestra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comportamiento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acción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diferida.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acción</a:t>
            </a:r>
            <a:r>
              <a:rPr sz="1200" dirty="0">
                <a:latin typeface="Times New Roman"/>
                <a:cs typeface="Times New Roman"/>
              </a:rPr>
              <a:t> diferida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mostrada en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12.15: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3463" y="2630869"/>
            <a:ext cx="3019065" cy="21532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84623" y="5406008"/>
            <a:ext cx="5715635" cy="1031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Figura 12.15: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Curva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característica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relé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acción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diferida.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50800" marR="43180">
              <a:lnSpc>
                <a:spcPct val="110000"/>
              </a:lnSpc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gráfica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I</a:t>
            </a:r>
            <a:r>
              <a:rPr sz="1200" b="1" i="1" baseline="-10416" dirty="0">
                <a:latin typeface="Times New Roman"/>
                <a:cs typeface="Times New Roman"/>
              </a:rPr>
              <a:t>0</a:t>
            </a:r>
            <a:r>
              <a:rPr sz="1200" b="1" i="1" spc="179" baseline="-10416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nominal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energización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mismo;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</a:t>
            </a:r>
            <a:r>
              <a:rPr sz="1200" b="1" i="1" spc="-7" baseline="-10416" dirty="0">
                <a:latin typeface="Times New Roman"/>
                <a:cs typeface="Times New Roman"/>
              </a:rPr>
              <a:t>0</a:t>
            </a:r>
            <a:r>
              <a:rPr sz="1200" b="1" i="1" spc="179" baseline="-10416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tiempo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propio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funcionamiento;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b="1" i="1" dirty="0">
                <a:latin typeface="Times New Roman"/>
                <a:cs typeface="Times New Roman"/>
              </a:rPr>
              <a:t>t</a:t>
            </a:r>
            <a:r>
              <a:rPr sz="1200" b="1" i="1" baseline="-10416" dirty="0">
                <a:latin typeface="Times New Roman"/>
                <a:cs typeface="Times New Roman"/>
              </a:rPr>
              <a:t>1</a:t>
            </a:r>
            <a:r>
              <a:rPr sz="1200" b="1" i="1" spc="37" baseline="-10416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retardo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acción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comando.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tiempo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</a:t>
            </a:r>
            <a:r>
              <a:rPr sz="1200" b="1" i="1" spc="-7" baseline="-10416" dirty="0">
                <a:latin typeface="Times New Roman"/>
                <a:cs typeface="Times New Roman"/>
              </a:rPr>
              <a:t>0</a:t>
            </a:r>
            <a:endParaRPr sz="1200" baseline="-10416">
              <a:latin typeface="Times New Roman"/>
              <a:cs typeface="Times New Roman"/>
            </a:endParaRPr>
          </a:p>
          <a:p>
            <a:pPr marL="50800">
              <a:spcBef>
                <a:spcPts val="160"/>
              </a:spcBef>
            </a:pPr>
            <a:r>
              <a:rPr sz="1200" b="1" dirty="0">
                <a:latin typeface="Times New Roman"/>
                <a:cs typeface="Times New Roman"/>
              </a:rPr>
              <a:t>+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</a:t>
            </a:r>
            <a:r>
              <a:rPr sz="1200" b="1" i="1" baseline="-10416" dirty="0">
                <a:latin typeface="Times New Roman"/>
                <a:cs typeface="Times New Roman"/>
              </a:rPr>
              <a:t>1</a:t>
            </a:r>
            <a:r>
              <a:rPr sz="1200" b="1" i="1" spc="150" baseline="-10416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 el </a:t>
            </a:r>
            <a:r>
              <a:rPr sz="1200" dirty="0">
                <a:latin typeface="Times New Roman"/>
                <a:cs typeface="Times New Roman"/>
              </a:rPr>
              <a:t>tiempo</a:t>
            </a:r>
            <a:r>
              <a:rPr sz="1200" spc="-5" dirty="0">
                <a:latin typeface="Times New Roman"/>
                <a:cs typeface="Times New Roman"/>
              </a:rPr>
              <a:t> total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acción </a:t>
            </a:r>
            <a:r>
              <a:rPr sz="1200" dirty="0">
                <a:latin typeface="Times New Roman"/>
                <a:cs typeface="Times New Roman"/>
              </a:rPr>
              <a:t>diferida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temporizada.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6274" y="3612010"/>
            <a:ext cx="907415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marR="5080" indent="-170815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Retardo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Acción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Comando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98130" y="3478913"/>
            <a:ext cx="1511300" cy="1147445"/>
            <a:chOff x="2343530" y="3478910"/>
            <a:chExt cx="1511300" cy="1147445"/>
          </a:xfrm>
        </p:grpSpPr>
        <p:sp>
          <p:nvSpPr>
            <p:cNvPr id="7" name="object 7"/>
            <p:cNvSpPr/>
            <p:nvPr/>
          </p:nvSpPr>
          <p:spPr>
            <a:xfrm>
              <a:off x="3688080" y="3485260"/>
              <a:ext cx="160020" cy="640080"/>
            </a:xfrm>
            <a:custGeom>
              <a:avLst/>
              <a:gdLst/>
              <a:ahLst/>
              <a:cxnLst/>
              <a:rect l="l" t="t" r="r" b="b"/>
              <a:pathLst>
                <a:path w="160020" h="640079">
                  <a:moveTo>
                    <a:pt x="0" y="0"/>
                  </a:moveTo>
                  <a:lnTo>
                    <a:pt x="31146" y="1047"/>
                  </a:lnTo>
                  <a:lnTo>
                    <a:pt x="56578" y="3905"/>
                  </a:lnTo>
                  <a:lnTo>
                    <a:pt x="73723" y="8143"/>
                  </a:lnTo>
                  <a:lnTo>
                    <a:pt x="80010" y="13335"/>
                  </a:lnTo>
                  <a:lnTo>
                    <a:pt x="80010" y="306705"/>
                  </a:lnTo>
                  <a:lnTo>
                    <a:pt x="86296" y="311896"/>
                  </a:lnTo>
                  <a:lnTo>
                    <a:pt x="103441" y="316134"/>
                  </a:lnTo>
                  <a:lnTo>
                    <a:pt x="128873" y="318992"/>
                  </a:lnTo>
                  <a:lnTo>
                    <a:pt x="160020" y="320040"/>
                  </a:lnTo>
                  <a:lnTo>
                    <a:pt x="128873" y="321087"/>
                  </a:lnTo>
                  <a:lnTo>
                    <a:pt x="103441" y="323945"/>
                  </a:lnTo>
                  <a:lnTo>
                    <a:pt x="86296" y="328183"/>
                  </a:lnTo>
                  <a:lnTo>
                    <a:pt x="80010" y="333375"/>
                  </a:lnTo>
                  <a:lnTo>
                    <a:pt x="80010" y="626745"/>
                  </a:lnTo>
                  <a:lnTo>
                    <a:pt x="73723" y="631936"/>
                  </a:lnTo>
                  <a:lnTo>
                    <a:pt x="56578" y="636174"/>
                  </a:lnTo>
                  <a:lnTo>
                    <a:pt x="31146" y="639032"/>
                  </a:lnTo>
                  <a:lnTo>
                    <a:pt x="0" y="6400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43530" y="4331080"/>
              <a:ext cx="445770" cy="295275"/>
            </a:xfrm>
            <a:custGeom>
              <a:avLst/>
              <a:gdLst/>
              <a:ahLst/>
              <a:cxnLst/>
              <a:rect l="l" t="t" r="r" b="b"/>
              <a:pathLst>
                <a:path w="445769" h="295275">
                  <a:moveTo>
                    <a:pt x="378168" y="36396"/>
                  </a:moveTo>
                  <a:lnTo>
                    <a:pt x="0" y="284226"/>
                  </a:lnTo>
                  <a:lnTo>
                    <a:pt x="6857" y="294894"/>
                  </a:lnTo>
                  <a:lnTo>
                    <a:pt x="385156" y="47060"/>
                  </a:lnTo>
                  <a:lnTo>
                    <a:pt x="378168" y="36396"/>
                  </a:lnTo>
                  <a:close/>
                </a:path>
                <a:path w="445769" h="295275">
                  <a:moveTo>
                    <a:pt x="428269" y="29464"/>
                  </a:moveTo>
                  <a:lnTo>
                    <a:pt x="388746" y="29464"/>
                  </a:lnTo>
                  <a:lnTo>
                    <a:pt x="395731" y="40132"/>
                  </a:lnTo>
                  <a:lnTo>
                    <a:pt x="385156" y="47060"/>
                  </a:lnTo>
                  <a:lnTo>
                    <a:pt x="402589" y="73660"/>
                  </a:lnTo>
                  <a:lnTo>
                    <a:pt x="428269" y="29464"/>
                  </a:lnTo>
                  <a:close/>
                </a:path>
                <a:path w="445769" h="295275">
                  <a:moveTo>
                    <a:pt x="388746" y="29464"/>
                  </a:moveTo>
                  <a:lnTo>
                    <a:pt x="378168" y="36396"/>
                  </a:lnTo>
                  <a:lnTo>
                    <a:pt x="385156" y="47060"/>
                  </a:lnTo>
                  <a:lnTo>
                    <a:pt x="395731" y="40132"/>
                  </a:lnTo>
                  <a:lnTo>
                    <a:pt x="388746" y="29464"/>
                  </a:lnTo>
                  <a:close/>
                </a:path>
                <a:path w="445769" h="295275">
                  <a:moveTo>
                    <a:pt x="445388" y="0"/>
                  </a:moveTo>
                  <a:lnTo>
                    <a:pt x="360806" y="9906"/>
                  </a:lnTo>
                  <a:lnTo>
                    <a:pt x="378168" y="36396"/>
                  </a:lnTo>
                  <a:lnTo>
                    <a:pt x="388746" y="29464"/>
                  </a:lnTo>
                  <a:lnTo>
                    <a:pt x="428269" y="29464"/>
                  </a:lnTo>
                  <a:lnTo>
                    <a:pt x="445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37459" y="3492880"/>
              <a:ext cx="198120" cy="647700"/>
            </a:xfrm>
            <a:custGeom>
              <a:avLst/>
              <a:gdLst/>
              <a:ahLst/>
              <a:cxnLst/>
              <a:rect l="l" t="t" r="r" b="b"/>
              <a:pathLst>
                <a:path w="198119" h="647700">
                  <a:moveTo>
                    <a:pt x="198119" y="647700"/>
                  </a:moveTo>
                  <a:lnTo>
                    <a:pt x="159549" y="646406"/>
                  </a:lnTo>
                  <a:lnTo>
                    <a:pt x="128063" y="642874"/>
                  </a:lnTo>
                  <a:lnTo>
                    <a:pt x="106840" y="637627"/>
                  </a:lnTo>
                  <a:lnTo>
                    <a:pt x="99059" y="631190"/>
                  </a:lnTo>
                  <a:lnTo>
                    <a:pt x="99059" y="340360"/>
                  </a:lnTo>
                  <a:lnTo>
                    <a:pt x="91279" y="333922"/>
                  </a:lnTo>
                  <a:lnTo>
                    <a:pt x="70056" y="328676"/>
                  </a:lnTo>
                  <a:lnTo>
                    <a:pt x="38570" y="325143"/>
                  </a:lnTo>
                  <a:lnTo>
                    <a:pt x="0" y="323850"/>
                  </a:lnTo>
                  <a:lnTo>
                    <a:pt x="38570" y="322556"/>
                  </a:lnTo>
                  <a:lnTo>
                    <a:pt x="70056" y="319024"/>
                  </a:lnTo>
                  <a:lnTo>
                    <a:pt x="91279" y="313777"/>
                  </a:lnTo>
                  <a:lnTo>
                    <a:pt x="99059" y="307340"/>
                  </a:lnTo>
                  <a:lnTo>
                    <a:pt x="99059" y="16510"/>
                  </a:lnTo>
                  <a:lnTo>
                    <a:pt x="106840" y="10072"/>
                  </a:lnTo>
                  <a:lnTo>
                    <a:pt x="128063" y="4825"/>
                  </a:lnTo>
                  <a:lnTo>
                    <a:pt x="159549" y="1293"/>
                  </a:lnTo>
                  <a:lnTo>
                    <a:pt x="19811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273414" y="4694046"/>
            <a:ext cx="721360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78435" marR="5080" indent="-166370">
              <a:lnSpc>
                <a:spcPts val="1270"/>
              </a:lnSpc>
              <a:spcBef>
                <a:spcPts val="185"/>
              </a:spcBef>
            </a:pPr>
            <a:r>
              <a:rPr sz="1100" spc="-5" dirty="0">
                <a:latin typeface="Times New Roman"/>
                <a:cs typeface="Times New Roman"/>
              </a:rPr>
              <a:t>Corriente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Ajuste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26176" y="4473069"/>
            <a:ext cx="639445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5715">
              <a:lnSpc>
                <a:spcPts val="1260"/>
              </a:lnSpc>
              <a:spcBef>
                <a:spcPts val="195"/>
              </a:spcBef>
            </a:pPr>
            <a:r>
              <a:rPr sz="1100" spc="-5" dirty="0">
                <a:latin typeface="Times New Roman"/>
                <a:cs typeface="Times New Roman"/>
              </a:rPr>
              <a:t>Tiempo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c</a:t>
            </a:r>
            <a:r>
              <a:rPr sz="1100" spc="5" dirty="0">
                <a:latin typeface="Times New Roman"/>
                <a:cs typeface="Times New Roman"/>
              </a:rPr>
              <a:t>t</a:t>
            </a:r>
            <a:r>
              <a:rPr sz="1100" dirty="0">
                <a:latin typeface="Times New Roman"/>
                <a:cs typeface="Times New Roman"/>
              </a:rPr>
              <a:t>i</a:t>
            </a:r>
            <a:r>
              <a:rPr sz="1100" spc="-15" dirty="0">
                <a:latin typeface="Times New Roman"/>
                <a:cs typeface="Times New Roman"/>
              </a:rPr>
              <a:t>v</a:t>
            </a:r>
            <a:r>
              <a:rPr sz="1100" dirty="0">
                <a:latin typeface="Times New Roman"/>
                <a:cs typeface="Times New Roman"/>
              </a:rPr>
              <a:t>ac</a:t>
            </a:r>
            <a:r>
              <a:rPr sz="1100" spc="-10" dirty="0">
                <a:latin typeface="Times New Roman"/>
                <a:cs typeface="Times New Roman"/>
              </a:rPr>
              <a:t>i</a:t>
            </a:r>
            <a:r>
              <a:rPr sz="1100" dirty="0">
                <a:latin typeface="Times New Roman"/>
                <a:cs typeface="Times New Roman"/>
              </a:rPr>
              <a:t>ón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80685" y="3543426"/>
            <a:ext cx="469265" cy="51562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ctr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Tie</a:t>
            </a:r>
            <a:r>
              <a:rPr sz="1100" spc="-20" dirty="0">
                <a:latin typeface="Times New Roman"/>
                <a:cs typeface="Times New Roman"/>
              </a:rPr>
              <a:t>m</a:t>
            </a:r>
            <a:r>
              <a:rPr sz="1100" dirty="0">
                <a:latin typeface="Times New Roman"/>
                <a:cs typeface="Times New Roman"/>
              </a:rPr>
              <a:t>po  </a:t>
            </a:r>
            <a:r>
              <a:rPr sz="1100" spc="-5" dirty="0">
                <a:latin typeface="Times New Roman"/>
                <a:cs typeface="Times New Roman"/>
              </a:rPr>
              <a:t>Total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</a:t>
            </a:r>
            <a:r>
              <a:rPr sz="1100" dirty="0">
                <a:latin typeface="Times New Roman"/>
                <a:cs typeface="Times New Roman"/>
              </a:rPr>
              <a:t>e</a:t>
            </a:r>
            <a:r>
              <a:rPr sz="1100" spc="5" dirty="0">
                <a:latin typeface="Times New Roman"/>
                <a:cs typeface="Times New Roman"/>
              </a:rPr>
              <a:t>t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-10" dirty="0">
                <a:latin typeface="Times New Roman"/>
                <a:cs typeface="Times New Roman"/>
              </a:rPr>
              <a:t>r</a:t>
            </a:r>
            <a:r>
              <a:rPr sz="1100" dirty="0">
                <a:latin typeface="Times New Roman"/>
                <a:cs typeface="Times New Roman"/>
              </a:rPr>
              <a:t>do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19822" y="4918075"/>
            <a:ext cx="1024255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spc="-5" dirty="0">
                <a:latin typeface="Times New Roman"/>
                <a:cs typeface="Times New Roman"/>
              </a:rPr>
              <a:t>Fuente:</a:t>
            </a:r>
            <a:r>
              <a:rPr sz="800" spc="-2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Imagen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Autor</a:t>
            </a:r>
            <a:r>
              <a:rPr sz="800" spc="-2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®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1798</TotalTime>
  <Words>11882</Words>
  <Application>Microsoft Office PowerPoint</Application>
  <PresentationFormat>Personalizado</PresentationFormat>
  <Paragraphs>1277</Paragraphs>
  <Slides>85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85</vt:i4>
      </vt:variant>
    </vt:vector>
  </HeadingPairs>
  <TitlesOfParts>
    <vt:vector size="91" baseType="lpstr">
      <vt:lpstr>Arial</vt:lpstr>
      <vt:lpstr>Calibri</vt:lpstr>
      <vt:lpstr>Palatino Linotype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Centrales de generación y subestaciones eléctricas </dc:title>
  <dc:subject>Esta primera edición del libro Centrales de generación y subestaciones eléctricas es el producto de un largo ejercicio profesional y docente del autor en el campo de la ingeniería eléctrica. Es fundamentalmente un libro de consulta para profesionales y estudiantes de ingeniería eléctrica de potencia. Está conceptualizado en dos grandes bloques: el primero trata aspectos relativos a las centrales de generación eléctrica; el segundo va dirigido a estudiar las subestaciones eléctricas y los dispositivos de control y protección de los sistemas eléctricos de potencia, así como el comportamiento de los sistemas interconectados, en términos de estudios de estabilidad y despacho económico de centrales eléctricas. </dc:subject>
  <dc:creator>Francisco Humberto Nuñez Ramirez</dc:creator>
  <cp:lastModifiedBy>Marita</cp:lastModifiedBy>
  <cp:revision>145</cp:revision>
  <dcterms:created xsi:type="dcterms:W3CDTF">2022-10-17T04:08:16Z</dcterms:created>
  <dcterms:modified xsi:type="dcterms:W3CDTF">2022-10-20T13:44:17Z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2020-11-03T00:00:00Z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2022-10-17T00:00:00Z</vt:filetime>
  </property>
</Properties>
</file>