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314" r:id="rId3"/>
    <p:sldId id="308" r:id="rId4"/>
    <p:sldId id="257" r:id="rId5"/>
    <p:sldId id="278" r:id="rId6"/>
    <p:sldId id="279" r:id="rId7"/>
    <p:sldId id="280" r:id="rId8"/>
    <p:sldId id="285" r:id="rId9"/>
    <p:sldId id="258" r:id="rId10"/>
    <p:sldId id="281" r:id="rId11"/>
    <p:sldId id="282" r:id="rId12"/>
    <p:sldId id="283" r:id="rId13"/>
    <p:sldId id="284" r:id="rId14"/>
    <p:sldId id="286" r:id="rId15"/>
    <p:sldId id="290" r:id="rId16"/>
    <p:sldId id="293" r:id="rId17"/>
    <p:sldId id="291" r:id="rId18"/>
    <p:sldId id="288" r:id="rId19"/>
    <p:sldId id="294" r:id="rId20"/>
    <p:sldId id="296" r:id="rId21"/>
    <p:sldId id="307" r:id="rId22"/>
    <p:sldId id="311" r:id="rId23"/>
    <p:sldId id="297" r:id="rId24"/>
    <p:sldId id="295" r:id="rId25"/>
    <p:sldId id="310" r:id="rId26"/>
    <p:sldId id="298" r:id="rId27"/>
    <p:sldId id="303" r:id="rId28"/>
    <p:sldId id="300" r:id="rId29"/>
    <p:sldId id="301" r:id="rId30"/>
    <p:sldId id="302" r:id="rId31"/>
    <p:sldId id="309" r:id="rId32"/>
    <p:sldId id="313" r:id="rId33"/>
    <p:sldId id="304" r:id="rId34"/>
    <p:sldId id="305" r:id="rId35"/>
    <p:sldId id="312" r:id="rId36"/>
    <p:sldId id="299" r:id="rId37"/>
    <p:sldId id="306"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C1376A-DE30-4AAA-B44C-1381D1910C44}" type="datetimeFigureOut">
              <a:rPr lang="es-MX" smtClean="0"/>
              <a:t>03/12/2020</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2EC72C-12B2-40EC-A725-D8F53030E691}" type="slidenum">
              <a:rPr lang="es-MX" smtClean="0"/>
              <a:t>‹Nº›</a:t>
            </a:fld>
            <a:endParaRPr lang="es-MX"/>
          </a:p>
        </p:txBody>
      </p:sp>
    </p:spTree>
    <p:extLst>
      <p:ext uri="{BB962C8B-B14F-4D97-AF65-F5344CB8AC3E}">
        <p14:creationId xmlns:p14="http://schemas.microsoft.com/office/powerpoint/2010/main" val="2342280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A6633B9-037E-492D-8EF9-ECF92DD0ECD7}" type="datetimeFigureOut">
              <a:rPr lang="es-MX" smtClean="0"/>
              <a:t>03/12/2020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2864498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A6633B9-037E-492D-8EF9-ECF92DD0ECD7}" type="datetimeFigureOut">
              <a:rPr lang="es-MX" smtClean="0"/>
              <a:t>03/12/2020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1713884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A6633B9-037E-492D-8EF9-ECF92DD0ECD7}" type="datetimeFigureOut">
              <a:rPr lang="es-MX" smtClean="0"/>
              <a:t>03/12/2020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488227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A6633B9-037E-492D-8EF9-ECF92DD0ECD7}" type="datetimeFigureOut">
              <a:rPr lang="es-MX" smtClean="0"/>
              <a:t>03/12/2020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2778029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A6633B9-037E-492D-8EF9-ECF92DD0ECD7}" type="datetimeFigureOut">
              <a:rPr lang="es-MX" smtClean="0"/>
              <a:t>03/12/2020</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148600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A6633B9-037E-492D-8EF9-ECF92DD0ECD7}" type="datetimeFigureOut">
              <a:rPr lang="es-MX" smtClean="0"/>
              <a:t>03/12/2020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497099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6633B9-037E-492D-8EF9-ECF92DD0ECD7}" type="datetimeFigureOut">
              <a:rPr lang="es-MX" smtClean="0"/>
              <a:t>03/12/2020</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1766358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A6633B9-037E-492D-8EF9-ECF92DD0ECD7}" type="datetimeFigureOut">
              <a:rPr lang="es-MX" smtClean="0"/>
              <a:t>03/12/2020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2645330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A6633B9-037E-492D-8EF9-ECF92DD0ECD7}" type="datetimeFigureOut">
              <a:rPr lang="es-MX" smtClean="0"/>
              <a:t>03/12/2020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1121621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A6633B9-037E-492D-8EF9-ECF92DD0ECD7}" type="datetimeFigureOut">
              <a:rPr lang="es-MX" smtClean="0"/>
              <a:t>03/12/2020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2574058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A6633B9-037E-492D-8EF9-ECF92DD0ECD7}" type="datetimeFigureOut">
              <a:rPr lang="es-MX" smtClean="0"/>
              <a:t>03/12/2020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577060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A6633B9-037E-492D-8EF9-ECF92DD0ECD7}" type="datetimeFigureOut">
              <a:rPr lang="es-MX" smtClean="0"/>
              <a:t>03/12/2020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639A720-AE61-4734-9FAB-BE441B1BD6AE}" type="slidenum">
              <a:rPr lang="es-MX" smtClean="0"/>
              <a:t>‹Nº›</a:t>
            </a:fld>
            <a:endParaRPr lang="es-MX"/>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59607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A6633B9-037E-492D-8EF9-ECF92DD0ECD7}" type="datetimeFigureOut">
              <a:rPr lang="es-MX" smtClean="0"/>
              <a:t>03/12/2020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102863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6A6633B9-037E-492D-8EF9-ECF92DD0ECD7}" type="datetimeFigureOut">
              <a:rPr lang="es-MX" smtClean="0"/>
              <a:t>03/12/2020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3609879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6A6633B9-037E-492D-8EF9-ECF92DD0ECD7}" type="datetimeFigureOut">
              <a:rPr lang="es-MX" smtClean="0"/>
              <a:t>03/12/2020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3023700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A6633B9-037E-492D-8EF9-ECF92DD0ECD7}" type="datetimeFigureOut">
              <a:rPr lang="es-MX" smtClean="0"/>
              <a:t>03/12/2020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2186249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A6633B9-037E-492D-8EF9-ECF92DD0ECD7}" type="datetimeFigureOut">
              <a:rPr lang="es-MX" smtClean="0"/>
              <a:t>03/12/2020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639A720-AE61-4734-9FAB-BE441B1BD6AE}" type="slidenum">
              <a:rPr lang="es-MX" smtClean="0"/>
              <a:t>‹Nº›</a:t>
            </a:fld>
            <a:endParaRPr lang="es-MX"/>
          </a:p>
        </p:txBody>
      </p:sp>
    </p:spTree>
    <p:extLst>
      <p:ext uri="{BB962C8B-B14F-4D97-AF65-F5344CB8AC3E}">
        <p14:creationId xmlns:p14="http://schemas.microsoft.com/office/powerpoint/2010/main" val="2207501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A6633B9-037E-492D-8EF9-ECF92DD0ECD7}" type="datetimeFigureOut">
              <a:rPr lang="es-MX" smtClean="0"/>
              <a:t>03/12/2020</a:t>
            </a:fld>
            <a:endParaRPr lang="es-MX"/>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s-MX"/>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639A720-AE61-4734-9FAB-BE441B1BD6AE}" type="slidenum">
              <a:rPr lang="es-MX" smtClean="0"/>
              <a:t>‹Nº›</a:t>
            </a:fld>
            <a:endParaRPr lang="es-MX"/>
          </a:p>
        </p:txBody>
      </p:sp>
    </p:spTree>
    <p:extLst>
      <p:ext uri="{BB962C8B-B14F-4D97-AF65-F5344CB8AC3E}">
        <p14:creationId xmlns:p14="http://schemas.microsoft.com/office/powerpoint/2010/main" val="37454595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6.xml"/><Relationship Id="rId3" Type="http://schemas.openxmlformats.org/officeDocument/2006/relationships/slide" Target="slide4.xml"/><Relationship Id="rId7" Type="http://schemas.openxmlformats.org/officeDocument/2006/relationships/slide" Target="slide9.xml"/><Relationship Id="rId12" Type="http://schemas.openxmlformats.org/officeDocument/2006/relationships/slide" Target="slide14.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3.xml"/><Relationship Id="rId5" Type="http://schemas.openxmlformats.org/officeDocument/2006/relationships/slide" Target="slide7.xml"/><Relationship Id="rId10" Type="http://schemas.openxmlformats.org/officeDocument/2006/relationships/slide" Target="slide12.xml"/><Relationship Id="rId4" Type="http://schemas.openxmlformats.org/officeDocument/2006/relationships/slide" Target="slide6.xml"/><Relationship Id="rId9" Type="http://schemas.openxmlformats.org/officeDocument/2006/relationships/slide" Target="slide11.xml"/><Relationship Id="rId14" Type="http://schemas.openxmlformats.org/officeDocument/2006/relationships/slide" Target="slide17.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1026" name="Picture 2" descr="Electricaribe instala transformador de potencia en la subestación  Cordialidad – LaMetroNoticias.com">
            <a:extLst>
              <a:ext uri="{FF2B5EF4-FFF2-40B4-BE49-F238E27FC236}">
                <a16:creationId xmlns:a16="http://schemas.microsoft.com/office/drawing/2014/main" id="{E8229D2F-2E50-42BD-AB2B-34DAD26340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127"/>
          <a:stretch/>
        </p:blipFill>
        <p:spPr bwMode="auto">
          <a:xfrm>
            <a:off x="0" y="0"/>
            <a:ext cx="12191980"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28"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flipH="1">
            <a:off x="7426885" y="445383"/>
            <a:ext cx="1995577" cy="7534653"/>
          </a:xfrm>
          <a:prstGeom prst="round2SameRect">
            <a:avLst>
              <a:gd name="adj1" fmla="val 9679"/>
              <a:gd name="adj2" fmla="val 400"/>
            </a:avLst>
          </a:pr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696AFEA6-E93B-4356-9DB3-2B1FDB5AFA7F}"/>
              </a:ext>
            </a:extLst>
          </p:cNvPr>
          <p:cNvSpPr>
            <a:spLocks noGrp="1"/>
          </p:cNvSpPr>
          <p:nvPr>
            <p:ph type="ctrTitle"/>
          </p:nvPr>
        </p:nvSpPr>
        <p:spPr>
          <a:xfrm>
            <a:off x="4768948" y="3496574"/>
            <a:ext cx="7315200" cy="653395"/>
          </a:xfrm>
        </p:spPr>
        <p:txBody>
          <a:bodyPr>
            <a:normAutofit/>
          </a:bodyPr>
          <a:lstStyle/>
          <a:p>
            <a:pPr algn="l">
              <a:lnSpc>
                <a:spcPct val="90000"/>
              </a:lnSpc>
            </a:pPr>
            <a:r>
              <a:rPr lang="en-US" sz="3700" dirty="0"/>
              <a:t>Proyecto de subestaciones electricas</a:t>
            </a:r>
            <a:endParaRPr lang="es-MX" sz="3700" dirty="0"/>
          </a:p>
        </p:txBody>
      </p:sp>
      <p:sp>
        <p:nvSpPr>
          <p:cNvPr id="3" name="Subtítulo 2">
            <a:extLst>
              <a:ext uri="{FF2B5EF4-FFF2-40B4-BE49-F238E27FC236}">
                <a16:creationId xmlns:a16="http://schemas.microsoft.com/office/drawing/2014/main" id="{09A016E8-3426-4444-9EB7-FCEDBBB792CD}"/>
              </a:ext>
            </a:extLst>
          </p:cNvPr>
          <p:cNvSpPr>
            <a:spLocks noGrp="1"/>
          </p:cNvSpPr>
          <p:nvPr>
            <p:ph type="subTitle" idx="1"/>
          </p:nvPr>
        </p:nvSpPr>
        <p:spPr>
          <a:xfrm>
            <a:off x="6376082" y="4320319"/>
            <a:ext cx="4343500" cy="653395"/>
          </a:xfrm>
        </p:spPr>
        <p:txBody>
          <a:bodyPr>
            <a:normAutofit/>
          </a:bodyPr>
          <a:lstStyle/>
          <a:p>
            <a:pPr algn="l"/>
            <a:r>
              <a:rPr lang="es-MX" sz="2800" dirty="0">
                <a:solidFill>
                  <a:srgbClr val="8A6D47"/>
                </a:solidFill>
                <a:latin typeface="Arial" panose="020B0604020202020204" pitchFamily="34" charset="0"/>
                <a:cs typeface="Arial" panose="020B0604020202020204" pitchFamily="34" charset="0"/>
              </a:rPr>
              <a:t>Subestación de potencia</a:t>
            </a:r>
          </a:p>
        </p:txBody>
      </p:sp>
    </p:spTree>
    <p:extLst>
      <p:ext uri="{BB962C8B-B14F-4D97-AF65-F5344CB8AC3E}">
        <p14:creationId xmlns:p14="http://schemas.microsoft.com/office/powerpoint/2010/main" val="91438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267408C-A096-42B8-8433-663F6121794D}"/>
              </a:ext>
            </a:extLst>
          </p:cNvPr>
          <p:cNvSpPr>
            <a:spLocks noGrp="1"/>
          </p:cNvSpPr>
          <p:nvPr>
            <p:ph idx="1"/>
          </p:nvPr>
        </p:nvSpPr>
        <p:spPr>
          <a:xfrm>
            <a:off x="1265279" y="615120"/>
            <a:ext cx="9661441" cy="6007084"/>
          </a:xfrm>
        </p:spPr>
        <p:txBody>
          <a:bodyPr/>
          <a:lstStyle/>
          <a:p>
            <a:pPr marL="36900" indent="0">
              <a:buNone/>
            </a:pPr>
            <a:r>
              <a:rPr lang="es-MX" dirty="0"/>
              <a:t>1.- </a:t>
            </a:r>
            <a:r>
              <a:rPr lang="es-MX" dirty="0">
                <a:solidFill>
                  <a:schemeClr val="tx1"/>
                </a:solidFill>
                <a:hlinkClick r:id="rId2" action="ppaction://hlinksldjump">
                  <a:extLst>
                    <a:ext uri="{A12FA001-AC4F-418D-AE19-62706E023703}">
                      <ahyp:hlinkClr xmlns:ahyp="http://schemas.microsoft.com/office/drawing/2018/hyperlinkcolor" val="tx"/>
                    </a:ext>
                  </a:extLst>
                </a:hlinkClick>
              </a:rPr>
              <a:t>cronograma de actividades de proyecto ¨subestación de potencia¨</a:t>
            </a:r>
            <a:r>
              <a:rPr lang="es-MX" dirty="0">
                <a:solidFill>
                  <a:schemeClr val="tx1"/>
                </a:solidFill>
              </a:rPr>
              <a:t> </a:t>
            </a:r>
          </a:p>
          <a:p>
            <a:pPr marL="36900" indent="0">
              <a:buNone/>
            </a:pPr>
            <a:r>
              <a:rPr lang="es-MX" dirty="0"/>
              <a:t>2.- </a:t>
            </a:r>
            <a:r>
              <a:rPr lang="es-MX" dirty="0">
                <a:solidFill>
                  <a:schemeClr val="tx1"/>
                </a:solidFill>
                <a:hlinkClick r:id="rId3" action="ppaction://hlinksldjump">
                  <a:extLst>
                    <a:ext uri="{A12FA001-AC4F-418D-AE19-62706E023703}">
                      <ahyp:hlinkClr xmlns:ahyp="http://schemas.microsoft.com/office/drawing/2018/hyperlinkcolor" val="tx"/>
                    </a:ext>
                  </a:extLst>
                </a:hlinkClick>
              </a:rPr>
              <a:t>generalidades de una subestación de potencia</a:t>
            </a:r>
            <a:endParaRPr lang="es-MX" dirty="0">
              <a:solidFill>
                <a:schemeClr val="tx1"/>
              </a:solidFill>
            </a:endParaRPr>
          </a:p>
          <a:p>
            <a:pPr marL="36900" indent="0">
              <a:buNone/>
            </a:pPr>
            <a:r>
              <a:rPr lang="es-MX" dirty="0"/>
              <a:t>3.- </a:t>
            </a:r>
            <a:r>
              <a:rPr lang="es-MX" dirty="0">
                <a:solidFill>
                  <a:schemeClr val="tx1"/>
                </a:solidFill>
                <a:hlinkClick r:id="rId4" action="ppaction://hlinksldjump">
                  <a:extLst>
                    <a:ext uri="{A12FA001-AC4F-418D-AE19-62706E023703}">
                      <ahyp:hlinkClr xmlns:ahyp="http://schemas.microsoft.com/office/drawing/2018/hyperlinkcolor" val="tx"/>
                    </a:ext>
                  </a:extLst>
                </a:hlinkClick>
              </a:rPr>
              <a:t>clasificación por su tipo de operación</a:t>
            </a:r>
            <a:endParaRPr lang="es-MX" dirty="0">
              <a:solidFill>
                <a:schemeClr val="tx1"/>
              </a:solidFill>
            </a:endParaRPr>
          </a:p>
          <a:p>
            <a:pPr marL="36900" indent="0">
              <a:buNone/>
            </a:pPr>
            <a:r>
              <a:rPr lang="es-MX" dirty="0"/>
              <a:t>4.- </a:t>
            </a:r>
            <a:r>
              <a:rPr lang="es-MX" dirty="0">
                <a:solidFill>
                  <a:schemeClr val="tx1"/>
                </a:solidFill>
                <a:hlinkClick r:id="rId5" action="ppaction://hlinksldjump">
                  <a:extLst>
                    <a:ext uri="{A12FA001-AC4F-418D-AE19-62706E023703}">
                      <ahyp:hlinkClr xmlns:ahyp="http://schemas.microsoft.com/office/drawing/2018/hyperlinkcolor" val="tx"/>
                    </a:ext>
                  </a:extLst>
                </a:hlinkClick>
              </a:rPr>
              <a:t>clasificación por su construcción</a:t>
            </a:r>
            <a:endParaRPr lang="es-MX" dirty="0">
              <a:solidFill>
                <a:schemeClr val="tx1"/>
              </a:solidFill>
            </a:endParaRPr>
          </a:p>
          <a:p>
            <a:pPr marL="36900" indent="0">
              <a:buNone/>
            </a:pPr>
            <a:r>
              <a:rPr lang="es-MX" dirty="0"/>
              <a:t>5.- </a:t>
            </a:r>
            <a:r>
              <a:rPr lang="es-MX" dirty="0">
                <a:solidFill>
                  <a:schemeClr val="tx1"/>
                </a:solidFill>
                <a:hlinkClick r:id="rId6" action="ppaction://hlinksldjump">
                  <a:extLst>
                    <a:ext uri="{A12FA001-AC4F-418D-AE19-62706E023703}">
                      <ahyp:hlinkClr xmlns:ahyp="http://schemas.microsoft.com/office/drawing/2018/hyperlinkcolor" val="tx"/>
                    </a:ext>
                  </a:extLst>
                </a:hlinkClick>
              </a:rPr>
              <a:t>clasificación por su voltaje de operación</a:t>
            </a:r>
            <a:endParaRPr lang="es-MX" dirty="0">
              <a:solidFill>
                <a:schemeClr val="tx1"/>
              </a:solidFill>
            </a:endParaRPr>
          </a:p>
          <a:p>
            <a:pPr marL="36900" indent="0">
              <a:buNone/>
            </a:pPr>
            <a:r>
              <a:rPr lang="es-MX" dirty="0"/>
              <a:t>6.- </a:t>
            </a:r>
            <a:r>
              <a:rPr lang="es-MX" dirty="0">
                <a:solidFill>
                  <a:schemeClr val="tx1"/>
                </a:solidFill>
                <a:hlinkClick r:id="rId7" action="ppaction://hlinksldjump">
                  <a:extLst>
                    <a:ext uri="{A12FA001-AC4F-418D-AE19-62706E023703}">
                      <ahyp:hlinkClr xmlns:ahyp="http://schemas.microsoft.com/office/drawing/2018/hyperlinkcolor" val="tx"/>
                    </a:ext>
                  </a:extLst>
                </a:hlinkClick>
              </a:rPr>
              <a:t>como esta conformada una subestación de potencia </a:t>
            </a:r>
            <a:endParaRPr lang="es-MX" dirty="0">
              <a:solidFill>
                <a:schemeClr val="tx1"/>
              </a:solidFill>
            </a:endParaRPr>
          </a:p>
          <a:p>
            <a:pPr marL="36900" indent="0">
              <a:buNone/>
            </a:pPr>
            <a:r>
              <a:rPr lang="es-MX" dirty="0"/>
              <a:t>7.- </a:t>
            </a:r>
            <a:r>
              <a:rPr lang="es-MX" dirty="0">
                <a:solidFill>
                  <a:schemeClr val="tx1"/>
                </a:solidFill>
                <a:hlinkClick r:id="rId8" action="ppaction://hlinksldjump">
                  <a:extLst>
                    <a:ext uri="{A12FA001-AC4F-418D-AE19-62706E023703}">
                      <ahyp:hlinkClr xmlns:ahyp="http://schemas.microsoft.com/office/drawing/2018/hyperlinkcolor" val="tx"/>
                    </a:ext>
                  </a:extLst>
                </a:hlinkClick>
              </a:rPr>
              <a:t>elementos principales de una subestación</a:t>
            </a:r>
            <a:endParaRPr lang="es-MX" dirty="0">
              <a:solidFill>
                <a:schemeClr val="tx1"/>
              </a:solidFill>
            </a:endParaRPr>
          </a:p>
          <a:p>
            <a:pPr marL="36900" indent="0">
              <a:buNone/>
            </a:pPr>
            <a:r>
              <a:rPr lang="es-MX" dirty="0"/>
              <a:t>          </a:t>
            </a:r>
            <a:r>
              <a:rPr lang="es-MX" dirty="0">
                <a:solidFill>
                  <a:schemeClr val="tx1"/>
                </a:solidFill>
                <a:hlinkClick r:id="rId9" action="ppaction://hlinksldjump">
                  <a:extLst>
                    <a:ext uri="{A12FA001-AC4F-418D-AE19-62706E023703}">
                      <ahyp:hlinkClr xmlns:ahyp="http://schemas.microsoft.com/office/drawing/2018/hyperlinkcolor" val="tx"/>
                    </a:ext>
                  </a:extLst>
                </a:hlinkClick>
              </a:rPr>
              <a:t>Equipos de patio</a:t>
            </a:r>
            <a:endParaRPr lang="es-MX" dirty="0">
              <a:solidFill>
                <a:schemeClr val="tx1"/>
              </a:solidFill>
            </a:endParaRPr>
          </a:p>
          <a:p>
            <a:pPr marL="36900" indent="0">
              <a:buNone/>
            </a:pPr>
            <a:r>
              <a:rPr lang="es-MX" dirty="0"/>
              <a:t>          </a:t>
            </a:r>
            <a:r>
              <a:rPr lang="es-MX" dirty="0">
                <a:solidFill>
                  <a:schemeClr val="tx1"/>
                </a:solidFill>
                <a:hlinkClick r:id="rId10" action="ppaction://hlinksldjump">
                  <a:extLst>
                    <a:ext uri="{A12FA001-AC4F-418D-AE19-62706E023703}">
                      <ahyp:hlinkClr xmlns:ahyp="http://schemas.microsoft.com/office/drawing/2018/hyperlinkcolor" val="tx"/>
                    </a:ext>
                  </a:extLst>
                </a:hlinkClick>
              </a:rPr>
              <a:t>Equipos de tableros</a:t>
            </a:r>
            <a:endParaRPr lang="es-MX" dirty="0">
              <a:solidFill>
                <a:schemeClr val="tx1"/>
              </a:solidFill>
            </a:endParaRPr>
          </a:p>
          <a:p>
            <a:pPr marL="36900" indent="0">
              <a:buNone/>
            </a:pPr>
            <a:r>
              <a:rPr lang="es-MX" dirty="0"/>
              <a:t>          </a:t>
            </a:r>
            <a:r>
              <a:rPr lang="es-MX" dirty="0">
                <a:solidFill>
                  <a:schemeClr val="tx1"/>
                </a:solidFill>
                <a:hlinkClick r:id="rId11" action="ppaction://hlinksldjump">
                  <a:extLst>
                    <a:ext uri="{A12FA001-AC4F-418D-AE19-62706E023703}">
                      <ahyp:hlinkClr xmlns:ahyp="http://schemas.microsoft.com/office/drawing/2018/hyperlinkcolor" val="tx"/>
                    </a:ext>
                  </a:extLst>
                </a:hlinkClick>
              </a:rPr>
              <a:t>Servicios auxiliares</a:t>
            </a:r>
            <a:endParaRPr lang="es-MX" dirty="0">
              <a:solidFill>
                <a:schemeClr val="tx1"/>
              </a:solidFill>
            </a:endParaRPr>
          </a:p>
          <a:p>
            <a:pPr marL="36900" indent="0">
              <a:buNone/>
            </a:pPr>
            <a:r>
              <a:rPr lang="es-MX" dirty="0"/>
              <a:t>8.- </a:t>
            </a:r>
            <a:r>
              <a:rPr lang="es-MX" dirty="0">
                <a:solidFill>
                  <a:schemeClr val="tx1"/>
                </a:solidFill>
                <a:hlinkClick r:id="rId12" action="ppaction://hlinksldjump">
                  <a:extLst>
                    <a:ext uri="{A12FA001-AC4F-418D-AE19-62706E023703}">
                      <ahyp:hlinkClr xmlns:ahyp="http://schemas.microsoft.com/office/drawing/2018/hyperlinkcolor" val="tx"/>
                    </a:ext>
                  </a:extLst>
                </a:hlinkClick>
              </a:rPr>
              <a:t>subestación ¨pie de la cuesta¨</a:t>
            </a:r>
            <a:r>
              <a:rPr lang="es-MX" dirty="0">
                <a:solidFill>
                  <a:schemeClr val="tx1"/>
                </a:solidFill>
              </a:rPr>
              <a:t> </a:t>
            </a:r>
          </a:p>
          <a:p>
            <a:pPr marL="36900" indent="0">
              <a:buNone/>
            </a:pPr>
            <a:r>
              <a:rPr lang="es-MX" dirty="0"/>
              <a:t>           </a:t>
            </a:r>
            <a:r>
              <a:rPr lang="es-MX" dirty="0">
                <a:solidFill>
                  <a:schemeClr val="tx1"/>
                </a:solidFill>
                <a:hlinkClick r:id="rId13" action="ppaction://hlinksldjump">
                  <a:extLst>
                    <a:ext uri="{A12FA001-AC4F-418D-AE19-62706E023703}">
                      <ahyp:hlinkClr xmlns:ahyp="http://schemas.microsoft.com/office/drawing/2018/hyperlinkcolor" val="tx"/>
                    </a:ext>
                  </a:extLst>
                </a:hlinkClick>
              </a:rPr>
              <a:t>diagrama unifilar de la subestación ¨pie de la cuesta¨</a:t>
            </a:r>
            <a:endParaRPr lang="es-MX" dirty="0">
              <a:solidFill>
                <a:schemeClr val="tx1"/>
              </a:solidFill>
            </a:endParaRPr>
          </a:p>
          <a:p>
            <a:pPr marL="36900" indent="0">
              <a:buNone/>
            </a:pPr>
            <a:r>
              <a:rPr lang="es-MX" dirty="0"/>
              <a:t>           </a:t>
            </a:r>
            <a:r>
              <a:rPr lang="es-MX" sz="2000" dirty="0">
                <a:solidFill>
                  <a:schemeClr val="tx1"/>
                </a:solidFill>
                <a:latin typeface="Calibri" panose="020F0502020204030204" pitchFamily="34" charset="0"/>
                <a:cs typeface="Calibri" panose="020F0502020204030204" pitchFamily="34" charset="0"/>
                <a:hlinkClick r:id="rId14" action="ppaction://hlinksldjump">
                  <a:extLst>
                    <a:ext uri="{A12FA001-AC4F-418D-AE19-62706E023703}">
                      <ahyp:hlinkClr xmlns:ahyp="http://schemas.microsoft.com/office/drawing/2018/hyperlinkcolor" val="tx"/>
                    </a:ext>
                  </a:extLst>
                </a:hlinkClick>
              </a:rPr>
              <a:t>Esquema de anillo de 230kv en la zona acapulco </a:t>
            </a:r>
            <a:endParaRPr lang="es-MX" sz="2000" dirty="0">
              <a:solidFill>
                <a:schemeClr val="tx1"/>
              </a:solidFill>
              <a:latin typeface="Calibri" panose="020F0502020204030204" pitchFamily="34" charset="0"/>
              <a:cs typeface="Calibri" panose="020F0502020204030204" pitchFamily="34" charset="0"/>
            </a:endParaRPr>
          </a:p>
          <a:p>
            <a:pPr marL="36900" indent="0">
              <a:buNone/>
            </a:pPr>
            <a:endParaRPr lang="es-MX" dirty="0"/>
          </a:p>
          <a:p>
            <a:endParaRPr lang="es-MX" dirty="0"/>
          </a:p>
        </p:txBody>
      </p:sp>
      <p:sp>
        <p:nvSpPr>
          <p:cNvPr id="4" name="CuadroTexto 3">
            <a:extLst>
              <a:ext uri="{FF2B5EF4-FFF2-40B4-BE49-F238E27FC236}">
                <a16:creationId xmlns:a16="http://schemas.microsoft.com/office/drawing/2014/main" id="{79DEB1E3-DB83-420A-83CD-9FAE14751D16}"/>
              </a:ext>
            </a:extLst>
          </p:cNvPr>
          <p:cNvSpPr txBox="1"/>
          <p:nvPr/>
        </p:nvSpPr>
        <p:spPr>
          <a:xfrm>
            <a:off x="5353880" y="-92766"/>
            <a:ext cx="2093843" cy="707886"/>
          </a:xfrm>
          <a:prstGeom prst="rect">
            <a:avLst/>
          </a:prstGeom>
          <a:noFill/>
        </p:spPr>
        <p:txBody>
          <a:bodyPr wrap="square" rtlCol="0">
            <a:spAutoFit/>
          </a:bodyPr>
          <a:lstStyle/>
          <a:p>
            <a:r>
              <a:rPr lang="es-MX" sz="4000" dirty="0"/>
              <a:t>índice</a:t>
            </a:r>
          </a:p>
        </p:txBody>
      </p:sp>
    </p:spTree>
    <p:extLst>
      <p:ext uri="{BB962C8B-B14F-4D97-AF65-F5344CB8AC3E}">
        <p14:creationId xmlns:p14="http://schemas.microsoft.com/office/powerpoint/2010/main" val="2669739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D3F9A-EB23-467C-9A46-D1AD1D2CB477}"/>
              </a:ext>
            </a:extLst>
          </p:cNvPr>
          <p:cNvSpPr>
            <a:spLocks noGrp="1"/>
          </p:cNvSpPr>
          <p:nvPr>
            <p:ph type="title"/>
          </p:nvPr>
        </p:nvSpPr>
        <p:spPr>
          <a:xfrm>
            <a:off x="919119" y="135677"/>
            <a:ext cx="10353762" cy="837057"/>
          </a:xfrm>
        </p:spPr>
        <p:txBody>
          <a:bodyPr>
            <a:normAutofit/>
          </a:bodyPr>
          <a:lstStyle/>
          <a:p>
            <a:r>
              <a:rPr lang="en-US" dirty="0">
                <a:latin typeface="Arial" panose="020B0604020202020204" pitchFamily="34" charset="0"/>
                <a:cs typeface="Arial" panose="020B0604020202020204" pitchFamily="34" charset="0"/>
              </a:rPr>
              <a:t>Cronograma de actividades</a:t>
            </a:r>
            <a:endParaRPr lang="es-MX"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A119E4B7-657F-45E6-BBDB-0B84FA85481E}"/>
              </a:ext>
            </a:extLst>
          </p:cNvPr>
          <p:cNvPicPr>
            <a:picLocks noChangeAspect="1"/>
          </p:cNvPicPr>
          <p:nvPr/>
        </p:nvPicPr>
        <p:blipFill>
          <a:blip r:embed="rId2"/>
          <a:stretch>
            <a:fillRect/>
          </a:stretch>
        </p:blipFill>
        <p:spPr>
          <a:xfrm>
            <a:off x="1086278" y="972734"/>
            <a:ext cx="10019443" cy="5633475"/>
          </a:xfrm>
          <a:prstGeom prst="rect">
            <a:avLst/>
          </a:prstGeom>
        </p:spPr>
      </p:pic>
      <p:sp>
        <p:nvSpPr>
          <p:cNvPr id="4" name="Flecha: hacia la izquierda 3">
            <a:hlinkClick r:id="rId3" action="ppaction://hlinksldjump"/>
            <a:extLst>
              <a:ext uri="{FF2B5EF4-FFF2-40B4-BE49-F238E27FC236}">
                <a16:creationId xmlns:a16="http://schemas.microsoft.com/office/drawing/2014/main" id="{7B92C26F-3BBE-48BC-B236-6B6F611AAD38}"/>
              </a:ext>
            </a:extLst>
          </p:cNvPr>
          <p:cNvSpPr/>
          <p:nvPr/>
        </p:nvSpPr>
        <p:spPr>
          <a:xfrm>
            <a:off x="0" y="5885266"/>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2459771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7F9264-E745-474F-99BF-3435E9696779}"/>
              </a:ext>
            </a:extLst>
          </p:cNvPr>
          <p:cNvSpPr>
            <a:spLocks noGrp="1"/>
          </p:cNvSpPr>
          <p:nvPr>
            <p:ph type="title"/>
          </p:nvPr>
        </p:nvSpPr>
        <p:spPr>
          <a:xfrm>
            <a:off x="111936" y="187568"/>
            <a:ext cx="10353762" cy="1122849"/>
          </a:xfrm>
        </p:spPr>
        <p:txBody>
          <a:bodyPr/>
          <a:lstStyle/>
          <a:p>
            <a:r>
              <a:rPr lang="es-MX" dirty="0"/>
              <a:t>Generalidades de una subestación de potencia</a:t>
            </a:r>
          </a:p>
        </p:txBody>
      </p:sp>
      <p:sp>
        <p:nvSpPr>
          <p:cNvPr id="3" name="Marcador de contenido 2">
            <a:extLst>
              <a:ext uri="{FF2B5EF4-FFF2-40B4-BE49-F238E27FC236}">
                <a16:creationId xmlns:a16="http://schemas.microsoft.com/office/drawing/2014/main" id="{322265F6-DC4B-4544-9DBA-18976ACD07C2}"/>
              </a:ext>
            </a:extLst>
          </p:cNvPr>
          <p:cNvSpPr>
            <a:spLocks noGrp="1"/>
          </p:cNvSpPr>
          <p:nvPr>
            <p:ph idx="1"/>
          </p:nvPr>
        </p:nvSpPr>
        <p:spPr>
          <a:xfrm>
            <a:off x="220604" y="1322447"/>
            <a:ext cx="10353762" cy="2362473"/>
          </a:xfrm>
        </p:spPr>
        <p:txBody>
          <a:bodyPr/>
          <a:lstStyle/>
          <a:p>
            <a:pPr marL="36900" indent="0">
              <a:lnSpc>
                <a:spcPct val="107000"/>
              </a:lnSpc>
              <a:spcAft>
                <a:spcPts val="800"/>
              </a:spcAft>
              <a:buNone/>
            </a:pPr>
            <a:r>
              <a:rPr lang="es-MX" sz="2400" dirty="0">
                <a:effectLst/>
                <a:latin typeface="Calibri" panose="020F0502020204030204" pitchFamily="34" charset="0"/>
                <a:ea typeface="Calibri" panose="020F0502020204030204" pitchFamily="34" charset="0"/>
                <a:cs typeface="Times New Roman" panose="02020603050405020304" pitchFamily="18" charset="0"/>
              </a:rPr>
              <a:t>Una subestación de potencia es la encargada de recibir la energía que se transporta por líneas de alta tensión desde las centrales generadoras hasta las ciudades.</a:t>
            </a:r>
          </a:p>
          <a:p>
            <a:pPr marL="36900" indent="0">
              <a:lnSpc>
                <a:spcPct val="107000"/>
              </a:lnSpc>
              <a:spcAft>
                <a:spcPts val="800"/>
              </a:spcAft>
              <a:buNone/>
            </a:pPr>
            <a:r>
              <a:rPr lang="es-MX" sz="2400" dirty="0">
                <a:effectLst/>
                <a:latin typeface="Calibri" panose="020F0502020204030204" pitchFamily="34" charset="0"/>
                <a:ea typeface="Calibri" panose="020F0502020204030204" pitchFamily="34" charset="0"/>
                <a:cs typeface="Times New Roman" panose="02020603050405020304" pitchFamily="18" charset="0"/>
              </a:rPr>
              <a:t> La transmisión de la energía en México corre a cargo de la Comisión Federal de Electricidad (C.F.E.) y se realiza a 400,000 volts hasta llegar a estas subestaciones.</a:t>
            </a:r>
          </a:p>
          <a:p>
            <a:pPr marL="36900" indent="0">
              <a:buNone/>
            </a:pPr>
            <a:endParaRPr lang="es-MX"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94D3AC12-5448-459F-BA63-3616FD5F5798}"/>
              </a:ext>
            </a:extLst>
          </p:cNvPr>
          <p:cNvPicPr>
            <a:picLocks noChangeAspect="1"/>
          </p:cNvPicPr>
          <p:nvPr/>
        </p:nvPicPr>
        <p:blipFill>
          <a:blip r:embed="rId2"/>
          <a:stretch>
            <a:fillRect/>
          </a:stretch>
        </p:blipFill>
        <p:spPr>
          <a:xfrm>
            <a:off x="6736787" y="3696950"/>
            <a:ext cx="5455213" cy="3068557"/>
          </a:xfrm>
          <a:prstGeom prst="rect">
            <a:avLst/>
          </a:prstGeom>
        </p:spPr>
      </p:pic>
      <p:sp>
        <p:nvSpPr>
          <p:cNvPr id="5" name="Flecha: hacia la izquierda 4">
            <a:hlinkClick r:id="rId3" action="ppaction://hlinksldjump"/>
            <a:extLst>
              <a:ext uri="{FF2B5EF4-FFF2-40B4-BE49-F238E27FC236}">
                <a16:creationId xmlns:a16="http://schemas.microsoft.com/office/drawing/2014/main" id="{70B7E0DE-AB59-4806-AE76-B87A7C7580FA}"/>
              </a:ext>
            </a:extLst>
          </p:cNvPr>
          <p:cNvSpPr/>
          <p:nvPr/>
        </p:nvSpPr>
        <p:spPr>
          <a:xfrm>
            <a:off x="0" y="5813194"/>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3813587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7BD49C8-C413-4547-8604-22F931FA6B1F}"/>
              </a:ext>
            </a:extLst>
          </p:cNvPr>
          <p:cNvSpPr>
            <a:spLocks noGrp="1"/>
          </p:cNvSpPr>
          <p:nvPr>
            <p:ph idx="1"/>
          </p:nvPr>
        </p:nvSpPr>
        <p:spPr>
          <a:xfrm>
            <a:off x="919118" y="412329"/>
            <a:ext cx="10353762" cy="1461325"/>
          </a:xfrm>
        </p:spPr>
        <p:txBody>
          <a:bodyPr/>
          <a:lstStyle/>
          <a:p>
            <a:pPr marL="36900" indent="0">
              <a:buNone/>
            </a:pPr>
            <a:r>
              <a:rPr lang="es-MX" dirty="0">
                <a:latin typeface="Calibri" panose="020F0502020204030204" pitchFamily="34" charset="0"/>
                <a:cs typeface="Calibri" panose="020F0502020204030204" pitchFamily="34" charset="0"/>
              </a:rPr>
              <a:t>Las Subestaciones eléctricas son un conjunto de máquinas, aparatos y circuitos, que tienen la función de modificar los parámetros de la potencia eléctrica, permitiendo el control del flujo de energía, brindando seguridad para el sistema eléctrico, para los mismos equipos y para el personal de operación y mantenimiento. Las subestaciones se pueden clasificar como sigue:</a:t>
            </a:r>
          </a:p>
        </p:txBody>
      </p:sp>
      <p:pic>
        <p:nvPicPr>
          <p:cNvPr id="4" name="Imagen 3">
            <a:extLst>
              <a:ext uri="{FF2B5EF4-FFF2-40B4-BE49-F238E27FC236}">
                <a16:creationId xmlns:a16="http://schemas.microsoft.com/office/drawing/2014/main" id="{6BB4FBE4-080F-4A75-9ADA-EA504C24B4F4}"/>
              </a:ext>
            </a:extLst>
          </p:cNvPr>
          <p:cNvPicPr>
            <a:picLocks noChangeAspect="1"/>
          </p:cNvPicPr>
          <p:nvPr/>
        </p:nvPicPr>
        <p:blipFill>
          <a:blip r:embed="rId2"/>
          <a:stretch>
            <a:fillRect/>
          </a:stretch>
        </p:blipFill>
        <p:spPr>
          <a:xfrm>
            <a:off x="2690191" y="2014331"/>
            <a:ext cx="6811617" cy="4549947"/>
          </a:xfrm>
          <a:prstGeom prst="rect">
            <a:avLst/>
          </a:prstGeom>
        </p:spPr>
      </p:pic>
      <p:sp>
        <p:nvSpPr>
          <p:cNvPr id="5" name="Flecha: hacia la izquierda 4">
            <a:hlinkClick r:id="rId3" action="ppaction://hlinksldjump"/>
            <a:extLst>
              <a:ext uri="{FF2B5EF4-FFF2-40B4-BE49-F238E27FC236}">
                <a16:creationId xmlns:a16="http://schemas.microsoft.com/office/drawing/2014/main" id="{10124A79-B6EC-4167-9EC7-D8ACF995C8AC}"/>
              </a:ext>
            </a:extLst>
          </p:cNvPr>
          <p:cNvSpPr/>
          <p:nvPr/>
        </p:nvSpPr>
        <p:spPr>
          <a:xfrm>
            <a:off x="0" y="5905687"/>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3391086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99E73A5-45C0-4E57-88F8-70442C0A4870}"/>
              </a:ext>
            </a:extLst>
          </p:cNvPr>
          <p:cNvSpPr>
            <a:spLocks noGrp="1"/>
          </p:cNvSpPr>
          <p:nvPr>
            <p:ph idx="1"/>
          </p:nvPr>
        </p:nvSpPr>
        <p:spPr>
          <a:xfrm>
            <a:off x="919119" y="227501"/>
            <a:ext cx="10353762" cy="3262804"/>
          </a:xfrm>
        </p:spPr>
        <p:txBody>
          <a:bodyPr>
            <a:normAutofit fontScale="92500" lnSpcReduction="10000"/>
          </a:bodyPr>
          <a:lstStyle/>
          <a:p>
            <a:pPr marL="36900" indent="0" algn="l" fontAlgn="base">
              <a:buNone/>
            </a:pPr>
            <a:r>
              <a:rPr lang="es-MX" sz="2800" dirty="0">
                <a:latin typeface="Calibri" panose="020F0502020204030204" pitchFamily="34" charset="0"/>
                <a:cs typeface="Calibri" panose="020F0502020204030204" pitchFamily="34" charset="0"/>
              </a:rPr>
              <a:t>                            Clasificación por su tipo de operación</a:t>
            </a:r>
          </a:p>
          <a:p>
            <a:pPr fontAlgn="base"/>
            <a:r>
              <a:rPr lang="es-MX" dirty="0">
                <a:latin typeface="Calibri" panose="020F0502020204030204" pitchFamily="34" charset="0"/>
                <a:cs typeface="Calibri" panose="020F0502020204030204" pitchFamily="34" charset="0"/>
              </a:rPr>
              <a:t>De maniobra</a:t>
            </a:r>
          </a:p>
          <a:p>
            <a:pPr marL="36900" indent="0" algn="just">
              <a:buNone/>
            </a:pPr>
            <a:r>
              <a:rPr lang="es-MX" dirty="0">
                <a:latin typeface="Calibri" panose="020F0502020204030204" pitchFamily="34" charset="0"/>
                <a:cs typeface="Calibri" panose="020F0502020204030204" pitchFamily="34" charset="0"/>
              </a:rPr>
              <a:t>Su función es unir algunas líneas de transporte con otras de distribución, con el propósito de dar mayor confiabilidad y continuidad al servicio; el nivel de tensión es uno solo, por lo tanto no se utilizan transformadores de potencia que eleven o reduzcan el voltaje.</a:t>
            </a:r>
          </a:p>
          <a:p>
            <a:pPr fontAlgn="base"/>
            <a:r>
              <a:rPr lang="es-MX" dirty="0">
                <a:latin typeface="Calibri" panose="020F0502020204030204" pitchFamily="34" charset="0"/>
                <a:cs typeface="Calibri" panose="020F0502020204030204" pitchFamily="34" charset="0"/>
              </a:rPr>
              <a:t>De transformación</a:t>
            </a:r>
          </a:p>
          <a:p>
            <a:pPr marL="36900" indent="0" fontAlgn="base">
              <a:buNone/>
            </a:pPr>
            <a:r>
              <a:rPr lang="es-MX" dirty="0">
                <a:latin typeface="Calibri" panose="020F0502020204030204" pitchFamily="34" charset="0"/>
                <a:cs typeface="Calibri" panose="020F0502020204030204" pitchFamily="34" charset="0"/>
              </a:rPr>
              <a:t>La tensión de salida es diferente de la de entrada; estas son las que permiten elevar o reducir los niveles de tensión desde los puntos de generación, pasando por lo niveles más altos de transmisión, hasta lo niveles más bajos de subtransmisión o distribución.</a:t>
            </a:r>
          </a:p>
          <a:p>
            <a:endParaRPr lang="es-MX" dirty="0"/>
          </a:p>
        </p:txBody>
      </p:sp>
      <p:pic>
        <p:nvPicPr>
          <p:cNvPr id="4" name="Imagen 3">
            <a:extLst>
              <a:ext uri="{FF2B5EF4-FFF2-40B4-BE49-F238E27FC236}">
                <a16:creationId xmlns:a16="http://schemas.microsoft.com/office/drawing/2014/main" id="{BEF12583-0560-4F99-BFD0-4A14BEFC70FB}"/>
              </a:ext>
            </a:extLst>
          </p:cNvPr>
          <p:cNvPicPr>
            <a:picLocks noChangeAspect="1"/>
          </p:cNvPicPr>
          <p:nvPr/>
        </p:nvPicPr>
        <p:blipFill>
          <a:blip r:embed="rId2"/>
          <a:stretch>
            <a:fillRect/>
          </a:stretch>
        </p:blipFill>
        <p:spPr>
          <a:xfrm>
            <a:off x="2769173" y="3308356"/>
            <a:ext cx="6653653" cy="3448752"/>
          </a:xfrm>
          <a:prstGeom prst="rect">
            <a:avLst/>
          </a:prstGeom>
        </p:spPr>
      </p:pic>
      <p:sp>
        <p:nvSpPr>
          <p:cNvPr id="5" name="Flecha: hacia la izquierda 4">
            <a:hlinkClick r:id="rId3" action="ppaction://hlinksldjump"/>
            <a:extLst>
              <a:ext uri="{FF2B5EF4-FFF2-40B4-BE49-F238E27FC236}">
                <a16:creationId xmlns:a16="http://schemas.microsoft.com/office/drawing/2014/main" id="{F49DEFDB-4372-450A-B288-3AEF9C5CDF79}"/>
              </a:ext>
            </a:extLst>
          </p:cNvPr>
          <p:cNvSpPr/>
          <p:nvPr/>
        </p:nvSpPr>
        <p:spPr>
          <a:xfrm>
            <a:off x="0" y="5804795"/>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3505886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F8AB89-3FE8-439A-B4C7-BBAE84EB1C91}"/>
              </a:ext>
            </a:extLst>
          </p:cNvPr>
          <p:cNvSpPr>
            <a:spLocks noGrp="1"/>
          </p:cNvSpPr>
          <p:nvPr>
            <p:ph idx="1"/>
          </p:nvPr>
        </p:nvSpPr>
        <p:spPr>
          <a:xfrm>
            <a:off x="919119" y="380727"/>
            <a:ext cx="10353762" cy="2798571"/>
          </a:xfrm>
        </p:spPr>
        <p:txBody>
          <a:bodyPr/>
          <a:lstStyle/>
          <a:p>
            <a:pPr marL="36900" indent="0" algn="ctr">
              <a:buNone/>
            </a:pPr>
            <a:r>
              <a:rPr lang="es-MX" sz="2400" dirty="0">
                <a:latin typeface="Calibri" panose="020F0502020204030204" pitchFamily="34" charset="0"/>
                <a:cs typeface="Calibri" panose="020F0502020204030204" pitchFamily="34" charset="0"/>
              </a:rPr>
              <a:t>Clasificación por su construcción: </a:t>
            </a:r>
          </a:p>
          <a:p>
            <a:pPr marL="36900" indent="0">
              <a:buNone/>
            </a:pPr>
            <a:r>
              <a:rPr lang="es-MX" dirty="0">
                <a:latin typeface="Calibri" panose="020F0502020204030204" pitchFamily="34" charset="0"/>
                <a:cs typeface="Calibri" panose="020F0502020204030204" pitchFamily="34" charset="0"/>
              </a:rPr>
              <a:t>Subestaciones Interiores o encapsuladas:</a:t>
            </a:r>
          </a:p>
          <a:p>
            <a:pPr marL="36900" indent="0">
              <a:buNone/>
            </a:pPr>
            <a:r>
              <a:rPr lang="es-MX" dirty="0">
                <a:latin typeface="Calibri" panose="020F0502020204030204" pitchFamily="34" charset="0"/>
                <a:cs typeface="Calibri" panose="020F0502020204030204" pitchFamily="34" charset="0"/>
              </a:rPr>
              <a:t>Donde sus elementos constitutivos se instalan en el interior de edificios apropiados.</a:t>
            </a:r>
          </a:p>
          <a:p>
            <a:pPr marL="36900" indent="0">
              <a:buNone/>
            </a:pPr>
            <a:endParaRPr lang="es-MX" dirty="0">
              <a:latin typeface="Calibri" panose="020F0502020204030204" pitchFamily="34" charset="0"/>
              <a:cs typeface="Calibri" panose="020F0502020204030204" pitchFamily="34" charset="0"/>
            </a:endParaRPr>
          </a:p>
          <a:p>
            <a:pPr marL="36900" indent="0">
              <a:buNone/>
            </a:pPr>
            <a:r>
              <a:rPr lang="es-MX" dirty="0">
                <a:latin typeface="Calibri" panose="020F0502020204030204" pitchFamily="34" charset="0"/>
                <a:cs typeface="Calibri" panose="020F0502020204030204" pitchFamily="34" charset="0"/>
              </a:rPr>
              <a:t>Subestaciones Exteriores o de Intemperie:</a:t>
            </a:r>
          </a:p>
          <a:p>
            <a:pPr marL="36900" indent="0">
              <a:buNone/>
            </a:pPr>
            <a:r>
              <a:rPr lang="es-MX" dirty="0">
                <a:latin typeface="Calibri" panose="020F0502020204030204" pitchFamily="34" charset="0"/>
                <a:cs typeface="Calibri" panose="020F0502020204030204" pitchFamily="34" charset="0"/>
              </a:rPr>
              <a:t> Sus elementos constitutivos se instalan a las condiciones ambientales.</a:t>
            </a:r>
          </a:p>
        </p:txBody>
      </p:sp>
      <p:pic>
        <p:nvPicPr>
          <p:cNvPr id="4" name="Imagen 3">
            <a:extLst>
              <a:ext uri="{FF2B5EF4-FFF2-40B4-BE49-F238E27FC236}">
                <a16:creationId xmlns:a16="http://schemas.microsoft.com/office/drawing/2014/main" id="{CB774A8F-746E-459F-A876-48239B26A919}"/>
              </a:ext>
            </a:extLst>
          </p:cNvPr>
          <p:cNvPicPr>
            <a:picLocks noChangeAspect="1"/>
          </p:cNvPicPr>
          <p:nvPr/>
        </p:nvPicPr>
        <p:blipFill>
          <a:blip r:embed="rId2"/>
          <a:stretch>
            <a:fillRect/>
          </a:stretch>
        </p:blipFill>
        <p:spPr>
          <a:xfrm>
            <a:off x="1511112" y="3291380"/>
            <a:ext cx="3695700" cy="3076575"/>
          </a:xfrm>
          <a:prstGeom prst="rect">
            <a:avLst/>
          </a:prstGeom>
        </p:spPr>
      </p:pic>
      <p:pic>
        <p:nvPicPr>
          <p:cNvPr id="5" name="Imagen 4">
            <a:extLst>
              <a:ext uri="{FF2B5EF4-FFF2-40B4-BE49-F238E27FC236}">
                <a16:creationId xmlns:a16="http://schemas.microsoft.com/office/drawing/2014/main" id="{40A352A2-915C-4888-8C68-33B14B9979F9}"/>
              </a:ext>
            </a:extLst>
          </p:cNvPr>
          <p:cNvPicPr>
            <a:picLocks noChangeAspect="1"/>
          </p:cNvPicPr>
          <p:nvPr/>
        </p:nvPicPr>
        <p:blipFill>
          <a:blip r:embed="rId3"/>
          <a:stretch>
            <a:fillRect/>
          </a:stretch>
        </p:blipFill>
        <p:spPr>
          <a:xfrm>
            <a:off x="6794695" y="3291380"/>
            <a:ext cx="4069073" cy="3047877"/>
          </a:xfrm>
          <a:prstGeom prst="rect">
            <a:avLst/>
          </a:prstGeom>
        </p:spPr>
      </p:pic>
      <p:sp>
        <p:nvSpPr>
          <p:cNvPr id="6" name="Flecha: hacia la izquierda 5">
            <a:hlinkClick r:id="rId4" action="ppaction://hlinksldjump"/>
            <a:extLst>
              <a:ext uri="{FF2B5EF4-FFF2-40B4-BE49-F238E27FC236}">
                <a16:creationId xmlns:a16="http://schemas.microsoft.com/office/drawing/2014/main" id="{5BD29A66-3A8C-4BD5-B675-1F77FE0F3959}"/>
              </a:ext>
            </a:extLst>
          </p:cNvPr>
          <p:cNvSpPr/>
          <p:nvPr/>
        </p:nvSpPr>
        <p:spPr>
          <a:xfrm>
            <a:off x="0" y="5891798"/>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2033690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218F852-C0B7-466F-9614-AAC12EFBF1F9}"/>
              </a:ext>
            </a:extLst>
          </p:cNvPr>
          <p:cNvSpPr>
            <a:spLocks noGrp="1"/>
          </p:cNvSpPr>
          <p:nvPr>
            <p:ph idx="1"/>
          </p:nvPr>
        </p:nvSpPr>
        <p:spPr>
          <a:xfrm>
            <a:off x="919119" y="433736"/>
            <a:ext cx="10353762" cy="2561255"/>
          </a:xfrm>
        </p:spPr>
        <p:txBody>
          <a:bodyPr>
            <a:normAutofit lnSpcReduction="10000"/>
          </a:bodyPr>
          <a:lstStyle/>
          <a:p>
            <a:pPr marL="36900" indent="0" algn="ctr">
              <a:buNone/>
            </a:pPr>
            <a:r>
              <a:rPr lang="es-MX" sz="2400" dirty="0">
                <a:latin typeface="Calibri" panose="020F0502020204030204" pitchFamily="34" charset="0"/>
                <a:cs typeface="Calibri" panose="020F0502020204030204" pitchFamily="34" charset="0"/>
              </a:rPr>
              <a:t>Clasificación por su voltaje de operación</a:t>
            </a:r>
          </a:p>
          <a:p>
            <a:pPr marL="36900" indent="0" algn="l">
              <a:buNone/>
            </a:pPr>
            <a:r>
              <a:rPr lang="es-MX" dirty="0">
                <a:latin typeface="Calibri" panose="020F0502020204030204" pitchFamily="34" charset="0"/>
                <a:cs typeface="Calibri" panose="020F0502020204030204" pitchFamily="34" charset="0"/>
              </a:rPr>
              <a:t>Las subestaciones, según voltaje de operación, pueden ser categorizadas como:</a:t>
            </a:r>
          </a:p>
          <a:p>
            <a:r>
              <a:rPr lang="es-MX" dirty="0">
                <a:latin typeface="Calibri" panose="020F0502020204030204" pitchFamily="34" charset="0"/>
                <a:cs typeface="Calibri" panose="020F0502020204030204" pitchFamily="34" charset="0"/>
              </a:rPr>
              <a:t>Subestaciones de alto voltaje (subestaciones de alto voltaje) - Involucrando voltajes entre 11 KV y 66 KV.</a:t>
            </a:r>
          </a:p>
          <a:p>
            <a:r>
              <a:rPr lang="es-MX" dirty="0">
                <a:latin typeface="Calibri" panose="020F0502020204030204" pitchFamily="34" charset="0"/>
                <a:cs typeface="Calibri" panose="020F0502020204030204" pitchFamily="34" charset="0"/>
              </a:rPr>
              <a:t>Subestaciones Extra Alto Voltaje - Involucrando voltajes entre 132 kV y 400 kV.</a:t>
            </a:r>
          </a:p>
          <a:p>
            <a:r>
              <a:rPr lang="es-MX" dirty="0">
                <a:latin typeface="Calibri" panose="020F0502020204030204" pitchFamily="34" charset="0"/>
                <a:cs typeface="Calibri" panose="020F0502020204030204" pitchFamily="34" charset="0"/>
              </a:rPr>
              <a:t>Ultra alto voltaje - Tensión de funcionamiento superior a 400 KV.</a:t>
            </a:r>
          </a:p>
          <a:p>
            <a:endParaRPr lang="es-MX" dirty="0"/>
          </a:p>
        </p:txBody>
      </p:sp>
      <p:pic>
        <p:nvPicPr>
          <p:cNvPr id="4" name="Imagen 3">
            <a:extLst>
              <a:ext uri="{FF2B5EF4-FFF2-40B4-BE49-F238E27FC236}">
                <a16:creationId xmlns:a16="http://schemas.microsoft.com/office/drawing/2014/main" id="{974B95DA-A994-4936-B713-BF3AFA11AA08}"/>
              </a:ext>
            </a:extLst>
          </p:cNvPr>
          <p:cNvPicPr>
            <a:picLocks noChangeAspect="1"/>
          </p:cNvPicPr>
          <p:nvPr/>
        </p:nvPicPr>
        <p:blipFill>
          <a:blip r:embed="rId2"/>
          <a:stretch>
            <a:fillRect/>
          </a:stretch>
        </p:blipFill>
        <p:spPr>
          <a:xfrm>
            <a:off x="3638623" y="2933115"/>
            <a:ext cx="4914754" cy="3682262"/>
          </a:xfrm>
          <a:prstGeom prst="rect">
            <a:avLst/>
          </a:prstGeom>
        </p:spPr>
      </p:pic>
      <p:sp>
        <p:nvSpPr>
          <p:cNvPr id="5" name="Flecha: hacia la izquierda 4">
            <a:hlinkClick r:id="rId3" action="ppaction://hlinksldjump"/>
            <a:extLst>
              <a:ext uri="{FF2B5EF4-FFF2-40B4-BE49-F238E27FC236}">
                <a16:creationId xmlns:a16="http://schemas.microsoft.com/office/drawing/2014/main" id="{D7868893-D805-4616-AD31-05D9E6B1B17C}"/>
              </a:ext>
            </a:extLst>
          </p:cNvPr>
          <p:cNvSpPr/>
          <p:nvPr/>
        </p:nvSpPr>
        <p:spPr>
          <a:xfrm>
            <a:off x="0" y="5774092"/>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1772249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A9D041-2EB9-4C50-B57B-0CC5680A0C79}"/>
              </a:ext>
            </a:extLst>
          </p:cNvPr>
          <p:cNvSpPr>
            <a:spLocks noGrp="1"/>
          </p:cNvSpPr>
          <p:nvPr>
            <p:ph type="title"/>
          </p:nvPr>
        </p:nvSpPr>
        <p:spPr>
          <a:xfrm>
            <a:off x="236806" y="322718"/>
            <a:ext cx="11718387" cy="970450"/>
          </a:xfrm>
        </p:spPr>
        <p:txBody>
          <a:bodyPr>
            <a:noAutofit/>
          </a:bodyPr>
          <a:lstStyle/>
          <a:p>
            <a:pPr>
              <a:lnSpc>
                <a:spcPct val="90000"/>
              </a:lnSpc>
            </a:pPr>
            <a:br>
              <a:rPr lang="es-MX" sz="2400" dirty="0">
                <a:effectLst/>
                <a:latin typeface="Arial" panose="020B0604020202020204" pitchFamily="34" charset="0"/>
                <a:ea typeface="Calibri" panose="020F0502020204030204" pitchFamily="34" charset="0"/>
                <a:cs typeface="Arial" panose="020B0604020202020204" pitchFamily="34" charset="0"/>
              </a:rPr>
            </a:br>
            <a:r>
              <a:rPr lang="es-MX" sz="3600" dirty="0">
                <a:effectLst/>
                <a:latin typeface="Arial" panose="020B0604020202020204" pitchFamily="34" charset="0"/>
                <a:ea typeface="Calibri" panose="020F0502020204030204" pitchFamily="34" charset="0"/>
                <a:cs typeface="Arial" panose="020B0604020202020204" pitchFamily="34" charset="0"/>
              </a:rPr>
              <a:t>como esta conformada una subestación de potencia </a:t>
            </a:r>
            <a:endParaRPr lang="es-MX" sz="3600" dirty="0">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79D513D4-88BE-4071-92C9-7D2F067122A6}"/>
              </a:ext>
            </a:extLst>
          </p:cNvPr>
          <p:cNvSpPr>
            <a:spLocks noGrp="1"/>
          </p:cNvSpPr>
          <p:nvPr>
            <p:ph idx="1"/>
          </p:nvPr>
        </p:nvSpPr>
        <p:spPr>
          <a:xfrm>
            <a:off x="236806" y="1415741"/>
            <a:ext cx="6810913" cy="4940104"/>
          </a:xfrm>
        </p:spPr>
        <p:txBody>
          <a:bodyPr anchor="ctr">
            <a:normAutofit/>
          </a:bodyPr>
          <a:lstStyle/>
          <a:p>
            <a:pPr marL="36900" indent="0">
              <a:spcAft>
                <a:spcPts val="800"/>
              </a:spcAft>
              <a:buClr>
                <a:srgbClr val="CFAC73"/>
              </a:buClr>
              <a:buNone/>
            </a:pPr>
            <a:br>
              <a:rPr lang="es-MX" sz="2800" dirty="0">
                <a:effectLst/>
                <a:latin typeface="Arial" panose="020B0604020202020204" pitchFamily="34" charset="0"/>
                <a:ea typeface="Calibri" panose="020F0502020204030204" pitchFamily="34" charset="0"/>
                <a:cs typeface="Arial" panose="020B0604020202020204" pitchFamily="34" charset="0"/>
              </a:rPr>
            </a:br>
            <a:r>
              <a:rPr lang="es-MX" sz="2000" dirty="0">
                <a:effectLst/>
                <a:latin typeface="Arial" panose="020B0604020202020204" pitchFamily="34" charset="0"/>
                <a:ea typeface="Calibri" panose="020F0502020204030204" pitchFamily="34" charset="0"/>
                <a:cs typeface="Arial" panose="020B0604020202020204" pitchFamily="34" charset="0"/>
              </a:rPr>
              <a:t>Una subestación de potencia está conformada por tres grandes partes:</a:t>
            </a:r>
            <a:endParaRPr lang="es-MX" dirty="0">
              <a:effectLst/>
              <a:latin typeface="Calibri" panose="020F0502020204030204" pitchFamily="34" charset="0"/>
              <a:ea typeface="Calibri" panose="020F0502020204030204" pitchFamily="34" charset="0"/>
              <a:cs typeface="Calibri" panose="020F0502020204030204" pitchFamily="34" charset="0"/>
            </a:endParaRPr>
          </a:p>
          <a:p>
            <a:pPr>
              <a:spcAft>
                <a:spcPts val="800"/>
              </a:spcAft>
              <a:buClr>
                <a:srgbClr val="CFAC73"/>
              </a:buClr>
            </a:pPr>
            <a:r>
              <a:rPr lang="es-MX" dirty="0">
                <a:effectLst/>
                <a:latin typeface="Calibri" panose="020F0502020204030204" pitchFamily="34" charset="0"/>
                <a:ea typeface="Calibri" panose="020F0502020204030204" pitchFamily="34" charset="0"/>
                <a:cs typeface="Calibri" panose="020F0502020204030204" pitchFamily="34" charset="0"/>
              </a:rPr>
              <a:t>Patio de conexiones: En el patio de conexiones se encuentran agrupados los interruptores, seccionadores, transformadores de corriente y de potencial, los descargadores de sobretensión y las trampas de onda, entre otros.</a:t>
            </a:r>
          </a:p>
          <a:p>
            <a:pPr>
              <a:spcAft>
                <a:spcPts val="800"/>
              </a:spcAft>
              <a:buClr>
                <a:srgbClr val="CFAC73"/>
              </a:buClr>
            </a:pPr>
            <a:r>
              <a:rPr lang="es-MX" dirty="0">
                <a:effectLst/>
                <a:latin typeface="Calibri" panose="020F0502020204030204" pitchFamily="34" charset="0"/>
                <a:ea typeface="Calibri" panose="020F0502020204030204" pitchFamily="34" charset="0"/>
                <a:cs typeface="Calibri" panose="020F0502020204030204" pitchFamily="34" charset="0"/>
              </a:rPr>
              <a:t> El patio de transformadores. </a:t>
            </a:r>
          </a:p>
          <a:p>
            <a:pPr>
              <a:spcAft>
                <a:spcPts val="800"/>
              </a:spcAft>
              <a:buClr>
                <a:srgbClr val="CFAC73"/>
              </a:buClr>
            </a:pPr>
            <a:endParaRPr lang="es-MX" dirty="0">
              <a:effectLst/>
              <a:latin typeface="Calibri" panose="020F0502020204030204" pitchFamily="34" charset="0"/>
              <a:ea typeface="Calibri" panose="020F0502020204030204" pitchFamily="34" charset="0"/>
              <a:cs typeface="Calibri" panose="020F0502020204030204" pitchFamily="34" charset="0"/>
            </a:endParaRPr>
          </a:p>
          <a:p>
            <a:pPr>
              <a:buClr>
                <a:srgbClr val="CFAC73"/>
              </a:buClr>
            </a:pPr>
            <a:r>
              <a:rPr lang="es-MX" dirty="0">
                <a:effectLst/>
                <a:latin typeface="Calibri" panose="020F0502020204030204" pitchFamily="34" charset="0"/>
                <a:ea typeface="Calibri" panose="020F0502020204030204" pitchFamily="34" charset="0"/>
                <a:cs typeface="Calibri" panose="020F0502020204030204" pitchFamily="34" charset="0"/>
              </a:rPr>
              <a:t>Casa de control: Es el lugar en el que se encuentran alojados todos los tableros, los cargadores, las baterías e inversores. </a:t>
            </a:r>
          </a:p>
          <a:p>
            <a:pPr>
              <a:buClr>
                <a:srgbClr val="CFAC73"/>
              </a:buClr>
            </a:pPr>
            <a:endParaRPr lang="es-MX" dirty="0"/>
          </a:p>
        </p:txBody>
      </p:sp>
      <p:pic>
        <p:nvPicPr>
          <p:cNvPr id="4" name="Imagen 3">
            <a:extLst>
              <a:ext uri="{FF2B5EF4-FFF2-40B4-BE49-F238E27FC236}">
                <a16:creationId xmlns:a16="http://schemas.microsoft.com/office/drawing/2014/main" id="{9032C437-5B08-4F87-83C9-1EDA639BEDF7}"/>
              </a:ext>
            </a:extLst>
          </p:cNvPr>
          <p:cNvPicPr>
            <a:picLocks noChangeAspect="1"/>
          </p:cNvPicPr>
          <p:nvPr/>
        </p:nvPicPr>
        <p:blipFill>
          <a:blip r:embed="rId3"/>
          <a:stretch>
            <a:fillRect/>
          </a:stretch>
        </p:blipFill>
        <p:spPr>
          <a:xfrm>
            <a:off x="7047719" y="2098209"/>
            <a:ext cx="5144281" cy="2897944"/>
          </a:xfrm>
          <a:prstGeom prst="rect">
            <a:avLst/>
          </a:prstGeom>
        </p:spPr>
      </p:pic>
      <p:sp>
        <p:nvSpPr>
          <p:cNvPr id="5" name="Flecha: hacia la izquierda 4">
            <a:hlinkClick r:id="rId4" action="ppaction://hlinksldjump"/>
            <a:extLst>
              <a:ext uri="{FF2B5EF4-FFF2-40B4-BE49-F238E27FC236}">
                <a16:creationId xmlns:a16="http://schemas.microsoft.com/office/drawing/2014/main" id="{7D75ED87-93F4-4F1B-84C9-77747626D33E}"/>
              </a:ext>
            </a:extLst>
          </p:cNvPr>
          <p:cNvSpPr/>
          <p:nvPr/>
        </p:nvSpPr>
        <p:spPr>
          <a:xfrm>
            <a:off x="0" y="5879688"/>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2405756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977E147-26E6-4B73-8466-395446BB916E}"/>
              </a:ext>
            </a:extLst>
          </p:cNvPr>
          <p:cNvSpPr>
            <a:spLocks noGrp="1"/>
          </p:cNvSpPr>
          <p:nvPr>
            <p:ph idx="1"/>
          </p:nvPr>
        </p:nvSpPr>
        <p:spPr>
          <a:xfrm>
            <a:off x="919119" y="443523"/>
            <a:ext cx="10353762" cy="2440356"/>
          </a:xfrm>
        </p:spPr>
        <p:txBody>
          <a:bodyPr>
            <a:normAutofit/>
          </a:bodyPr>
          <a:lstStyle/>
          <a:p>
            <a:pPr marL="36900" indent="0" algn="ctr">
              <a:buNone/>
            </a:pPr>
            <a:r>
              <a:rPr lang="es-MX" dirty="0">
                <a:latin typeface="Calibri" panose="020F0502020204030204" pitchFamily="34" charset="0"/>
                <a:cs typeface="Calibri" panose="020F0502020204030204" pitchFamily="34" charset="0"/>
              </a:rPr>
              <a:t>ELEMENTOS PRINCIPALES DE LAS SUBESTACIONES</a:t>
            </a:r>
          </a:p>
          <a:p>
            <a:pPr marL="36900" indent="0">
              <a:buNone/>
            </a:pPr>
            <a:r>
              <a:rPr lang="es-MX" dirty="0">
                <a:latin typeface="Calibri" panose="020F0502020204030204" pitchFamily="34" charset="0"/>
                <a:cs typeface="Calibri" panose="020F0502020204030204" pitchFamily="34" charset="0"/>
              </a:rPr>
              <a:t>La disposición, característica y cantidad de equipo para cada subestación, depende directamente de la configuración escogida. Por lo tanto se hará una descripción general y esencial aplicable a cualquier configuración.</a:t>
            </a:r>
            <a:br>
              <a:rPr lang="es-MX" dirty="0">
                <a:latin typeface="Calibri" panose="020F0502020204030204" pitchFamily="34" charset="0"/>
                <a:cs typeface="Calibri" panose="020F0502020204030204" pitchFamily="34" charset="0"/>
              </a:rPr>
            </a:br>
            <a:r>
              <a:rPr lang="es-MX" dirty="0">
                <a:latin typeface="Calibri" panose="020F0502020204030204" pitchFamily="34" charset="0"/>
                <a:cs typeface="Calibri" panose="020F0502020204030204" pitchFamily="34" charset="0"/>
              </a:rPr>
              <a:t>En ellas se encuentran además de las estructuras y soportes que facilitan la llegada y salida de las líneas, un conjunto denominado "elementos principales de la subestación". Estos elementos se clasifican en 3 categorías:</a:t>
            </a:r>
          </a:p>
          <a:p>
            <a:pPr marL="36900" indent="0">
              <a:buNone/>
            </a:pPr>
            <a:endParaRPr lang="es-MX" dirty="0">
              <a:latin typeface="Calibri" panose="020F0502020204030204" pitchFamily="34" charset="0"/>
              <a:cs typeface="Calibri" panose="020F0502020204030204" pitchFamily="34" charset="0"/>
            </a:endParaRPr>
          </a:p>
          <a:p>
            <a:pPr marL="36900" indent="0" algn="l">
              <a:buNone/>
            </a:pPr>
            <a:endParaRPr lang="es-MX" dirty="0">
              <a:latin typeface="Calibri" panose="020F0502020204030204" pitchFamily="34" charset="0"/>
              <a:cs typeface="Calibri" panose="020F0502020204030204" pitchFamily="34" charset="0"/>
            </a:endParaRPr>
          </a:p>
        </p:txBody>
      </p:sp>
      <p:pic>
        <p:nvPicPr>
          <p:cNvPr id="4" name="Imagen 3">
            <a:extLst>
              <a:ext uri="{FF2B5EF4-FFF2-40B4-BE49-F238E27FC236}">
                <a16:creationId xmlns:a16="http://schemas.microsoft.com/office/drawing/2014/main" id="{C76447FB-A95C-419A-AE19-84B23FDCBA2B}"/>
              </a:ext>
            </a:extLst>
          </p:cNvPr>
          <p:cNvPicPr>
            <a:picLocks noChangeAspect="1"/>
          </p:cNvPicPr>
          <p:nvPr/>
        </p:nvPicPr>
        <p:blipFill>
          <a:blip r:embed="rId2"/>
          <a:stretch>
            <a:fillRect/>
          </a:stretch>
        </p:blipFill>
        <p:spPr>
          <a:xfrm>
            <a:off x="3114675" y="3005284"/>
            <a:ext cx="5962650" cy="3267075"/>
          </a:xfrm>
          <a:prstGeom prst="rect">
            <a:avLst/>
          </a:prstGeom>
        </p:spPr>
      </p:pic>
      <p:sp>
        <p:nvSpPr>
          <p:cNvPr id="5" name="Flecha: hacia la izquierda 4">
            <a:hlinkClick r:id="rId3" action="ppaction://hlinksldjump"/>
            <a:extLst>
              <a:ext uri="{FF2B5EF4-FFF2-40B4-BE49-F238E27FC236}">
                <a16:creationId xmlns:a16="http://schemas.microsoft.com/office/drawing/2014/main" id="{A4E0A580-3C6F-411B-8A8F-0FCDC114DF4A}"/>
              </a:ext>
            </a:extLst>
          </p:cNvPr>
          <p:cNvSpPr/>
          <p:nvPr/>
        </p:nvSpPr>
        <p:spPr>
          <a:xfrm>
            <a:off x="0" y="5796202"/>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2869904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B4C51D0-46D7-4008-B147-8939FBACE5C8}"/>
              </a:ext>
            </a:extLst>
          </p:cNvPr>
          <p:cNvSpPr>
            <a:spLocks noGrp="1"/>
          </p:cNvSpPr>
          <p:nvPr>
            <p:ph idx="1"/>
          </p:nvPr>
        </p:nvSpPr>
        <p:spPr>
          <a:xfrm>
            <a:off x="919119" y="340971"/>
            <a:ext cx="10353762" cy="3274426"/>
          </a:xfrm>
        </p:spPr>
        <p:txBody>
          <a:bodyPr>
            <a:normAutofit/>
          </a:bodyPr>
          <a:lstStyle/>
          <a:p>
            <a:pPr marL="36900" indent="0">
              <a:buNone/>
            </a:pPr>
            <a:r>
              <a:rPr lang="es-MX" dirty="0">
                <a:latin typeface="Calibri" panose="020F0502020204030204" pitchFamily="34" charset="0"/>
                <a:cs typeface="Calibri" panose="020F0502020204030204" pitchFamily="34" charset="0"/>
              </a:rPr>
              <a:t>Equipo de patio: </a:t>
            </a:r>
          </a:p>
          <a:p>
            <a:pPr marL="36900" indent="0">
              <a:buNone/>
            </a:pPr>
            <a:r>
              <a:rPr lang="es-MX" dirty="0">
                <a:latin typeface="Calibri" panose="020F0502020204030204" pitchFamily="34" charset="0"/>
                <a:cs typeface="Calibri" panose="020F0502020204030204" pitchFamily="34" charset="0"/>
              </a:rPr>
              <a:t>Son elementos constitutivos del sistema de potencia que se encuentran instalados en el patio de conexiones, generalmente a la intemperie, estando expuestos a las condiciones ambientales. Son estos:</a:t>
            </a:r>
          </a:p>
          <a:p>
            <a:pPr marL="36900" indent="0">
              <a:buNone/>
            </a:pPr>
            <a:r>
              <a:rPr lang="es-MX" u="sng" dirty="0">
                <a:effectLst/>
                <a:latin typeface="Calibri" panose="020F0502020204030204" pitchFamily="34" charset="0"/>
                <a:cs typeface="Calibri" panose="020F0502020204030204" pitchFamily="34" charset="0"/>
              </a:rPr>
              <a:t>Transformador de Corriente (T.C) Transformador de Potencial (T.P) Transformador de Potencia Interruptor (I) Seccionador (S) Pararrayos (P) Trampa de onda (T.O) Barrajes y Estructuras.</a:t>
            </a:r>
          </a:p>
          <a:p>
            <a:pPr marL="36900" indent="0">
              <a:buNone/>
            </a:pPr>
            <a:r>
              <a:rPr lang="es-MX" dirty="0">
                <a:latin typeface="Calibri" panose="020F0502020204030204" pitchFamily="34" charset="0"/>
                <a:cs typeface="Calibri" panose="020F0502020204030204" pitchFamily="34" charset="0"/>
              </a:rPr>
              <a:t>El espacio ocupado por el conjunto de equipos pertenecientes a una misma salida de la subestación se denomina "Campo" o "Bahía", por ejemplo Campo de Línea, Bahía de Transformador, etc.</a:t>
            </a:r>
          </a:p>
        </p:txBody>
      </p:sp>
      <p:pic>
        <p:nvPicPr>
          <p:cNvPr id="4" name="Imagen 3">
            <a:extLst>
              <a:ext uri="{FF2B5EF4-FFF2-40B4-BE49-F238E27FC236}">
                <a16:creationId xmlns:a16="http://schemas.microsoft.com/office/drawing/2014/main" id="{DAA38BDE-D5A8-433B-9DC1-EEB249950E0A}"/>
              </a:ext>
            </a:extLst>
          </p:cNvPr>
          <p:cNvPicPr>
            <a:picLocks noChangeAspect="1"/>
          </p:cNvPicPr>
          <p:nvPr/>
        </p:nvPicPr>
        <p:blipFill>
          <a:blip r:embed="rId2"/>
          <a:stretch>
            <a:fillRect/>
          </a:stretch>
        </p:blipFill>
        <p:spPr>
          <a:xfrm>
            <a:off x="4529798" y="3338020"/>
            <a:ext cx="6231988" cy="3479526"/>
          </a:xfrm>
          <a:prstGeom prst="rect">
            <a:avLst/>
          </a:prstGeom>
        </p:spPr>
      </p:pic>
      <p:sp>
        <p:nvSpPr>
          <p:cNvPr id="5" name="Flecha: hacia la izquierda 4">
            <a:hlinkClick r:id="rId3" action="ppaction://hlinksldjump"/>
            <a:extLst>
              <a:ext uri="{FF2B5EF4-FFF2-40B4-BE49-F238E27FC236}">
                <a16:creationId xmlns:a16="http://schemas.microsoft.com/office/drawing/2014/main" id="{05E68043-CA49-40ED-BF29-1E3536D20686}"/>
              </a:ext>
            </a:extLst>
          </p:cNvPr>
          <p:cNvSpPr/>
          <p:nvPr/>
        </p:nvSpPr>
        <p:spPr>
          <a:xfrm>
            <a:off x="0" y="5865233"/>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3585094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01B3444-BCF8-47D2-91BF-1A8A396CF6DD}"/>
              </a:ext>
            </a:extLst>
          </p:cNvPr>
          <p:cNvSpPr>
            <a:spLocks noGrp="1"/>
          </p:cNvSpPr>
          <p:nvPr>
            <p:ph idx="1"/>
          </p:nvPr>
        </p:nvSpPr>
        <p:spPr>
          <a:xfrm>
            <a:off x="919119" y="354224"/>
            <a:ext cx="10353762" cy="1713116"/>
          </a:xfrm>
        </p:spPr>
        <p:txBody>
          <a:bodyPr/>
          <a:lstStyle/>
          <a:p>
            <a:pPr marL="36900" indent="0">
              <a:buNone/>
            </a:pPr>
            <a:r>
              <a:rPr lang="es-MX" dirty="0">
                <a:latin typeface="Calibri" panose="020F0502020204030204" pitchFamily="34" charset="0"/>
                <a:cs typeface="Calibri" panose="020F0502020204030204" pitchFamily="34" charset="0"/>
              </a:rPr>
              <a:t>Equipos de tablero:</a:t>
            </a:r>
          </a:p>
          <a:p>
            <a:pPr marL="36900" indent="0">
              <a:buNone/>
            </a:pPr>
            <a:r>
              <a:rPr lang="es-MX" dirty="0">
                <a:latin typeface="Calibri" panose="020F0502020204030204" pitchFamily="34" charset="0"/>
                <a:cs typeface="Calibri" panose="020F0502020204030204" pitchFamily="34" charset="0"/>
              </a:rPr>
              <a:t> Son todos los elementos de control, medición y protección, indicadores luminosos y alarmas, instalados en la casa de control y soportados por los tableros de la subestación. Su función es facilitar la supervisión y manejo de la subestación, por parte del operador.</a:t>
            </a:r>
          </a:p>
        </p:txBody>
      </p:sp>
      <p:pic>
        <p:nvPicPr>
          <p:cNvPr id="4" name="Imagen 3">
            <a:extLst>
              <a:ext uri="{FF2B5EF4-FFF2-40B4-BE49-F238E27FC236}">
                <a16:creationId xmlns:a16="http://schemas.microsoft.com/office/drawing/2014/main" id="{117FD2FD-9163-4AED-93AF-E1A7D6C97EB9}"/>
              </a:ext>
            </a:extLst>
          </p:cNvPr>
          <p:cNvPicPr>
            <a:picLocks noChangeAspect="1"/>
          </p:cNvPicPr>
          <p:nvPr/>
        </p:nvPicPr>
        <p:blipFill>
          <a:blip r:embed="rId2"/>
          <a:stretch>
            <a:fillRect/>
          </a:stretch>
        </p:blipFill>
        <p:spPr>
          <a:xfrm>
            <a:off x="902771" y="2519315"/>
            <a:ext cx="5193229" cy="3192168"/>
          </a:xfrm>
          <a:prstGeom prst="rect">
            <a:avLst/>
          </a:prstGeom>
        </p:spPr>
      </p:pic>
      <p:pic>
        <p:nvPicPr>
          <p:cNvPr id="5" name="Imagen 4">
            <a:extLst>
              <a:ext uri="{FF2B5EF4-FFF2-40B4-BE49-F238E27FC236}">
                <a16:creationId xmlns:a16="http://schemas.microsoft.com/office/drawing/2014/main" id="{D1022767-FAF5-404C-BCB8-23FB792927DD}"/>
              </a:ext>
            </a:extLst>
          </p:cNvPr>
          <p:cNvPicPr>
            <a:picLocks noChangeAspect="1"/>
          </p:cNvPicPr>
          <p:nvPr/>
        </p:nvPicPr>
        <p:blipFill>
          <a:blip r:embed="rId3"/>
          <a:stretch>
            <a:fillRect/>
          </a:stretch>
        </p:blipFill>
        <p:spPr>
          <a:xfrm>
            <a:off x="7266256" y="2011884"/>
            <a:ext cx="3368919" cy="4491892"/>
          </a:xfrm>
          <a:prstGeom prst="rect">
            <a:avLst/>
          </a:prstGeom>
        </p:spPr>
      </p:pic>
      <p:sp>
        <p:nvSpPr>
          <p:cNvPr id="6" name="Flecha: hacia la izquierda 5">
            <a:hlinkClick r:id="rId4" action="ppaction://hlinksldjump"/>
            <a:extLst>
              <a:ext uri="{FF2B5EF4-FFF2-40B4-BE49-F238E27FC236}">
                <a16:creationId xmlns:a16="http://schemas.microsoft.com/office/drawing/2014/main" id="{8E5B0FBC-811E-43CA-A20F-BCB41B361758}"/>
              </a:ext>
            </a:extLst>
          </p:cNvPr>
          <p:cNvSpPr/>
          <p:nvPr/>
        </p:nvSpPr>
        <p:spPr>
          <a:xfrm>
            <a:off x="0" y="5905687"/>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3782250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17374F3-94A8-450D-8B2A-B92896F28049}"/>
              </a:ext>
            </a:extLst>
          </p:cNvPr>
          <p:cNvSpPr>
            <a:spLocks noGrp="1"/>
          </p:cNvSpPr>
          <p:nvPr>
            <p:ph idx="1"/>
          </p:nvPr>
        </p:nvSpPr>
        <p:spPr>
          <a:xfrm>
            <a:off x="919119" y="446989"/>
            <a:ext cx="10353762" cy="3197360"/>
          </a:xfrm>
        </p:spPr>
        <p:txBody>
          <a:bodyPr/>
          <a:lstStyle/>
          <a:p>
            <a:pPr marL="36900" indent="0" algn="just">
              <a:buNone/>
            </a:pPr>
            <a:r>
              <a:rPr lang="es-MX" dirty="0">
                <a:latin typeface="Calibri" panose="020F0502020204030204" pitchFamily="34" charset="0"/>
                <a:cs typeface="Calibri" panose="020F0502020204030204" pitchFamily="34" charset="0"/>
              </a:rPr>
              <a:t>Servicios auxiliares:</a:t>
            </a:r>
          </a:p>
          <a:p>
            <a:pPr marL="36900" indent="0" algn="just">
              <a:buNone/>
            </a:pPr>
            <a:r>
              <a:rPr lang="es-MX" dirty="0">
                <a:latin typeface="Calibri" panose="020F0502020204030204" pitchFamily="34" charset="0"/>
                <a:cs typeface="Calibri" panose="020F0502020204030204" pitchFamily="34" charset="0"/>
              </a:rPr>
              <a:t>Son todo el conjunto de instalaciones formadas por las fuentes de alimentación de corriente continua y de corriente alterna, de baja tensión que se utilizan para energizar los sistemas de control, protección, señalización, alarmas y alumbrado de una subestación, así como el sistema contra incendio. Las partes del sistema auxiliar son las siguiente:</a:t>
            </a:r>
            <a:br>
              <a:rPr lang="es-MX" dirty="0">
                <a:latin typeface="Calibri" panose="020F0502020204030204" pitchFamily="34" charset="0"/>
                <a:cs typeface="Calibri" panose="020F0502020204030204" pitchFamily="34" charset="0"/>
              </a:rPr>
            </a:br>
            <a:endParaRPr lang="es-MX" dirty="0">
              <a:latin typeface="Calibri" panose="020F0502020204030204" pitchFamily="34" charset="0"/>
              <a:cs typeface="Calibri" panose="020F0502020204030204" pitchFamily="34" charset="0"/>
            </a:endParaRPr>
          </a:p>
          <a:p>
            <a:pPr marL="36900" indent="0" algn="just">
              <a:buNone/>
            </a:pPr>
            <a:r>
              <a:rPr lang="es-MX" dirty="0">
                <a:latin typeface="Calibri" panose="020F0502020204030204" pitchFamily="34" charset="0"/>
                <a:cs typeface="Calibri" panose="020F0502020204030204" pitchFamily="34" charset="0"/>
              </a:rPr>
              <a:t>Servicio de DC: Interruptores, tableros, baterías, alumbrado de emergencia, cargadores.</a:t>
            </a:r>
            <a:br>
              <a:rPr lang="es-MX" dirty="0">
                <a:latin typeface="Calibri" panose="020F0502020204030204" pitchFamily="34" charset="0"/>
                <a:cs typeface="Calibri" panose="020F0502020204030204" pitchFamily="34" charset="0"/>
              </a:rPr>
            </a:br>
            <a:r>
              <a:rPr lang="es-MX" dirty="0">
                <a:latin typeface="Calibri" panose="020F0502020204030204" pitchFamily="34" charset="0"/>
                <a:cs typeface="Calibri" panose="020F0502020204030204" pitchFamily="34" charset="0"/>
              </a:rPr>
              <a:t>Servicio AC: alumbrado, aire acondicionado, ventilación, sistemas contra incendio, etc.</a:t>
            </a:r>
          </a:p>
          <a:p>
            <a:pPr marL="36900" indent="0">
              <a:buNone/>
            </a:pPr>
            <a:endParaRPr lang="es-MX" dirty="0"/>
          </a:p>
        </p:txBody>
      </p:sp>
      <p:pic>
        <p:nvPicPr>
          <p:cNvPr id="4" name="Imagen 3">
            <a:extLst>
              <a:ext uri="{FF2B5EF4-FFF2-40B4-BE49-F238E27FC236}">
                <a16:creationId xmlns:a16="http://schemas.microsoft.com/office/drawing/2014/main" id="{BCA3E025-D795-4FE0-9AB5-4CEA812619DC}"/>
              </a:ext>
            </a:extLst>
          </p:cNvPr>
          <p:cNvPicPr>
            <a:picLocks noChangeAspect="1"/>
          </p:cNvPicPr>
          <p:nvPr/>
        </p:nvPicPr>
        <p:blipFill>
          <a:blip r:embed="rId2"/>
          <a:stretch>
            <a:fillRect/>
          </a:stretch>
        </p:blipFill>
        <p:spPr>
          <a:xfrm>
            <a:off x="1622504" y="3303731"/>
            <a:ext cx="2159978" cy="3354684"/>
          </a:xfrm>
          <a:prstGeom prst="rect">
            <a:avLst/>
          </a:prstGeom>
        </p:spPr>
      </p:pic>
      <p:pic>
        <p:nvPicPr>
          <p:cNvPr id="5" name="Imagen 4">
            <a:extLst>
              <a:ext uri="{FF2B5EF4-FFF2-40B4-BE49-F238E27FC236}">
                <a16:creationId xmlns:a16="http://schemas.microsoft.com/office/drawing/2014/main" id="{1999E9B5-B8F6-49C5-B991-70B9C5F1F58B}"/>
              </a:ext>
            </a:extLst>
          </p:cNvPr>
          <p:cNvPicPr>
            <a:picLocks noChangeAspect="1"/>
          </p:cNvPicPr>
          <p:nvPr/>
        </p:nvPicPr>
        <p:blipFill>
          <a:blip r:embed="rId3"/>
          <a:stretch>
            <a:fillRect/>
          </a:stretch>
        </p:blipFill>
        <p:spPr>
          <a:xfrm>
            <a:off x="6330535" y="3277090"/>
            <a:ext cx="4389047" cy="3407966"/>
          </a:xfrm>
          <a:prstGeom prst="rect">
            <a:avLst/>
          </a:prstGeom>
        </p:spPr>
      </p:pic>
      <p:sp>
        <p:nvSpPr>
          <p:cNvPr id="6" name="Flecha: hacia la izquierda 5">
            <a:hlinkClick r:id="rId4" action="ppaction://hlinksldjump"/>
            <a:extLst>
              <a:ext uri="{FF2B5EF4-FFF2-40B4-BE49-F238E27FC236}">
                <a16:creationId xmlns:a16="http://schemas.microsoft.com/office/drawing/2014/main" id="{84C239FF-2CCD-4A2C-AED1-3E5627E056C5}"/>
              </a:ext>
            </a:extLst>
          </p:cNvPr>
          <p:cNvSpPr/>
          <p:nvPr/>
        </p:nvSpPr>
        <p:spPr>
          <a:xfrm>
            <a:off x="0" y="5905687"/>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738607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B38F5-E0E5-437A-A26C-24FD6AEB3AEA}"/>
              </a:ext>
            </a:extLst>
          </p:cNvPr>
          <p:cNvSpPr>
            <a:spLocks noGrp="1"/>
          </p:cNvSpPr>
          <p:nvPr>
            <p:ph type="title"/>
          </p:nvPr>
        </p:nvSpPr>
        <p:spPr>
          <a:xfrm>
            <a:off x="919119" y="116008"/>
            <a:ext cx="10353762" cy="970450"/>
          </a:xfrm>
        </p:spPr>
        <p:txBody>
          <a:bodyPr/>
          <a:lstStyle/>
          <a:p>
            <a:r>
              <a:rPr lang="es-MX"/>
              <a:t>Subestación pie de la cuesta</a:t>
            </a:r>
            <a:endParaRPr lang="es-MX" dirty="0"/>
          </a:p>
        </p:txBody>
      </p:sp>
      <p:sp>
        <p:nvSpPr>
          <p:cNvPr id="3" name="Marcador de contenido 2">
            <a:extLst>
              <a:ext uri="{FF2B5EF4-FFF2-40B4-BE49-F238E27FC236}">
                <a16:creationId xmlns:a16="http://schemas.microsoft.com/office/drawing/2014/main" id="{CC2B2DD7-9F05-4B8E-8136-85C6BB328F76}"/>
              </a:ext>
            </a:extLst>
          </p:cNvPr>
          <p:cNvSpPr>
            <a:spLocks noGrp="1"/>
          </p:cNvSpPr>
          <p:nvPr>
            <p:ph idx="1"/>
          </p:nvPr>
        </p:nvSpPr>
        <p:spPr>
          <a:xfrm>
            <a:off x="919119" y="972132"/>
            <a:ext cx="10353762" cy="2362473"/>
          </a:xfrm>
        </p:spPr>
        <p:txBody>
          <a:bodyPr>
            <a:normAutofit/>
          </a:bodyPr>
          <a:lstStyle/>
          <a:p>
            <a:pPr marL="36900" indent="0">
              <a:buNone/>
            </a:pPr>
            <a:r>
              <a:rPr lang="es-MX" dirty="0">
                <a:latin typeface="Calibri" panose="020F0502020204030204" pitchFamily="34" charset="0"/>
                <a:cs typeface="Calibri" panose="020F0502020204030204" pitchFamily="34" charset="0"/>
              </a:rPr>
              <a:t>La subestación pie de la cuesta se encuentra en las afueras del municipio de acapulco,</a:t>
            </a:r>
            <a:r>
              <a:rPr lang="es-ES" dirty="0">
                <a:effectLst/>
                <a:latin typeface="Calibri" panose="020F0502020204030204" pitchFamily="34" charset="0"/>
                <a:ea typeface="Times New Roman" panose="02020603050405020304" pitchFamily="18" charset="0"/>
                <a:cs typeface="Calibri" panose="020F0502020204030204" pitchFamily="34" charset="0"/>
              </a:rPr>
              <a:t> de la cual forma parte de las tres subestaciones receptoras existentes: QMD, LAT y PIC. </a:t>
            </a:r>
          </a:p>
          <a:p>
            <a:pPr marL="36900" indent="0">
              <a:buNone/>
            </a:pPr>
            <a:r>
              <a:rPr lang="es-MX" dirty="0">
                <a:effectLst/>
                <a:latin typeface="Calibri" panose="020F0502020204030204" pitchFamily="34" charset="0"/>
                <a:ea typeface="Times New Roman" panose="02020603050405020304" pitchFamily="18" charset="0"/>
                <a:cs typeface="Calibri" panose="020F0502020204030204" pitchFamily="34" charset="0"/>
              </a:rPr>
              <a:t>La Subestación Eléctrica de Potencia Pie de la Cuesta (PIC) con capacidad total de 225 MVA, entro en servicio a la red troncal del Sistema Eléctrico Nacional en diciembre del 2001, siendo la tercera en incorporarse de las Subestaciones Eléctricas El Quemado QMD (1977) quien fue la primera y Los Amates LAT (1988) quien fue la segunda. </a:t>
            </a:r>
          </a:p>
          <a:p>
            <a:pPr marL="36900" indent="0">
              <a:buNone/>
            </a:pPr>
            <a:endParaRPr lang="es-MX" dirty="0">
              <a:latin typeface="Calibri" panose="020F0502020204030204" pitchFamily="34" charset="0"/>
              <a:cs typeface="Calibri" panose="020F0502020204030204" pitchFamily="34" charset="0"/>
            </a:endParaRPr>
          </a:p>
        </p:txBody>
      </p:sp>
      <p:pic>
        <p:nvPicPr>
          <p:cNvPr id="10" name="Picture 4" descr="TecNM Campus Acapulco on Twitter: &quot;Compartimos la visita técnica de  reconocimiento de equipo y sistemas eléctricos del área de transmisión en  la Subestación de la CFE, Pie de la Cuesta por alumnos">
            <a:extLst>
              <a:ext uri="{FF2B5EF4-FFF2-40B4-BE49-F238E27FC236}">
                <a16:creationId xmlns:a16="http://schemas.microsoft.com/office/drawing/2014/main" id="{7C7E8B44-0369-4F2A-9F98-705360DC72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7757" y="3048000"/>
            <a:ext cx="5777947"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hacia la izquierda 4">
            <a:hlinkClick r:id="rId3" action="ppaction://hlinksldjump"/>
            <a:extLst>
              <a:ext uri="{FF2B5EF4-FFF2-40B4-BE49-F238E27FC236}">
                <a16:creationId xmlns:a16="http://schemas.microsoft.com/office/drawing/2014/main" id="{355A1A85-09BC-48A8-AACE-92970EEEF143}"/>
              </a:ext>
            </a:extLst>
          </p:cNvPr>
          <p:cNvSpPr/>
          <p:nvPr/>
        </p:nvSpPr>
        <p:spPr>
          <a:xfrm>
            <a:off x="28466" y="5885868"/>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355136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1226CDF-3404-46CE-A205-640C3B9AA53D}"/>
              </a:ext>
            </a:extLst>
          </p:cNvPr>
          <p:cNvSpPr>
            <a:spLocks noGrp="1"/>
          </p:cNvSpPr>
          <p:nvPr>
            <p:ph idx="1"/>
          </p:nvPr>
        </p:nvSpPr>
        <p:spPr>
          <a:xfrm>
            <a:off x="919118" y="940379"/>
            <a:ext cx="10353762" cy="1428907"/>
          </a:xfrm>
        </p:spPr>
        <p:txBody>
          <a:bodyPr>
            <a:normAutofit/>
          </a:bodyPr>
          <a:lstStyle/>
          <a:p>
            <a:pPr marL="36900" indent="0">
              <a:buNone/>
            </a:pPr>
            <a:r>
              <a:rPr lang="es-MX" dirty="0">
                <a:effectLst/>
                <a:latin typeface="Calibri" panose="020F0502020204030204" pitchFamily="34" charset="0"/>
                <a:ea typeface="Times New Roman" panose="02020603050405020304" pitchFamily="18" charset="0"/>
                <a:cs typeface="Calibri" panose="020F0502020204030204" pitchFamily="34" charset="0"/>
              </a:rPr>
              <a:t>Las Subestación Eléctrica de Potencia Pie de la Cuesta (PIC) cuenta con cuatro enlaces de 230 KV y cuatro enlaces de 115 KV. Actualmente cuenta con un banco de transformadores y un banco de reactores de líneas con una capacidad total de 225MVA, operando con una relación de transformación de 230/115/13.8 KV.</a:t>
            </a:r>
          </a:p>
          <a:p>
            <a:pPr marL="36900" indent="0">
              <a:buNone/>
            </a:pPr>
            <a:endParaRPr lang="es-MX" dirty="0">
              <a:latin typeface="Calibri" panose="020F0502020204030204" pitchFamily="34" charset="0"/>
              <a:cs typeface="Calibri" panose="020F0502020204030204" pitchFamily="34" charset="0"/>
            </a:endParaRPr>
          </a:p>
        </p:txBody>
      </p:sp>
      <p:pic>
        <p:nvPicPr>
          <p:cNvPr id="13" name="Imagen 12">
            <a:extLst>
              <a:ext uri="{FF2B5EF4-FFF2-40B4-BE49-F238E27FC236}">
                <a16:creationId xmlns:a16="http://schemas.microsoft.com/office/drawing/2014/main" id="{FDCD1383-4DC1-42B6-82AC-446467EBC8F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5072" y="3016029"/>
            <a:ext cx="8101855" cy="2549884"/>
          </a:xfrm>
          <a:prstGeom prst="rect">
            <a:avLst/>
          </a:prstGeom>
          <a:noFill/>
          <a:ln>
            <a:noFill/>
          </a:ln>
        </p:spPr>
      </p:pic>
    </p:spTree>
    <p:extLst>
      <p:ext uri="{BB962C8B-B14F-4D97-AF65-F5344CB8AC3E}">
        <p14:creationId xmlns:p14="http://schemas.microsoft.com/office/powerpoint/2010/main" val="3331007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Escala de tiempo&#10;&#10;Descripción generada automáticamente">
            <a:extLst>
              <a:ext uri="{FF2B5EF4-FFF2-40B4-BE49-F238E27FC236}">
                <a16:creationId xmlns:a16="http://schemas.microsoft.com/office/drawing/2014/main" id="{FA783B92-4C1B-40AB-BC6C-0405F6BB2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0637" y="645996"/>
            <a:ext cx="8780201" cy="6057658"/>
          </a:xfrm>
          <a:prstGeom prst="rect">
            <a:avLst/>
          </a:prstGeom>
        </p:spPr>
      </p:pic>
      <p:sp>
        <p:nvSpPr>
          <p:cNvPr id="2" name="CuadroTexto 1">
            <a:extLst>
              <a:ext uri="{FF2B5EF4-FFF2-40B4-BE49-F238E27FC236}">
                <a16:creationId xmlns:a16="http://schemas.microsoft.com/office/drawing/2014/main" id="{F22701C9-99E5-41DF-B8B2-114D617241CD}"/>
              </a:ext>
            </a:extLst>
          </p:cNvPr>
          <p:cNvSpPr txBox="1"/>
          <p:nvPr/>
        </p:nvSpPr>
        <p:spPr>
          <a:xfrm>
            <a:off x="1771162" y="184331"/>
            <a:ext cx="8649676" cy="461665"/>
          </a:xfrm>
          <a:prstGeom prst="rect">
            <a:avLst/>
          </a:prstGeom>
          <a:noFill/>
        </p:spPr>
        <p:txBody>
          <a:bodyPr wrap="none" rtlCol="0">
            <a:spAutoFit/>
          </a:bodyPr>
          <a:lstStyle/>
          <a:p>
            <a:r>
              <a:rPr lang="es-MX" sz="2400" dirty="0"/>
              <a:t>Diagrama unifilar de la subestación de potencia ¨pie de la cuesta¨</a:t>
            </a:r>
          </a:p>
        </p:txBody>
      </p:sp>
      <p:sp>
        <p:nvSpPr>
          <p:cNvPr id="4" name="Flecha: hacia la izquierda 3">
            <a:hlinkClick r:id="rId3" action="ppaction://hlinksldjump"/>
            <a:extLst>
              <a:ext uri="{FF2B5EF4-FFF2-40B4-BE49-F238E27FC236}">
                <a16:creationId xmlns:a16="http://schemas.microsoft.com/office/drawing/2014/main" id="{45F336B6-981B-46C5-B3B7-9541A4563BFF}"/>
              </a:ext>
            </a:extLst>
          </p:cNvPr>
          <p:cNvSpPr/>
          <p:nvPr/>
        </p:nvSpPr>
        <p:spPr>
          <a:xfrm>
            <a:off x="0" y="5905687"/>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3421349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1EE5D97-7A46-450D-998B-5F2F1A86D7E3}"/>
              </a:ext>
            </a:extLst>
          </p:cNvPr>
          <p:cNvPicPr>
            <a:picLocks noGrp="1" noChangeAspect="1"/>
          </p:cNvPicPr>
          <p:nvPr>
            <p:ph idx="1"/>
          </p:nvPr>
        </p:nvPicPr>
        <p:blipFill>
          <a:blip r:embed="rId2"/>
          <a:stretch>
            <a:fillRect/>
          </a:stretch>
        </p:blipFill>
        <p:spPr>
          <a:xfrm>
            <a:off x="2587838" y="1020417"/>
            <a:ext cx="7016324" cy="5519798"/>
          </a:xfrm>
        </p:spPr>
      </p:pic>
      <p:sp>
        <p:nvSpPr>
          <p:cNvPr id="6" name="CuadroTexto 5">
            <a:extLst>
              <a:ext uri="{FF2B5EF4-FFF2-40B4-BE49-F238E27FC236}">
                <a16:creationId xmlns:a16="http://schemas.microsoft.com/office/drawing/2014/main" id="{C145A87C-157B-478C-BBC6-3E7332C2BF6B}"/>
              </a:ext>
            </a:extLst>
          </p:cNvPr>
          <p:cNvSpPr txBox="1"/>
          <p:nvPr/>
        </p:nvSpPr>
        <p:spPr>
          <a:xfrm>
            <a:off x="2902225" y="317785"/>
            <a:ext cx="6387549" cy="461665"/>
          </a:xfrm>
          <a:prstGeom prst="rect">
            <a:avLst/>
          </a:prstGeom>
          <a:noFill/>
        </p:spPr>
        <p:txBody>
          <a:bodyPr wrap="square" rtlCol="0">
            <a:spAutoFit/>
          </a:bodyPr>
          <a:lstStyle/>
          <a:p>
            <a:pPr algn="ctr"/>
            <a:r>
              <a:rPr lang="es-MX" sz="2400" dirty="0">
                <a:latin typeface="Calibri" panose="020F0502020204030204" pitchFamily="34" charset="0"/>
                <a:cs typeface="Calibri" panose="020F0502020204030204" pitchFamily="34" charset="0"/>
              </a:rPr>
              <a:t>Esquema de anillo de 230kv en la zona acapulco </a:t>
            </a:r>
          </a:p>
        </p:txBody>
      </p:sp>
      <p:sp>
        <p:nvSpPr>
          <p:cNvPr id="4" name="Flecha: hacia la izquierda 3">
            <a:hlinkClick r:id="rId3" action="ppaction://hlinksldjump"/>
            <a:extLst>
              <a:ext uri="{FF2B5EF4-FFF2-40B4-BE49-F238E27FC236}">
                <a16:creationId xmlns:a16="http://schemas.microsoft.com/office/drawing/2014/main" id="{43AF8D53-AE5B-47DF-B458-EC680CDBFF4B}"/>
              </a:ext>
            </a:extLst>
          </p:cNvPr>
          <p:cNvSpPr/>
          <p:nvPr/>
        </p:nvSpPr>
        <p:spPr>
          <a:xfrm>
            <a:off x="0" y="5905687"/>
            <a:ext cx="1316648" cy="9523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indice</a:t>
            </a:r>
            <a:endParaRPr lang="es-MX" dirty="0"/>
          </a:p>
        </p:txBody>
      </p:sp>
    </p:spTree>
    <p:extLst>
      <p:ext uri="{BB962C8B-B14F-4D97-AF65-F5344CB8AC3E}">
        <p14:creationId xmlns:p14="http://schemas.microsoft.com/office/powerpoint/2010/main" val="454124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0067E2E-F982-478F-A037-722C98CDF45C}"/>
              </a:ext>
            </a:extLst>
          </p:cNvPr>
          <p:cNvSpPr>
            <a:spLocks noGrp="1"/>
          </p:cNvSpPr>
          <p:nvPr>
            <p:ph idx="1"/>
          </p:nvPr>
        </p:nvSpPr>
        <p:spPr>
          <a:xfrm>
            <a:off x="919119" y="407231"/>
            <a:ext cx="10353762" cy="2587760"/>
          </a:xfrm>
        </p:spPr>
        <p:txBody>
          <a:bodyPr>
            <a:noAutofit/>
          </a:bodyPr>
          <a:lstStyle/>
          <a:p>
            <a:pPr marL="36900" indent="0">
              <a:buNone/>
            </a:pPr>
            <a:r>
              <a:rPr lang="es-ES" sz="2400" dirty="0">
                <a:effectLst/>
                <a:latin typeface="Calibri" panose="020F0502020204030204" pitchFamily="34" charset="0"/>
                <a:ea typeface="Times New Roman" panose="02020603050405020304" pitchFamily="18" charset="0"/>
                <a:cs typeface="Calibri" panose="020F0502020204030204" pitchFamily="34" charset="0"/>
              </a:rPr>
              <a:t>La subestación de potencia pie de la cuesta forma parte de la S.E. que son atendidas por el personal del departamento de subestaciones de la Subárea de la Transmisión Guerrero, las subestaciones que comprenden son:</a:t>
            </a:r>
          </a:p>
          <a:p>
            <a:pPr marL="36900" indent="0" algn="ctr">
              <a:buNone/>
            </a:pPr>
            <a:r>
              <a:rPr lang="es-ES" sz="2400" dirty="0">
                <a:effectLst/>
                <a:latin typeface="Calibri" panose="020F0502020204030204" pitchFamily="34" charset="0"/>
                <a:ea typeface="Times New Roman" panose="02020603050405020304" pitchFamily="18" charset="0"/>
                <a:cs typeface="Calibri" panose="020F0502020204030204" pitchFamily="34" charset="0"/>
              </a:rPr>
              <a:t>la Subárea de transmisión Guerrero cubre las siguientes líneas de transmisión:</a:t>
            </a:r>
            <a:endParaRPr lang="es-MX" sz="2400" dirty="0">
              <a:latin typeface="Calibri" panose="020F0502020204030204" pitchFamily="34" charset="0"/>
              <a:cs typeface="Calibri" panose="020F0502020204030204" pitchFamily="34" charset="0"/>
            </a:endParaRPr>
          </a:p>
        </p:txBody>
      </p:sp>
      <p:pic>
        <p:nvPicPr>
          <p:cNvPr id="4" name="Imagen 3">
            <a:extLst>
              <a:ext uri="{FF2B5EF4-FFF2-40B4-BE49-F238E27FC236}">
                <a16:creationId xmlns:a16="http://schemas.microsoft.com/office/drawing/2014/main" id="{162EE56E-2FFE-4204-824A-F7C59D8124D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2368" y="2397094"/>
            <a:ext cx="9187263" cy="4053675"/>
          </a:xfrm>
          <a:prstGeom prst="rect">
            <a:avLst/>
          </a:prstGeom>
          <a:noFill/>
          <a:ln>
            <a:noFill/>
          </a:ln>
        </p:spPr>
      </p:pic>
    </p:spTree>
    <p:extLst>
      <p:ext uri="{BB962C8B-B14F-4D97-AF65-F5344CB8AC3E}">
        <p14:creationId xmlns:p14="http://schemas.microsoft.com/office/powerpoint/2010/main" val="3176782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CBF6673-EA2D-405C-9C85-A426E02762B9}"/>
              </a:ext>
            </a:extLst>
          </p:cNvPr>
          <p:cNvSpPr>
            <a:spLocks noGrp="1"/>
          </p:cNvSpPr>
          <p:nvPr>
            <p:ph idx="1"/>
          </p:nvPr>
        </p:nvSpPr>
        <p:spPr>
          <a:xfrm>
            <a:off x="919119" y="410955"/>
            <a:ext cx="10353762" cy="2707029"/>
          </a:xfrm>
        </p:spPr>
        <p:txBody>
          <a:bodyPr>
            <a:normAutofit/>
          </a:bodyPr>
          <a:lstStyle/>
          <a:p>
            <a:pPr marL="36900" indent="0">
              <a:buNone/>
            </a:pPr>
            <a:r>
              <a:rPr lang="es-MX" dirty="0">
                <a:latin typeface="Calibri" panose="020F0502020204030204" pitchFamily="34" charset="0"/>
                <a:cs typeface="Calibri" panose="020F0502020204030204" pitchFamily="34" charset="0"/>
              </a:rPr>
              <a:t>La subestación pie de la cuesta cuenta con un predio de alrededor de 17 hectáreas, esto es por una planeación a futuro de alojar bahías de 400 KV, </a:t>
            </a:r>
            <a:r>
              <a:rPr lang="es-ES" dirty="0">
                <a:effectLst/>
                <a:latin typeface="Calibri" panose="020F0502020204030204" pitchFamily="34" charset="0"/>
                <a:ea typeface="Times New Roman" panose="02020603050405020304" pitchFamily="18" charset="0"/>
                <a:cs typeface="Calibri" panose="020F0502020204030204" pitchFamily="34" charset="0"/>
              </a:rPr>
              <a:t>trayéndolos desde la Central Petacalco hasta la parte centro de la república. Esto está proyectado por el programa  POISE (Programa de Obras e Inversiones del Sector Eléctrico) para reforzar la parte centro del país</a:t>
            </a:r>
            <a:r>
              <a:rPr lang="es-ES" sz="1800" dirty="0">
                <a:effectLst/>
                <a:latin typeface="Times New Roman" panose="02020603050405020304" pitchFamily="18" charset="0"/>
                <a:ea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endParaRPr>
          </a:p>
          <a:p>
            <a:pPr marL="36900" indent="0">
              <a:buNone/>
            </a:pPr>
            <a:r>
              <a:rPr lang="es-ES" dirty="0">
                <a:effectLst/>
                <a:latin typeface="Calibri" panose="020F0502020204030204" pitchFamily="34" charset="0"/>
                <a:ea typeface="Times New Roman" panose="02020603050405020304" pitchFamily="18" charset="0"/>
                <a:cs typeface="Calibri" panose="020F0502020204030204" pitchFamily="34" charset="0"/>
              </a:rPr>
              <a:t>la subestación cuenta con elementos de seguridad físicos para resguardar a toda la Subestación por cualquier persona ajena al área, esto se hace por medio de un encercado de barda perimetral energizada, a través de un electrocoild (es una bobina, una consarcina que energiza la parte centrar a  15 KV).</a:t>
            </a:r>
            <a:endParaRPr lang="es-MX" dirty="0">
              <a:latin typeface="Calibri" panose="020F0502020204030204" pitchFamily="34" charset="0"/>
              <a:cs typeface="Calibri" panose="020F0502020204030204" pitchFamily="34" charset="0"/>
            </a:endParaRPr>
          </a:p>
        </p:txBody>
      </p:sp>
      <p:sp>
        <p:nvSpPr>
          <p:cNvPr id="6" name="CuadroTexto 5">
            <a:extLst>
              <a:ext uri="{FF2B5EF4-FFF2-40B4-BE49-F238E27FC236}">
                <a16:creationId xmlns:a16="http://schemas.microsoft.com/office/drawing/2014/main" id="{317C4CC5-3AA0-4D85-9B57-0D22EDFA4C52}"/>
              </a:ext>
            </a:extLst>
          </p:cNvPr>
          <p:cNvSpPr txBox="1"/>
          <p:nvPr/>
        </p:nvSpPr>
        <p:spPr>
          <a:xfrm>
            <a:off x="3894114" y="6231410"/>
            <a:ext cx="4403771" cy="646331"/>
          </a:xfrm>
          <a:prstGeom prst="rect">
            <a:avLst/>
          </a:prstGeom>
          <a:noFill/>
        </p:spPr>
        <p:txBody>
          <a:bodyPr wrap="none" rtlCol="0">
            <a:spAutoFit/>
          </a:bodyPr>
          <a:lstStyle/>
          <a:p>
            <a:r>
              <a:rPr lang="es-ES" sz="1800" dirty="0">
                <a:effectLst/>
                <a:latin typeface="Times New Roman" panose="02020603050405020304" pitchFamily="18" charset="0"/>
                <a:ea typeface="Times New Roman" panose="02020603050405020304" pitchFamily="18" charset="0"/>
              </a:rPr>
              <a:t>Barda perimetral del predio de la Subestación</a:t>
            </a:r>
            <a:endParaRPr lang="es-MX" sz="1800" dirty="0">
              <a:effectLst/>
              <a:latin typeface="Times New Roman" panose="02020603050405020304" pitchFamily="18" charset="0"/>
              <a:ea typeface="Times New Roman" panose="02020603050405020304" pitchFamily="18" charset="0"/>
            </a:endParaRPr>
          </a:p>
          <a:p>
            <a:endParaRPr lang="es-MX" dirty="0"/>
          </a:p>
        </p:txBody>
      </p:sp>
      <p:pic>
        <p:nvPicPr>
          <p:cNvPr id="7" name="Imagen 6">
            <a:extLst>
              <a:ext uri="{FF2B5EF4-FFF2-40B4-BE49-F238E27FC236}">
                <a16:creationId xmlns:a16="http://schemas.microsoft.com/office/drawing/2014/main" id="{EBBF5AE4-0CF8-4B0D-BCA8-668BFB976B6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697355" y="2841286"/>
            <a:ext cx="4600529" cy="3340019"/>
          </a:xfrm>
          <a:prstGeom prst="rect">
            <a:avLst/>
          </a:prstGeom>
          <a:noFill/>
          <a:ln>
            <a:noFill/>
          </a:ln>
        </p:spPr>
      </p:pic>
    </p:spTree>
    <p:extLst>
      <p:ext uri="{BB962C8B-B14F-4D97-AF65-F5344CB8AC3E}">
        <p14:creationId xmlns:p14="http://schemas.microsoft.com/office/powerpoint/2010/main" val="2519249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A6A71D6-E761-4651-B649-8B64E731388C}"/>
              </a:ext>
            </a:extLst>
          </p:cNvPr>
          <p:cNvSpPr>
            <a:spLocks noGrp="1"/>
          </p:cNvSpPr>
          <p:nvPr>
            <p:ph idx="1"/>
          </p:nvPr>
        </p:nvSpPr>
        <p:spPr>
          <a:xfrm>
            <a:off x="3975349" y="579511"/>
            <a:ext cx="4241301" cy="440908"/>
          </a:xfrm>
        </p:spPr>
        <p:txBody>
          <a:bodyPr/>
          <a:lstStyle/>
          <a:p>
            <a:pPr marL="36900" indent="0">
              <a:buNone/>
            </a:pPr>
            <a:r>
              <a:rPr lang="es-MX" dirty="0"/>
              <a:t>Marco de remate de la subestación</a:t>
            </a:r>
          </a:p>
        </p:txBody>
      </p:sp>
      <p:pic>
        <p:nvPicPr>
          <p:cNvPr id="4" name="Imagen 3">
            <a:extLst>
              <a:ext uri="{FF2B5EF4-FFF2-40B4-BE49-F238E27FC236}">
                <a16:creationId xmlns:a16="http://schemas.microsoft.com/office/drawing/2014/main" id="{BB3C4826-DB4E-4AFA-8B0E-D077C4E545D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56554" y="1175163"/>
            <a:ext cx="6678892" cy="5422583"/>
          </a:xfrm>
          <a:prstGeom prst="rect">
            <a:avLst/>
          </a:prstGeom>
          <a:noFill/>
          <a:ln>
            <a:noFill/>
          </a:ln>
        </p:spPr>
      </p:pic>
    </p:spTree>
    <p:extLst>
      <p:ext uri="{BB962C8B-B14F-4D97-AF65-F5344CB8AC3E}">
        <p14:creationId xmlns:p14="http://schemas.microsoft.com/office/powerpoint/2010/main" val="2776310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181B69B-6366-4156-996F-559059E183FC}"/>
              </a:ext>
            </a:extLst>
          </p:cNvPr>
          <p:cNvSpPr>
            <a:spLocks noGrp="1"/>
          </p:cNvSpPr>
          <p:nvPr>
            <p:ph idx="1"/>
          </p:nvPr>
        </p:nvSpPr>
        <p:spPr>
          <a:xfrm>
            <a:off x="2182342" y="579510"/>
            <a:ext cx="7827316" cy="493916"/>
          </a:xfrm>
        </p:spPr>
        <p:txBody>
          <a:bodyPr/>
          <a:lstStyle/>
          <a:p>
            <a:pPr marL="36900" indent="0">
              <a:buNone/>
            </a:pPr>
            <a:r>
              <a:rPr lang="es-ES" dirty="0">
                <a:effectLst/>
                <a:latin typeface="Calibri" panose="020F0502020204030204" pitchFamily="34" charset="0"/>
                <a:ea typeface="Times New Roman" panose="02020603050405020304" pitchFamily="18" charset="0"/>
                <a:cs typeface="Calibri" panose="020F0502020204030204" pitchFamily="34" charset="0"/>
              </a:rPr>
              <a:t>La subestación cuenta con 2 bahías habilitadas: 1 de 230 KV, 1 de 115 KV</a:t>
            </a:r>
            <a:endParaRPr lang="es-MX" dirty="0">
              <a:latin typeface="Calibri" panose="020F0502020204030204" pitchFamily="34" charset="0"/>
              <a:cs typeface="Calibri" panose="020F0502020204030204" pitchFamily="34" charset="0"/>
            </a:endParaRPr>
          </a:p>
        </p:txBody>
      </p:sp>
      <p:pic>
        <p:nvPicPr>
          <p:cNvPr id="5" name="Imagen 4">
            <a:extLst>
              <a:ext uri="{FF2B5EF4-FFF2-40B4-BE49-F238E27FC236}">
                <a16:creationId xmlns:a16="http://schemas.microsoft.com/office/drawing/2014/main" id="{493EDD8F-42E8-426B-BA91-7132901FAC3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8397" y="1838467"/>
            <a:ext cx="9955206" cy="3946107"/>
          </a:xfrm>
          <a:prstGeom prst="rect">
            <a:avLst/>
          </a:prstGeom>
          <a:noFill/>
          <a:ln>
            <a:noFill/>
          </a:ln>
        </p:spPr>
      </p:pic>
    </p:spTree>
    <p:extLst>
      <p:ext uri="{BB962C8B-B14F-4D97-AF65-F5344CB8AC3E}">
        <p14:creationId xmlns:p14="http://schemas.microsoft.com/office/powerpoint/2010/main" val="773158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5" name="Imagen 4" descr="Imagen que contiene pasto, exterior, campo, parado&#10;&#10;Descripción generada automáticamente">
            <a:extLst>
              <a:ext uri="{FF2B5EF4-FFF2-40B4-BE49-F238E27FC236}">
                <a16:creationId xmlns:a16="http://schemas.microsoft.com/office/drawing/2014/main" id="{4FB993E9-80F1-456A-8F8B-931769C8EC94}"/>
              </a:ext>
            </a:extLst>
          </p:cNvPr>
          <p:cNvPicPr>
            <a:picLocks noChangeAspect="1"/>
          </p:cNvPicPr>
          <p:nvPr/>
        </p:nvPicPr>
        <p:blipFill rotWithShape="1">
          <a:blip r:embed="rId3">
            <a:extLst>
              <a:ext uri="{28A0092B-C50C-407E-A947-70E740481C1C}">
                <a14:useLocalDpi xmlns:a14="http://schemas.microsoft.com/office/drawing/2010/main" val="0"/>
              </a:ext>
            </a:extLst>
          </a:blip>
          <a:srcRect t="8027" b="16973"/>
          <a:stretch/>
        </p:blipFill>
        <p:spPr>
          <a:xfrm>
            <a:off x="20" y="10"/>
            <a:ext cx="12191980" cy="6857990"/>
          </a:xfrm>
          <a:prstGeom prst="rect">
            <a:avLst/>
          </a:prstGeom>
        </p:spPr>
      </p:pic>
    </p:spTree>
    <p:extLst>
      <p:ext uri="{BB962C8B-B14F-4D97-AF65-F5344CB8AC3E}">
        <p14:creationId xmlns:p14="http://schemas.microsoft.com/office/powerpoint/2010/main" val="4191566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32B03-D122-4305-B5B9-700A7509B2C9}"/>
              </a:ext>
            </a:extLst>
          </p:cNvPr>
          <p:cNvSpPr>
            <a:spLocks noGrp="1"/>
          </p:cNvSpPr>
          <p:nvPr>
            <p:ph idx="1"/>
          </p:nvPr>
        </p:nvSpPr>
        <p:spPr>
          <a:xfrm>
            <a:off x="1811800" y="354223"/>
            <a:ext cx="8568398" cy="1248820"/>
          </a:xfrm>
        </p:spPr>
        <p:txBody>
          <a:bodyPr>
            <a:normAutofit/>
          </a:bodyPr>
          <a:lstStyle/>
          <a:p>
            <a:pPr marL="36900" indent="0">
              <a:buNone/>
            </a:pPr>
            <a:r>
              <a:rPr lang="es-ES" dirty="0">
                <a:effectLst/>
                <a:latin typeface="Calibri" panose="020F0502020204030204" pitchFamily="34" charset="0"/>
                <a:ea typeface="Times New Roman" panose="02020603050405020304" pitchFamily="18" charset="0"/>
                <a:cs typeface="Calibri" panose="020F0502020204030204" pitchFamily="34" charset="0"/>
              </a:rPr>
              <a:t>el primer equipo de la subestación son los apartarrayos.</a:t>
            </a:r>
          </a:p>
          <a:p>
            <a:pPr marL="36900" indent="0">
              <a:buNone/>
            </a:pPr>
            <a:r>
              <a:rPr lang="es-ES" dirty="0">
                <a:effectLst/>
                <a:latin typeface="Calibri" panose="020F0502020204030204" pitchFamily="34" charset="0"/>
                <a:ea typeface="Times New Roman" panose="02020603050405020304" pitchFamily="18" charset="0"/>
                <a:cs typeface="Calibri" panose="020F0502020204030204" pitchFamily="34" charset="0"/>
              </a:rPr>
              <a:t>El apartarrayos cuenta con un contador de descargas, el cual lleva un registro de todas las descargas efectuadas en el equipo</a:t>
            </a:r>
            <a:endParaRPr lang="es-MX" dirty="0">
              <a:effectLst/>
              <a:latin typeface="Calibri" panose="020F0502020204030204" pitchFamily="34" charset="0"/>
              <a:ea typeface="Times New Roman" panose="02020603050405020304" pitchFamily="18" charset="0"/>
              <a:cs typeface="Calibri" panose="020F0502020204030204" pitchFamily="34" charset="0"/>
            </a:endParaRPr>
          </a:p>
          <a:p>
            <a:pPr marL="36900" indent="0">
              <a:buNone/>
            </a:pPr>
            <a:endParaRPr lang="es-MX" dirty="0">
              <a:effectLst/>
              <a:latin typeface="Calibri" panose="020F0502020204030204" pitchFamily="34" charset="0"/>
              <a:ea typeface="Times New Roman" panose="02020603050405020304" pitchFamily="18" charset="0"/>
              <a:cs typeface="Calibri" panose="020F0502020204030204" pitchFamily="34" charset="0"/>
            </a:endParaRPr>
          </a:p>
          <a:p>
            <a:pPr marL="36900" indent="0">
              <a:buNone/>
            </a:pPr>
            <a:endParaRPr lang="es-MX" dirty="0"/>
          </a:p>
        </p:txBody>
      </p:sp>
      <p:pic>
        <p:nvPicPr>
          <p:cNvPr id="7" name="Imagen 6">
            <a:extLst>
              <a:ext uri="{FF2B5EF4-FFF2-40B4-BE49-F238E27FC236}">
                <a16:creationId xmlns:a16="http://schemas.microsoft.com/office/drawing/2014/main" id="{E77EA818-B92F-4F0C-BDD6-28F1A91859CD}"/>
              </a:ext>
            </a:extLst>
          </p:cNvPr>
          <p:cNvPicPr>
            <a:picLocks noChangeAspect="1"/>
          </p:cNvPicPr>
          <p:nvPr/>
        </p:nvPicPr>
        <p:blipFill>
          <a:blip r:embed="rId2"/>
          <a:stretch>
            <a:fillRect/>
          </a:stretch>
        </p:blipFill>
        <p:spPr>
          <a:xfrm>
            <a:off x="7353666" y="2250832"/>
            <a:ext cx="4115487" cy="2828704"/>
          </a:xfrm>
          <a:prstGeom prst="rect">
            <a:avLst/>
          </a:prstGeom>
        </p:spPr>
      </p:pic>
      <p:sp>
        <p:nvSpPr>
          <p:cNvPr id="8" name="CuadroTexto 7">
            <a:extLst>
              <a:ext uri="{FF2B5EF4-FFF2-40B4-BE49-F238E27FC236}">
                <a16:creationId xmlns:a16="http://schemas.microsoft.com/office/drawing/2014/main" id="{CB6392D7-85FA-4988-B139-FD63DE825D4A}"/>
              </a:ext>
            </a:extLst>
          </p:cNvPr>
          <p:cNvSpPr txBox="1"/>
          <p:nvPr/>
        </p:nvSpPr>
        <p:spPr>
          <a:xfrm>
            <a:off x="8412481" y="5247249"/>
            <a:ext cx="2401619" cy="369332"/>
          </a:xfrm>
          <a:prstGeom prst="rect">
            <a:avLst/>
          </a:prstGeom>
          <a:noFill/>
        </p:spPr>
        <p:txBody>
          <a:bodyPr wrap="none" rtlCol="0">
            <a:spAutoFit/>
          </a:bodyPr>
          <a:lstStyle/>
          <a:p>
            <a:r>
              <a:rPr lang="es-MX" dirty="0"/>
              <a:t>Contador de descargas</a:t>
            </a:r>
          </a:p>
        </p:txBody>
      </p:sp>
      <p:pic>
        <p:nvPicPr>
          <p:cNvPr id="5" name="Imagen 4" descr="Imagen que contiene exterior, tren, pista, estacionado&#10;&#10;Descripción generada automáticamente">
            <a:extLst>
              <a:ext uri="{FF2B5EF4-FFF2-40B4-BE49-F238E27FC236}">
                <a16:creationId xmlns:a16="http://schemas.microsoft.com/office/drawing/2014/main" id="{BBE931C7-6FD1-40C4-900A-CC546A12C6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029" y="1876150"/>
            <a:ext cx="5829666" cy="4372250"/>
          </a:xfrm>
          <a:prstGeom prst="rect">
            <a:avLst/>
          </a:prstGeom>
        </p:spPr>
      </p:pic>
    </p:spTree>
    <p:extLst>
      <p:ext uri="{BB962C8B-B14F-4D97-AF65-F5344CB8AC3E}">
        <p14:creationId xmlns:p14="http://schemas.microsoft.com/office/powerpoint/2010/main" val="1758798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40C802-63CB-4489-8E3F-9F612CFC4C87}"/>
              </a:ext>
            </a:extLst>
          </p:cNvPr>
          <p:cNvSpPr>
            <a:spLocks noGrp="1"/>
          </p:cNvSpPr>
          <p:nvPr>
            <p:ph idx="1"/>
          </p:nvPr>
        </p:nvSpPr>
        <p:spPr>
          <a:xfrm>
            <a:off x="-50671" y="1059544"/>
            <a:ext cx="4654294" cy="4325256"/>
          </a:xfrm>
        </p:spPr>
        <p:txBody>
          <a:bodyPr anchor="t">
            <a:normAutofit/>
          </a:bodyPr>
          <a:lstStyle/>
          <a:p>
            <a:pPr marL="36900" indent="0">
              <a:lnSpc>
                <a:spcPct val="90000"/>
              </a:lnSpc>
              <a:buNone/>
            </a:pPr>
            <a:r>
              <a:rPr lang="es-ES" dirty="0">
                <a:effectLst/>
                <a:latin typeface="Arial" panose="020B0604020202020204" pitchFamily="34" charset="0"/>
                <a:ea typeface="Times New Roman" panose="02020603050405020304" pitchFamily="18" charset="0"/>
                <a:cs typeface="Arial" panose="020B0604020202020204" pitchFamily="34" charset="0"/>
              </a:rPr>
              <a:t>La subestación cuenta con instrumentos de medición, como los transformadores de instrumento</a:t>
            </a:r>
            <a:endParaRPr lang="es-MX" dirty="0">
              <a:effectLst/>
              <a:latin typeface="Arial" panose="020B0604020202020204" pitchFamily="34" charset="0"/>
              <a:ea typeface="Times New Roman" panose="02020603050405020304" pitchFamily="18" charset="0"/>
              <a:cs typeface="Arial" panose="020B0604020202020204" pitchFamily="34" charset="0"/>
            </a:endParaRPr>
          </a:p>
          <a:p>
            <a:pPr marL="36900" indent="0">
              <a:lnSpc>
                <a:spcPct val="90000"/>
              </a:lnSpc>
              <a:buNone/>
            </a:pPr>
            <a:r>
              <a:rPr lang="es-MX" dirty="0">
                <a:effectLst/>
                <a:latin typeface="Arial" panose="020B0604020202020204" pitchFamily="34" charset="0"/>
                <a:ea typeface="Times New Roman" panose="02020603050405020304" pitchFamily="18" charset="0"/>
                <a:cs typeface="Arial" panose="020B0604020202020204" pitchFamily="34" charset="0"/>
              </a:rPr>
              <a:t>Su función es reducir el valor del voltaje y de corriente  para poder alimentar equipos dispositivos o instrumentos. </a:t>
            </a:r>
          </a:p>
          <a:p>
            <a:pPr marL="36900" indent="0">
              <a:lnSpc>
                <a:spcPct val="90000"/>
              </a:lnSpc>
              <a:buNone/>
            </a:pPr>
            <a:r>
              <a:rPr lang="es-MX" dirty="0">
                <a:effectLst/>
                <a:latin typeface="Arial" panose="020B0604020202020204" pitchFamily="34" charset="0"/>
                <a:ea typeface="Times New Roman" panose="02020603050405020304" pitchFamily="18" charset="0"/>
                <a:cs typeface="Arial" panose="020B0604020202020204" pitchFamily="34" charset="0"/>
              </a:rPr>
              <a:t>Forman parte del sistema de protección y control, es decir, se consideran como parte de los sistemas de protección y control y la finalidad de estos es originar el retiro rápido del servicio de cualquier elemento de un sistema de potencia</a:t>
            </a:r>
          </a:p>
          <a:p>
            <a:pPr marL="36900" indent="0">
              <a:lnSpc>
                <a:spcPct val="90000"/>
              </a:lnSpc>
              <a:buNone/>
            </a:pPr>
            <a:endParaRPr lang="es-MX" sz="1600" dirty="0">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4552950" y="1"/>
            <a:ext cx="7639050" cy="6858000"/>
          </a:xfrm>
          <a:prstGeom prst="rect">
            <a:avLst/>
          </a:prstGeom>
        </p:spPr>
      </p:pic>
      <p:pic>
        <p:nvPicPr>
          <p:cNvPr id="6" name="Imagen 5" descr="Imagen que contiene cerca, exterior, tren, pista&#10;&#10;Descripción generada automáticamente">
            <a:extLst>
              <a:ext uri="{FF2B5EF4-FFF2-40B4-BE49-F238E27FC236}">
                <a16:creationId xmlns:a16="http://schemas.microsoft.com/office/drawing/2014/main" id="{3C3EF29A-A294-48A5-BA1A-DB48D3A84597}"/>
              </a:ext>
            </a:extLst>
          </p:cNvPr>
          <p:cNvPicPr>
            <a:picLocks noChangeAspect="1"/>
          </p:cNvPicPr>
          <p:nvPr/>
        </p:nvPicPr>
        <p:blipFill rotWithShape="1">
          <a:blip r:embed="rId4">
            <a:extLst>
              <a:ext uri="{28A0092B-C50C-407E-A947-70E740481C1C}">
                <a14:useLocalDpi xmlns:a14="http://schemas.microsoft.com/office/drawing/2010/main" val="0"/>
              </a:ext>
            </a:extLst>
          </a:blip>
          <a:srcRect l="13333" r="4234"/>
          <a:stretch/>
        </p:blipFill>
        <p:spPr>
          <a:xfrm>
            <a:off x="4654295" y="10"/>
            <a:ext cx="7537705" cy="6857990"/>
          </a:xfrm>
          <a:prstGeom prst="rect">
            <a:avLst/>
          </a:prstGeom>
        </p:spPr>
      </p:pic>
    </p:spTree>
    <p:extLst>
      <p:ext uri="{BB962C8B-B14F-4D97-AF65-F5344CB8AC3E}">
        <p14:creationId xmlns:p14="http://schemas.microsoft.com/office/powerpoint/2010/main" val="1788883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pasto, exterior, edificio, campo&#10;&#10;Descripción generada automáticamente">
            <a:extLst>
              <a:ext uri="{FF2B5EF4-FFF2-40B4-BE49-F238E27FC236}">
                <a16:creationId xmlns:a16="http://schemas.microsoft.com/office/drawing/2014/main" id="{C703AF2E-13FC-40E4-A702-69858472285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2694" y="0"/>
            <a:ext cx="9106612" cy="6829959"/>
          </a:xfrm>
        </p:spPr>
      </p:pic>
    </p:spTree>
    <p:extLst>
      <p:ext uri="{BB962C8B-B14F-4D97-AF65-F5344CB8AC3E}">
        <p14:creationId xmlns:p14="http://schemas.microsoft.com/office/powerpoint/2010/main" val="2201078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7D6F332-DAFD-4DB8-86A9-25991EE50805}"/>
              </a:ext>
            </a:extLst>
          </p:cNvPr>
          <p:cNvSpPr>
            <a:spLocks noGrp="1"/>
          </p:cNvSpPr>
          <p:nvPr>
            <p:ph idx="1"/>
          </p:nvPr>
        </p:nvSpPr>
        <p:spPr>
          <a:xfrm>
            <a:off x="919119" y="473494"/>
            <a:ext cx="10353762" cy="1408316"/>
          </a:xfrm>
        </p:spPr>
        <p:txBody>
          <a:bodyPr>
            <a:normAutofit/>
          </a:bodyPr>
          <a:lstStyle/>
          <a:p>
            <a:pPr marL="36900" indent="0">
              <a:buNone/>
            </a:pPr>
            <a:r>
              <a:rPr lang="es-ES" dirty="0">
                <a:effectLst/>
                <a:latin typeface="Calibri" panose="020F0502020204030204" pitchFamily="34" charset="0"/>
                <a:ea typeface="Times New Roman" panose="02020603050405020304" pitchFamily="18" charset="0"/>
                <a:cs typeface="Calibri" panose="020F0502020204030204" pitchFamily="34" charset="0"/>
              </a:rPr>
              <a:t>La subestación cuenta con trampas de honda instalados para el equipo de comunicación OPLAT (Onda Portadora sobre Línea de Alta Tensión), la cual sirve para mandar las tele protecciones y proteger adecuadamente la línea de transmisión, para tener comunicaciones de voz y comunicación de datos.</a:t>
            </a:r>
            <a:endParaRPr lang="es-MX" dirty="0">
              <a:latin typeface="Calibri" panose="020F0502020204030204" pitchFamily="34" charset="0"/>
              <a:cs typeface="Calibri" panose="020F0502020204030204" pitchFamily="34" charset="0"/>
            </a:endParaRPr>
          </a:p>
        </p:txBody>
      </p:sp>
      <p:pic>
        <p:nvPicPr>
          <p:cNvPr id="4" name="Imagen 3">
            <a:extLst>
              <a:ext uri="{FF2B5EF4-FFF2-40B4-BE49-F238E27FC236}">
                <a16:creationId xmlns:a16="http://schemas.microsoft.com/office/drawing/2014/main" id="{7FFD07D8-B076-41C5-A21B-19F556565AC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680" y="2124124"/>
            <a:ext cx="4712335" cy="3657697"/>
          </a:xfrm>
          <a:prstGeom prst="rect">
            <a:avLst/>
          </a:prstGeom>
          <a:noFill/>
          <a:ln>
            <a:noFill/>
          </a:ln>
        </p:spPr>
      </p:pic>
      <p:pic>
        <p:nvPicPr>
          <p:cNvPr id="5" name="Imagen 4">
            <a:extLst>
              <a:ext uri="{FF2B5EF4-FFF2-40B4-BE49-F238E27FC236}">
                <a16:creationId xmlns:a16="http://schemas.microsoft.com/office/drawing/2014/main" id="{129B820A-0C2B-4E30-9F63-AAE51B984B8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2124124"/>
            <a:ext cx="5633939" cy="3657697"/>
          </a:xfrm>
          <a:prstGeom prst="rect">
            <a:avLst/>
          </a:prstGeom>
          <a:noFill/>
          <a:ln>
            <a:noFill/>
          </a:ln>
        </p:spPr>
      </p:pic>
      <p:sp>
        <p:nvSpPr>
          <p:cNvPr id="6" name="CuadroTexto 5">
            <a:extLst>
              <a:ext uri="{FF2B5EF4-FFF2-40B4-BE49-F238E27FC236}">
                <a16:creationId xmlns:a16="http://schemas.microsoft.com/office/drawing/2014/main" id="{2139F285-33F6-4EB4-8BEB-4D96C17645F0}"/>
              </a:ext>
            </a:extLst>
          </p:cNvPr>
          <p:cNvSpPr txBox="1"/>
          <p:nvPr/>
        </p:nvSpPr>
        <p:spPr>
          <a:xfrm>
            <a:off x="6584347" y="5815973"/>
            <a:ext cx="4948791" cy="646331"/>
          </a:xfrm>
          <a:prstGeom prst="rect">
            <a:avLst/>
          </a:prstGeom>
          <a:noFill/>
        </p:spPr>
        <p:txBody>
          <a:bodyPr wrap="none" rtlCol="0">
            <a:spAutoFit/>
          </a:bodyPr>
          <a:lstStyle/>
          <a:p>
            <a:r>
              <a:rPr lang="es-ES" sz="1800" dirty="0">
                <a:effectLst/>
                <a:latin typeface="Times New Roman" panose="02020603050405020304" pitchFamily="18" charset="0"/>
                <a:ea typeface="Times New Roman" panose="02020603050405020304" pitchFamily="18" charset="0"/>
              </a:rPr>
              <a:t>Cuchilla de línea 93069 para proteger a la misma.</a:t>
            </a:r>
            <a:endParaRPr lang="es-MX" sz="1800" dirty="0">
              <a:effectLst/>
              <a:latin typeface="Times New Roman" panose="02020603050405020304" pitchFamily="18" charset="0"/>
              <a:ea typeface="Times New Roman" panose="02020603050405020304" pitchFamily="18" charset="0"/>
            </a:endParaRPr>
          </a:p>
          <a:p>
            <a:endParaRPr lang="es-MX" dirty="0"/>
          </a:p>
        </p:txBody>
      </p:sp>
    </p:spTree>
    <p:extLst>
      <p:ext uri="{BB962C8B-B14F-4D97-AF65-F5344CB8AC3E}">
        <p14:creationId xmlns:p14="http://schemas.microsoft.com/office/powerpoint/2010/main" val="705326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97894CC-E118-46E9-A090-169587AFB898}"/>
              </a:ext>
            </a:extLst>
          </p:cNvPr>
          <p:cNvSpPr>
            <a:spLocks noGrp="1"/>
          </p:cNvSpPr>
          <p:nvPr>
            <p:ph idx="1"/>
          </p:nvPr>
        </p:nvSpPr>
        <p:spPr>
          <a:xfrm>
            <a:off x="919118" y="380727"/>
            <a:ext cx="10353762" cy="1696551"/>
          </a:xfrm>
        </p:spPr>
        <p:txBody>
          <a:bodyPr>
            <a:normAutofit/>
          </a:bodyPr>
          <a:lstStyle/>
          <a:p>
            <a:pPr marL="36900" indent="0">
              <a:buNone/>
            </a:pPr>
            <a:r>
              <a:rPr lang="es-ES" dirty="0">
                <a:effectLst/>
                <a:latin typeface="Calibri" panose="020F0502020204030204" pitchFamily="34" charset="0"/>
                <a:ea typeface="Times New Roman" panose="02020603050405020304" pitchFamily="18" charset="0"/>
                <a:cs typeface="Calibri" panose="020F0502020204030204" pitchFamily="34" charset="0"/>
              </a:rPr>
              <a:t>en la subestación se tuvieron errores en la construcción de la misma, porque no tomaron en cuenta la instalación de la intercomunicación OPLAN lo cual debe de instalarse después de la trampa de honda, del DP y del reactor, este error ocasiona que las </a:t>
            </a:r>
            <a:r>
              <a:rPr lang="es-ES" dirty="0" err="1">
                <a:effectLst/>
                <a:latin typeface="Calibri" panose="020F0502020204030204" pitchFamily="34" charset="0"/>
                <a:ea typeface="Times New Roman" panose="02020603050405020304" pitchFamily="18" charset="0"/>
                <a:cs typeface="Calibri" panose="020F0502020204030204" pitchFamily="34" charset="0"/>
              </a:rPr>
              <a:t>rfs</a:t>
            </a:r>
            <a:r>
              <a:rPr lang="es-ES" dirty="0">
                <a:effectLst/>
                <a:latin typeface="Calibri" panose="020F0502020204030204" pitchFamily="34" charset="0"/>
                <a:ea typeface="Times New Roman" panose="02020603050405020304" pitchFamily="18" charset="0"/>
                <a:cs typeface="Calibri" panose="020F0502020204030204" pitchFamily="34" charset="0"/>
              </a:rPr>
              <a:t> se dirijan a tierra y no funcione el sistema de comunicación, lo cual se tuvieron que realizar modificaciones y arreglar el problema, a este arreglo le denominaron “Arreglo cangrejo”.</a:t>
            </a:r>
            <a:endParaRPr lang="es-MX" dirty="0">
              <a:latin typeface="Calibri" panose="020F0502020204030204" pitchFamily="34" charset="0"/>
              <a:cs typeface="Calibri" panose="020F0502020204030204" pitchFamily="34" charset="0"/>
            </a:endParaRPr>
          </a:p>
        </p:txBody>
      </p:sp>
      <p:pic>
        <p:nvPicPr>
          <p:cNvPr id="6" name="Imagen 5">
            <a:extLst>
              <a:ext uri="{FF2B5EF4-FFF2-40B4-BE49-F238E27FC236}">
                <a16:creationId xmlns:a16="http://schemas.microsoft.com/office/drawing/2014/main" id="{230E760F-86E1-4F02-A0F3-3CD75F290C56}"/>
              </a:ext>
            </a:extLst>
          </p:cNvPr>
          <p:cNvPicPr>
            <a:picLocks noChangeAspect="1"/>
          </p:cNvPicPr>
          <p:nvPr/>
        </p:nvPicPr>
        <p:blipFill>
          <a:blip r:embed="rId2"/>
          <a:stretch>
            <a:fillRect/>
          </a:stretch>
        </p:blipFill>
        <p:spPr>
          <a:xfrm>
            <a:off x="2307696" y="2209800"/>
            <a:ext cx="7576607" cy="4029555"/>
          </a:xfrm>
          <a:prstGeom prst="rect">
            <a:avLst/>
          </a:prstGeom>
        </p:spPr>
      </p:pic>
    </p:spTree>
    <p:extLst>
      <p:ext uri="{BB962C8B-B14F-4D97-AF65-F5344CB8AC3E}">
        <p14:creationId xmlns:p14="http://schemas.microsoft.com/office/powerpoint/2010/main" val="2991991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FF4A4A1-5B03-43A4-9472-AD622AB16874}"/>
              </a:ext>
            </a:extLst>
          </p:cNvPr>
          <p:cNvSpPr>
            <a:spLocks noGrp="1"/>
          </p:cNvSpPr>
          <p:nvPr>
            <p:ph idx="1"/>
          </p:nvPr>
        </p:nvSpPr>
        <p:spPr>
          <a:xfrm>
            <a:off x="919119" y="486746"/>
            <a:ext cx="10353762" cy="785464"/>
          </a:xfrm>
        </p:spPr>
        <p:txBody>
          <a:bodyPr/>
          <a:lstStyle/>
          <a:p>
            <a:pPr marL="36900" indent="0">
              <a:buNone/>
            </a:pPr>
            <a:r>
              <a:rPr lang="es-ES" dirty="0">
                <a:effectLst/>
                <a:latin typeface="Calibri" panose="020F0502020204030204" pitchFamily="34" charset="0"/>
                <a:ea typeface="Times New Roman" panose="02020603050405020304" pitchFamily="18" charset="0"/>
                <a:cs typeface="Calibri" panose="020F0502020204030204" pitchFamily="34" charset="0"/>
              </a:rPr>
              <a:t>El interruptor del reactor de 230 KV es aislado en hexafluoruro, con accionamiento mecánico por resorte.</a:t>
            </a:r>
            <a:endParaRPr lang="es-MX" dirty="0">
              <a:effectLst/>
              <a:latin typeface="Calibri" panose="020F0502020204030204" pitchFamily="34" charset="0"/>
              <a:ea typeface="Times New Roman" panose="02020603050405020304" pitchFamily="18" charset="0"/>
              <a:cs typeface="Calibri" panose="020F0502020204030204" pitchFamily="34" charset="0"/>
            </a:endParaRPr>
          </a:p>
          <a:p>
            <a:pPr marL="36900" indent="0">
              <a:buNone/>
            </a:pPr>
            <a:endParaRPr lang="es-MX" dirty="0"/>
          </a:p>
        </p:txBody>
      </p:sp>
      <p:pic>
        <p:nvPicPr>
          <p:cNvPr id="4" name="Imagen 3">
            <a:extLst>
              <a:ext uri="{FF2B5EF4-FFF2-40B4-BE49-F238E27FC236}">
                <a16:creationId xmlns:a16="http://schemas.microsoft.com/office/drawing/2014/main" id="{54BEECCA-95EE-4933-BA52-8B094167189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95949" y="1219049"/>
            <a:ext cx="6600093" cy="4992620"/>
          </a:xfrm>
          <a:prstGeom prst="rect">
            <a:avLst/>
          </a:prstGeom>
          <a:noFill/>
          <a:ln>
            <a:noFill/>
          </a:ln>
        </p:spPr>
      </p:pic>
      <p:sp>
        <p:nvSpPr>
          <p:cNvPr id="5" name="CuadroTexto 4">
            <a:extLst>
              <a:ext uri="{FF2B5EF4-FFF2-40B4-BE49-F238E27FC236}">
                <a16:creationId xmlns:a16="http://schemas.microsoft.com/office/drawing/2014/main" id="{24B99270-F537-47B9-8993-119A7B432E59}"/>
              </a:ext>
            </a:extLst>
          </p:cNvPr>
          <p:cNvSpPr txBox="1"/>
          <p:nvPr/>
        </p:nvSpPr>
        <p:spPr>
          <a:xfrm>
            <a:off x="4230742" y="6211669"/>
            <a:ext cx="3730509" cy="646331"/>
          </a:xfrm>
          <a:prstGeom prst="rect">
            <a:avLst/>
          </a:prstGeom>
          <a:noFill/>
        </p:spPr>
        <p:txBody>
          <a:bodyPr wrap="none" rtlCol="0">
            <a:spAutoFit/>
          </a:bodyPr>
          <a:lstStyle/>
          <a:p>
            <a:r>
              <a:rPr lang="es-ES" sz="1800" dirty="0">
                <a:effectLst/>
                <a:latin typeface="Times New Roman" panose="02020603050405020304" pitchFamily="18" charset="0"/>
                <a:ea typeface="Times New Roman" panose="02020603050405020304" pitchFamily="18" charset="0"/>
              </a:rPr>
              <a:t>Interruptor del reactor 1 por cada fase </a:t>
            </a:r>
            <a:endParaRPr lang="es-MX" sz="1800" dirty="0">
              <a:effectLst/>
              <a:latin typeface="Times New Roman" panose="02020603050405020304" pitchFamily="18" charset="0"/>
              <a:ea typeface="Times New Roman" panose="02020603050405020304" pitchFamily="18" charset="0"/>
            </a:endParaRPr>
          </a:p>
          <a:p>
            <a:endParaRPr lang="es-MX" dirty="0"/>
          </a:p>
        </p:txBody>
      </p:sp>
    </p:spTree>
    <p:extLst>
      <p:ext uri="{BB962C8B-B14F-4D97-AF65-F5344CB8AC3E}">
        <p14:creationId xmlns:p14="http://schemas.microsoft.com/office/powerpoint/2010/main" val="3100199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F602794-76FA-457C-A9BE-1D9C4DBC8315}"/>
              </a:ext>
            </a:extLst>
          </p:cNvPr>
          <p:cNvSpPr>
            <a:spLocks noGrp="1"/>
          </p:cNvSpPr>
          <p:nvPr>
            <p:ph idx="1"/>
          </p:nvPr>
        </p:nvSpPr>
        <p:spPr>
          <a:xfrm>
            <a:off x="919119" y="433736"/>
            <a:ext cx="10353762" cy="864977"/>
          </a:xfrm>
        </p:spPr>
        <p:txBody>
          <a:bodyPr/>
          <a:lstStyle/>
          <a:p>
            <a:pPr marL="36900" indent="0">
              <a:buNone/>
            </a:pPr>
            <a:r>
              <a:rPr lang="es-ES" dirty="0">
                <a:effectLst/>
                <a:latin typeface="Calibri" panose="020F0502020204030204" pitchFamily="34" charset="0"/>
                <a:ea typeface="Times New Roman" panose="02020603050405020304" pitchFamily="18" charset="0"/>
                <a:cs typeface="Calibri" panose="020F0502020204030204" pitchFamily="34" charset="0"/>
              </a:rPr>
              <a:t>El reactor es aislado a 230KV, 21 MVAR, su objetivo es bajar el voltaje de las líneas por el efecto capacitivo por que la línea esta extendida acerca de 200 kilómetros.  </a:t>
            </a:r>
            <a:endParaRPr lang="es-MX" dirty="0">
              <a:effectLst/>
              <a:latin typeface="Calibri" panose="020F0502020204030204" pitchFamily="34" charset="0"/>
              <a:ea typeface="Times New Roman" panose="02020603050405020304" pitchFamily="18" charset="0"/>
              <a:cs typeface="Calibri" panose="020F0502020204030204" pitchFamily="34" charset="0"/>
            </a:endParaRPr>
          </a:p>
          <a:p>
            <a:pPr marL="36900" indent="0">
              <a:buNone/>
            </a:pPr>
            <a:endParaRPr lang="es-MX" dirty="0">
              <a:latin typeface="Calibri" panose="020F0502020204030204" pitchFamily="34" charset="0"/>
              <a:cs typeface="Calibri" panose="020F0502020204030204" pitchFamily="34" charset="0"/>
            </a:endParaRPr>
          </a:p>
        </p:txBody>
      </p:sp>
      <p:pic>
        <p:nvPicPr>
          <p:cNvPr id="4" name="Imagen 3">
            <a:extLst>
              <a:ext uri="{FF2B5EF4-FFF2-40B4-BE49-F238E27FC236}">
                <a16:creationId xmlns:a16="http://schemas.microsoft.com/office/drawing/2014/main" id="{689F85C0-E16B-4648-9E8F-242CDAA23F0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2633" y="1346593"/>
            <a:ext cx="5926733" cy="4692178"/>
          </a:xfrm>
          <a:prstGeom prst="rect">
            <a:avLst/>
          </a:prstGeom>
          <a:noFill/>
          <a:ln>
            <a:noFill/>
          </a:ln>
        </p:spPr>
      </p:pic>
      <p:sp>
        <p:nvSpPr>
          <p:cNvPr id="5" name="CuadroTexto 4">
            <a:extLst>
              <a:ext uri="{FF2B5EF4-FFF2-40B4-BE49-F238E27FC236}">
                <a16:creationId xmlns:a16="http://schemas.microsoft.com/office/drawing/2014/main" id="{818F1FDC-6536-4890-B020-CB7E1499C00E}"/>
              </a:ext>
            </a:extLst>
          </p:cNvPr>
          <p:cNvSpPr txBox="1"/>
          <p:nvPr/>
        </p:nvSpPr>
        <p:spPr>
          <a:xfrm>
            <a:off x="3963491" y="6101098"/>
            <a:ext cx="4265015" cy="646331"/>
          </a:xfrm>
          <a:prstGeom prst="rect">
            <a:avLst/>
          </a:prstGeom>
          <a:noFill/>
        </p:spPr>
        <p:txBody>
          <a:bodyPr wrap="none" rtlCol="0">
            <a:spAutoFit/>
          </a:bodyPr>
          <a:lstStyle/>
          <a:p>
            <a:r>
              <a:rPr lang="es-ES" sz="1800" dirty="0">
                <a:effectLst/>
                <a:latin typeface="Times New Roman" panose="02020603050405020304" pitchFamily="18" charset="0"/>
                <a:ea typeface="Times New Roman" panose="02020603050405020304" pitchFamily="18" charset="0"/>
              </a:rPr>
              <a:t>Reactores de 21 MVAR, uno para cada fase.</a:t>
            </a:r>
            <a:endParaRPr lang="es-MX" sz="1800" dirty="0">
              <a:effectLst/>
              <a:latin typeface="Times New Roman" panose="02020603050405020304" pitchFamily="18" charset="0"/>
              <a:ea typeface="Times New Roman" panose="02020603050405020304" pitchFamily="18" charset="0"/>
            </a:endParaRPr>
          </a:p>
          <a:p>
            <a:endParaRPr lang="es-MX" dirty="0"/>
          </a:p>
        </p:txBody>
      </p:sp>
    </p:spTree>
    <p:extLst>
      <p:ext uri="{BB962C8B-B14F-4D97-AF65-F5344CB8AC3E}">
        <p14:creationId xmlns:p14="http://schemas.microsoft.com/office/powerpoint/2010/main" val="3136894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6124058-700F-4117-9F79-3568F6632A78}"/>
              </a:ext>
            </a:extLst>
          </p:cNvPr>
          <p:cNvSpPr>
            <a:spLocks noGrp="1"/>
          </p:cNvSpPr>
          <p:nvPr>
            <p:ph idx="1"/>
          </p:nvPr>
        </p:nvSpPr>
        <p:spPr>
          <a:xfrm>
            <a:off x="919119" y="553005"/>
            <a:ext cx="10353762" cy="917985"/>
          </a:xfrm>
        </p:spPr>
        <p:txBody>
          <a:bodyPr>
            <a:normAutofit/>
          </a:bodyPr>
          <a:lstStyle/>
          <a:p>
            <a:pPr marL="36900" indent="0">
              <a:buNone/>
            </a:pPr>
            <a:r>
              <a:rPr lang="es-ES" dirty="0">
                <a:effectLst/>
                <a:latin typeface="Calibri" panose="020F0502020204030204" pitchFamily="34" charset="0"/>
                <a:ea typeface="Times New Roman" panose="02020603050405020304" pitchFamily="18" charset="0"/>
                <a:cs typeface="Calibri" panose="020F0502020204030204" pitchFamily="34" charset="0"/>
              </a:rPr>
              <a:t>El reactor a neutro regularmente puede tener 34.5 KV Su función es apoyar y soportar el re-sierre mono polar.</a:t>
            </a:r>
            <a:endParaRPr lang="es-MX" dirty="0">
              <a:effectLst/>
              <a:latin typeface="Calibri" panose="020F0502020204030204" pitchFamily="34" charset="0"/>
              <a:ea typeface="Times New Roman" panose="02020603050405020304" pitchFamily="18" charset="0"/>
              <a:cs typeface="Calibri" panose="020F0502020204030204" pitchFamily="34" charset="0"/>
            </a:endParaRPr>
          </a:p>
          <a:p>
            <a:pPr marL="36900" indent="0">
              <a:buNone/>
            </a:pPr>
            <a:endParaRPr lang="es-MX" dirty="0"/>
          </a:p>
        </p:txBody>
      </p:sp>
      <p:pic>
        <p:nvPicPr>
          <p:cNvPr id="4" name="Imagen 3">
            <a:extLst>
              <a:ext uri="{FF2B5EF4-FFF2-40B4-BE49-F238E27FC236}">
                <a16:creationId xmlns:a16="http://schemas.microsoft.com/office/drawing/2014/main" id="{1E6419BD-6758-4D87-ACB2-596F5BD0024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61302" y="2569029"/>
            <a:ext cx="3074585" cy="3224181"/>
          </a:xfrm>
          <a:prstGeom prst="rect">
            <a:avLst/>
          </a:prstGeom>
          <a:noFill/>
          <a:ln>
            <a:noFill/>
          </a:ln>
        </p:spPr>
      </p:pic>
      <p:sp>
        <p:nvSpPr>
          <p:cNvPr id="5" name="CuadroTexto 4">
            <a:extLst>
              <a:ext uri="{FF2B5EF4-FFF2-40B4-BE49-F238E27FC236}">
                <a16:creationId xmlns:a16="http://schemas.microsoft.com/office/drawing/2014/main" id="{C3FFD13F-7DE0-45BC-AAD7-5DE75B8C8F8A}"/>
              </a:ext>
            </a:extLst>
          </p:cNvPr>
          <p:cNvSpPr txBox="1"/>
          <p:nvPr/>
        </p:nvSpPr>
        <p:spPr>
          <a:xfrm>
            <a:off x="9503097" y="6120329"/>
            <a:ext cx="1990994" cy="369332"/>
          </a:xfrm>
          <a:prstGeom prst="rect">
            <a:avLst/>
          </a:prstGeom>
          <a:noFill/>
        </p:spPr>
        <p:txBody>
          <a:bodyPr wrap="none" rtlCol="0">
            <a:spAutoFit/>
          </a:bodyPr>
          <a:lstStyle/>
          <a:p>
            <a:r>
              <a:rPr lang="es-MX" dirty="0"/>
              <a:t>Reactor del neutro</a:t>
            </a:r>
          </a:p>
        </p:txBody>
      </p:sp>
      <p:pic>
        <p:nvPicPr>
          <p:cNvPr id="6" name="Imagen 5" descr="Imagen que contiene pasto, exterior, fuego, edificio&#10;&#10;Descripción generada automáticamente">
            <a:extLst>
              <a:ext uri="{FF2B5EF4-FFF2-40B4-BE49-F238E27FC236}">
                <a16:creationId xmlns:a16="http://schemas.microsoft.com/office/drawing/2014/main" id="{8564A7DF-9C2E-42B9-B923-CB859C46CF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085" y="1328058"/>
            <a:ext cx="7082971" cy="5312228"/>
          </a:xfrm>
          <a:prstGeom prst="rect">
            <a:avLst/>
          </a:prstGeom>
        </p:spPr>
      </p:pic>
    </p:spTree>
    <p:extLst>
      <p:ext uri="{BB962C8B-B14F-4D97-AF65-F5344CB8AC3E}">
        <p14:creationId xmlns:p14="http://schemas.microsoft.com/office/powerpoint/2010/main" val="587286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83F10F-3E94-4ACF-915C-140EEE76E079}"/>
              </a:ext>
            </a:extLst>
          </p:cNvPr>
          <p:cNvSpPr>
            <a:spLocks noGrp="1"/>
          </p:cNvSpPr>
          <p:nvPr>
            <p:ph idx="1"/>
          </p:nvPr>
        </p:nvSpPr>
        <p:spPr>
          <a:xfrm>
            <a:off x="5267435" y="115683"/>
            <a:ext cx="1657127" cy="520421"/>
          </a:xfrm>
        </p:spPr>
        <p:txBody>
          <a:bodyPr/>
          <a:lstStyle/>
          <a:p>
            <a:r>
              <a:rPr lang="es-MX" dirty="0"/>
              <a:t>reactores</a:t>
            </a:r>
          </a:p>
        </p:txBody>
      </p:sp>
      <p:pic>
        <p:nvPicPr>
          <p:cNvPr id="5" name="Imagen 4" descr="Imagen que contiene pasto, exterior, fuego, edificio&#10;&#10;Descripción generada automáticamente">
            <a:extLst>
              <a:ext uri="{FF2B5EF4-FFF2-40B4-BE49-F238E27FC236}">
                <a16:creationId xmlns:a16="http://schemas.microsoft.com/office/drawing/2014/main" id="{4BAE99F8-596A-4497-A4D1-291BB85868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6050" y="742395"/>
            <a:ext cx="7999895" cy="5999922"/>
          </a:xfrm>
          <a:prstGeom prst="rect">
            <a:avLst/>
          </a:prstGeom>
        </p:spPr>
      </p:pic>
    </p:spTree>
    <p:extLst>
      <p:ext uri="{BB962C8B-B14F-4D97-AF65-F5344CB8AC3E}">
        <p14:creationId xmlns:p14="http://schemas.microsoft.com/office/powerpoint/2010/main" val="434634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3B34F0F-C48D-4A19-BD90-E574504751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3252"/>
            <a:ext cx="9144000" cy="6858000"/>
          </a:xfrm>
          <a:prstGeom prst="rect">
            <a:avLst/>
          </a:prstGeom>
        </p:spPr>
      </p:pic>
    </p:spTree>
    <p:extLst>
      <p:ext uri="{BB962C8B-B14F-4D97-AF65-F5344CB8AC3E}">
        <p14:creationId xmlns:p14="http://schemas.microsoft.com/office/powerpoint/2010/main" val="3776646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E67C9D2-4D23-41E3-AC5F-5FA3611FA872}"/>
              </a:ext>
            </a:extLst>
          </p:cNvPr>
          <p:cNvSpPr>
            <a:spLocks noGrp="1"/>
          </p:cNvSpPr>
          <p:nvPr>
            <p:ph idx="1"/>
          </p:nvPr>
        </p:nvSpPr>
        <p:spPr>
          <a:xfrm>
            <a:off x="4187384" y="286842"/>
            <a:ext cx="3817231" cy="493916"/>
          </a:xfrm>
        </p:spPr>
        <p:txBody>
          <a:bodyPr/>
          <a:lstStyle/>
          <a:p>
            <a:r>
              <a:rPr lang="es-ES" dirty="0">
                <a:effectLst/>
                <a:latin typeface="Calibri" panose="020F0502020204030204" pitchFamily="34" charset="0"/>
                <a:ea typeface="Times New Roman" panose="02020603050405020304" pitchFamily="18" charset="0"/>
                <a:cs typeface="Calibri" panose="020F0502020204030204" pitchFamily="34" charset="0"/>
              </a:rPr>
              <a:t>Foto del transformador del CEV</a:t>
            </a:r>
            <a:endParaRPr lang="es-MX" dirty="0">
              <a:effectLst/>
              <a:latin typeface="Calibri" panose="020F0502020204030204" pitchFamily="34" charset="0"/>
              <a:ea typeface="Times New Roman" panose="02020603050405020304" pitchFamily="18" charset="0"/>
              <a:cs typeface="Calibri" panose="020F0502020204030204" pitchFamily="34" charset="0"/>
            </a:endParaRPr>
          </a:p>
          <a:p>
            <a:endParaRPr lang="es-MX" dirty="0"/>
          </a:p>
        </p:txBody>
      </p:sp>
      <p:pic>
        <p:nvPicPr>
          <p:cNvPr id="4" name="Imagen 3">
            <a:extLst>
              <a:ext uri="{FF2B5EF4-FFF2-40B4-BE49-F238E27FC236}">
                <a16:creationId xmlns:a16="http://schemas.microsoft.com/office/drawing/2014/main" id="{E3F3AFF6-AD52-40F9-BE99-83B40866FF0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6852" y="780758"/>
            <a:ext cx="7898296" cy="5447763"/>
          </a:xfrm>
          <a:prstGeom prst="rect">
            <a:avLst/>
          </a:prstGeom>
          <a:noFill/>
          <a:ln>
            <a:noFill/>
          </a:ln>
        </p:spPr>
      </p:pic>
    </p:spTree>
    <p:extLst>
      <p:ext uri="{BB962C8B-B14F-4D97-AF65-F5344CB8AC3E}">
        <p14:creationId xmlns:p14="http://schemas.microsoft.com/office/powerpoint/2010/main" val="1133889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7A59776-5948-400C-9935-7464561E87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07F0DDB-A7AF-43E2-9582-C7401260DC21}"/>
              </a:ext>
            </a:extLst>
          </p:cNvPr>
          <p:cNvSpPr>
            <a:spLocks noGrp="1"/>
          </p:cNvSpPr>
          <p:nvPr>
            <p:ph idx="1"/>
          </p:nvPr>
        </p:nvSpPr>
        <p:spPr>
          <a:xfrm>
            <a:off x="5706167" y="497059"/>
            <a:ext cx="779665" cy="642425"/>
          </a:xfrm>
        </p:spPr>
        <p:txBody>
          <a:bodyPr anchor="ctr">
            <a:normAutofit/>
          </a:bodyPr>
          <a:lstStyle/>
          <a:p>
            <a:pPr marL="36900" indent="0">
              <a:buNone/>
            </a:pPr>
            <a:r>
              <a:rPr lang="es-ES" sz="1800" dirty="0">
                <a:effectLst/>
                <a:latin typeface="Times New Roman" panose="02020603050405020304" pitchFamily="18" charset="0"/>
                <a:ea typeface="Times New Roman" panose="02020603050405020304" pitchFamily="18" charset="0"/>
              </a:rPr>
              <a:t>CEV</a:t>
            </a:r>
            <a:endParaRPr lang="es-MX" sz="1800" dirty="0">
              <a:effectLst/>
              <a:latin typeface="Times New Roman" panose="02020603050405020304" pitchFamily="18" charset="0"/>
              <a:ea typeface="Times New Roman" panose="02020603050405020304" pitchFamily="18" charset="0"/>
            </a:endParaRPr>
          </a:p>
          <a:p>
            <a:pPr marL="36900" indent="0">
              <a:buNone/>
            </a:pPr>
            <a:endParaRPr lang="es-MX" sz="1800" dirty="0"/>
          </a:p>
        </p:txBody>
      </p:sp>
      <p:pic>
        <p:nvPicPr>
          <p:cNvPr id="6" name="Imagen 5">
            <a:extLst>
              <a:ext uri="{FF2B5EF4-FFF2-40B4-BE49-F238E27FC236}">
                <a16:creationId xmlns:a16="http://schemas.microsoft.com/office/drawing/2014/main" id="{E2E3C4AA-071D-47D8-BEBD-F7C058099007}"/>
              </a:ext>
            </a:extLst>
          </p:cNvPr>
          <p:cNvPicPr/>
          <p:nvPr/>
        </p:nvPicPr>
        <p:blipFill rotWithShape="1">
          <a:blip r:embed="rId3" cstate="print">
            <a:extLst>
              <a:ext uri="{28A0092B-C50C-407E-A947-70E740481C1C}">
                <a14:useLocalDpi xmlns:a14="http://schemas.microsoft.com/office/drawing/2010/main" val="0"/>
              </a:ext>
            </a:extLst>
          </a:blip>
          <a:srcRect t="831" b="33049"/>
          <a:stretch/>
        </p:blipFill>
        <p:spPr bwMode="auto">
          <a:xfrm>
            <a:off x="3912156" y="1139484"/>
            <a:ext cx="3897665" cy="3474719"/>
          </a:xfrm>
          <a:prstGeom prst="roundRect">
            <a:avLst>
              <a:gd name="adj" fmla="val 0"/>
            </a:avLst>
          </a:prstGeom>
          <a:noFill/>
          <a:ln w="38100">
            <a:noFill/>
          </a:ln>
          <a:effectLst>
            <a:innerShdw blurRad="57150" dist="38100" dir="14460000">
              <a:srgbClr val="000000">
                <a:alpha val="70000"/>
              </a:srgbClr>
            </a:innerShdw>
          </a:effectLst>
        </p:spPr>
      </p:pic>
      <p:pic>
        <p:nvPicPr>
          <p:cNvPr id="5" name="Imagen 4">
            <a:extLst>
              <a:ext uri="{FF2B5EF4-FFF2-40B4-BE49-F238E27FC236}">
                <a16:creationId xmlns:a16="http://schemas.microsoft.com/office/drawing/2014/main" id="{F870B285-7834-4E40-AECD-A49EE4220C46}"/>
              </a:ext>
            </a:extLst>
          </p:cNvPr>
          <p:cNvPicPr/>
          <p:nvPr/>
        </p:nvPicPr>
        <p:blipFill rotWithShape="1">
          <a:blip r:embed="rId4" cstate="print">
            <a:extLst>
              <a:ext uri="{28A0092B-C50C-407E-A947-70E740481C1C}">
                <a14:useLocalDpi xmlns:a14="http://schemas.microsoft.com/office/drawing/2010/main" val="0"/>
              </a:ext>
            </a:extLst>
          </a:blip>
          <a:srcRect l="6653" r="2" b="2"/>
          <a:stretch/>
        </p:blipFill>
        <p:spPr bwMode="auto">
          <a:xfrm>
            <a:off x="457091" y="3225959"/>
            <a:ext cx="3337560" cy="2677887"/>
          </a:xfrm>
          <a:prstGeom prst="roundRect">
            <a:avLst>
              <a:gd name="adj" fmla="val 0"/>
            </a:avLst>
          </a:prstGeom>
          <a:noFill/>
          <a:ln w="38100">
            <a:noFill/>
          </a:ln>
          <a:effectLst>
            <a:innerShdw blurRad="57150" dist="38100" dir="14460000">
              <a:srgbClr val="000000">
                <a:alpha val="70000"/>
              </a:srgbClr>
            </a:innerShdw>
          </a:effectLst>
        </p:spPr>
      </p:pic>
      <p:pic>
        <p:nvPicPr>
          <p:cNvPr id="4" name="Imagen 3">
            <a:extLst>
              <a:ext uri="{FF2B5EF4-FFF2-40B4-BE49-F238E27FC236}">
                <a16:creationId xmlns:a16="http://schemas.microsoft.com/office/drawing/2014/main" id="{EBF1D60C-5E19-4932-BCFF-6A7A02829745}"/>
              </a:ext>
            </a:extLst>
          </p:cNvPr>
          <p:cNvPicPr/>
          <p:nvPr/>
        </p:nvPicPr>
        <p:blipFill rotWithShape="1">
          <a:blip r:embed="rId5" cstate="print">
            <a:extLst>
              <a:ext uri="{28A0092B-C50C-407E-A947-70E740481C1C}">
                <a14:useLocalDpi xmlns:a14="http://schemas.microsoft.com/office/drawing/2010/main" val="0"/>
              </a:ext>
            </a:extLst>
          </a:blip>
          <a:srcRect r="6782"/>
          <a:stretch/>
        </p:blipFill>
        <p:spPr bwMode="auto">
          <a:xfrm>
            <a:off x="7927327" y="3225959"/>
            <a:ext cx="3337560" cy="2677887"/>
          </a:xfrm>
          <a:prstGeom prst="roundRect">
            <a:avLst>
              <a:gd name="adj" fmla="val 0"/>
            </a:avLst>
          </a:prstGeom>
          <a:noFill/>
          <a:ln w="38100">
            <a:noFill/>
          </a:ln>
          <a:effectLst>
            <a:innerShdw blurRad="57150" dist="38100" dir="14460000">
              <a:srgbClr val="000000">
                <a:alpha val="70000"/>
              </a:srgbClr>
            </a:innerShdw>
          </a:effectLst>
        </p:spPr>
      </p:pic>
    </p:spTree>
    <p:extLst>
      <p:ext uri="{BB962C8B-B14F-4D97-AF65-F5344CB8AC3E}">
        <p14:creationId xmlns:p14="http://schemas.microsoft.com/office/powerpoint/2010/main" val="3725759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exterior, edificio, casa, ladrillo&#10;&#10;Descripción generada automáticamente">
            <a:extLst>
              <a:ext uri="{FF2B5EF4-FFF2-40B4-BE49-F238E27FC236}">
                <a16:creationId xmlns:a16="http://schemas.microsoft.com/office/drawing/2014/main" id="{99897734-7F32-4F4D-ACC2-0FA5F4272A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2864686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6">
            <a:extLst>
              <a:ext uri="{FF2B5EF4-FFF2-40B4-BE49-F238E27FC236}">
                <a16:creationId xmlns:a16="http://schemas.microsoft.com/office/drawing/2014/main" id="{0BB1E2B0-58AD-42D5-B011-014DB2018160}"/>
              </a:ext>
            </a:extLst>
          </p:cNvPr>
          <p:cNvPicPr>
            <a:picLocks noGrp="1" noChangeAspect="1"/>
          </p:cNvPicPr>
          <p:nvPr>
            <p:ph idx="1"/>
          </p:nvPr>
        </p:nvPicPr>
        <p:blipFill>
          <a:blip r:embed="rId2"/>
          <a:stretch>
            <a:fillRect/>
          </a:stretch>
        </p:blipFill>
        <p:spPr>
          <a:xfrm>
            <a:off x="7068162" y="2208628"/>
            <a:ext cx="4486003" cy="3582572"/>
          </a:xfrm>
        </p:spPr>
      </p:pic>
      <p:pic>
        <p:nvPicPr>
          <p:cNvPr id="5" name="Imagen 4">
            <a:extLst>
              <a:ext uri="{FF2B5EF4-FFF2-40B4-BE49-F238E27FC236}">
                <a16:creationId xmlns:a16="http://schemas.microsoft.com/office/drawing/2014/main" id="{7B937D06-4F45-470B-B3B7-E7CC05BB4207}"/>
              </a:ext>
            </a:extLst>
          </p:cNvPr>
          <p:cNvPicPr>
            <a:picLocks noChangeAspect="1"/>
          </p:cNvPicPr>
          <p:nvPr/>
        </p:nvPicPr>
        <p:blipFill>
          <a:blip r:embed="rId3"/>
          <a:stretch>
            <a:fillRect/>
          </a:stretch>
        </p:blipFill>
        <p:spPr>
          <a:xfrm>
            <a:off x="924443" y="2495551"/>
            <a:ext cx="4863092" cy="3295649"/>
          </a:xfrm>
          <a:prstGeom prst="rect">
            <a:avLst/>
          </a:prstGeom>
        </p:spPr>
      </p:pic>
      <p:sp>
        <p:nvSpPr>
          <p:cNvPr id="8" name="CuadroTexto 7">
            <a:extLst>
              <a:ext uri="{FF2B5EF4-FFF2-40B4-BE49-F238E27FC236}">
                <a16:creationId xmlns:a16="http://schemas.microsoft.com/office/drawing/2014/main" id="{404EAB9F-B3BB-40E0-A5A9-58D70081DC0A}"/>
              </a:ext>
            </a:extLst>
          </p:cNvPr>
          <p:cNvSpPr txBox="1"/>
          <p:nvPr/>
        </p:nvSpPr>
        <p:spPr>
          <a:xfrm>
            <a:off x="4622612" y="666690"/>
            <a:ext cx="2946776" cy="400110"/>
          </a:xfrm>
          <a:prstGeom prst="rect">
            <a:avLst/>
          </a:prstGeom>
          <a:noFill/>
        </p:spPr>
        <p:txBody>
          <a:bodyPr wrap="square" rtlCol="0">
            <a:spAutoFit/>
          </a:bodyPr>
          <a:lstStyle/>
          <a:p>
            <a:r>
              <a:rPr lang="es-MX" sz="2000" dirty="0">
                <a:latin typeface="Calibri" panose="020F0502020204030204" pitchFamily="34" charset="0"/>
                <a:cs typeface="Calibri" panose="020F0502020204030204" pitchFamily="34" charset="0"/>
              </a:rPr>
              <a:t>Cuarto de control del CEV</a:t>
            </a:r>
          </a:p>
        </p:txBody>
      </p:sp>
    </p:spTree>
    <p:extLst>
      <p:ext uri="{BB962C8B-B14F-4D97-AF65-F5344CB8AC3E}">
        <p14:creationId xmlns:p14="http://schemas.microsoft.com/office/powerpoint/2010/main" val="48918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67170571-1507-4B95-88D7-E7ED5D76AA00}"/>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84265" y="1446423"/>
            <a:ext cx="5444196" cy="4881490"/>
          </a:xfrm>
          <a:prstGeom prst="rect">
            <a:avLst/>
          </a:prstGeom>
          <a:noFill/>
          <a:ln>
            <a:noFill/>
          </a:ln>
        </p:spPr>
      </p:pic>
      <p:sp>
        <p:nvSpPr>
          <p:cNvPr id="5" name="CuadroTexto 4">
            <a:extLst>
              <a:ext uri="{FF2B5EF4-FFF2-40B4-BE49-F238E27FC236}">
                <a16:creationId xmlns:a16="http://schemas.microsoft.com/office/drawing/2014/main" id="{1D04F1BB-A4FE-4513-BCBA-6A84267D544B}"/>
              </a:ext>
            </a:extLst>
          </p:cNvPr>
          <p:cNvSpPr txBox="1"/>
          <p:nvPr/>
        </p:nvSpPr>
        <p:spPr>
          <a:xfrm>
            <a:off x="4091320" y="530087"/>
            <a:ext cx="4009359" cy="369332"/>
          </a:xfrm>
          <a:prstGeom prst="rect">
            <a:avLst/>
          </a:prstGeom>
          <a:noFill/>
        </p:spPr>
        <p:txBody>
          <a:bodyPr wrap="square" rtlCol="0">
            <a:spAutoFit/>
          </a:bodyPr>
          <a:lstStyle/>
          <a:p>
            <a:r>
              <a:rPr lang="es-MX" dirty="0">
                <a:latin typeface="Calibri" panose="020F0502020204030204" pitchFamily="34" charset="0"/>
                <a:cs typeface="Calibri" panose="020F0502020204030204" pitchFamily="34" charset="0"/>
              </a:rPr>
              <a:t>Banco de baterías de la subestación</a:t>
            </a:r>
          </a:p>
        </p:txBody>
      </p:sp>
    </p:spTree>
    <p:extLst>
      <p:ext uri="{BB962C8B-B14F-4D97-AF65-F5344CB8AC3E}">
        <p14:creationId xmlns:p14="http://schemas.microsoft.com/office/powerpoint/2010/main" val="18376515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zarra">
  <a:themeElements>
    <a:clrScheme name="Pizarra">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Pizarra">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zarra">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1650</Words>
  <Application>Microsoft Office PowerPoint</Application>
  <PresentationFormat>Panorámica</PresentationFormat>
  <Paragraphs>101</Paragraphs>
  <Slides>37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37</vt:i4>
      </vt:variant>
    </vt:vector>
  </HeadingPairs>
  <TitlesOfParts>
    <vt:vector size="43" baseType="lpstr">
      <vt:lpstr>Arial</vt:lpstr>
      <vt:lpstr>Calibri</vt:lpstr>
      <vt:lpstr>Calisto MT</vt:lpstr>
      <vt:lpstr>Times New Roman</vt:lpstr>
      <vt:lpstr>Wingdings 2</vt:lpstr>
      <vt:lpstr>Pizarra</vt:lpstr>
      <vt:lpstr>Proyecto de subestaciones electricas</vt:lpstr>
      <vt:lpstr>Presentación de PowerPoint</vt:lpstr>
      <vt:lpstr>Cronograma de actividades</vt:lpstr>
      <vt:lpstr>Generalidades de una subestación de potencia</vt:lpstr>
      <vt:lpstr>Presentación de PowerPoint</vt:lpstr>
      <vt:lpstr>Presentación de PowerPoint</vt:lpstr>
      <vt:lpstr>Presentación de PowerPoint</vt:lpstr>
      <vt:lpstr>Presentación de PowerPoint</vt:lpstr>
      <vt:lpstr> como esta conformada una subestación de potencia </vt:lpstr>
      <vt:lpstr>Presentación de PowerPoint</vt:lpstr>
      <vt:lpstr>Presentación de PowerPoint</vt:lpstr>
      <vt:lpstr>Presentación de PowerPoint</vt:lpstr>
      <vt:lpstr>Presentación de PowerPoint</vt:lpstr>
      <vt:lpstr>Subestación pie de la cuesta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 de subestaciones electricas</dc:title>
  <dc:creator>Andres Salvador Salinas Tecoapa</dc:creator>
  <cp:lastModifiedBy>Andres Salvador Salinas Tecoapa</cp:lastModifiedBy>
  <cp:revision>14</cp:revision>
  <dcterms:created xsi:type="dcterms:W3CDTF">2020-11-18T04:30:24Z</dcterms:created>
  <dcterms:modified xsi:type="dcterms:W3CDTF">2020-12-04T02:54:14Z</dcterms:modified>
</cp:coreProperties>
</file>