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95"/>
  </p:notesMasterIdLst>
  <p:handoutMasterIdLst>
    <p:handoutMasterId r:id="rId96"/>
  </p:handoutMasterIdLst>
  <p:sldIdLst>
    <p:sldId id="3870" r:id="rId2"/>
    <p:sldId id="3903" r:id="rId3"/>
    <p:sldId id="4097" r:id="rId4"/>
    <p:sldId id="4098" r:id="rId5"/>
    <p:sldId id="4100" r:id="rId6"/>
    <p:sldId id="4101" r:id="rId7"/>
    <p:sldId id="4099" r:id="rId8"/>
    <p:sldId id="4113" r:id="rId9"/>
    <p:sldId id="3916" r:id="rId10"/>
    <p:sldId id="4122" r:id="rId11"/>
    <p:sldId id="4123" r:id="rId12"/>
    <p:sldId id="4124" r:id="rId13"/>
    <p:sldId id="4125" r:id="rId14"/>
    <p:sldId id="4126" r:id="rId15"/>
    <p:sldId id="4190" r:id="rId16"/>
    <p:sldId id="4191" r:id="rId17"/>
    <p:sldId id="4192" r:id="rId18"/>
    <p:sldId id="4187" r:id="rId19"/>
    <p:sldId id="4188" r:id="rId20"/>
    <p:sldId id="4189" r:id="rId21"/>
    <p:sldId id="4103" r:id="rId22"/>
    <p:sldId id="4104" r:id="rId23"/>
    <p:sldId id="4105" r:id="rId24"/>
    <p:sldId id="4106" r:id="rId25"/>
    <p:sldId id="4107" r:id="rId26"/>
    <p:sldId id="4108" r:id="rId27"/>
    <p:sldId id="4109" r:id="rId28"/>
    <p:sldId id="4110" r:id="rId29"/>
    <p:sldId id="4111" r:id="rId30"/>
    <p:sldId id="4112" r:id="rId31"/>
    <p:sldId id="3922" r:id="rId32"/>
    <p:sldId id="4120" r:id="rId33"/>
    <p:sldId id="4114" r:id="rId34"/>
    <p:sldId id="4115" r:id="rId35"/>
    <p:sldId id="4117" r:id="rId36"/>
    <p:sldId id="4118" r:id="rId37"/>
    <p:sldId id="4130" r:id="rId38"/>
    <p:sldId id="4131" r:id="rId39"/>
    <p:sldId id="4132" r:id="rId40"/>
    <p:sldId id="4133" r:id="rId41"/>
    <p:sldId id="4134" r:id="rId42"/>
    <p:sldId id="4135" r:id="rId43"/>
    <p:sldId id="4137" r:id="rId44"/>
    <p:sldId id="4138" r:id="rId45"/>
    <p:sldId id="4119" r:id="rId46"/>
    <p:sldId id="4146" r:id="rId47"/>
    <p:sldId id="4141" r:id="rId48"/>
    <p:sldId id="4147" r:id="rId49"/>
    <p:sldId id="4148" r:id="rId50"/>
    <p:sldId id="4149" r:id="rId51"/>
    <p:sldId id="4150" r:id="rId52"/>
    <p:sldId id="4151" r:id="rId53"/>
    <p:sldId id="4152" r:id="rId54"/>
    <p:sldId id="3923" r:id="rId55"/>
    <p:sldId id="4140" r:id="rId56"/>
    <p:sldId id="4157" r:id="rId57"/>
    <p:sldId id="4159" r:id="rId58"/>
    <p:sldId id="4153" r:id="rId59"/>
    <p:sldId id="4154" r:id="rId60"/>
    <p:sldId id="4155" r:id="rId61"/>
    <p:sldId id="4144" r:id="rId62"/>
    <p:sldId id="4145" r:id="rId63"/>
    <p:sldId id="4156" r:id="rId64"/>
    <p:sldId id="4142" r:id="rId65"/>
    <p:sldId id="4139" r:id="rId66"/>
    <p:sldId id="4158" r:id="rId67"/>
    <p:sldId id="4160" r:id="rId68"/>
    <p:sldId id="4161" r:id="rId69"/>
    <p:sldId id="4164" r:id="rId70"/>
    <p:sldId id="4183" r:id="rId71"/>
    <p:sldId id="4165" r:id="rId72"/>
    <p:sldId id="4168" r:id="rId73"/>
    <p:sldId id="4167" r:id="rId74"/>
    <p:sldId id="4169" r:id="rId75"/>
    <p:sldId id="4170" r:id="rId76"/>
    <p:sldId id="4166" r:id="rId77"/>
    <p:sldId id="4171" r:id="rId78"/>
    <p:sldId id="4172" r:id="rId79"/>
    <p:sldId id="4173" r:id="rId80"/>
    <p:sldId id="4174" r:id="rId81"/>
    <p:sldId id="4175" r:id="rId82"/>
    <p:sldId id="4177" r:id="rId83"/>
    <p:sldId id="4178" r:id="rId84"/>
    <p:sldId id="4176" r:id="rId85"/>
    <p:sldId id="4179" r:id="rId86"/>
    <p:sldId id="4180" r:id="rId87"/>
    <p:sldId id="4181" r:id="rId88"/>
    <p:sldId id="4182" r:id="rId89"/>
    <p:sldId id="4184" r:id="rId90"/>
    <p:sldId id="4185" r:id="rId91"/>
    <p:sldId id="4186" r:id="rId92"/>
    <p:sldId id="3895" r:id="rId93"/>
    <p:sldId id="3964" r:id="rId94"/>
  </p:sldIdLst>
  <p:sldSz cx="9144000" cy="6858000" type="screen4x3"/>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08F5C7E5-0304-4050-AD75-0D952A2C74BF}">
          <p14:sldIdLst>
            <p14:sldId id="3870"/>
          </p14:sldIdLst>
        </p14:section>
        <p14:section name="Unidad 1" id="{09D2F527-3288-44CA-BD65-F42A0F8AE9CA}">
          <p14:sldIdLst>
            <p14:sldId id="3903"/>
            <p14:sldId id="4097"/>
            <p14:sldId id="4098"/>
            <p14:sldId id="4100"/>
            <p14:sldId id="4101"/>
            <p14:sldId id="4099"/>
            <p14:sldId id="4113"/>
            <p14:sldId id="3916"/>
            <p14:sldId id="4122"/>
            <p14:sldId id="4123"/>
            <p14:sldId id="4124"/>
            <p14:sldId id="4125"/>
            <p14:sldId id="4126"/>
            <p14:sldId id="4190"/>
            <p14:sldId id="4191"/>
            <p14:sldId id="4192"/>
          </p14:sldIdLst>
        </p14:section>
        <p14:section name="Sección sin título" id="{91753C5C-97F2-490B-A84C-7796343537F7}">
          <p14:sldIdLst>
            <p14:sldId id="4187"/>
            <p14:sldId id="4188"/>
            <p14:sldId id="4189"/>
            <p14:sldId id="4103"/>
            <p14:sldId id="4104"/>
            <p14:sldId id="4105"/>
            <p14:sldId id="4106"/>
            <p14:sldId id="4107"/>
            <p14:sldId id="4108"/>
            <p14:sldId id="4109"/>
            <p14:sldId id="4110"/>
            <p14:sldId id="4111"/>
            <p14:sldId id="4112"/>
            <p14:sldId id="3922"/>
            <p14:sldId id="4120"/>
            <p14:sldId id="4114"/>
            <p14:sldId id="4115"/>
            <p14:sldId id="4117"/>
            <p14:sldId id="4118"/>
            <p14:sldId id="4130"/>
            <p14:sldId id="4131"/>
            <p14:sldId id="4132"/>
            <p14:sldId id="4133"/>
            <p14:sldId id="4134"/>
            <p14:sldId id="4135"/>
            <p14:sldId id="4137"/>
            <p14:sldId id="4138"/>
            <p14:sldId id="4119"/>
            <p14:sldId id="4146"/>
            <p14:sldId id="4141"/>
            <p14:sldId id="4147"/>
            <p14:sldId id="4148"/>
            <p14:sldId id="4149"/>
            <p14:sldId id="4150"/>
            <p14:sldId id="4151"/>
            <p14:sldId id="4152"/>
            <p14:sldId id="3923"/>
            <p14:sldId id="4140"/>
            <p14:sldId id="4157"/>
            <p14:sldId id="4159"/>
            <p14:sldId id="4153"/>
            <p14:sldId id="4154"/>
            <p14:sldId id="4155"/>
            <p14:sldId id="4144"/>
            <p14:sldId id="4145"/>
            <p14:sldId id="4156"/>
            <p14:sldId id="4142"/>
            <p14:sldId id="4139"/>
            <p14:sldId id="4158"/>
            <p14:sldId id="4160"/>
            <p14:sldId id="4161"/>
            <p14:sldId id="4164"/>
            <p14:sldId id="4183"/>
            <p14:sldId id="4165"/>
            <p14:sldId id="4168"/>
            <p14:sldId id="4167"/>
            <p14:sldId id="4169"/>
            <p14:sldId id="4170"/>
            <p14:sldId id="4166"/>
            <p14:sldId id="4171"/>
            <p14:sldId id="4172"/>
            <p14:sldId id="4173"/>
            <p14:sldId id="4174"/>
            <p14:sldId id="4175"/>
            <p14:sldId id="4177"/>
            <p14:sldId id="4178"/>
            <p14:sldId id="4176"/>
            <p14:sldId id="4179"/>
            <p14:sldId id="4180"/>
            <p14:sldId id="4181"/>
            <p14:sldId id="4182"/>
            <p14:sldId id="4184"/>
            <p14:sldId id="4185"/>
            <p14:sldId id="4186"/>
          </p14:sldIdLst>
        </p14:section>
        <p14:section name="Unidad 2" id="{9187E292-1A51-4973-8211-16963A432C3F}">
          <p14:sldIdLst>
            <p14:sldId id="3895"/>
            <p14:sldId id="39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ticia Garcia Bustos" initials="LGB" lastIdx="0" clrIdx="0">
    <p:extLst/>
  </p:cmAuthor>
  <p:cmAuthor id="2" name="Jose Rene Garcia Alcantar" initials="JRGA" lastIdx="1" clrIdx="1">
    <p:extLst>
      <p:ext uri="{19B8F6BF-5375-455C-9EA6-DF929625EA0E}">
        <p15:presenceInfo xmlns:p15="http://schemas.microsoft.com/office/powerpoint/2012/main" userId="Jose Rene Garcia Alcanta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FF99"/>
    <a:srgbClr val="FFCCFF"/>
    <a:srgbClr val="FF66CC"/>
    <a:srgbClr val="C0504D"/>
    <a:srgbClr val="9933FF"/>
    <a:srgbClr val="6600CC"/>
    <a:srgbClr val="3333FF"/>
    <a:srgbClr val="00040C"/>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38" autoAdjust="0"/>
    <p:restoredTop sz="94086" autoAdjust="0"/>
  </p:normalViewPr>
  <p:slideViewPr>
    <p:cSldViewPr snapToGrid="0" snapToObjects="1">
      <p:cViewPr>
        <p:scale>
          <a:sx n="100" d="100"/>
          <a:sy n="100" d="100"/>
        </p:scale>
        <p:origin x="219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444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F4E0AC4E-2693-48BF-ADD3-FF7335DB7B26}" type="datetimeFigureOut">
              <a:rPr lang="es-MX" smtClean="0"/>
              <a:pPr/>
              <a:t>19/09/2019</a:t>
            </a:fld>
            <a:endParaRPr lang="es-MX"/>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155B47B-EC99-4B85-BE8C-6E1CBBC13EB0}" type="slidenum">
              <a:rPr lang="es-MX" smtClean="0"/>
              <a:pPr/>
              <a:t>‹Nº›</a:t>
            </a:fld>
            <a:endParaRPr lang="es-MX"/>
          </a:p>
        </p:txBody>
      </p:sp>
    </p:spTree>
    <p:extLst>
      <p:ext uri="{BB962C8B-B14F-4D97-AF65-F5344CB8AC3E}">
        <p14:creationId xmlns:p14="http://schemas.microsoft.com/office/powerpoint/2010/main" val="2806096317"/>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s-ES_tradnl"/>
          </a:p>
        </p:txBody>
      </p:sp>
      <p:sp>
        <p:nvSpPr>
          <p:cNvPr id="3" name="Marcador de fecha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D8511AE3-2062-9043-94A4-2091A7E93DC1}" type="datetimeFigureOut">
              <a:rPr lang="es-ES_tradnl" smtClean="0"/>
              <a:pPr/>
              <a:t>19/09/2019</a:t>
            </a:fld>
            <a:endParaRPr lang="es-ES_tradnl"/>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ES_tradnl"/>
          </a:p>
        </p:txBody>
      </p:sp>
      <p:sp>
        <p:nvSpPr>
          <p:cNvPr id="5" name="Marcador de notas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8ED770B-342B-1D4D-825B-EBB81084E7F0}" type="slidenum">
              <a:rPr lang="es-ES_tradnl" smtClean="0"/>
              <a:pPr/>
              <a:t>‹Nº›</a:t>
            </a:fld>
            <a:endParaRPr lang="es-ES_tradnl"/>
          </a:p>
        </p:txBody>
      </p:sp>
    </p:spTree>
    <p:extLst>
      <p:ext uri="{BB962C8B-B14F-4D97-AF65-F5344CB8AC3E}">
        <p14:creationId xmlns:p14="http://schemas.microsoft.com/office/powerpoint/2010/main" val="165692797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pie de página 3"/>
          <p:cNvSpPr>
            <a:spLocks noGrp="1"/>
          </p:cNvSpPr>
          <p:nvPr>
            <p:ph type="ftr" sz="quarter" idx="10"/>
          </p:nvPr>
        </p:nvSpPr>
        <p:spPr/>
        <p:txBody>
          <a:bodyPr/>
          <a:lstStyle/>
          <a:p>
            <a:endParaRPr lang="es-ES_tradnl"/>
          </a:p>
        </p:txBody>
      </p:sp>
    </p:spTree>
    <p:extLst>
      <p:ext uri="{BB962C8B-B14F-4D97-AF65-F5344CB8AC3E}">
        <p14:creationId xmlns:p14="http://schemas.microsoft.com/office/powerpoint/2010/main" val="1823222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a">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69"/>
            <a:ext cx="9144000" cy="6853431"/>
          </a:xfrm>
          <a:prstGeom prst="rect">
            <a:avLst/>
          </a:prstGeom>
        </p:spPr>
      </p:pic>
      <p:sp>
        <p:nvSpPr>
          <p:cNvPr id="6" name="Slide Number Placeholder 5"/>
          <p:cNvSpPr>
            <a:spLocks noGrp="1"/>
          </p:cNvSpPr>
          <p:nvPr>
            <p:ph type="sldNum" sz="quarter" idx="12"/>
          </p:nvPr>
        </p:nvSpPr>
        <p:spPr>
          <a:xfrm>
            <a:off x="8629650" y="6489701"/>
            <a:ext cx="514350" cy="365125"/>
          </a:xfrm>
          <a:prstGeom prst="rect">
            <a:avLst/>
          </a:prstGeom>
        </p:spPr>
        <p:txBody>
          <a:bodyPr/>
          <a:lstStyle>
            <a:lvl1pPr algn="r">
              <a:defRPr sz="1000"/>
            </a:lvl1pPr>
          </a:lstStyle>
          <a:p>
            <a:fld id="{B3F3C854-90DC-2C4C-B409-8B7CCD508581}" type="slidenum">
              <a:rPr lang="es-ES_tradnl" smtClean="0"/>
              <a:pPr/>
              <a:t>‹Nº›</a:t>
            </a:fld>
            <a:endParaRPr lang="es-ES_tradnl"/>
          </a:p>
        </p:txBody>
      </p:sp>
      <p:pic>
        <p:nvPicPr>
          <p:cNvPr id="8" name="Imagen 7"/>
          <p:cNvPicPr/>
          <p:nvPr userDrawn="1"/>
        </p:nvPicPr>
        <p:blipFill rotWithShape="1">
          <a:blip r:embed="rId3" cstate="print">
            <a:extLst>
              <a:ext uri="{28A0092B-C50C-407E-A947-70E740481C1C}">
                <a14:useLocalDpi xmlns:a14="http://schemas.microsoft.com/office/drawing/2010/main" val="0"/>
              </a:ext>
            </a:extLst>
          </a:blip>
          <a:srcRect t="-3" b="-3"/>
          <a:stretch/>
        </p:blipFill>
        <p:spPr>
          <a:xfrm>
            <a:off x="6370655" y="0"/>
            <a:ext cx="2572379" cy="887415"/>
          </a:xfrm>
          <a:prstGeom prst="rect">
            <a:avLst/>
          </a:prstGeom>
        </p:spPr>
      </p:pic>
    </p:spTree>
    <p:extLst>
      <p:ext uri="{BB962C8B-B14F-4D97-AF65-F5344CB8AC3E}">
        <p14:creationId xmlns:p14="http://schemas.microsoft.com/office/powerpoint/2010/main" val="3256448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9E4CB3D-E84E-4C55-8A01-C27B94752E78}" type="datetimeFigureOut">
              <a:rPr lang="es-MX" smtClean="0"/>
              <a:pPr/>
              <a:t>19/09/2019</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2925CA6-35A6-428B-A20B-7D256A66461A}" type="slidenum">
              <a:rPr lang="es-MX" smtClean="0"/>
              <a:pPr/>
              <a:t>‹Nº›</a:t>
            </a:fld>
            <a:endParaRPr lang="es-MX"/>
          </a:p>
        </p:txBody>
      </p:sp>
    </p:spTree>
    <p:extLst>
      <p:ext uri="{BB962C8B-B14F-4D97-AF65-F5344CB8AC3E}">
        <p14:creationId xmlns:p14="http://schemas.microsoft.com/office/powerpoint/2010/main" val="38290073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pic>
        <p:nvPicPr>
          <p:cNvPr id="7" name="Imagen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ángulo 5"/>
          <p:cNvSpPr/>
          <p:nvPr userDrawn="1"/>
        </p:nvSpPr>
        <p:spPr>
          <a:xfrm>
            <a:off x="7745429" y="644697"/>
            <a:ext cx="1219063" cy="3840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2" name="1 Título"/>
          <p:cNvSpPr>
            <a:spLocks noGrp="1"/>
          </p:cNvSpPr>
          <p:nvPr>
            <p:ph type="ctrTitle"/>
          </p:nvPr>
        </p:nvSpPr>
        <p:spPr>
          <a:xfrm>
            <a:off x="685800" y="2130425"/>
            <a:ext cx="7772400" cy="1470025"/>
          </a:xfrm>
          <a:prstGeom prst="rect">
            <a:avLst/>
          </a:prstGeom>
        </p:spPr>
        <p:txBody>
          <a:bodyPr/>
          <a:lstStyle>
            <a:lvl1pPr>
              <a:defRPr sz="3600" b="1">
                <a:solidFill>
                  <a:schemeClr val="tx1"/>
                </a:solidFill>
              </a:defRPr>
            </a:lvl1pPr>
          </a:lstStyle>
          <a:p>
            <a:r>
              <a:rPr lang="es-ES" dirty="0"/>
              <a:t>Haga clic para modificar el estilo de título del patrón</a:t>
            </a:r>
            <a:endParaRPr lang="es-MX" dirty="0"/>
          </a:p>
        </p:txBody>
      </p:sp>
      <p:sp>
        <p:nvSpPr>
          <p:cNvPr id="1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pic>
        <p:nvPicPr>
          <p:cNvPr id="8" name="Imagen 3"/>
          <p:cNvPicPr/>
          <p:nvPr userDrawn="1"/>
        </p:nvPicPr>
        <p:blipFill rotWithShape="1">
          <a:blip r:embed="rId3" cstate="print">
            <a:extLst>
              <a:ext uri="{28A0092B-C50C-407E-A947-70E740481C1C}">
                <a14:useLocalDpi xmlns:a14="http://schemas.microsoft.com/office/drawing/2010/main" val="0"/>
              </a:ext>
            </a:extLst>
          </a:blip>
          <a:srcRect t="-3" b="-3"/>
          <a:stretch/>
        </p:blipFill>
        <p:spPr>
          <a:xfrm>
            <a:off x="2303281" y="390640"/>
            <a:ext cx="4798695" cy="1655445"/>
          </a:xfrm>
          <a:prstGeom prst="rect">
            <a:avLst/>
          </a:prstGeom>
        </p:spPr>
      </p:pic>
    </p:spTree>
    <p:extLst>
      <p:ext uri="{BB962C8B-B14F-4D97-AF65-F5344CB8AC3E}">
        <p14:creationId xmlns:p14="http://schemas.microsoft.com/office/powerpoint/2010/main" val="41441440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dirty="0"/>
              <a:t>Haga clic para modificar el estilo de título del patrón</a:t>
            </a:r>
            <a:endParaRPr lang="es-MX"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MX">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25CA6-35A6-428B-A20B-7D256A66461A}" type="slidenum">
              <a:rPr lang="es-MX" smtClean="0">
                <a:solidFill>
                  <a:prstClr val="black">
                    <a:tint val="75000"/>
                  </a:prstClr>
                </a:solidFill>
              </a:rPr>
              <a:pPr/>
              <a:t>‹Nº›</a:t>
            </a:fld>
            <a:endParaRPr lang="es-MX">
              <a:solidFill>
                <a:prstClr val="black">
                  <a:tint val="75000"/>
                </a:prstClr>
              </a:solidFill>
            </a:endParaRPr>
          </a:p>
        </p:txBody>
      </p:sp>
      <p:sp>
        <p:nvSpPr>
          <p:cNvPr id="7" name="Rectangle 14"/>
          <p:cNvSpPr>
            <a:spLocks noChangeArrowheads="1"/>
          </p:cNvSpPr>
          <p:nvPr userDrawn="1"/>
        </p:nvSpPr>
        <p:spPr bwMode="auto">
          <a:xfrm flipV="1">
            <a:off x="0" y="6503988"/>
            <a:ext cx="9144000" cy="46037"/>
          </a:xfrm>
          <a:prstGeom prst="rect">
            <a:avLst/>
          </a:prstGeom>
          <a:solidFill>
            <a:srgbClr val="00B050"/>
          </a:solidFill>
          <a:ln w="9525">
            <a:solidFill>
              <a:srgbClr val="00B050"/>
            </a:solidFill>
            <a:miter lim="800000"/>
            <a:headEnd/>
            <a:tailEnd/>
          </a:ln>
          <a:effectLst>
            <a:outerShdw dist="23000" dir="5400000" rotWithShape="0">
              <a:srgbClr val="808080">
                <a:alpha val="34998"/>
              </a:srgbClr>
            </a:outerShdw>
          </a:effectLst>
        </p:spPr>
        <p:txBody>
          <a:bodyPr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defRPr/>
            </a:pPr>
            <a:endParaRPr lang="en-US" altLang="es-MX">
              <a:solidFill>
                <a:srgbClr val="FFFFFF"/>
              </a:solidFill>
              <a:cs typeface="Arial" charset="0"/>
            </a:endParaRPr>
          </a:p>
        </p:txBody>
      </p:sp>
      <p:cxnSp>
        <p:nvCxnSpPr>
          <p:cNvPr id="12" name="7 Conector recto"/>
          <p:cNvCxnSpPr/>
          <p:nvPr/>
        </p:nvCxnSpPr>
        <p:spPr>
          <a:xfrm>
            <a:off x="2286000" y="836613"/>
            <a:ext cx="55959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099681"/>
      </p:ext>
    </p:extLst>
  </p:cSld>
  <p:clrMap bg1="lt1" tx1="dk1" bg2="lt2" tx2="dk2" accent1="accent1" accent2="accent2" accent3="accent3" accent4="accent4" accent5="accent5" accent6="accent6" hlink="hlink" folHlink="folHlink"/>
  <p:sldLayoutIdLst>
    <p:sldLayoutId id="2147483932" r:id="rId1"/>
    <p:sldLayoutId id="2147483935" r:id="rId2"/>
    <p:sldLayoutId id="2147483936" r:id="rId3"/>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https://es.wikipedia.org/wiki/Gas"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4A74F6-EC31-964E-941B-2241B088430B}"/>
              </a:ext>
            </a:extLst>
          </p:cNvPr>
          <p:cNvSpPr>
            <a:spLocks noGrp="1"/>
          </p:cNvSpPr>
          <p:nvPr>
            <p:ph type="ctrTitle"/>
          </p:nvPr>
        </p:nvSpPr>
        <p:spPr>
          <a:xfrm>
            <a:off x="161511" y="2218359"/>
            <a:ext cx="8820978" cy="1159427"/>
          </a:xfrm>
        </p:spPr>
        <p:txBody>
          <a:bodyPr>
            <a:normAutofit fontScale="90000"/>
          </a:bodyPr>
          <a:lstStyle/>
          <a:p>
            <a:r>
              <a:rPr lang="es-MX" dirty="0">
                <a:latin typeface="Arial" panose="020B0604020202020204" pitchFamily="34" charset="0"/>
                <a:cs typeface="Arial" panose="020B0604020202020204" pitchFamily="34" charset="0"/>
              </a:rPr>
              <a:t>Módulo 3</a:t>
            </a:r>
            <a:br>
              <a:rPr lang="es-MX" dirty="0">
                <a:latin typeface="Arial" panose="020B0604020202020204" pitchFamily="34" charset="0"/>
                <a:cs typeface="Arial" panose="020B0604020202020204" pitchFamily="34" charset="0"/>
              </a:rPr>
            </a:br>
            <a:r>
              <a:rPr lang="es-MX" dirty="0">
                <a:latin typeface="Arial" panose="020B0604020202020204" pitchFamily="34" charset="0"/>
                <a:cs typeface="Arial" panose="020B0604020202020204" pitchFamily="34" charset="0"/>
              </a:rPr>
              <a:t> “Subestaciones y Equipo primario”</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519" y="3377786"/>
            <a:ext cx="7770812" cy="2419350"/>
          </a:xfrm>
          <a:prstGeom prst="rect">
            <a:avLst/>
          </a:prstGeom>
          <a:noFill/>
          <a:ln w="9525">
            <a:noFill/>
            <a:miter lim="800000"/>
            <a:headEnd/>
            <a:tailEnd/>
          </a:ln>
          <a:effectLst/>
        </p:spPr>
      </p:pic>
    </p:spTree>
    <p:extLst>
      <p:ext uri="{BB962C8B-B14F-4D97-AF65-F5344CB8AC3E}">
        <p14:creationId xmlns:p14="http://schemas.microsoft.com/office/powerpoint/2010/main" val="28365545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444949" y="1440489"/>
            <a:ext cx="8089452" cy="3477875"/>
          </a:xfrm>
          <a:prstGeom prst="rect">
            <a:avLst/>
          </a:prstGeom>
        </p:spPr>
        <p:txBody>
          <a:bodyPr wrap="square">
            <a:spAutoFit/>
          </a:bodyPr>
          <a:lstStyle/>
          <a:p>
            <a:pPr algn="just"/>
            <a:r>
              <a:rPr lang="es-MX" sz="2000" b="1" dirty="0">
                <a:latin typeface="Arial" panose="020B0604020202020204" pitchFamily="34" charset="0"/>
                <a:ea typeface="Times New Roman" panose="02020603050405020304" pitchFamily="18" charset="0"/>
              </a:rPr>
              <a:t>OBJETIVO  </a:t>
            </a:r>
            <a:r>
              <a:rPr lang="es-ES" sz="2000" dirty="0"/>
              <a:t> </a:t>
            </a:r>
          </a:p>
          <a:p>
            <a:pPr algn="just"/>
            <a:endParaRPr lang="es-ES" sz="2000" dirty="0"/>
          </a:p>
          <a:p>
            <a:pPr algn="just"/>
            <a:endParaRPr lang="es-ES" sz="2000" dirty="0"/>
          </a:p>
          <a:p>
            <a:pPr algn="just"/>
            <a:r>
              <a:rPr lang="es-ES" sz="2000" dirty="0"/>
              <a:t>Identificar las fronteras de las Redes Nacionales de Transmisión (</a:t>
            </a:r>
            <a:r>
              <a:rPr lang="es-ES" sz="2000" dirty="0" err="1"/>
              <a:t>RNT`s</a:t>
            </a:r>
            <a:r>
              <a:rPr lang="es-ES" sz="2000" dirty="0"/>
              <a:t>) y las Redes Generales de Distribución (</a:t>
            </a:r>
            <a:r>
              <a:rPr lang="es-ES" sz="2000" dirty="0" err="1"/>
              <a:t>RGD`s</a:t>
            </a:r>
            <a:r>
              <a:rPr lang="es-ES" sz="2000" dirty="0"/>
              <a:t>) de acuerdo al marco legal vigente establecido por la Secretaria de Energía en los “</a:t>
            </a:r>
            <a:r>
              <a:rPr lang="es-ES" sz="2000" b="1" dirty="0"/>
              <a:t>Términos para  la estricta separación legal de la Comisión Federal de Electricidad</a:t>
            </a:r>
            <a:r>
              <a:rPr lang="es-ES" sz="2000" dirty="0"/>
              <a:t>”.</a:t>
            </a:r>
          </a:p>
          <a:p>
            <a:pPr algn="just"/>
            <a:endParaRPr lang="es-ES" sz="2000" dirty="0"/>
          </a:p>
          <a:p>
            <a:pPr algn="just"/>
            <a:r>
              <a:rPr lang="es-ES" sz="2000" dirty="0"/>
              <a:t>Conocer el funcionamiento de una subestación eléctrica, los diferentes tipos de subestaciones y los elementos que la conforman.</a:t>
            </a:r>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414809" cy="6863417"/>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  </a:t>
            </a:r>
            <a:r>
              <a:rPr lang="es-ES" sz="2000" dirty="0"/>
              <a:t> </a:t>
            </a:r>
          </a:p>
          <a:p>
            <a:endParaRPr lang="es-ES" sz="2000" dirty="0"/>
          </a:p>
          <a:p>
            <a:endParaRPr lang="es-ES" sz="2000" dirty="0"/>
          </a:p>
          <a:p>
            <a:pPr algn="just"/>
            <a:r>
              <a:rPr lang="es-ES" sz="2000" dirty="0"/>
              <a:t>El lunes 11 de enero del 2016 entro en vigor en el Diario Oficial de la Federación el documento “Términos para la estricta separación legal de la Comisión Federal de Electricidad”.</a:t>
            </a:r>
          </a:p>
          <a:p>
            <a:pPr algn="just"/>
            <a:endParaRPr lang="es-ES" sz="2000" dirty="0"/>
          </a:p>
          <a:p>
            <a:pPr algn="just"/>
            <a:r>
              <a:rPr lang="es-ES" sz="2000" dirty="0"/>
              <a:t>En este, se establece que las actividades de generación, transmisión, distribución y comercialización dentro de la CFE, observarán una estricta separación vertical, que deberá ser legal.</a:t>
            </a:r>
          </a:p>
          <a:p>
            <a:pPr algn="just"/>
            <a:endParaRPr lang="es-ES" sz="2000" dirty="0"/>
          </a:p>
          <a:p>
            <a:pPr algn="just"/>
            <a:r>
              <a:rPr lang="es-ES" sz="2000" dirty="0"/>
              <a:t>De acuerdo al marco legal, l</a:t>
            </a:r>
            <a:r>
              <a:rPr lang="es-MX" sz="2000" dirty="0"/>
              <a:t>a Red Nacional de Transmisión comprende las instalaciones con nivel de tensión igual o mayor a 69 </a:t>
            </a:r>
            <a:r>
              <a:rPr lang="es-MX" sz="2000" dirty="0" err="1"/>
              <a:t>kV</a:t>
            </a:r>
            <a:r>
              <a:rPr lang="es-MX" sz="2000" dirty="0"/>
              <a:t> ubicadas en el Sistema Eléctrico Nacional.</a:t>
            </a:r>
            <a:endParaRPr lang="es-ES" sz="2000" dirty="0"/>
          </a:p>
          <a:p>
            <a:endParaRPr lang="es-ES" sz="2000" dirty="0"/>
          </a:p>
          <a:p>
            <a:endParaRPr lang="es-ES" sz="2000" dirty="0"/>
          </a:p>
          <a:p>
            <a:endParaRPr lang="es-MX" sz="2000" dirty="0"/>
          </a:p>
          <a:p>
            <a:r>
              <a:rPr lang="es-MX" sz="2000" dirty="0"/>
              <a:t> </a:t>
            </a:r>
            <a:endParaRPr lang="es-ES" sz="2000" dirty="0"/>
          </a:p>
          <a:p>
            <a:endParaRPr lang="es-ES" sz="2000" dirty="0"/>
          </a:p>
          <a:p>
            <a:endParaRPr lang="es-ES" sz="2000" dirty="0"/>
          </a:p>
          <a:p>
            <a:endParaRPr lang="es-ES" sz="2000" dirty="0"/>
          </a:p>
          <a:p>
            <a:endParaRPr lang="es-ES" sz="2000" dirty="0"/>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414809" cy="4708981"/>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  </a:t>
            </a:r>
            <a:r>
              <a:rPr lang="es-ES" sz="2000" dirty="0"/>
              <a:t> </a:t>
            </a:r>
          </a:p>
          <a:p>
            <a:endParaRPr lang="es-ES" sz="2000" dirty="0"/>
          </a:p>
          <a:p>
            <a:pPr algn="just"/>
            <a:r>
              <a:rPr lang="es-ES" sz="2000" dirty="0"/>
              <a:t>En cumplimiento al Acuerdo Normativo para la Definición de Fronteras de Responsabilidad de Activos entre las EPS Transmisión y las EPS CFE Distribución.</a:t>
            </a:r>
          </a:p>
          <a:p>
            <a:pPr algn="just"/>
            <a:endParaRPr lang="es-ES" sz="2000" dirty="0"/>
          </a:p>
          <a:p>
            <a:pPr algn="just"/>
            <a:endParaRPr lang="es-ES" sz="2000" dirty="0"/>
          </a:p>
          <a:p>
            <a:pPr algn="just"/>
            <a:r>
              <a:rPr lang="es-MX" sz="2000" dirty="0"/>
              <a:t>Se estableció que la frontera para  el equipo primario entre las </a:t>
            </a:r>
            <a:r>
              <a:rPr lang="es-MX" sz="2000" dirty="0" err="1"/>
              <a:t>RNT`s</a:t>
            </a:r>
            <a:r>
              <a:rPr lang="es-MX" sz="2000" dirty="0"/>
              <a:t> y las </a:t>
            </a:r>
            <a:r>
              <a:rPr lang="es-MX" sz="2000" dirty="0" err="1"/>
              <a:t>RGD`s</a:t>
            </a:r>
            <a:r>
              <a:rPr lang="es-MX" sz="2000" dirty="0"/>
              <a:t>, será el primer medio de seccionamiento hacía el primario  del transformador de potencia, siempre y cuando el nivel de tensión en la transformación secundaria sea menor a los 69 </a:t>
            </a:r>
            <a:r>
              <a:rPr lang="es-MX" sz="2000" dirty="0" err="1"/>
              <a:t>KV`s</a:t>
            </a:r>
            <a:r>
              <a:rPr lang="es-MX" sz="2000" dirty="0"/>
              <a:t>.</a:t>
            </a:r>
            <a:endParaRPr lang="es-ES" sz="2000" dirty="0"/>
          </a:p>
          <a:p>
            <a:endParaRPr lang="es-ES" sz="2000" dirty="0"/>
          </a:p>
          <a:p>
            <a:endParaRPr lang="es-ES" sz="2000" dirty="0"/>
          </a:p>
          <a:p>
            <a:endParaRPr lang="es-ES" sz="2000" dirty="0"/>
          </a:p>
          <a:p>
            <a:endParaRPr lang="es-ES" sz="2000" dirty="0"/>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414809" cy="6863417"/>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a:t>
            </a:r>
          </a:p>
          <a:p>
            <a:endParaRPr lang="es-MX" sz="2000" b="1" dirty="0">
              <a:latin typeface="Arial" panose="020B0604020202020204" pitchFamily="34" charset="0"/>
              <a:ea typeface="Times New Roman" panose="02020603050405020304" pitchFamily="18" charset="0"/>
            </a:endParaRPr>
          </a:p>
          <a:p>
            <a:pPr algn="just"/>
            <a:r>
              <a:rPr lang="es-ES" sz="2000" dirty="0"/>
              <a:t>Formarán parte de la Red Nacional de Transmisión las Redes Eléctricas a cargo de la CFE que operen a una tensión igual o</a:t>
            </a:r>
          </a:p>
          <a:p>
            <a:pPr algn="just"/>
            <a:r>
              <a:rPr lang="es-ES" sz="2000" dirty="0"/>
              <a:t>superior a 69 kV salvo que:</a:t>
            </a:r>
          </a:p>
          <a:p>
            <a:pPr algn="just"/>
            <a:endParaRPr lang="es-ES" sz="2000" dirty="0"/>
          </a:p>
          <a:p>
            <a:pPr marL="800100" lvl="1" indent="-342900" algn="just">
              <a:buFont typeface="+mj-lt"/>
              <a:buAutoNum type="alphaLcParenR"/>
            </a:pPr>
            <a:r>
              <a:rPr lang="es-ES" sz="2000" dirty="0"/>
              <a:t>Formen parte de Redes Particulares asociadas a Centrales Eléctricas;</a:t>
            </a:r>
          </a:p>
          <a:p>
            <a:pPr marL="800100" lvl="1" indent="-342900" algn="just">
              <a:buFont typeface="+mj-lt"/>
              <a:buAutoNum type="alphaLcParenR"/>
            </a:pPr>
            <a:endParaRPr lang="es-ES" sz="2000" dirty="0"/>
          </a:p>
          <a:p>
            <a:pPr marL="800100" lvl="1" indent="-342900" algn="just">
              <a:buFont typeface="+mj-lt"/>
              <a:buAutoNum type="alphaLcParenR"/>
            </a:pPr>
            <a:r>
              <a:rPr lang="es-ES" sz="2000" dirty="0"/>
              <a:t>Deban clasificarse por excepción como Redes Generales de Distribución por determinación expresa, fundada y motivada por parte de la Secretaría; o,</a:t>
            </a:r>
          </a:p>
          <a:p>
            <a:pPr marL="800100" lvl="1" indent="-342900" algn="just">
              <a:buFont typeface="+mj-lt"/>
              <a:buAutoNum type="alphaLcParenR"/>
            </a:pPr>
            <a:endParaRPr lang="es-ES" sz="2000" dirty="0"/>
          </a:p>
          <a:p>
            <a:pPr marL="800100" lvl="1" indent="-342900" algn="just">
              <a:buFont typeface="+mj-lt"/>
              <a:buAutoNum type="alphaLcParenR"/>
            </a:pPr>
            <a:r>
              <a:rPr lang="es-ES" sz="2000" dirty="0"/>
              <a:t>Estén temporalmente a cargo de las divisiones de distribución de la CFE o de las EPS creadas para realizar actividades de Distribución.</a:t>
            </a:r>
          </a:p>
          <a:p>
            <a:r>
              <a:rPr lang="es-MX" sz="2000" b="1" dirty="0">
                <a:latin typeface="Arial" panose="020B0604020202020204" pitchFamily="34" charset="0"/>
                <a:ea typeface="Times New Roman" panose="02020603050405020304" pitchFamily="18" charset="0"/>
              </a:rPr>
              <a:t>  </a:t>
            </a:r>
            <a:r>
              <a:rPr lang="es-ES" sz="2000" dirty="0"/>
              <a:t> </a:t>
            </a:r>
          </a:p>
          <a:p>
            <a:endParaRPr lang="es-ES" sz="2000" dirty="0"/>
          </a:p>
          <a:p>
            <a:endParaRPr lang="es-ES" sz="2000" dirty="0"/>
          </a:p>
          <a:p>
            <a:endParaRPr lang="es-ES" sz="2000" dirty="0"/>
          </a:p>
          <a:p>
            <a:endParaRPr lang="es-ES" sz="2000" dirty="0"/>
          </a:p>
          <a:p>
            <a:endParaRPr lang="es-ES" sz="2000" dirty="0"/>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414809" cy="6555641"/>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a:t>
            </a:r>
          </a:p>
          <a:p>
            <a:endParaRPr lang="es-MX" sz="2000" b="1" dirty="0">
              <a:latin typeface="Arial" panose="020B0604020202020204" pitchFamily="34" charset="0"/>
              <a:ea typeface="Times New Roman" panose="02020603050405020304" pitchFamily="18" charset="0"/>
            </a:endParaRPr>
          </a:p>
          <a:p>
            <a:pPr algn="just"/>
            <a:r>
              <a:rPr lang="es-ES" sz="2000" dirty="0"/>
              <a:t>Cuando exista alguna duda por parte de CFE respecto a la clasificación de Redes Eléctricas como parte de la Red Nacional de Transmisión, la misma será resuelta por la Secretaría previa opinión del CENACE.</a:t>
            </a:r>
          </a:p>
          <a:p>
            <a:pPr algn="just"/>
            <a:endParaRPr lang="es-ES" sz="2000" dirty="0"/>
          </a:p>
          <a:p>
            <a:pPr algn="just"/>
            <a:r>
              <a:rPr lang="es-ES" sz="2000" dirty="0"/>
              <a:t>Para el caso de los equipos instalados en las Subestaciones Convencionales o Encapsuladas donde una Central Generadora se interconecte con una tensión igual o superior a 69 </a:t>
            </a:r>
            <a:r>
              <a:rPr lang="es-ES" sz="2000" dirty="0" err="1"/>
              <a:t>kV</a:t>
            </a:r>
            <a:r>
              <a:rPr lang="es-ES" sz="2000" dirty="0"/>
              <a:t>, la atención y la responsabilidad continuará siendo de la EPS CFE Transmisión, como propietarios del activo fijo, en función de lo establecido en el </a:t>
            </a:r>
            <a:r>
              <a:rPr lang="es-ES" sz="2000" b="1" dirty="0"/>
              <a:t>“Acuerdo interno normativo para definición de fronteras de responsabilidad entre la Subdirección de Generación y la Subdirección de Transmisión” </a:t>
            </a:r>
            <a:r>
              <a:rPr lang="es-ES" sz="2000" dirty="0"/>
              <a:t>y en función de los </a:t>
            </a:r>
            <a:r>
              <a:rPr lang="es-ES" sz="2000" b="1" dirty="0"/>
              <a:t>“Términos para la estricta Separación legal de la Comisión Federal de Electricidad”</a:t>
            </a:r>
            <a:endParaRPr lang="es-ES" sz="2000" dirty="0"/>
          </a:p>
          <a:p>
            <a:r>
              <a:rPr lang="es-MX" sz="2000" b="1" dirty="0">
                <a:latin typeface="Arial" panose="020B0604020202020204" pitchFamily="34" charset="0"/>
                <a:ea typeface="Times New Roman" panose="02020603050405020304" pitchFamily="18" charset="0"/>
              </a:rPr>
              <a:t>  </a:t>
            </a:r>
            <a:r>
              <a:rPr lang="es-ES" sz="2000" dirty="0"/>
              <a:t> </a:t>
            </a:r>
          </a:p>
          <a:p>
            <a:endParaRPr lang="es-ES" sz="2000" dirty="0"/>
          </a:p>
          <a:p>
            <a:endParaRPr lang="es-ES" sz="2000" dirty="0"/>
          </a:p>
          <a:p>
            <a:endParaRPr lang="es-ES" sz="2000" dirty="0"/>
          </a:p>
          <a:p>
            <a:endParaRPr lang="es-ES" sz="2000" dirty="0"/>
          </a:p>
          <a:p>
            <a:endParaRPr lang="es-ES" sz="2000" dirty="0"/>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989996" cy="1938992"/>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 </a:t>
            </a:r>
            <a:r>
              <a:rPr lang="es-MX" b="1" dirty="0">
                <a:latin typeface="Arial" panose="020B0604020202020204" pitchFamily="34" charset="0"/>
                <a:ea typeface="Times New Roman" panose="02020603050405020304" pitchFamily="18" charset="0"/>
              </a:rPr>
              <a:t>Ejemplo de identificación de fronteras de equipo primario </a:t>
            </a:r>
            <a:r>
              <a:rPr lang="es-MX" sz="2000" b="1" dirty="0">
                <a:latin typeface="Arial" panose="020B0604020202020204" pitchFamily="34" charset="0"/>
                <a:ea typeface="Times New Roman" panose="02020603050405020304" pitchFamily="18" charset="0"/>
              </a:rPr>
              <a:t> </a:t>
            </a:r>
            <a:r>
              <a:rPr lang="es-ES" sz="2000" dirty="0"/>
              <a:t> </a:t>
            </a:r>
          </a:p>
          <a:p>
            <a:endParaRPr lang="es-ES" sz="2000" dirty="0"/>
          </a:p>
          <a:p>
            <a:endParaRPr lang="es-ES" sz="2000" dirty="0"/>
          </a:p>
          <a:p>
            <a:endParaRPr lang="es-ES" sz="2000" dirty="0"/>
          </a:p>
          <a:p>
            <a:endParaRPr lang="es-ES" sz="2000" dirty="0"/>
          </a:p>
          <a:p>
            <a:endParaRPr lang="es-ES" sz="2000" dirty="0"/>
          </a:p>
        </p:txBody>
      </p:sp>
      <p:sp>
        <p:nvSpPr>
          <p:cNvPr id="11" name="CuadroTexto 10">
            <a:extLst>
              <a:ext uri="{FF2B5EF4-FFF2-40B4-BE49-F238E27FC236}">
                <a16:creationId xmlns:a16="http://schemas.microsoft.com/office/drawing/2014/main" id="{EA3AFDD4-ABE6-4929-BAE1-71D7B1731088}"/>
              </a:ext>
            </a:extLst>
          </p:cNvPr>
          <p:cNvSpPr txBox="1"/>
          <p:nvPr/>
        </p:nvSpPr>
        <p:spPr>
          <a:xfrm>
            <a:off x="372299" y="1703718"/>
            <a:ext cx="8402854" cy="646331"/>
          </a:xfrm>
          <a:prstGeom prst="rect">
            <a:avLst/>
          </a:prstGeom>
          <a:noFill/>
        </p:spPr>
        <p:txBody>
          <a:bodyPr wrap="square" rtlCol="0">
            <a:spAutoFit/>
          </a:bodyPr>
          <a:lstStyle/>
          <a:p>
            <a:endParaRPr lang="es-ES" b="1" dirty="0"/>
          </a:p>
          <a:p>
            <a:r>
              <a:rPr lang="es-ES" b="1" dirty="0"/>
              <a:t>Ejemplo Subestación Convencional</a:t>
            </a:r>
            <a:endParaRPr lang="es-ES" dirty="0"/>
          </a:p>
        </p:txBody>
      </p:sp>
      <p:pic>
        <p:nvPicPr>
          <p:cNvPr id="12" name="Imagen 3">
            <a:extLst>
              <a:ext uri="{FF2B5EF4-FFF2-40B4-BE49-F238E27FC236}">
                <a16:creationId xmlns:a16="http://schemas.microsoft.com/office/drawing/2014/main" id="{1016DDB5-D34E-4F48-ACD1-9856CEAC6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423" y="2350049"/>
            <a:ext cx="8369730" cy="3346622"/>
          </a:xfrm>
          <a:prstGeom prst="rect">
            <a:avLst/>
          </a:prstGeom>
        </p:spPr>
      </p:pic>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42B5F51-D940-4916-8513-E5AC5411E5E3}"/>
              </a:ext>
            </a:extLst>
          </p:cNvPr>
          <p:cNvSpPr/>
          <p:nvPr/>
        </p:nvSpPr>
        <p:spPr>
          <a:xfrm>
            <a:off x="154003" y="1063256"/>
            <a:ext cx="8989996" cy="1938992"/>
          </a:xfrm>
          <a:prstGeom prst="rect">
            <a:avLst/>
          </a:prstGeom>
        </p:spPr>
        <p:txBody>
          <a:bodyPr wrap="square">
            <a:spAutoFit/>
          </a:bodyPr>
          <a:lstStyle/>
          <a:p>
            <a:r>
              <a:rPr lang="es-MX" sz="2000" b="1" dirty="0">
                <a:latin typeface="Arial" panose="020B0604020202020204" pitchFamily="34" charset="0"/>
                <a:ea typeface="Times New Roman" panose="02020603050405020304" pitchFamily="18" charset="0"/>
              </a:rPr>
              <a:t>ANTECEDENTES. </a:t>
            </a:r>
            <a:r>
              <a:rPr lang="es-MX" b="1" dirty="0">
                <a:latin typeface="Arial" panose="020B0604020202020204" pitchFamily="34" charset="0"/>
                <a:ea typeface="Times New Roman" panose="02020603050405020304" pitchFamily="18" charset="0"/>
              </a:rPr>
              <a:t>Ejemplo de identificación de fronteras, diagrama unifilar.</a:t>
            </a:r>
            <a:endParaRPr lang="es-ES" sz="2000" dirty="0"/>
          </a:p>
          <a:p>
            <a:endParaRPr lang="es-ES" sz="2000" dirty="0"/>
          </a:p>
          <a:p>
            <a:endParaRPr lang="es-ES" sz="2000" dirty="0"/>
          </a:p>
          <a:p>
            <a:endParaRPr lang="es-ES" sz="2000" dirty="0"/>
          </a:p>
          <a:p>
            <a:endParaRPr lang="es-ES" sz="2000" dirty="0"/>
          </a:p>
          <a:p>
            <a:endParaRPr lang="es-ES" sz="2000" dirty="0"/>
          </a:p>
        </p:txBody>
      </p:sp>
      <p:pic>
        <p:nvPicPr>
          <p:cNvPr id="107522" name="Picture 2" descr="C:\Users\SUBESTACIONES\Pictures\20190517_0938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08" y="1578661"/>
            <a:ext cx="7194698" cy="4609487"/>
          </a:xfrm>
          <a:prstGeom prst="rect">
            <a:avLst/>
          </a:prstGeom>
          <a:noFill/>
        </p:spPr>
      </p:pic>
      <p:sp>
        <p:nvSpPr>
          <p:cNvPr id="6" name="5 Rectángulo redondeado"/>
          <p:cNvSpPr/>
          <p:nvPr/>
        </p:nvSpPr>
        <p:spPr>
          <a:xfrm>
            <a:off x="20933" y="3241966"/>
            <a:ext cx="7194698" cy="2960038"/>
          </a:xfrm>
          <a:prstGeom prst="roundRect">
            <a:avLst/>
          </a:prstGeom>
          <a:noFill/>
          <a:ln w="349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redondeado"/>
          <p:cNvSpPr/>
          <p:nvPr/>
        </p:nvSpPr>
        <p:spPr>
          <a:xfrm>
            <a:off x="20933" y="1550951"/>
            <a:ext cx="7263973" cy="1649450"/>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7284906" y="1980456"/>
            <a:ext cx="1859093" cy="646331"/>
          </a:xfrm>
          <a:prstGeom prst="rect">
            <a:avLst/>
          </a:prstGeom>
          <a:noFill/>
        </p:spPr>
        <p:txBody>
          <a:bodyPr wrap="square" rtlCol="0">
            <a:spAutoFit/>
          </a:bodyPr>
          <a:lstStyle/>
          <a:p>
            <a:r>
              <a:rPr lang="es-ES" dirty="0">
                <a:solidFill>
                  <a:srgbClr val="FF0000"/>
                </a:solidFill>
              </a:rPr>
              <a:t>ACTIVOS CFE TRANSMISIÒN</a:t>
            </a:r>
          </a:p>
        </p:txBody>
      </p:sp>
      <p:sp>
        <p:nvSpPr>
          <p:cNvPr id="9" name="8 CuadroTexto"/>
          <p:cNvSpPr txBox="1"/>
          <p:nvPr/>
        </p:nvSpPr>
        <p:spPr>
          <a:xfrm>
            <a:off x="7284907" y="4410578"/>
            <a:ext cx="1859093" cy="646331"/>
          </a:xfrm>
          <a:prstGeom prst="rect">
            <a:avLst/>
          </a:prstGeom>
          <a:noFill/>
        </p:spPr>
        <p:txBody>
          <a:bodyPr wrap="square" rtlCol="0">
            <a:spAutoFit/>
          </a:bodyPr>
          <a:lstStyle/>
          <a:p>
            <a:r>
              <a:rPr lang="es-ES" dirty="0">
                <a:solidFill>
                  <a:schemeClr val="tx2"/>
                </a:solidFill>
              </a:rPr>
              <a:t>ACTIVOS CFE DISTRIBUCIÒN</a:t>
            </a:r>
          </a:p>
        </p:txBody>
      </p:sp>
      <p:sp>
        <p:nvSpPr>
          <p:cNvPr id="10" name="9 CuadroTexto"/>
          <p:cNvSpPr txBox="1"/>
          <p:nvPr/>
        </p:nvSpPr>
        <p:spPr>
          <a:xfrm>
            <a:off x="7284907" y="3200401"/>
            <a:ext cx="3142395" cy="492443"/>
          </a:xfrm>
          <a:prstGeom prst="rect">
            <a:avLst/>
          </a:prstGeom>
          <a:noFill/>
        </p:spPr>
        <p:txBody>
          <a:bodyPr wrap="square" rtlCol="0">
            <a:spAutoFit/>
          </a:bodyPr>
          <a:lstStyle/>
          <a:p>
            <a:r>
              <a:rPr lang="es-ES" sz="1300" dirty="0"/>
              <a:t>TRANSFORMACIÒN</a:t>
            </a:r>
          </a:p>
          <a:p>
            <a:r>
              <a:rPr lang="es-ES" sz="1300" dirty="0">
                <a:solidFill>
                  <a:srgbClr val="FF0000"/>
                </a:solidFill>
              </a:rPr>
              <a:t>85</a:t>
            </a:r>
            <a:r>
              <a:rPr lang="es-ES" sz="1300" dirty="0"/>
              <a:t>/</a:t>
            </a:r>
            <a:r>
              <a:rPr lang="es-ES" sz="1300" dirty="0">
                <a:solidFill>
                  <a:schemeClr val="tx2"/>
                </a:solidFill>
              </a:rPr>
              <a:t>23</a:t>
            </a:r>
            <a:r>
              <a:rPr lang="es-ES" sz="1300" dirty="0"/>
              <a:t> KV</a:t>
            </a:r>
          </a:p>
        </p:txBody>
      </p:sp>
    </p:spTree>
    <p:extLst>
      <p:ext uri="{BB962C8B-B14F-4D97-AF65-F5344CB8AC3E}">
        <p14:creationId xmlns:p14="http://schemas.microsoft.com/office/powerpoint/2010/main" val="31376851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2236151"/>
            <a:ext cx="8402854" cy="2585323"/>
          </a:xfrm>
          <a:prstGeom prst="rect">
            <a:avLst/>
          </a:prstGeom>
          <a:noFill/>
        </p:spPr>
        <p:txBody>
          <a:bodyPr wrap="square" rtlCol="0">
            <a:spAutoFit/>
          </a:bodyPr>
          <a:lstStyle/>
          <a:p>
            <a:pPr algn="just"/>
            <a:r>
              <a:rPr lang="es-ES" dirty="0"/>
              <a:t>Una </a:t>
            </a:r>
            <a:r>
              <a:rPr lang="es-ES" b="1" dirty="0"/>
              <a:t>subestación eléctrica</a:t>
            </a:r>
            <a:r>
              <a:rPr lang="es-ES" dirty="0"/>
              <a:t>, es una instalación destinada a establecer los niveles de tensión adecuados para la transmisión y distribución de la energía eléctrica. Su equipo principal es el transformador.</a:t>
            </a:r>
            <a:r>
              <a:rPr lang="es-ES" b="1" dirty="0"/>
              <a:t> </a:t>
            </a:r>
            <a:r>
              <a:rPr lang="es-ES" dirty="0"/>
              <a:t>Además de transformadores, las subestaciones eléctricas están dotadas de elementos de maniobra (interruptores, seccionadores, etc.) y protección (fusibles, interruptores automáticos, etc.) que desempeñan un papel fundamental en los procesos de mantenimiento y operación de las redes de distribución y transporte</a:t>
            </a:r>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4 CuadroTexto"/>
          <p:cNvSpPr txBox="1"/>
          <p:nvPr/>
        </p:nvSpPr>
        <p:spPr>
          <a:xfrm>
            <a:off x="370573" y="1163782"/>
            <a:ext cx="5670009" cy="369332"/>
          </a:xfrm>
          <a:prstGeom prst="rect">
            <a:avLst/>
          </a:prstGeom>
          <a:noFill/>
        </p:spPr>
        <p:txBody>
          <a:bodyPr wrap="square" rtlCol="0">
            <a:spAutoFit/>
          </a:bodyPr>
          <a:lstStyle/>
          <a:p>
            <a:r>
              <a:rPr lang="es-ES" dirty="0"/>
              <a:t>¿Que es una Subestación eléctrica?</a:t>
            </a:r>
          </a:p>
        </p:txBody>
      </p:sp>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C7C3F7FB-0C7A-4E21-B2EC-09EC6AD77130}"/>
              </a:ext>
            </a:extLst>
          </p:cNvPr>
          <p:cNvSpPr>
            <a:spLocks noChangeArrowheads="1"/>
          </p:cNvSpPr>
          <p:nvPr/>
        </p:nvSpPr>
        <p:spPr bwMode="auto">
          <a:xfrm>
            <a:off x="406396" y="1260857"/>
            <a:ext cx="8432800"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tabLst>
                <a:tab pos="457200" algn="l"/>
              </a:tabLst>
            </a:pPr>
            <a:r>
              <a:rPr kumimoji="0" lang="es-ES" altLang="es-ES" b="0" u="none" strike="noStrike" cap="none" normalizeH="0" baseline="0" dirty="0">
                <a:ln>
                  <a:noFill/>
                </a:ln>
                <a:solidFill>
                  <a:schemeClr val="tx1"/>
                </a:solidFill>
                <a:effectLst/>
              </a:rPr>
              <a:t>NOMENCLATURA.</a:t>
            </a:r>
          </a:p>
          <a:p>
            <a:pPr marL="342900" marR="0" lvl="0" indent="-342900" algn="just" defTabSz="914400" rtl="0" eaLnBrk="0" fontAlgn="base" latinLnBrk="0" hangingPunct="0">
              <a:lnSpc>
                <a:spcPct val="100000"/>
              </a:lnSpc>
              <a:spcBef>
                <a:spcPct val="0"/>
              </a:spcBef>
              <a:spcAft>
                <a:spcPct val="0"/>
              </a:spcAft>
              <a:buClrTx/>
              <a:buSzTx/>
              <a:buFont typeface="+mj-lt"/>
              <a:buAutoNum type="alphaLcParenR"/>
              <a:tabLst>
                <a:tab pos="457200" algn="l"/>
              </a:tabLst>
            </a:pPr>
            <a:endParaRPr kumimoji="0" lang="es-ES" altLang="es-ES" sz="1000" b="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55600" marR="0" lvl="0" algn="just" defTabSz="914400" rtl="0" eaLnBrk="0" fontAlgn="base" latinLnBrk="0" hangingPunct="0">
              <a:lnSpc>
                <a:spcPct val="100000"/>
              </a:lnSpc>
              <a:spcBef>
                <a:spcPct val="0"/>
              </a:spcBef>
              <a:spcAft>
                <a:spcPct val="0"/>
              </a:spcAft>
              <a:buClrTx/>
              <a:buSzTx/>
              <a:tabLst>
                <a:tab pos="457200" algn="l"/>
              </a:tabLst>
            </a:pPr>
            <a:endParaRPr kumimoji="0" lang="es-ES" altLang="es-ES" b="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55600" marR="0" lvl="0" algn="just" defTabSz="914400" rtl="0" eaLnBrk="0" fontAlgn="base" latinLnBrk="0" hangingPunct="0">
              <a:lnSpc>
                <a:spcPct val="100000"/>
              </a:lnSpc>
              <a:spcBef>
                <a:spcPct val="0"/>
              </a:spcBef>
              <a:spcAft>
                <a:spcPct val="0"/>
              </a:spcAft>
              <a:buClrTx/>
              <a:buSzTx/>
              <a:tabLst>
                <a:tab pos="457200" algn="l"/>
              </a:tabLst>
            </a:pPr>
            <a:r>
              <a:rPr kumimoji="0" lang="es-ES" altLang="es-ES" b="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Los Participantes del Mercado Eléctrico Mayorista (MEM), Transportistas y Distribuidores deben entregar al CENACE los diagramas unifilares, de protecciones y toda aquella información de las subestaciones y equipos de su responsabilidad requerida por el CENACE para mantener la Confiabilidad del SEN.</a:t>
            </a:r>
            <a:endParaRPr kumimoji="0" lang="es-ES" altLang="es-ES" b="0" u="none" strike="noStrike" cap="none" normalizeH="0" baseline="0" dirty="0">
              <a:ln>
                <a:noFill/>
              </a:ln>
              <a:solidFill>
                <a:schemeClr val="tx1"/>
              </a:solidFill>
              <a:effectLst/>
              <a:latin typeface="Arial" panose="020B0604020202020204" pitchFamily="34" charset="0"/>
            </a:endParaRPr>
          </a:p>
        </p:txBody>
      </p:sp>
      <p:sp>
        <p:nvSpPr>
          <p:cNvPr id="7"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55873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6A5766C-96BC-43EA-9D22-918B47AA46F7}"/>
              </a:ext>
            </a:extLst>
          </p:cNvPr>
          <p:cNvSpPr txBox="1"/>
          <p:nvPr/>
        </p:nvSpPr>
        <p:spPr>
          <a:xfrm>
            <a:off x="404261" y="977899"/>
            <a:ext cx="8335478" cy="646331"/>
          </a:xfrm>
          <a:prstGeom prst="rect">
            <a:avLst/>
          </a:prstGeom>
          <a:noFill/>
        </p:spPr>
        <p:txBody>
          <a:bodyPr wrap="square" rtlCol="0">
            <a:spAutoFit/>
          </a:bodyPr>
          <a:lstStyle/>
          <a:p>
            <a:pPr algn="just"/>
            <a:r>
              <a:rPr lang="es-ES" b="1" dirty="0"/>
              <a:t>De acuerdo a lo indicado en el punto 7 Nomenclatura contenidas en el Manual Regulatorio de Coordinación Operativa, que a la letra dice:</a:t>
            </a:r>
          </a:p>
        </p:txBody>
      </p:sp>
      <p:sp>
        <p:nvSpPr>
          <p:cNvPr id="9" name="Rectangle 3">
            <a:extLst>
              <a:ext uri="{FF2B5EF4-FFF2-40B4-BE49-F238E27FC236}">
                <a16:creationId xmlns:a16="http://schemas.microsoft.com/office/drawing/2014/main" id="{039BFACB-C381-4866-A405-CCBC5F603CFB}"/>
              </a:ext>
            </a:extLst>
          </p:cNvPr>
          <p:cNvSpPr>
            <a:spLocks noChangeArrowheads="1"/>
          </p:cNvSpPr>
          <p:nvPr/>
        </p:nvSpPr>
        <p:spPr bwMode="auto">
          <a:xfrm>
            <a:off x="404261" y="1669950"/>
            <a:ext cx="8335477"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 defTabSz="914400" rtl="0" eaLnBrk="0" fontAlgn="base" latinLnBrk="0" hangingPunct="0">
              <a:spcBef>
                <a:spcPct val="0"/>
              </a:spcBef>
              <a:spcAft>
                <a:spcPct val="0"/>
              </a:spcAft>
              <a:buClrTx/>
              <a:buSzTx/>
              <a:buFont typeface="+mj-lt"/>
              <a:buAutoNum type="alphaLcPeriod"/>
              <a:tabLst>
                <a:tab pos="457200" algn="l"/>
              </a:tabLst>
            </a:pPr>
            <a:r>
              <a:rPr lang="es-ES" altLang="es-ES" b="1" dirty="0">
                <a:cs typeface="Times New Roman" panose="02020603050405020304" pitchFamily="18" charset="0"/>
              </a:rPr>
              <a:t>Para la segura y adecuada operación, la nomenclatura </a:t>
            </a:r>
            <a:r>
              <a:rPr lang="es-ES" altLang="es-ES" dirty="0">
                <a:cs typeface="Times New Roman" panose="02020603050405020304" pitchFamily="18" charset="0"/>
              </a:rPr>
              <a:t>para identificar tensiones, estaciones y equipos, será uniforme en toda la República Mexicana. Deberá además, facilitar la representación gráfica por los medios técnicos o tecnológicos disponibles en la operación.</a:t>
            </a:r>
          </a:p>
          <a:p>
            <a:pPr marL="342900" marR="0" lvl="0" indent="-342900" algn="just" defTabSz="914400" rtl="0" eaLnBrk="0" fontAlgn="base" latinLnBrk="0" hangingPunct="0">
              <a:spcBef>
                <a:spcPct val="0"/>
              </a:spcBef>
              <a:spcAft>
                <a:spcPct val="0"/>
              </a:spcAft>
              <a:buClrTx/>
              <a:buSzTx/>
              <a:buFont typeface="+mj-lt"/>
              <a:buAutoNum type="alphaLcPeriod"/>
              <a:tabLst>
                <a:tab pos="457200" algn="l"/>
              </a:tabLst>
            </a:pPr>
            <a:endParaRPr lang="es-ES" altLang="es-ES" dirty="0">
              <a:cs typeface="Times New Roman" panose="02020603050405020304" pitchFamily="18" charset="0"/>
            </a:endParaRPr>
          </a:p>
          <a:p>
            <a:pPr marL="342900" marR="0" lvl="0" indent="-342900" algn="just" defTabSz="914400" rtl="0" eaLnBrk="0" fontAlgn="base" latinLnBrk="0" hangingPunct="0">
              <a:spcBef>
                <a:spcPct val="0"/>
              </a:spcBef>
              <a:spcAft>
                <a:spcPct val="0"/>
              </a:spcAft>
              <a:buClrTx/>
              <a:buSzTx/>
              <a:buFont typeface="+mj-lt"/>
              <a:buAutoNum type="alphaLcPeriod"/>
              <a:tabLst>
                <a:tab pos="457200" algn="l"/>
              </a:tabLst>
            </a:pPr>
            <a:r>
              <a:rPr lang="es-ES" altLang="es-ES" b="1" dirty="0">
                <a:cs typeface="Times New Roman" panose="02020603050405020304" pitchFamily="18" charset="0"/>
              </a:rPr>
              <a:t>Será obligatorio</a:t>
            </a:r>
            <a:r>
              <a:rPr lang="es-ES" altLang="es-ES" dirty="0">
                <a:cs typeface="Times New Roman" panose="02020603050405020304" pitchFamily="18" charset="0"/>
              </a:rPr>
              <a:t> el uso de la nomenclatura en la operación.</a:t>
            </a:r>
          </a:p>
          <a:p>
            <a:pPr marL="342900" marR="0" lvl="0" indent="-342900" algn="just" defTabSz="914400" rtl="0" eaLnBrk="0" fontAlgn="base" latinLnBrk="0" hangingPunct="0">
              <a:spcBef>
                <a:spcPct val="0"/>
              </a:spcBef>
              <a:spcAft>
                <a:spcPct val="0"/>
              </a:spcAft>
              <a:buClrTx/>
              <a:buSzTx/>
              <a:buFont typeface="+mj-lt"/>
              <a:buAutoNum type="alphaLcPeriod"/>
              <a:tabLst>
                <a:tab pos="457200" algn="l"/>
              </a:tabLst>
            </a:pPr>
            <a:endParaRPr lang="es-ES" altLang="es-ES" dirty="0">
              <a:cs typeface="Times New Roman" panose="02020603050405020304" pitchFamily="18" charset="0"/>
            </a:endParaRPr>
          </a:p>
          <a:p>
            <a:pPr marL="342900" indent="-342900" algn="just">
              <a:buFont typeface="+mj-lt"/>
              <a:buAutoNum type="alphaLcPeriod"/>
            </a:pPr>
            <a:r>
              <a:rPr lang="es-ES" b="1" dirty="0"/>
              <a:t>Las Gerencias de Control Regionales</a:t>
            </a:r>
            <a:r>
              <a:rPr lang="es-ES" dirty="0"/>
              <a:t> se deberán identificar por los números siguientes:</a:t>
            </a:r>
          </a:p>
        </p:txBody>
      </p:sp>
      <p:graphicFrame>
        <p:nvGraphicFramePr>
          <p:cNvPr id="6" name="Tabla 5">
            <a:extLst>
              <a:ext uri="{FF2B5EF4-FFF2-40B4-BE49-F238E27FC236}">
                <a16:creationId xmlns:a16="http://schemas.microsoft.com/office/drawing/2014/main" id="{CF6C6D7A-ADA5-4B4C-8E11-E34305C2DFD6}"/>
              </a:ext>
            </a:extLst>
          </p:cNvPr>
          <p:cNvGraphicFramePr>
            <a:graphicFrameLocks noGrp="1"/>
          </p:cNvGraphicFramePr>
          <p:nvPr>
            <p:extLst>
              <p:ext uri="{D42A27DB-BD31-4B8C-83A1-F6EECF244321}">
                <p14:modId xmlns:p14="http://schemas.microsoft.com/office/powerpoint/2010/main" val="1390798990"/>
              </p:ext>
            </p:extLst>
          </p:nvPr>
        </p:nvGraphicFramePr>
        <p:xfrm>
          <a:off x="3214255" y="4049947"/>
          <a:ext cx="3624133" cy="2194560"/>
        </p:xfrm>
        <a:graphic>
          <a:graphicData uri="http://schemas.openxmlformats.org/drawingml/2006/table">
            <a:tbl>
              <a:tblPr firstRow="1" bandRow="1">
                <a:tableStyleId>{5940675A-B579-460E-94D1-54222C63F5DA}</a:tableStyleId>
              </a:tblPr>
              <a:tblGrid>
                <a:gridCol w="290286">
                  <a:extLst>
                    <a:ext uri="{9D8B030D-6E8A-4147-A177-3AD203B41FA5}">
                      <a16:colId xmlns:a16="http://schemas.microsoft.com/office/drawing/2014/main" val="4081273563"/>
                    </a:ext>
                  </a:extLst>
                </a:gridCol>
                <a:gridCol w="3333847">
                  <a:extLst>
                    <a:ext uri="{9D8B030D-6E8A-4147-A177-3AD203B41FA5}">
                      <a16:colId xmlns:a16="http://schemas.microsoft.com/office/drawing/2014/main" val="1446505474"/>
                    </a:ext>
                  </a:extLst>
                </a:gridCol>
              </a:tblGrid>
              <a:tr h="128365">
                <a:tc>
                  <a:txBody>
                    <a:bodyPr/>
                    <a:lstStyle/>
                    <a:p>
                      <a:pPr algn="ctr"/>
                      <a:r>
                        <a:rPr lang="es-MX" sz="1200" b="1" dirty="0"/>
                        <a:t>1</a:t>
                      </a:r>
                    </a:p>
                  </a:txBody>
                  <a:tcPr/>
                </a:tc>
                <a:tc>
                  <a:txBody>
                    <a:bodyPr/>
                    <a:lstStyle/>
                    <a:p>
                      <a:r>
                        <a:rPr lang="es-MX" sz="1200" b="0" dirty="0"/>
                        <a:t>Gerencia de Control Regional Central</a:t>
                      </a:r>
                    </a:p>
                  </a:txBody>
                  <a:tcPr/>
                </a:tc>
                <a:extLst>
                  <a:ext uri="{0D108BD9-81ED-4DB2-BD59-A6C34878D82A}">
                    <a16:rowId xmlns:a16="http://schemas.microsoft.com/office/drawing/2014/main" val="3711469598"/>
                  </a:ext>
                </a:extLst>
              </a:tr>
              <a:tr h="128365">
                <a:tc>
                  <a:txBody>
                    <a:bodyPr/>
                    <a:lstStyle/>
                    <a:p>
                      <a:pPr algn="ctr"/>
                      <a:r>
                        <a:rPr lang="es-MX" sz="1200" b="1" dirty="0"/>
                        <a:t>2</a:t>
                      </a:r>
                    </a:p>
                  </a:txBody>
                  <a:tcPr/>
                </a:tc>
                <a:tc>
                  <a:txBody>
                    <a:bodyPr/>
                    <a:lstStyle/>
                    <a:p>
                      <a:r>
                        <a:rPr lang="es-MX" sz="1200" b="0" dirty="0"/>
                        <a:t>Gerencia de Control Regional Oriental  </a:t>
                      </a:r>
                    </a:p>
                  </a:txBody>
                  <a:tcPr/>
                </a:tc>
                <a:extLst>
                  <a:ext uri="{0D108BD9-81ED-4DB2-BD59-A6C34878D82A}">
                    <a16:rowId xmlns:a16="http://schemas.microsoft.com/office/drawing/2014/main" val="1542101057"/>
                  </a:ext>
                </a:extLst>
              </a:tr>
              <a:tr h="128365">
                <a:tc>
                  <a:txBody>
                    <a:bodyPr/>
                    <a:lstStyle/>
                    <a:p>
                      <a:pPr algn="ctr"/>
                      <a:r>
                        <a:rPr lang="es-MX" sz="1200" b="1" dirty="0"/>
                        <a:t>3</a:t>
                      </a:r>
                    </a:p>
                  </a:txBody>
                  <a:tcPr/>
                </a:tc>
                <a:tc>
                  <a:txBody>
                    <a:bodyPr/>
                    <a:lstStyle/>
                    <a:p>
                      <a:r>
                        <a:rPr lang="es-MX" sz="1200" b="0" dirty="0"/>
                        <a:t>Gerencia de Control Regional Occidental</a:t>
                      </a:r>
                    </a:p>
                  </a:txBody>
                  <a:tcPr/>
                </a:tc>
                <a:extLst>
                  <a:ext uri="{0D108BD9-81ED-4DB2-BD59-A6C34878D82A}">
                    <a16:rowId xmlns:a16="http://schemas.microsoft.com/office/drawing/2014/main" val="3034966112"/>
                  </a:ext>
                </a:extLst>
              </a:tr>
              <a:tr h="128365">
                <a:tc>
                  <a:txBody>
                    <a:bodyPr/>
                    <a:lstStyle/>
                    <a:p>
                      <a:pPr algn="ctr"/>
                      <a:r>
                        <a:rPr lang="es-MX" sz="1200" b="1" dirty="0"/>
                        <a:t>4</a:t>
                      </a:r>
                    </a:p>
                  </a:txBody>
                  <a:tcPr/>
                </a:tc>
                <a:tc>
                  <a:txBody>
                    <a:bodyPr/>
                    <a:lstStyle/>
                    <a:p>
                      <a:r>
                        <a:rPr lang="es-MX" sz="1200" b="0" dirty="0"/>
                        <a:t>Gerencia de Control Regional Noroeste</a:t>
                      </a:r>
                    </a:p>
                  </a:txBody>
                  <a:tcPr/>
                </a:tc>
                <a:extLst>
                  <a:ext uri="{0D108BD9-81ED-4DB2-BD59-A6C34878D82A}">
                    <a16:rowId xmlns:a16="http://schemas.microsoft.com/office/drawing/2014/main" val="2091296707"/>
                  </a:ext>
                </a:extLst>
              </a:tr>
              <a:tr h="128365">
                <a:tc>
                  <a:txBody>
                    <a:bodyPr/>
                    <a:lstStyle/>
                    <a:p>
                      <a:pPr algn="ctr"/>
                      <a:r>
                        <a:rPr lang="es-MX" sz="1200" b="1" dirty="0"/>
                        <a:t>5</a:t>
                      </a:r>
                    </a:p>
                  </a:txBody>
                  <a:tcPr/>
                </a:tc>
                <a:tc>
                  <a:txBody>
                    <a:bodyPr/>
                    <a:lstStyle/>
                    <a:p>
                      <a:r>
                        <a:rPr lang="es-MX" sz="1200" b="0" dirty="0"/>
                        <a:t>Gerencia de Control Regional Norte</a:t>
                      </a:r>
                    </a:p>
                  </a:txBody>
                  <a:tcPr/>
                </a:tc>
                <a:extLst>
                  <a:ext uri="{0D108BD9-81ED-4DB2-BD59-A6C34878D82A}">
                    <a16:rowId xmlns:a16="http://schemas.microsoft.com/office/drawing/2014/main" val="3407655888"/>
                  </a:ext>
                </a:extLst>
              </a:tr>
              <a:tr h="128365">
                <a:tc>
                  <a:txBody>
                    <a:bodyPr/>
                    <a:lstStyle/>
                    <a:p>
                      <a:pPr algn="ctr"/>
                      <a:r>
                        <a:rPr lang="es-MX" sz="1200" b="1" dirty="0"/>
                        <a:t>6</a:t>
                      </a:r>
                    </a:p>
                  </a:txBody>
                  <a:tcPr/>
                </a:tc>
                <a:tc>
                  <a:txBody>
                    <a:bodyPr/>
                    <a:lstStyle/>
                    <a:p>
                      <a:r>
                        <a:rPr lang="es-MX" sz="1200" b="0" dirty="0"/>
                        <a:t>Gerencia de Control Regional Noreste</a:t>
                      </a:r>
                    </a:p>
                  </a:txBody>
                  <a:tcPr/>
                </a:tc>
                <a:extLst>
                  <a:ext uri="{0D108BD9-81ED-4DB2-BD59-A6C34878D82A}">
                    <a16:rowId xmlns:a16="http://schemas.microsoft.com/office/drawing/2014/main" val="2018243620"/>
                  </a:ext>
                </a:extLst>
              </a:tr>
              <a:tr h="128365">
                <a:tc>
                  <a:txBody>
                    <a:bodyPr/>
                    <a:lstStyle/>
                    <a:p>
                      <a:pPr algn="ctr"/>
                      <a:r>
                        <a:rPr lang="es-MX" sz="1200" b="1" dirty="0"/>
                        <a:t>7</a:t>
                      </a:r>
                    </a:p>
                  </a:txBody>
                  <a:tcPr/>
                </a:tc>
                <a:tc>
                  <a:txBody>
                    <a:bodyPr/>
                    <a:lstStyle/>
                    <a:p>
                      <a:r>
                        <a:rPr lang="es-MX" sz="1200" b="0" dirty="0"/>
                        <a:t>Gerencia de Control Regional Baja California</a:t>
                      </a:r>
                    </a:p>
                  </a:txBody>
                  <a:tcPr/>
                </a:tc>
                <a:extLst>
                  <a:ext uri="{0D108BD9-81ED-4DB2-BD59-A6C34878D82A}">
                    <a16:rowId xmlns:a16="http://schemas.microsoft.com/office/drawing/2014/main" val="1675379710"/>
                  </a:ext>
                </a:extLst>
              </a:tr>
              <a:tr h="128365">
                <a:tc>
                  <a:txBody>
                    <a:bodyPr/>
                    <a:lstStyle/>
                    <a:p>
                      <a:pPr algn="ctr"/>
                      <a:r>
                        <a:rPr lang="es-MX" sz="1200" b="1" dirty="0"/>
                        <a:t>8</a:t>
                      </a:r>
                    </a:p>
                  </a:txBody>
                  <a:tcPr/>
                </a:tc>
                <a:tc>
                  <a:txBody>
                    <a:bodyPr/>
                    <a:lstStyle/>
                    <a:p>
                      <a:r>
                        <a:rPr lang="es-MX" sz="1200" b="0" dirty="0"/>
                        <a:t>Gerencia de Control Regional Peninsular</a:t>
                      </a:r>
                    </a:p>
                  </a:txBody>
                  <a:tcPr/>
                </a:tc>
                <a:extLst>
                  <a:ext uri="{0D108BD9-81ED-4DB2-BD59-A6C34878D82A}">
                    <a16:rowId xmlns:a16="http://schemas.microsoft.com/office/drawing/2014/main" val="2136976418"/>
                  </a:ext>
                </a:extLst>
              </a:tr>
            </a:tbl>
          </a:graphicData>
        </a:graphic>
      </p:graphicFrame>
      <p:sp>
        <p:nvSpPr>
          <p:cNvPr id="7"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59027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6E9FF27-E296-458A-A028-9E77BE53AF01}"/>
              </a:ext>
            </a:extLst>
          </p:cNvPr>
          <p:cNvSpPr txBox="1"/>
          <p:nvPr/>
        </p:nvSpPr>
        <p:spPr>
          <a:xfrm>
            <a:off x="673768" y="1061880"/>
            <a:ext cx="7786838" cy="646331"/>
          </a:xfrm>
          <a:prstGeom prst="rect">
            <a:avLst/>
          </a:prstGeom>
          <a:noFill/>
        </p:spPr>
        <p:txBody>
          <a:bodyPr wrap="square" rtlCol="0">
            <a:spAutoFit/>
          </a:bodyPr>
          <a:lstStyle/>
          <a:p>
            <a:pPr marL="342900" indent="-342900" algn="just">
              <a:buFont typeface="+mj-lt"/>
              <a:buAutoNum type="alphaLcPeriod" startAt="4"/>
            </a:pPr>
            <a:r>
              <a:rPr lang="es-ES" b="1" dirty="0"/>
              <a:t>Las tensiones de operación </a:t>
            </a:r>
            <a:r>
              <a:rPr lang="es-ES" dirty="0"/>
              <a:t>se identificarán por la siguiente tabla de colores:</a:t>
            </a:r>
          </a:p>
        </p:txBody>
      </p:sp>
      <p:sp>
        <p:nvSpPr>
          <p:cNvPr id="4" name="CuadroTexto 3">
            <a:extLst>
              <a:ext uri="{FF2B5EF4-FFF2-40B4-BE49-F238E27FC236}">
                <a16:creationId xmlns:a16="http://schemas.microsoft.com/office/drawing/2014/main" id="{65CF7899-3097-4EB6-BF0A-37EB2F863FEE}"/>
              </a:ext>
            </a:extLst>
          </p:cNvPr>
          <p:cNvSpPr txBox="1"/>
          <p:nvPr/>
        </p:nvSpPr>
        <p:spPr>
          <a:xfrm>
            <a:off x="895151" y="4157650"/>
            <a:ext cx="7652084" cy="646331"/>
          </a:xfrm>
          <a:prstGeom prst="rect">
            <a:avLst/>
          </a:prstGeom>
          <a:noFill/>
        </p:spPr>
        <p:txBody>
          <a:bodyPr wrap="square" rtlCol="0">
            <a:spAutoFit/>
          </a:bodyPr>
          <a:lstStyle/>
          <a:p>
            <a:pPr algn="just"/>
            <a:r>
              <a:rPr lang="es-ES" b="1" dirty="0">
                <a:solidFill>
                  <a:schemeClr val="tx2">
                    <a:lumMod val="75000"/>
                  </a:schemeClr>
                </a:solidFill>
              </a:rPr>
              <a:t>Este código de colores se aplicará en tableros mímicos, dibujos, unifilares y monitores de computadora.</a:t>
            </a:r>
          </a:p>
        </p:txBody>
      </p:sp>
      <p:graphicFrame>
        <p:nvGraphicFramePr>
          <p:cNvPr id="8" name="Tabla 7">
            <a:extLst>
              <a:ext uri="{FF2B5EF4-FFF2-40B4-BE49-F238E27FC236}">
                <a16:creationId xmlns:a16="http://schemas.microsoft.com/office/drawing/2014/main" id="{32DFB249-11F4-4A90-AD37-AF4ADC9BECFF}"/>
              </a:ext>
            </a:extLst>
          </p:cNvPr>
          <p:cNvGraphicFramePr>
            <a:graphicFrameLocks noGrp="1"/>
          </p:cNvGraphicFramePr>
          <p:nvPr>
            <p:extLst>
              <p:ext uri="{D42A27DB-BD31-4B8C-83A1-F6EECF244321}">
                <p14:modId xmlns:p14="http://schemas.microsoft.com/office/powerpoint/2010/main" val="3987307033"/>
              </p:ext>
            </p:extLst>
          </p:nvPr>
        </p:nvGraphicFramePr>
        <p:xfrm>
          <a:off x="651292" y="1876124"/>
          <a:ext cx="4836160" cy="2225040"/>
        </p:xfrm>
        <a:graphic>
          <a:graphicData uri="http://schemas.openxmlformats.org/drawingml/2006/table">
            <a:tbl>
              <a:tblPr firstRow="1" bandRow="1">
                <a:tableStyleId>{5940675A-B579-460E-94D1-54222C63F5DA}</a:tableStyleId>
              </a:tblPr>
              <a:tblGrid>
                <a:gridCol w="2773680">
                  <a:extLst>
                    <a:ext uri="{9D8B030D-6E8A-4147-A177-3AD203B41FA5}">
                      <a16:colId xmlns:a16="http://schemas.microsoft.com/office/drawing/2014/main" val="4081273563"/>
                    </a:ext>
                  </a:extLst>
                </a:gridCol>
                <a:gridCol w="2062480">
                  <a:extLst>
                    <a:ext uri="{9D8B030D-6E8A-4147-A177-3AD203B41FA5}">
                      <a16:colId xmlns:a16="http://schemas.microsoft.com/office/drawing/2014/main" val="1446505474"/>
                    </a:ext>
                  </a:extLst>
                </a:gridCol>
              </a:tblGrid>
              <a:tr h="370840">
                <a:tc>
                  <a:txBody>
                    <a:bodyPr/>
                    <a:lstStyle/>
                    <a:p>
                      <a:pPr algn="l"/>
                      <a:r>
                        <a:rPr lang="es-MX" b="1" dirty="0"/>
                        <a:t>400 kV</a:t>
                      </a:r>
                    </a:p>
                  </a:txBody>
                  <a:tcPr/>
                </a:tc>
                <a:tc>
                  <a:txBody>
                    <a:bodyPr/>
                    <a:lstStyle/>
                    <a:p>
                      <a:r>
                        <a:rPr lang="es-MX" b="1" dirty="0">
                          <a:solidFill>
                            <a:srgbClr val="00B0F0"/>
                          </a:solidFill>
                        </a:rPr>
                        <a:t>Azul</a:t>
                      </a:r>
                    </a:p>
                  </a:txBody>
                  <a:tcPr>
                    <a:solidFill>
                      <a:srgbClr val="002060"/>
                    </a:solidFill>
                  </a:tcPr>
                </a:tc>
                <a:extLst>
                  <a:ext uri="{0D108BD9-81ED-4DB2-BD59-A6C34878D82A}">
                    <a16:rowId xmlns:a16="http://schemas.microsoft.com/office/drawing/2014/main" val="3711469598"/>
                  </a:ext>
                </a:extLst>
              </a:tr>
              <a:tr h="370840">
                <a:tc>
                  <a:txBody>
                    <a:bodyPr/>
                    <a:lstStyle/>
                    <a:p>
                      <a:pPr algn="l"/>
                      <a:r>
                        <a:rPr lang="es-MX" b="1" dirty="0"/>
                        <a:t>230 kV</a:t>
                      </a:r>
                    </a:p>
                  </a:txBody>
                  <a:tcPr/>
                </a:tc>
                <a:tc>
                  <a:txBody>
                    <a:bodyPr/>
                    <a:lstStyle/>
                    <a:p>
                      <a:r>
                        <a:rPr lang="es-MX" b="1" dirty="0">
                          <a:solidFill>
                            <a:srgbClr val="FFFF00"/>
                          </a:solidFill>
                        </a:rPr>
                        <a:t>Amarillo</a:t>
                      </a:r>
                    </a:p>
                  </a:txBody>
                  <a:tcPr>
                    <a:solidFill>
                      <a:srgbClr val="002060"/>
                    </a:solidFill>
                  </a:tcPr>
                </a:tc>
                <a:extLst>
                  <a:ext uri="{0D108BD9-81ED-4DB2-BD59-A6C34878D82A}">
                    <a16:rowId xmlns:a16="http://schemas.microsoft.com/office/drawing/2014/main" val="1542101057"/>
                  </a:ext>
                </a:extLst>
              </a:tr>
              <a:tr h="370840">
                <a:tc>
                  <a:txBody>
                    <a:bodyPr/>
                    <a:lstStyle/>
                    <a:p>
                      <a:pPr algn="l"/>
                      <a:r>
                        <a:rPr lang="es-MX" b="1" dirty="0"/>
                        <a:t>De 161 kV hasta 138 kV</a:t>
                      </a:r>
                    </a:p>
                  </a:txBody>
                  <a:tcPr/>
                </a:tc>
                <a:tc>
                  <a:txBody>
                    <a:bodyPr/>
                    <a:lstStyle/>
                    <a:p>
                      <a:r>
                        <a:rPr lang="es-MX" b="1" dirty="0">
                          <a:solidFill>
                            <a:srgbClr val="00B050"/>
                          </a:solidFill>
                        </a:rPr>
                        <a:t>Verde</a:t>
                      </a:r>
                    </a:p>
                  </a:txBody>
                  <a:tcPr>
                    <a:solidFill>
                      <a:srgbClr val="002060"/>
                    </a:solidFill>
                  </a:tcPr>
                </a:tc>
                <a:extLst>
                  <a:ext uri="{0D108BD9-81ED-4DB2-BD59-A6C34878D82A}">
                    <a16:rowId xmlns:a16="http://schemas.microsoft.com/office/drawing/2014/main" val="3034966112"/>
                  </a:ext>
                </a:extLst>
              </a:tr>
              <a:tr h="370840">
                <a:tc>
                  <a:txBody>
                    <a:bodyPr/>
                    <a:lstStyle/>
                    <a:p>
                      <a:pPr algn="l"/>
                      <a:r>
                        <a:rPr lang="es-MX" b="1" dirty="0"/>
                        <a:t>De 115 kV hasta 60 kV</a:t>
                      </a:r>
                    </a:p>
                  </a:txBody>
                  <a:tcPr/>
                </a:tc>
                <a:tc>
                  <a:txBody>
                    <a:bodyPr/>
                    <a:lstStyle/>
                    <a:p>
                      <a:r>
                        <a:rPr lang="es-MX" b="1" dirty="0">
                          <a:solidFill>
                            <a:srgbClr val="7030A0"/>
                          </a:solidFill>
                        </a:rPr>
                        <a:t>Morado Magenta</a:t>
                      </a:r>
                    </a:p>
                  </a:txBody>
                  <a:tcPr>
                    <a:solidFill>
                      <a:srgbClr val="002060"/>
                    </a:solidFill>
                  </a:tcPr>
                </a:tc>
                <a:extLst>
                  <a:ext uri="{0D108BD9-81ED-4DB2-BD59-A6C34878D82A}">
                    <a16:rowId xmlns:a16="http://schemas.microsoft.com/office/drawing/2014/main" val="2091296707"/>
                  </a:ext>
                </a:extLst>
              </a:tr>
              <a:tr h="370840">
                <a:tc>
                  <a:txBody>
                    <a:bodyPr/>
                    <a:lstStyle/>
                    <a:p>
                      <a:pPr algn="l"/>
                      <a:r>
                        <a:rPr lang="es-MX" b="1" dirty="0"/>
                        <a:t>De 44 kV hasta 13.2 kV</a:t>
                      </a:r>
                    </a:p>
                  </a:txBody>
                  <a:tcPr/>
                </a:tc>
                <a:tc>
                  <a:txBody>
                    <a:bodyPr/>
                    <a:lstStyle/>
                    <a:p>
                      <a:r>
                        <a:rPr lang="es-MX" b="1" dirty="0">
                          <a:solidFill>
                            <a:schemeClr val="bg1"/>
                          </a:solidFill>
                        </a:rPr>
                        <a:t>Blanco</a:t>
                      </a:r>
                    </a:p>
                  </a:txBody>
                  <a:tcPr>
                    <a:solidFill>
                      <a:srgbClr val="002060"/>
                    </a:solidFill>
                  </a:tcPr>
                </a:tc>
                <a:extLst>
                  <a:ext uri="{0D108BD9-81ED-4DB2-BD59-A6C34878D82A}">
                    <a16:rowId xmlns:a16="http://schemas.microsoft.com/office/drawing/2014/main" val="3407655888"/>
                  </a:ext>
                </a:extLst>
              </a:tr>
              <a:tr h="370840">
                <a:tc>
                  <a:txBody>
                    <a:bodyPr/>
                    <a:lstStyle/>
                    <a:p>
                      <a:pPr algn="l"/>
                      <a:r>
                        <a:rPr lang="es-MX" b="1" dirty="0"/>
                        <a:t>Menor a 13.2 kV</a:t>
                      </a:r>
                    </a:p>
                  </a:txBody>
                  <a:tcPr/>
                </a:tc>
                <a:tc>
                  <a:txBody>
                    <a:bodyPr/>
                    <a:lstStyle/>
                    <a:p>
                      <a:r>
                        <a:rPr lang="es-MX" b="1" dirty="0">
                          <a:solidFill>
                            <a:schemeClr val="accent6">
                              <a:lumMod val="75000"/>
                            </a:schemeClr>
                          </a:solidFill>
                        </a:rPr>
                        <a:t>Naranja</a:t>
                      </a:r>
                    </a:p>
                  </a:txBody>
                  <a:tcPr>
                    <a:solidFill>
                      <a:srgbClr val="002060"/>
                    </a:solidFill>
                  </a:tcPr>
                </a:tc>
                <a:extLst>
                  <a:ext uri="{0D108BD9-81ED-4DB2-BD59-A6C34878D82A}">
                    <a16:rowId xmlns:a16="http://schemas.microsoft.com/office/drawing/2014/main" val="2018243620"/>
                  </a:ext>
                </a:extLst>
              </a:tr>
            </a:tbl>
          </a:graphicData>
        </a:graphic>
      </p:graphicFrame>
      <p:pic>
        <p:nvPicPr>
          <p:cNvPr id="2050" name="Picture 2">
            <a:extLst>
              <a:ext uri="{FF2B5EF4-FFF2-40B4-BE49-F238E27FC236}">
                <a16:creationId xmlns:a16="http://schemas.microsoft.com/office/drawing/2014/main" id="{05F14B28-9688-4A61-8293-2BC970A7CD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627181" y="1819737"/>
            <a:ext cx="3067534"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a:extLst>
              <a:ext uri="{FF2B5EF4-FFF2-40B4-BE49-F238E27FC236}">
                <a16:creationId xmlns:a16="http://schemas.microsoft.com/office/drawing/2014/main" id="{A703687B-8B58-417B-881C-0C579818A54E}"/>
              </a:ext>
            </a:extLst>
          </p:cNvPr>
          <p:cNvSpPr>
            <a:spLocks noChangeArrowheads="1"/>
          </p:cNvSpPr>
          <p:nvPr/>
        </p:nvSpPr>
        <p:spPr bwMode="auto">
          <a:xfrm>
            <a:off x="442759" y="4942344"/>
            <a:ext cx="81910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 typeface="+mj-lt"/>
              <a:buAutoNum type="alphaLcPeriod" startAt="5"/>
              <a:tabLst>
                <a:tab pos="457200" algn="l"/>
              </a:tabLst>
            </a:pPr>
            <a:r>
              <a:rPr lang="es-ES" altLang="es-ES" b="1" dirty="0">
                <a:latin typeface="+mn-lt"/>
              </a:rPr>
              <a:t>La identificación de la estación </a:t>
            </a:r>
            <a:r>
              <a:rPr lang="es-ES" altLang="es-ES" dirty="0">
                <a:latin typeface="+mn-lt"/>
              </a:rPr>
              <a:t>se hará con el número de la Gerencia de Control Regional seguida de la combinación de tres letras, y es responsabilidad de cada Gerencia de Control Regional asignarla, evitando que se repita esta identificación dentro de la Gerencia de Control Regional.</a:t>
            </a:r>
            <a:endParaRPr lang="es-ES" altLang="es-ES" b="1" dirty="0">
              <a:latin typeface="+mn-lt"/>
            </a:endParaRPr>
          </a:p>
        </p:txBody>
      </p:sp>
      <p:sp>
        <p:nvSpPr>
          <p:cNvPr id="10"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89336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90AAF48-2395-425F-B44B-2B2B539E4262}"/>
              </a:ext>
            </a:extLst>
          </p:cNvPr>
          <p:cNvSpPr>
            <a:spLocks noChangeArrowheads="1"/>
          </p:cNvSpPr>
          <p:nvPr/>
        </p:nvSpPr>
        <p:spPr bwMode="auto">
          <a:xfrm>
            <a:off x="442759" y="1084406"/>
            <a:ext cx="819109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 eaLnBrk="1" fontAlgn="base" hangingPunct="1">
              <a:lnSpc>
                <a:spcPct val="100000"/>
              </a:lnSpc>
              <a:spcBef>
                <a:spcPct val="0"/>
              </a:spcBef>
              <a:spcAft>
                <a:spcPct val="0"/>
              </a:spcAft>
              <a:buClrTx/>
              <a:buSzTx/>
              <a:buFont typeface="+mj-lt"/>
              <a:buAutoNum type="alphaLcPeriod" startAt="6"/>
              <a:tabLst>
                <a:tab pos="457200" algn="l"/>
              </a:tabLst>
            </a:pPr>
            <a:r>
              <a:rPr lang="es-ES" altLang="es-ES" sz="1600" b="1" dirty="0">
                <a:latin typeface="+mn-lt"/>
              </a:rPr>
              <a:t>Para distinguir la identificación entre dos estaciones </a:t>
            </a:r>
            <a:r>
              <a:rPr lang="es-ES" altLang="es-ES" sz="1600" dirty="0">
                <a:latin typeface="+mn-lt"/>
              </a:rPr>
              <a:t>con nomenclatura igual de Gerencia de Control Regional diferentes, se tomará en cuenta el número de identificación de cada Gerencia de Control Regional.</a:t>
            </a:r>
          </a:p>
          <a:p>
            <a:pPr marL="342900" marR="0" lvl="0" indent="-342900" algn="just" eaLnBrk="1" fontAlgn="base" hangingPunct="1">
              <a:lnSpc>
                <a:spcPct val="100000"/>
              </a:lnSpc>
              <a:spcBef>
                <a:spcPct val="0"/>
              </a:spcBef>
              <a:spcAft>
                <a:spcPct val="0"/>
              </a:spcAft>
              <a:buClrTx/>
              <a:buSzTx/>
              <a:buFont typeface="+mj-lt"/>
              <a:buAutoNum type="alphaLcPeriod" startAt="6"/>
              <a:tabLst>
                <a:tab pos="457200" algn="l"/>
              </a:tabLst>
            </a:pPr>
            <a:endParaRPr lang="es-ES" altLang="es-ES" sz="1600" dirty="0">
              <a:latin typeface="+mn-lt"/>
            </a:endParaRPr>
          </a:p>
          <a:p>
            <a:pPr marL="342900" marR="0" lvl="0" indent="-342900" algn="just" eaLnBrk="1" fontAlgn="base" hangingPunct="1">
              <a:lnSpc>
                <a:spcPct val="100000"/>
              </a:lnSpc>
              <a:spcBef>
                <a:spcPct val="0"/>
              </a:spcBef>
              <a:spcAft>
                <a:spcPct val="0"/>
              </a:spcAft>
              <a:buClrTx/>
              <a:buSzTx/>
              <a:buFont typeface="+mj-lt"/>
              <a:buAutoNum type="alphaLcPeriod" startAt="6"/>
              <a:tabLst>
                <a:tab pos="457200" algn="l"/>
              </a:tabLst>
            </a:pPr>
            <a:r>
              <a:rPr lang="es-ES" altLang="es-ES" sz="1600" b="1" dirty="0">
                <a:latin typeface="+mn-lt"/>
              </a:rPr>
              <a:t>La nomenclatura de las estaciones </a:t>
            </a:r>
            <a:r>
              <a:rPr lang="es-ES" altLang="es-ES" sz="1600" dirty="0">
                <a:latin typeface="+mn-lt"/>
              </a:rPr>
              <a:t>se definirá con las siguientes normas:</a:t>
            </a:r>
          </a:p>
          <a:p>
            <a:pPr marL="342900" marR="0" lvl="0" indent="-342900" algn="just" eaLnBrk="1" fontAlgn="base" hangingPunct="1">
              <a:lnSpc>
                <a:spcPct val="100000"/>
              </a:lnSpc>
              <a:spcBef>
                <a:spcPct val="0"/>
              </a:spcBef>
              <a:spcAft>
                <a:spcPct val="0"/>
              </a:spcAft>
              <a:buClrTx/>
              <a:buSzTx/>
              <a:buFont typeface="+mj-lt"/>
              <a:buAutoNum type="alphaLcPeriod" startAt="6"/>
              <a:tabLst>
                <a:tab pos="457200" algn="l"/>
              </a:tabLst>
            </a:pPr>
            <a:endParaRPr lang="es-ES" altLang="es-ES" sz="1600" dirty="0">
              <a:latin typeface="+mn-lt"/>
            </a:endParaRPr>
          </a:p>
          <a:p>
            <a:pPr marL="857250" lvl="1" indent="-400050" algn="just" eaLnBrk="1" hangingPunct="1">
              <a:buFont typeface="+mj-lt"/>
              <a:buAutoNum type="romanLcPeriod"/>
            </a:pPr>
            <a:r>
              <a:rPr lang="es-ES" altLang="es-ES" sz="1600" dirty="0">
                <a:latin typeface="+mn-lt"/>
              </a:rPr>
              <a:t>La abreviatura del nombre de la instalación más conocida, por ejemplo: Querétaro </a:t>
            </a:r>
            <a:r>
              <a:rPr lang="es-ES" altLang="es-ES" sz="1600" b="1" dirty="0">
                <a:latin typeface="+mn-lt"/>
              </a:rPr>
              <a:t>QRO.</a:t>
            </a:r>
          </a:p>
          <a:p>
            <a:pPr marL="857250" lvl="1" indent="-400050" algn="just" eaLnBrk="1" hangingPunct="1">
              <a:buFont typeface="+mj-lt"/>
              <a:buAutoNum type="romanLcPeriod"/>
            </a:pPr>
            <a:endParaRPr lang="es-ES" altLang="es-ES" sz="1600" b="1" dirty="0">
              <a:latin typeface="+mn-lt"/>
            </a:endParaRPr>
          </a:p>
          <a:p>
            <a:pPr marL="857250" lvl="1" indent="-400050" algn="just" eaLnBrk="1" hangingPunct="1">
              <a:buFont typeface="+mj-lt"/>
              <a:buAutoNum type="romanLcPeriod"/>
            </a:pPr>
            <a:r>
              <a:rPr lang="es-ES" altLang="es-ES" sz="1600" dirty="0">
                <a:latin typeface="+mn-lt"/>
              </a:rPr>
              <a:t>Las tres primeras letras del nombre, por ejemplo: </a:t>
            </a:r>
            <a:r>
              <a:rPr lang="es-ES" altLang="es-ES" sz="1600" b="1" dirty="0" err="1">
                <a:latin typeface="+mn-lt"/>
              </a:rPr>
              <a:t>Pitirera</a:t>
            </a:r>
            <a:r>
              <a:rPr lang="es-ES" altLang="es-ES" sz="1600" b="1" dirty="0">
                <a:latin typeface="+mn-lt"/>
              </a:rPr>
              <a:t> PIT.</a:t>
            </a:r>
          </a:p>
          <a:p>
            <a:pPr marL="857250" lvl="1" indent="-400050" algn="just" eaLnBrk="1" hangingPunct="1">
              <a:buFont typeface="+mj-lt"/>
              <a:buAutoNum type="romanLcPeriod"/>
            </a:pPr>
            <a:endParaRPr lang="es-ES" altLang="es-ES" sz="1600" b="1" dirty="0">
              <a:latin typeface="+mn-lt"/>
            </a:endParaRPr>
          </a:p>
          <a:p>
            <a:pPr marL="857250" lvl="1" indent="-400050" algn="just" eaLnBrk="1" hangingPunct="1">
              <a:buFont typeface="+mj-lt"/>
              <a:buAutoNum type="romanLcPeriod" startAt="3"/>
            </a:pPr>
            <a:r>
              <a:rPr lang="es-ES" altLang="es-ES" sz="1600" dirty="0"/>
              <a:t>Las iniciales de las tres primeras sílabas, ejemplo: Mazatepec </a:t>
            </a:r>
            <a:r>
              <a:rPr lang="es-ES" altLang="es-ES" sz="1600" b="1" dirty="0"/>
              <a:t>MZT.</a:t>
            </a:r>
          </a:p>
          <a:p>
            <a:pPr marL="857250" lvl="1" indent="-400050" algn="just" eaLnBrk="1" hangingPunct="1">
              <a:buFont typeface="+mj-lt"/>
              <a:buAutoNum type="romanLcPeriod" startAt="3"/>
            </a:pPr>
            <a:endParaRPr lang="es-ES" altLang="es-ES" sz="1600" dirty="0"/>
          </a:p>
          <a:p>
            <a:pPr marL="857250" lvl="1" indent="-400050" algn="just" eaLnBrk="1" hangingPunct="1">
              <a:buFont typeface="+mj-lt"/>
              <a:buAutoNum type="romanLcPeriod" startAt="3"/>
            </a:pPr>
            <a:r>
              <a:rPr lang="es-ES" altLang="es-ES" sz="1600" dirty="0"/>
              <a:t>Para los nombres de dos palabras se utilizarán las dos primeras letras de la primera palabra, y la primera letra de la segunda palabra, o la primera letra de la primera palabra y las dos primeras de la segunda; ejemplo: </a:t>
            </a:r>
            <a:r>
              <a:rPr lang="es-ES" altLang="es-ES" sz="1600" b="1" dirty="0"/>
              <a:t>Río Bravo RIB, Pto. Escondido PES</a:t>
            </a:r>
            <a:r>
              <a:rPr lang="es-ES" altLang="es-ES" sz="1600" dirty="0"/>
              <a:t>.</a:t>
            </a:r>
          </a:p>
          <a:p>
            <a:pPr marL="857250" lvl="1" indent="-400050" algn="just" eaLnBrk="1" hangingPunct="1">
              <a:buFont typeface="+mj-lt"/>
              <a:buAutoNum type="romanLcPeriod" startAt="3"/>
            </a:pPr>
            <a:endParaRPr lang="es-ES" altLang="es-ES" sz="1600" dirty="0"/>
          </a:p>
          <a:p>
            <a:pPr marL="857250" lvl="1" indent="-400050" algn="just" eaLnBrk="1" hangingPunct="1">
              <a:buFont typeface="+mj-lt"/>
              <a:buAutoNum type="romanLcPeriod" startAt="3"/>
            </a:pPr>
            <a:r>
              <a:rPr lang="es-ES" altLang="es-ES" sz="1600" dirty="0"/>
              <a:t>Se tomarán otras letras para evitar repeticiones en el caso de agotarse las posibilidades anteriores, ejemplo: </a:t>
            </a:r>
            <a:r>
              <a:rPr lang="es-ES" altLang="es-ES" sz="1600" b="1" dirty="0"/>
              <a:t>Manzanillo MNZ.</a:t>
            </a:r>
            <a:endParaRPr lang="es-ES" altLang="es-ES" sz="1600" b="1" dirty="0">
              <a:latin typeface="+mn-lt"/>
            </a:endParaRPr>
          </a:p>
        </p:txBody>
      </p:sp>
      <p:sp>
        <p:nvSpPr>
          <p:cNvPr id="4"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0710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90AAF48-2395-425F-B44B-2B2B539E4262}"/>
              </a:ext>
            </a:extLst>
          </p:cNvPr>
          <p:cNvSpPr>
            <a:spLocks noChangeArrowheads="1"/>
          </p:cNvSpPr>
          <p:nvPr/>
        </p:nvSpPr>
        <p:spPr bwMode="auto">
          <a:xfrm>
            <a:off x="404261" y="1151352"/>
            <a:ext cx="819109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indent="-342900">
              <a:buFont typeface="+mj-lt"/>
              <a:buAutoNum type="alphaLcPeriod" startAt="8"/>
            </a:pPr>
            <a:r>
              <a:rPr lang="es-ES" b="1" dirty="0"/>
              <a:t>La identificación del equipo </a:t>
            </a:r>
            <a:r>
              <a:rPr lang="es-ES" dirty="0"/>
              <a:t>de una instalación determinada, se hará con </a:t>
            </a:r>
            <a:r>
              <a:rPr lang="es-ES" b="1" dirty="0"/>
              <a:t>cinco dígitos</a:t>
            </a:r>
            <a:r>
              <a:rPr lang="es-ES" dirty="0"/>
              <a:t>.</a:t>
            </a:r>
          </a:p>
          <a:p>
            <a:pPr marL="342900" indent="-342900">
              <a:buFont typeface="+mj-lt"/>
              <a:buAutoNum type="alphaLcPeriod" startAt="8"/>
            </a:pPr>
            <a:endParaRPr lang="es-ES" b="1" dirty="0"/>
          </a:p>
          <a:p>
            <a:pPr marL="342900" indent="-342900">
              <a:buFont typeface="+mj-lt"/>
              <a:buAutoNum type="alphaLcPeriod" startAt="8"/>
            </a:pPr>
            <a:r>
              <a:rPr lang="es-ES" b="1" dirty="0"/>
              <a:t>El orden </a:t>
            </a:r>
            <a:r>
              <a:rPr lang="es-ES" dirty="0"/>
              <a:t>que ocuparán los dígitos de acuerdo a su función, se hará de </a:t>
            </a:r>
            <a:r>
              <a:rPr lang="es-ES" b="1" dirty="0"/>
              <a:t>izquierda a derecha</a:t>
            </a:r>
            <a:r>
              <a:rPr lang="es-ES" dirty="0"/>
              <a:t>:</a:t>
            </a:r>
          </a:p>
        </p:txBody>
      </p:sp>
      <p:graphicFrame>
        <p:nvGraphicFramePr>
          <p:cNvPr id="8" name="Tabla 7">
            <a:extLst>
              <a:ext uri="{FF2B5EF4-FFF2-40B4-BE49-F238E27FC236}">
                <a16:creationId xmlns:a16="http://schemas.microsoft.com/office/drawing/2014/main" id="{8BFD27C5-89F4-4D47-8EA6-406FE1191B66}"/>
              </a:ext>
            </a:extLst>
          </p:cNvPr>
          <p:cNvGraphicFramePr>
            <a:graphicFrameLocks noGrp="1"/>
          </p:cNvGraphicFramePr>
          <p:nvPr>
            <p:extLst>
              <p:ext uri="{D42A27DB-BD31-4B8C-83A1-F6EECF244321}">
                <p14:modId xmlns:p14="http://schemas.microsoft.com/office/powerpoint/2010/main" val="2794994787"/>
              </p:ext>
            </p:extLst>
          </p:nvPr>
        </p:nvGraphicFramePr>
        <p:xfrm>
          <a:off x="1193841" y="2896995"/>
          <a:ext cx="7200017" cy="2664651"/>
        </p:xfrm>
        <a:graphic>
          <a:graphicData uri="http://schemas.openxmlformats.org/drawingml/2006/table">
            <a:tbl>
              <a:tblPr firstRow="1" bandRow="1">
                <a:tableStyleId>{5940675A-B579-460E-94D1-54222C63F5DA}</a:tableStyleId>
              </a:tblPr>
              <a:tblGrid>
                <a:gridCol w="1504389">
                  <a:extLst>
                    <a:ext uri="{9D8B030D-6E8A-4147-A177-3AD203B41FA5}">
                      <a16:colId xmlns:a16="http://schemas.microsoft.com/office/drawing/2014/main" val="4081273563"/>
                    </a:ext>
                  </a:extLst>
                </a:gridCol>
                <a:gridCol w="5695628">
                  <a:extLst>
                    <a:ext uri="{9D8B030D-6E8A-4147-A177-3AD203B41FA5}">
                      <a16:colId xmlns:a16="http://schemas.microsoft.com/office/drawing/2014/main" val="1446505474"/>
                    </a:ext>
                  </a:extLst>
                </a:gridCol>
              </a:tblGrid>
              <a:tr h="459931">
                <a:tc>
                  <a:txBody>
                    <a:bodyPr/>
                    <a:lstStyle/>
                    <a:p>
                      <a:pPr algn="l"/>
                      <a:r>
                        <a:rPr lang="es-MX" b="1" dirty="0"/>
                        <a:t>PRIMERO</a:t>
                      </a:r>
                    </a:p>
                  </a:txBody>
                  <a:tcPr/>
                </a:tc>
                <a:tc>
                  <a:txBody>
                    <a:bodyPr/>
                    <a:lstStyle/>
                    <a:p>
                      <a:r>
                        <a:rPr lang="es-MX" b="0" dirty="0">
                          <a:solidFill>
                            <a:schemeClr val="tx1"/>
                          </a:solidFill>
                        </a:rPr>
                        <a:t>Tensión de operación.</a:t>
                      </a:r>
                    </a:p>
                  </a:txBody>
                  <a:tcPr/>
                </a:tc>
                <a:extLst>
                  <a:ext uri="{0D108BD9-81ED-4DB2-BD59-A6C34878D82A}">
                    <a16:rowId xmlns:a16="http://schemas.microsoft.com/office/drawing/2014/main" val="3711469598"/>
                  </a:ext>
                </a:extLst>
              </a:tr>
              <a:tr h="370840">
                <a:tc>
                  <a:txBody>
                    <a:bodyPr/>
                    <a:lstStyle/>
                    <a:p>
                      <a:pPr algn="l"/>
                      <a:r>
                        <a:rPr lang="es-MX" b="1" dirty="0"/>
                        <a:t>SEGUNDO</a:t>
                      </a:r>
                    </a:p>
                  </a:txBody>
                  <a:tcPr/>
                </a:tc>
                <a:tc>
                  <a:txBody>
                    <a:bodyPr/>
                    <a:lstStyle/>
                    <a:p>
                      <a:r>
                        <a:rPr lang="es-MX" b="0" dirty="0">
                          <a:solidFill>
                            <a:schemeClr val="tx1"/>
                          </a:solidFill>
                        </a:rPr>
                        <a:t>Tipo de equipo.</a:t>
                      </a:r>
                    </a:p>
                  </a:txBody>
                  <a:tcPr/>
                </a:tc>
                <a:extLst>
                  <a:ext uri="{0D108BD9-81ED-4DB2-BD59-A6C34878D82A}">
                    <a16:rowId xmlns:a16="http://schemas.microsoft.com/office/drawing/2014/main" val="1542101057"/>
                  </a:ext>
                </a:extLst>
              </a:tr>
              <a:tr h="370840">
                <a:tc>
                  <a:txBody>
                    <a:bodyPr/>
                    <a:lstStyle/>
                    <a:p>
                      <a:pPr algn="l"/>
                      <a:r>
                        <a:rPr lang="es-MX" b="1" dirty="0"/>
                        <a:t>TERCERO Y CUARTO</a:t>
                      </a:r>
                    </a:p>
                  </a:txBody>
                  <a:tcPr/>
                </a:tc>
                <a:tc>
                  <a:txBody>
                    <a:bodyPr/>
                    <a:lstStyle/>
                    <a:p>
                      <a:pPr algn="just"/>
                      <a:r>
                        <a:rPr lang="es-MX" b="0" dirty="0">
                          <a:solidFill>
                            <a:schemeClr val="tx1"/>
                          </a:solidFill>
                        </a:rPr>
                        <a:t>Número asignado al equipo (las combinaciones que resulten) del 0 al 9 para el tercer dígito, combinando del 0 al 9 del cuarto dígito. En el caso de agotar las combinaciones, el tercer dígito será reemplazado por letras en orden alfabético.</a:t>
                      </a:r>
                    </a:p>
                  </a:txBody>
                  <a:tcPr/>
                </a:tc>
                <a:extLst>
                  <a:ext uri="{0D108BD9-81ED-4DB2-BD59-A6C34878D82A}">
                    <a16:rowId xmlns:a16="http://schemas.microsoft.com/office/drawing/2014/main" val="3034966112"/>
                  </a:ext>
                </a:extLst>
              </a:tr>
              <a:tr h="370840">
                <a:tc>
                  <a:txBody>
                    <a:bodyPr/>
                    <a:lstStyle/>
                    <a:p>
                      <a:pPr algn="l"/>
                      <a:r>
                        <a:rPr lang="es-MX" b="1" dirty="0"/>
                        <a:t>QUINTO</a:t>
                      </a:r>
                    </a:p>
                  </a:txBody>
                  <a:tcPr/>
                </a:tc>
                <a:tc>
                  <a:txBody>
                    <a:bodyPr/>
                    <a:lstStyle/>
                    <a:p>
                      <a:r>
                        <a:rPr lang="es-MX" b="0" dirty="0">
                          <a:solidFill>
                            <a:schemeClr val="tx1"/>
                          </a:solidFill>
                        </a:rPr>
                        <a:t>Tipo de dispositivo.</a:t>
                      </a:r>
                    </a:p>
                  </a:txBody>
                  <a:tcPr/>
                </a:tc>
                <a:extLst>
                  <a:ext uri="{0D108BD9-81ED-4DB2-BD59-A6C34878D82A}">
                    <a16:rowId xmlns:a16="http://schemas.microsoft.com/office/drawing/2014/main" val="2091296707"/>
                  </a:ext>
                </a:extLst>
              </a:tr>
            </a:tbl>
          </a:graphicData>
        </a:graphic>
      </p:graphicFrame>
      <p:sp>
        <p:nvSpPr>
          <p:cNvPr id="5"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6547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90AAF48-2395-425F-B44B-2B2B539E4262}"/>
              </a:ext>
            </a:extLst>
          </p:cNvPr>
          <p:cNvSpPr>
            <a:spLocks noChangeArrowheads="1"/>
          </p:cNvSpPr>
          <p:nvPr/>
        </p:nvSpPr>
        <p:spPr bwMode="auto">
          <a:xfrm>
            <a:off x="404261" y="946289"/>
            <a:ext cx="81910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r>
              <a:rPr lang="es-MX" b="1" dirty="0"/>
              <a:t>j. Tensión de Operación. </a:t>
            </a:r>
            <a:r>
              <a:rPr lang="es-MX" dirty="0"/>
              <a:t>Está definido por el primer carácter alfanumérico de acuerdo a lo siguiente:  </a:t>
            </a:r>
            <a:endParaRPr lang="es-ES" dirty="0"/>
          </a:p>
        </p:txBody>
      </p:sp>
      <p:sp>
        <p:nvSpPr>
          <p:cNvPr id="5"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4D7413BC-9A6F-43F9-98F5-CAAAF7B74C08}"/>
              </a:ext>
            </a:extLst>
          </p:cNvPr>
          <p:cNvGraphicFramePr>
            <a:graphicFrameLocks noGrp="1"/>
          </p:cNvGraphicFramePr>
          <p:nvPr>
            <p:extLst>
              <p:ext uri="{D42A27DB-BD31-4B8C-83A1-F6EECF244321}">
                <p14:modId xmlns:p14="http://schemas.microsoft.com/office/powerpoint/2010/main" val="4188090296"/>
              </p:ext>
            </p:extLst>
          </p:nvPr>
        </p:nvGraphicFramePr>
        <p:xfrm>
          <a:off x="1041441" y="1582689"/>
          <a:ext cx="7200017" cy="4749800"/>
        </p:xfrm>
        <a:graphic>
          <a:graphicData uri="http://schemas.openxmlformats.org/drawingml/2006/table">
            <a:tbl>
              <a:tblPr firstRow="1" bandRow="1">
                <a:tableStyleId>{5940675A-B579-460E-94D1-54222C63F5DA}</a:tableStyleId>
              </a:tblPr>
              <a:tblGrid>
                <a:gridCol w="2332380">
                  <a:extLst>
                    <a:ext uri="{9D8B030D-6E8A-4147-A177-3AD203B41FA5}">
                      <a16:colId xmlns:a16="http://schemas.microsoft.com/office/drawing/2014/main" val="4081273563"/>
                    </a:ext>
                  </a:extLst>
                </a:gridCol>
                <a:gridCol w="2569779">
                  <a:extLst>
                    <a:ext uri="{9D8B030D-6E8A-4147-A177-3AD203B41FA5}">
                      <a16:colId xmlns:a16="http://schemas.microsoft.com/office/drawing/2014/main" val="1446505474"/>
                    </a:ext>
                  </a:extLst>
                </a:gridCol>
                <a:gridCol w="2297858">
                  <a:extLst>
                    <a:ext uri="{9D8B030D-6E8A-4147-A177-3AD203B41FA5}">
                      <a16:colId xmlns:a16="http://schemas.microsoft.com/office/drawing/2014/main" val="3642065053"/>
                    </a:ext>
                  </a:extLst>
                </a:gridCol>
              </a:tblGrid>
              <a:tr h="293408">
                <a:tc gridSpan="2">
                  <a:txBody>
                    <a:bodyPr/>
                    <a:lstStyle/>
                    <a:p>
                      <a:pPr algn="ctr"/>
                      <a:r>
                        <a:rPr lang="es-MX" sz="1600" b="1" dirty="0"/>
                        <a:t>Tensión en kV</a:t>
                      </a:r>
                    </a:p>
                  </a:txBody>
                  <a:tcPr anchor="ctr">
                    <a:solidFill>
                      <a:schemeClr val="bg1"/>
                    </a:solidFill>
                  </a:tcPr>
                </a:tc>
                <a:tc hMerge="1">
                  <a:txBody>
                    <a:bodyPr/>
                    <a:lstStyle/>
                    <a:p>
                      <a:endParaRPr lang="es-MX" b="0" dirty="0">
                        <a:solidFill>
                          <a:schemeClr val="tx1"/>
                        </a:solidFill>
                      </a:endParaRPr>
                    </a:p>
                  </a:txBody>
                  <a:tcPr/>
                </a:tc>
                <a:tc rowSpan="2">
                  <a:txBody>
                    <a:bodyPr/>
                    <a:lstStyle/>
                    <a:p>
                      <a:pPr algn="ctr"/>
                      <a:r>
                        <a:rPr lang="es-MX" sz="1600" b="1" dirty="0">
                          <a:solidFill>
                            <a:schemeClr val="tx1"/>
                          </a:solidFill>
                        </a:rPr>
                        <a:t>Número asignado</a:t>
                      </a:r>
                    </a:p>
                  </a:txBody>
                  <a:tcPr anchor="ctr">
                    <a:solidFill>
                      <a:schemeClr val="bg1"/>
                    </a:solidFill>
                  </a:tcPr>
                </a:tc>
                <a:extLst>
                  <a:ext uri="{0D108BD9-81ED-4DB2-BD59-A6C34878D82A}">
                    <a16:rowId xmlns:a16="http://schemas.microsoft.com/office/drawing/2014/main" val="3711469598"/>
                  </a:ext>
                </a:extLst>
              </a:tr>
              <a:tr h="0">
                <a:tc>
                  <a:txBody>
                    <a:bodyPr/>
                    <a:lstStyle/>
                    <a:p>
                      <a:pPr algn="ctr"/>
                      <a:r>
                        <a:rPr lang="es-MX" sz="1600" b="1" dirty="0"/>
                        <a:t>Desde</a:t>
                      </a:r>
                    </a:p>
                  </a:txBody>
                  <a:tcPr anchor="ctr">
                    <a:solidFill>
                      <a:schemeClr val="bg1"/>
                    </a:solidFill>
                  </a:tcPr>
                </a:tc>
                <a:tc>
                  <a:txBody>
                    <a:bodyPr/>
                    <a:lstStyle/>
                    <a:p>
                      <a:pPr algn="ctr"/>
                      <a:r>
                        <a:rPr lang="es-MX" sz="1600" b="1" dirty="0">
                          <a:solidFill>
                            <a:schemeClr val="tx1"/>
                          </a:solidFill>
                        </a:rPr>
                        <a:t>Hasta</a:t>
                      </a:r>
                    </a:p>
                  </a:txBody>
                  <a:tcPr anchor="ctr">
                    <a:solidFill>
                      <a:schemeClr val="bg1"/>
                    </a:solidFill>
                  </a:tcPr>
                </a:tc>
                <a:tc vMerge="1">
                  <a:txBody>
                    <a:bodyPr/>
                    <a:lstStyle/>
                    <a:p>
                      <a:endParaRPr lang="es-MX" b="0" dirty="0">
                        <a:solidFill>
                          <a:schemeClr val="tx1"/>
                        </a:solidFill>
                      </a:endParaRPr>
                    </a:p>
                  </a:txBody>
                  <a:tcPr/>
                </a:tc>
                <a:extLst>
                  <a:ext uri="{0D108BD9-81ED-4DB2-BD59-A6C34878D82A}">
                    <a16:rowId xmlns:a16="http://schemas.microsoft.com/office/drawing/2014/main" val="1542101057"/>
                  </a:ext>
                </a:extLst>
              </a:tr>
              <a:tr h="370840">
                <a:tc>
                  <a:txBody>
                    <a:bodyPr/>
                    <a:lstStyle/>
                    <a:p>
                      <a:pPr algn="ctr"/>
                      <a:r>
                        <a:rPr lang="es-MX" sz="1600" b="0" dirty="0"/>
                        <a:t>0,00</a:t>
                      </a:r>
                    </a:p>
                  </a:txBody>
                  <a:tcPr>
                    <a:solidFill>
                      <a:schemeClr val="bg1"/>
                    </a:solidFill>
                  </a:tcPr>
                </a:tc>
                <a:tc>
                  <a:txBody>
                    <a:bodyPr/>
                    <a:lstStyle/>
                    <a:p>
                      <a:pPr algn="ctr"/>
                      <a:r>
                        <a:rPr lang="es-MX" sz="1600" b="0" dirty="0">
                          <a:solidFill>
                            <a:schemeClr val="tx1"/>
                          </a:solidFill>
                        </a:rPr>
                        <a:t>2,40</a:t>
                      </a:r>
                    </a:p>
                  </a:txBody>
                  <a:tcPr>
                    <a:solidFill>
                      <a:schemeClr val="bg1"/>
                    </a:solidFill>
                  </a:tcPr>
                </a:tc>
                <a:tc>
                  <a:txBody>
                    <a:bodyPr/>
                    <a:lstStyle/>
                    <a:p>
                      <a:pPr algn="ctr"/>
                      <a:r>
                        <a:rPr lang="es-MX" sz="1600" b="0" dirty="0">
                          <a:solidFill>
                            <a:schemeClr val="tx1"/>
                          </a:solidFill>
                        </a:rPr>
                        <a:t>1</a:t>
                      </a:r>
                    </a:p>
                  </a:txBody>
                  <a:tcPr>
                    <a:solidFill>
                      <a:schemeClr val="bg1"/>
                    </a:solidFill>
                  </a:tcPr>
                </a:tc>
                <a:extLst>
                  <a:ext uri="{0D108BD9-81ED-4DB2-BD59-A6C34878D82A}">
                    <a16:rowId xmlns:a16="http://schemas.microsoft.com/office/drawing/2014/main" val="3034966112"/>
                  </a:ext>
                </a:extLst>
              </a:tr>
              <a:tr h="370840">
                <a:tc>
                  <a:txBody>
                    <a:bodyPr/>
                    <a:lstStyle/>
                    <a:p>
                      <a:pPr algn="ctr"/>
                      <a:r>
                        <a:rPr lang="es-MX" sz="1600" b="0" dirty="0"/>
                        <a:t>2,41</a:t>
                      </a:r>
                    </a:p>
                  </a:txBody>
                  <a:tcPr>
                    <a:solidFill>
                      <a:schemeClr val="bg1"/>
                    </a:solidFill>
                  </a:tcPr>
                </a:tc>
                <a:tc>
                  <a:txBody>
                    <a:bodyPr/>
                    <a:lstStyle/>
                    <a:p>
                      <a:pPr algn="ctr"/>
                      <a:r>
                        <a:rPr lang="es-MX" sz="1600" b="0" dirty="0">
                          <a:solidFill>
                            <a:schemeClr val="tx1"/>
                          </a:solidFill>
                        </a:rPr>
                        <a:t>4,16</a:t>
                      </a:r>
                    </a:p>
                  </a:txBody>
                  <a:tcPr>
                    <a:solidFill>
                      <a:schemeClr val="bg1"/>
                    </a:solidFill>
                  </a:tcPr>
                </a:tc>
                <a:tc>
                  <a:txBody>
                    <a:bodyPr/>
                    <a:lstStyle/>
                    <a:p>
                      <a:pPr algn="ctr"/>
                      <a:r>
                        <a:rPr lang="es-MX" sz="1600" b="0" dirty="0">
                          <a:solidFill>
                            <a:schemeClr val="tx1"/>
                          </a:solidFill>
                        </a:rPr>
                        <a:t>2</a:t>
                      </a:r>
                    </a:p>
                  </a:txBody>
                  <a:tcPr>
                    <a:solidFill>
                      <a:schemeClr val="bg1"/>
                    </a:solidFill>
                  </a:tcPr>
                </a:tc>
                <a:extLst>
                  <a:ext uri="{0D108BD9-81ED-4DB2-BD59-A6C34878D82A}">
                    <a16:rowId xmlns:a16="http://schemas.microsoft.com/office/drawing/2014/main" val="2091296707"/>
                  </a:ext>
                </a:extLst>
              </a:tr>
              <a:tr h="370840">
                <a:tc>
                  <a:txBody>
                    <a:bodyPr/>
                    <a:lstStyle/>
                    <a:p>
                      <a:pPr algn="ctr"/>
                      <a:r>
                        <a:rPr lang="es-MX" sz="1600" b="0" dirty="0"/>
                        <a:t>4,17</a:t>
                      </a:r>
                    </a:p>
                  </a:txBody>
                  <a:tcPr>
                    <a:solidFill>
                      <a:schemeClr val="bg1"/>
                    </a:solidFill>
                  </a:tcPr>
                </a:tc>
                <a:tc>
                  <a:txBody>
                    <a:bodyPr/>
                    <a:lstStyle/>
                    <a:p>
                      <a:pPr algn="ctr"/>
                      <a:r>
                        <a:rPr lang="es-MX" sz="1600" b="0" dirty="0">
                          <a:solidFill>
                            <a:schemeClr val="tx1"/>
                          </a:solidFill>
                        </a:rPr>
                        <a:t>6,99</a:t>
                      </a:r>
                    </a:p>
                  </a:txBody>
                  <a:tcPr>
                    <a:solidFill>
                      <a:schemeClr val="bg1"/>
                    </a:solidFill>
                  </a:tcPr>
                </a:tc>
                <a:tc>
                  <a:txBody>
                    <a:bodyPr/>
                    <a:lstStyle/>
                    <a:p>
                      <a:pPr algn="ctr"/>
                      <a:r>
                        <a:rPr lang="es-MX" sz="1600" b="0" dirty="0">
                          <a:solidFill>
                            <a:schemeClr val="tx1"/>
                          </a:solidFill>
                        </a:rPr>
                        <a:t>3</a:t>
                      </a:r>
                    </a:p>
                  </a:txBody>
                  <a:tcPr>
                    <a:solidFill>
                      <a:schemeClr val="bg1"/>
                    </a:solidFill>
                  </a:tcPr>
                </a:tc>
                <a:extLst>
                  <a:ext uri="{0D108BD9-81ED-4DB2-BD59-A6C34878D82A}">
                    <a16:rowId xmlns:a16="http://schemas.microsoft.com/office/drawing/2014/main" val="599534706"/>
                  </a:ext>
                </a:extLst>
              </a:tr>
              <a:tr h="370840">
                <a:tc>
                  <a:txBody>
                    <a:bodyPr/>
                    <a:lstStyle/>
                    <a:p>
                      <a:pPr algn="ctr"/>
                      <a:r>
                        <a:rPr lang="es-MX" sz="1600" b="0" dirty="0"/>
                        <a:t>7,00</a:t>
                      </a:r>
                    </a:p>
                  </a:txBody>
                  <a:tcPr>
                    <a:solidFill>
                      <a:schemeClr val="bg1"/>
                    </a:solidFill>
                  </a:tcPr>
                </a:tc>
                <a:tc>
                  <a:txBody>
                    <a:bodyPr/>
                    <a:lstStyle/>
                    <a:p>
                      <a:pPr algn="ctr"/>
                      <a:r>
                        <a:rPr lang="es-MX" sz="1600" b="0" dirty="0">
                          <a:solidFill>
                            <a:schemeClr val="tx1"/>
                          </a:solidFill>
                        </a:rPr>
                        <a:t>16,50</a:t>
                      </a:r>
                    </a:p>
                  </a:txBody>
                  <a:tcPr>
                    <a:solidFill>
                      <a:schemeClr val="bg1"/>
                    </a:solidFill>
                  </a:tcPr>
                </a:tc>
                <a:tc>
                  <a:txBody>
                    <a:bodyPr/>
                    <a:lstStyle/>
                    <a:p>
                      <a:pPr algn="ctr"/>
                      <a:r>
                        <a:rPr lang="es-MX" sz="1600" b="0" dirty="0">
                          <a:solidFill>
                            <a:schemeClr val="tx1"/>
                          </a:solidFill>
                        </a:rPr>
                        <a:t>4</a:t>
                      </a:r>
                    </a:p>
                  </a:txBody>
                  <a:tcPr>
                    <a:solidFill>
                      <a:schemeClr val="bg1"/>
                    </a:solidFill>
                  </a:tcPr>
                </a:tc>
                <a:extLst>
                  <a:ext uri="{0D108BD9-81ED-4DB2-BD59-A6C34878D82A}">
                    <a16:rowId xmlns:a16="http://schemas.microsoft.com/office/drawing/2014/main" val="2874029579"/>
                  </a:ext>
                </a:extLst>
              </a:tr>
              <a:tr h="370840">
                <a:tc>
                  <a:txBody>
                    <a:bodyPr/>
                    <a:lstStyle/>
                    <a:p>
                      <a:pPr algn="ctr"/>
                      <a:r>
                        <a:rPr lang="es-MX" sz="1600" b="0" dirty="0"/>
                        <a:t>16,60</a:t>
                      </a:r>
                    </a:p>
                  </a:txBody>
                  <a:tcPr>
                    <a:solidFill>
                      <a:schemeClr val="bg1"/>
                    </a:solidFill>
                  </a:tcPr>
                </a:tc>
                <a:tc>
                  <a:txBody>
                    <a:bodyPr/>
                    <a:lstStyle/>
                    <a:p>
                      <a:pPr algn="ctr"/>
                      <a:r>
                        <a:rPr lang="es-MX" sz="1600" b="0" dirty="0">
                          <a:solidFill>
                            <a:schemeClr val="tx1"/>
                          </a:solidFill>
                        </a:rPr>
                        <a:t>44,00</a:t>
                      </a:r>
                    </a:p>
                  </a:txBody>
                  <a:tcPr>
                    <a:solidFill>
                      <a:schemeClr val="bg1"/>
                    </a:solidFill>
                  </a:tcPr>
                </a:tc>
                <a:tc>
                  <a:txBody>
                    <a:bodyPr/>
                    <a:lstStyle/>
                    <a:p>
                      <a:pPr algn="ctr"/>
                      <a:r>
                        <a:rPr lang="es-MX" sz="1600" b="0" dirty="0">
                          <a:solidFill>
                            <a:schemeClr val="tx1"/>
                          </a:solidFill>
                        </a:rPr>
                        <a:t>5</a:t>
                      </a:r>
                    </a:p>
                  </a:txBody>
                  <a:tcPr>
                    <a:solidFill>
                      <a:schemeClr val="bg1"/>
                    </a:solidFill>
                  </a:tcPr>
                </a:tc>
                <a:extLst>
                  <a:ext uri="{0D108BD9-81ED-4DB2-BD59-A6C34878D82A}">
                    <a16:rowId xmlns:a16="http://schemas.microsoft.com/office/drawing/2014/main" val="2517728894"/>
                  </a:ext>
                </a:extLst>
              </a:tr>
              <a:tr h="370840">
                <a:tc>
                  <a:txBody>
                    <a:bodyPr/>
                    <a:lstStyle/>
                    <a:p>
                      <a:pPr algn="ctr"/>
                      <a:r>
                        <a:rPr lang="es-MX" sz="1600" b="0" dirty="0"/>
                        <a:t>44,10</a:t>
                      </a:r>
                    </a:p>
                  </a:txBody>
                  <a:tcPr>
                    <a:solidFill>
                      <a:schemeClr val="bg1"/>
                    </a:solidFill>
                  </a:tcPr>
                </a:tc>
                <a:tc>
                  <a:txBody>
                    <a:bodyPr/>
                    <a:lstStyle/>
                    <a:p>
                      <a:pPr algn="ctr"/>
                      <a:r>
                        <a:rPr lang="es-MX" sz="1600" b="0" dirty="0">
                          <a:solidFill>
                            <a:schemeClr val="tx1"/>
                          </a:solidFill>
                        </a:rPr>
                        <a:t>70,00</a:t>
                      </a:r>
                    </a:p>
                  </a:txBody>
                  <a:tcPr>
                    <a:solidFill>
                      <a:schemeClr val="bg1"/>
                    </a:solidFill>
                  </a:tcPr>
                </a:tc>
                <a:tc>
                  <a:txBody>
                    <a:bodyPr/>
                    <a:lstStyle/>
                    <a:p>
                      <a:pPr algn="ctr"/>
                      <a:r>
                        <a:rPr lang="es-MX" sz="1600" b="0" dirty="0">
                          <a:solidFill>
                            <a:schemeClr val="tx1"/>
                          </a:solidFill>
                        </a:rPr>
                        <a:t>6</a:t>
                      </a:r>
                    </a:p>
                  </a:txBody>
                  <a:tcPr>
                    <a:solidFill>
                      <a:schemeClr val="bg1"/>
                    </a:solidFill>
                  </a:tcPr>
                </a:tc>
                <a:extLst>
                  <a:ext uri="{0D108BD9-81ED-4DB2-BD59-A6C34878D82A}">
                    <a16:rowId xmlns:a16="http://schemas.microsoft.com/office/drawing/2014/main" val="3975311342"/>
                  </a:ext>
                </a:extLst>
              </a:tr>
              <a:tr h="370840">
                <a:tc>
                  <a:txBody>
                    <a:bodyPr/>
                    <a:lstStyle/>
                    <a:p>
                      <a:pPr algn="ctr"/>
                      <a:r>
                        <a:rPr lang="es-MX" sz="1600" b="0" dirty="0"/>
                        <a:t>70,10</a:t>
                      </a:r>
                    </a:p>
                  </a:txBody>
                  <a:tcPr>
                    <a:solidFill>
                      <a:schemeClr val="bg1"/>
                    </a:solidFill>
                  </a:tcPr>
                </a:tc>
                <a:tc>
                  <a:txBody>
                    <a:bodyPr/>
                    <a:lstStyle/>
                    <a:p>
                      <a:pPr algn="ctr"/>
                      <a:r>
                        <a:rPr lang="es-MX" sz="1600" b="0" dirty="0">
                          <a:solidFill>
                            <a:schemeClr val="tx1"/>
                          </a:solidFill>
                        </a:rPr>
                        <a:t>115,00</a:t>
                      </a:r>
                    </a:p>
                  </a:txBody>
                  <a:tcPr>
                    <a:solidFill>
                      <a:schemeClr val="bg1"/>
                    </a:solidFill>
                  </a:tcPr>
                </a:tc>
                <a:tc>
                  <a:txBody>
                    <a:bodyPr/>
                    <a:lstStyle/>
                    <a:p>
                      <a:pPr algn="ctr"/>
                      <a:r>
                        <a:rPr lang="es-MX" sz="1600" b="0" dirty="0">
                          <a:solidFill>
                            <a:schemeClr val="tx1"/>
                          </a:solidFill>
                        </a:rPr>
                        <a:t>7</a:t>
                      </a:r>
                    </a:p>
                  </a:txBody>
                  <a:tcPr>
                    <a:solidFill>
                      <a:schemeClr val="bg1"/>
                    </a:solidFill>
                  </a:tcPr>
                </a:tc>
                <a:extLst>
                  <a:ext uri="{0D108BD9-81ED-4DB2-BD59-A6C34878D82A}">
                    <a16:rowId xmlns:a16="http://schemas.microsoft.com/office/drawing/2014/main" val="398463790"/>
                  </a:ext>
                </a:extLst>
              </a:tr>
              <a:tr h="370840">
                <a:tc>
                  <a:txBody>
                    <a:bodyPr/>
                    <a:lstStyle/>
                    <a:p>
                      <a:pPr algn="ctr"/>
                      <a:r>
                        <a:rPr lang="es-MX" sz="1600" b="0" dirty="0"/>
                        <a:t>115,10</a:t>
                      </a:r>
                    </a:p>
                  </a:txBody>
                  <a:tcPr>
                    <a:solidFill>
                      <a:schemeClr val="bg1"/>
                    </a:solidFill>
                  </a:tcPr>
                </a:tc>
                <a:tc>
                  <a:txBody>
                    <a:bodyPr/>
                    <a:lstStyle/>
                    <a:p>
                      <a:pPr algn="ctr"/>
                      <a:r>
                        <a:rPr lang="es-MX" sz="1600" b="0" dirty="0">
                          <a:solidFill>
                            <a:schemeClr val="tx1"/>
                          </a:solidFill>
                        </a:rPr>
                        <a:t>161,00</a:t>
                      </a:r>
                    </a:p>
                  </a:txBody>
                  <a:tcPr>
                    <a:solidFill>
                      <a:schemeClr val="bg1"/>
                    </a:solidFill>
                  </a:tcPr>
                </a:tc>
                <a:tc>
                  <a:txBody>
                    <a:bodyPr/>
                    <a:lstStyle/>
                    <a:p>
                      <a:pPr algn="ctr"/>
                      <a:r>
                        <a:rPr lang="es-MX" sz="1600" b="0" dirty="0">
                          <a:solidFill>
                            <a:schemeClr val="tx1"/>
                          </a:solidFill>
                        </a:rPr>
                        <a:t>8</a:t>
                      </a:r>
                    </a:p>
                  </a:txBody>
                  <a:tcPr>
                    <a:solidFill>
                      <a:schemeClr val="bg1"/>
                    </a:solidFill>
                  </a:tcPr>
                </a:tc>
                <a:extLst>
                  <a:ext uri="{0D108BD9-81ED-4DB2-BD59-A6C34878D82A}">
                    <a16:rowId xmlns:a16="http://schemas.microsoft.com/office/drawing/2014/main" val="994422529"/>
                  </a:ext>
                </a:extLst>
              </a:tr>
              <a:tr h="370840">
                <a:tc>
                  <a:txBody>
                    <a:bodyPr/>
                    <a:lstStyle/>
                    <a:p>
                      <a:pPr algn="ctr"/>
                      <a:r>
                        <a:rPr lang="es-MX" sz="1600" b="0" dirty="0"/>
                        <a:t>161,10</a:t>
                      </a:r>
                    </a:p>
                  </a:txBody>
                  <a:tcPr>
                    <a:solidFill>
                      <a:schemeClr val="bg1"/>
                    </a:solidFill>
                  </a:tcPr>
                </a:tc>
                <a:tc>
                  <a:txBody>
                    <a:bodyPr/>
                    <a:lstStyle/>
                    <a:p>
                      <a:pPr algn="ctr"/>
                      <a:r>
                        <a:rPr lang="es-MX" sz="1600" b="0" dirty="0">
                          <a:solidFill>
                            <a:schemeClr val="tx1"/>
                          </a:solidFill>
                        </a:rPr>
                        <a:t>230,00</a:t>
                      </a:r>
                    </a:p>
                  </a:txBody>
                  <a:tcPr>
                    <a:solidFill>
                      <a:schemeClr val="bg1"/>
                    </a:solidFill>
                  </a:tcPr>
                </a:tc>
                <a:tc>
                  <a:txBody>
                    <a:bodyPr/>
                    <a:lstStyle/>
                    <a:p>
                      <a:pPr algn="ctr"/>
                      <a:r>
                        <a:rPr lang="es-MX" sz="1600" b="0" dirty="0">
                          <a:solidFill>
                            <a:schemeClr val="tx1"/>
                          </a:solidFill>
                        </a:rPr>
                        <a:t>9</a:t>
                      </a:r>
                    </a:p>
                  </a:txBody>
                  <a:tcPr>
                    <a:solidFill>
                      <a:schemeClr val="bg1"/>
                    </a:solidFill>
                  </a:tcPr>
                </a:tc>
                <a:extLst>
                  <a:ext uri="{0D108BD9-81ED-4DB2-BD59-A6C34878D82A}">
                    <a16:rowId xmlns:a16="http://schemas.microsoft.com/office/drawing/2014/main" val="2634880085"/>
                  </a:ext>
                </a:extLst>
              </a:tr>
              <a:tr h="370840">
                <a:tc>
                  <a:txBody>
                    <a:bodyPr/>
                    <a:lstStyle/>
                    <a:p>
                      <a:pPr algn="ctr"/>
                      <a:r>
                        <a:rPr lang="es-MX" sz="1600" b="0" dirty="0"/>
                        <a:t>230,10</a:t>
                      </a:r>
                    </a:p>
                  </a:txBody>
                  <a:tcPr>
                    <a:solidFill>
                      <a:schemeClr val="bg1"/>
                    </a:solidFill>
                  </a:tcPr>
                </a:tc>
                <a:tc>
                  <a:txBody>
                    <a:bodyPr/>
                    <a:lstStyle/>
                    <a:p>
                      <a:pPr algn="ctr"/>
                      <a:r>
                        <a:rPr lang="es-MX" sz="1600" b="0" dirty="0">
                          <a:solidFill>
                            <a:schemeClr val="tx1"/>
                          </a:solidFill>
                        </a:rPr>
                        <a:t>499,00</a:t>
                      </a:r>
                    </a:p>
                  </a:txBody>
                  <a:tcPr>
                    <a:solidFill>
                      <a:schemeClr val="bg1"/>
                    </a:solidFill>
                  </a:tcPr>
                </a:tc>
                <a:tc>
                  <a:txBody>
                    <a:bodyPr/>
                    <a:lstStyle/>
                    <a:p>
                      <a:pPr algn="ctr"/>
                      <a:r>
                        <a:rPr lang="es-MX" sz="1600" b="0" dirty="0">
                          <a:solidFill>
                            <a:schemeClr val="tx1"/>
                          </a:solidFill>
                        </a:rPr>
                        <a:t>A</a:t>
                      </a:r>
                    </a:p>
                  </a:txBody>
                  <a:tcPr>
                    <a:solidFill>
                      <a:schemeClr val="bg1"/>
                    </a:solidFill>
                  </a:tcPr>
                </a:tc>
                <a:extLst>
                  <a:ext uri="{0D108BD9-81ED-4DB2-BD59-A6C34878D82A}">
                    <a16:rowId xmlns:a16="http://schemas.microsoft.com/office/drawing/2014/main" val="519006100"/>
                  </a:ext>
                </a:extLst>
              </a:tr>
              <a:tr h="370840">
                <a:tc>
                  <a:txBody>
                    <a:bodyPr/>
                    <a:lstStyle/>
                    <a:p>
                      <a:pPr algn="ctr"/>
                      <a:r>
                        <a:rPr lang="es-MX" sz="1600" b="0" dirty="0"/>
                        <a:t>500,10</a:t>
                      </a:r>
                    </a:p>
                  </a:txBody>
                  <a:tcPr>
                    <a:solidFill>
                      <a:schemeClr val="bg1"/>
                    </a:solidFill>
                  </a:tcPr>
                </a:tc>
                <a:tc>
                  <a:txBody>
                    <a:bodyPr/>
                    <a:lstStyle/>
                    <a:p>
                      <a:pPr algn="ctr"/>
                      <a:r>
                        <a:rPr lang="es-MX" sz="1600" b="0" dirty="0">
                          <a:solidFill>
                            <a:schemeClr val="tx1"/>
                          </a:solidFill>
                        </a:rPr>
                        <a:t>700,00</a:t>
                      </a:r>
                    </a:p>
                  </a:txBody>
                  <a:tcPr>
                    <a:solidFill>
                      <a:schemeClr val="bg1"/>
                    </a:solidFill>
                  </a:tcPr>
                </a:tc>
                <a:tc>
                  <a:txBody>
                    <a:bodyPr/>
                    <a:lstStyle/>
                    <a:p>
                      <a:pPr algn="ctr"/>
                      <a:r>
                        <a:rPr lang="es-MX" sz="1600" b="0" dirty="0">
                          <a:solidFill>
                            <a:schemeClr val="tx1"/>
                          </a:solidFill>
                        </a:rPr>
                        <a:t>B</a:t>
                      </a:r>
                    </a:p>
                  </a:txBody>
                  <a:tcPr>
                    <a:solidFill>
                      <a:schemeClr val="bg1"/>
                    </a:solidFill>
                  </a:tcPr>
                </a:tc>
                <a:extLst>
                  <a:ext uri="{0D108BD9-81ED-4DB2-BD59-A6C34878D82A}">
                    <a16:rowId xmlns:a16="http://schemas.microsoft.com/office/drawing/2014/main" val="2779318368"/>
                  </a:ext>
                </a:extLst>
              </a:tr>
            </a:tbl>
          </a:graphicData>
        </a:graphic>
      </p:graphicFrame>
    </p:spTree>
    <p:extLst>
      <p:ext uri="{BB962C8B-B14F-4D97-AF65-F5344CB8AC3E}">
        <p14:creationId xmlns:p14="http://schemas.microsoft.com/office/powerpoint/2010/main" val="26079115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90AAF48-2395-425F-B44B-2B2B539E4262}"/>
              </a:ext>
            </a:extLst>
          </p:cNvPr>
          <p:cNvSpPr>
            <a:spLocks noChangeArrowheads="1"/>
          </p:cNvSpPr>
          <p:nvPr/>
        </p:nvSpPr>
        <p:spPr bwMode="auto">
          <a:xfrm>
            <a:off x="404261" y="946289"/>
            <a:ext cx="81910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r>
              <a:rPr lang="es-MX" b="1" dirty="0"/>
              <a:t>k. Tipo de equipo. </a:t>
            </a:r>
            <a:r>
              <a:rPr lang="es-MX" dirty="0"/>
              <a:t>Está definido por el segundo carácter numérico de acuerdo a lo siguiente.</a:t>
            </a:r>
            <a:endParaRPr lang="es-ES" dirty="0"/>
          </a:p>
        </p:txBody>
      </p:sp>
      <p:sp>
        <p:nvSpPr>
          <p:cNvPr id="5"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4D7413BC-9A6F-43F9-98F5-CAAAF7B74C08}"/>
              </a:ext>
            </a:extLst>
          </p:cNvPr>
          <p:cNvGraphicFramePr>
            <a:graphicFrameLocks noGrp="1"/>
          </p:cNvGraphicFramePr>
          <p:nvPr>
            <p:extLst>
              <p:ext uri="{D42A27DB-BD31-4B8C-83A1-F6EECF244321}">
                <p14:modId xmlns:p14="http://schemas.microsoft.com/office/powerpoint/2010/main" val="462978489"/>
              </p:ext>
            </p:extLst>
          </p:nvPr>
        </p:nvGraphicFramePr>
        <p:xfrm>
          <a:off x="1041441" y="1582689"/>
          <a:ext cx="7172393" cy="3931920"/>
        </p:xfrm>
        <a:graphic>
          <a:graphicData uri="http://schemas.openxmlformats.org/drawingml/2006/table">
            <a:tbl>
              <a:tblPr firstRow="1" bandRow="1">
                <a:tableStyleId>{5940675A-B579-460E-94D1-54222C63F5DA}</a:tableStyleId>
              </a:tblPr>
              <a:tblGrid>
                <a:gridCol w="1512573">
                  <a:extLst>
                    <a:ext uri="{9D8B030D-6E8A-4147-A177-3AD203B41FA5}">
                      <a16:colId xmlns:a16="http://schemas.microsoft.com/office/drawing/2014/main" val="4081273563"/>
                    </a:ext>
                  </a:extLst>
                </a:gridCol>
                <a:gridCol w="5659820">
                  <a:extLst>
                    <a:ext uri="{9D8B030D-6E8A-4147-A177-3AD203B41FA5}">
                      <a16:colId xmlns:a16="http://schemas.microsoft.com/office/drawing/2014/main" val="1446505474"/>
                    </a:ext>
                  </a:extLst>
                </a:gridCol>
              </a:tblGrid>
              <a:tr h="273734">
                <a:tc>
                  <a:txBody>
                    <a:bodyPr/>
                    <a:lstStyle/>
                    <a:p>
                      <a:pPr algn="ctr"/>
                      <a:r>
                        <a:rPr lang="es-MX" sz="1600" b="1" dirty="0"/>
                        <a:t>No.</a:t>
                      </a:r>
                    </a:p>
                  </a:txBody>
                  <a:tcPr anchor="ctr">
                    <a:solidFill>
                      <a:schemeClr val="bg1"/>
                    </a:solidFill>
                  </a:tcPr>
                </a:tc>
                <a:tc>
                  <a:txBody>
                    <a:bodyPr/>
                    <a:lstStyle/>
                    <a:p>
                      <a:pPr algn="ctr"/>
                      <a:r>
                        <a:rPr lang="es-MX" sz="1600" b="1" dirty="0">
                          <a:solidFill>
                            <a:schemeClr val="tx1"/>
                          </a:solidFill>
                        </a:rPr>
                        <a:t>Equipo</a:t>
                      </a:r>
                    </a:p>
                  </a:txBody>
                  <a:tcPr anchor="ctr">
                    <a:solidFill>
                      <a:schemeClr val="bg1"/>
                    </a:solidFill>
                  </a:tcPr>
                </a:tc>
                <a:extLst>
                  <a:ext uri="{0D108BD9-81ED-4DB2-BD59-A6C34878D82A}">
                    <a16:rowId xmlns:a16="http://schemas.microsoft.com/office/drawing/2014/main" val="1542101057"/>
                  </a:ext>
                </a:extLst>
              </a:tr>
              <a:tr h="302767">
                <a:tc>
                  <a:txBody>
                    <a:bodyPr/>
                    <a:lstStyle/>
                    <a:p>
                      <a:pPr algn="ctr"/>
                      <a:r>
                        <a:rPr lang="es-MX" sz="1600" b="0" dirty="0"/>
                        <a:t>1</a:t>
                      </a:r>
                    </a:p>
                  </a:txBody>
                  <a:tcPr>
                    <a:solidFill>
                      <a:schemeClr val="bg1"/>
                    </a:solidFill>
                  </a:tcPr>
                </a:tc>
                <a:tc>
                  <a:txBody>
                    <a:bodyPr/>
                    <a:lstStyle/>
                    <a:p>
                      <a:pPr algn="ctr"/>
                      <a:r>
                        <a:rPr lang="es-MX" sz="1600" b="0" dirty="0">
                          <a:solidFill>
                            <a:schemeClr val="tx1"/>
                          </a:solidFill>
                        </a:rPr>
                        <a:t>Grupo Central Eléctrica-Transformador </a:t>
                      </a:r>
                    </a:p>
                    <a:p>
                      <a:pPr algn="ctr"/>
                      <a:r>
                        <a:rPr lang="es-MX" sz="1600" b="0" dirty="0">
                          <a:solidFill>
                            <a:schemeClr val="tx1"/>
                          </a:solidFill>
                        </a:rPr>
                        <a:t>(Unidades de Central Eléctrica)</a:t>
                      </a:r>
                    </a:p>
                  </a:txBody>
                  <a:tcPr>
                    <a:solidFill>
                      <a:schemeClr val="bg1"/>
                    </a:solidFill>
                  </a:tcPr>
                </a:tc>
                <a:extLst>
                  <a:ext uri="{0D108BD9-81ED-4DB2-BD59-A6C34878D82A}">
                    <a16:rowId xmlns:a16="http://schemas.microsoft.com/office/drawing/2014/main" val="3034966112"/>
                  </a:ext>
                </a:extLst>
              </a:tr>
              <a:tr h="302767">
                <a:tc>
                  <a:txBody>
                    <a:bodyPr/>
                    <a:lstStyle/>
                    <a:p>
                      <a:pPr algn="ctr"/>
                      <a:r>
                        <a:rPr lang="es-MX" sz="1600" b="0" dirty="0"/>
                        <a:t>2</a:t>
                      </a:r>
                    </a:p>
                  </a:txBody>
                  <a:tcPr>
                    <a:solidFill>
                      <a:schemeClr val="bg1"/>
                    </a:solidFill>
                  </a:tcPr>
                </a:tc>
                <a:tc>
                  <a:txBody>
                    <a:bodyPr/>
                    <a:lstStyle/>
                    <a:p>
                      <a:pPr algn="ctr"/>
                      <a:r>
                        <a:rPr lang="es-MX" sz="1600" b="0" dirty="0">
                          <a:solidFill>
                            <a:schemeClr val="tx1"/>
                          </a:solidFill>
                        </a:rPr>
                        <a:t>Transformadores o autotransformadores</a:t>
                      </a:r>
                    </a:p>
                  </a:txBody>
                  <a:tcPr>
                    <a:solidFill>
                      <a:schemeClr val="bg1"/>
                    </a:solidFill>
                  </a:tcPr>
                </a:tc>
                <a:extLst>
                  <a:ext uri="{0D108BD9-81ED-4DB2-BD59-A6C34878D82A}">
                    <a16:rowId xmlns:a16="http://schemas.microsoft.com/office/drawing/2014/main" val="2091296707"/>
                  </a:ext>
                </a:extLst>
              </a:tr>
              <a:tr h="302767">
                <a:tc>
                  <a:txBody>
                    <a:bodyPr/>
                    <a:lstStyle/>
                    <a:p>
                      <a:pPr algn="ctr"/>
                      <a:r>
                        <a:rPr lang="es-MX" sz="1600" b="0" dirty="0"/>
                        <a:t>3</a:t>
                      </a:r>
                    </a:p>
                  </a:txBody>
                  <a:tcPr>
                    <a:solidFill>
                      <a:schemeClr val="bg1"/>
                    </a:solidFill>
                  </a:tcPr>
                </a:tc>
                <a:tc>
                  <a:txBody>
                    <a:bodyPr/>
                    <a:lstStyle/>
                    <a:p>
                      <a:pPr algn="ctr"/>
                      <a:r>
                        <a:rPr lang="es-MX" sz="1600" b="0" dirty="0">
                          <a:solidFill>
                            <a:schemeClr val="tx1"/>
                          </a:solidFill>
                        </a:rPr>
                        <a:t>Líneas de Transmisión o alimentadores</a:t>
                      </a:r>
                    </a:p>
                  </a:txBody>
                  <a:tcPr>
                    <a:solidFill>
                      <a:schemeClr val="bg1"/>
                    </a:solidFill>
                  </a:tcPr>
                </a:tc>
                <a:extLst>
                  <a:ext uri="{0D108BD9-81ED-4DB2-BD59-A6C34878D82A}">
                    <a16:rowId xmlns:a16="http://schemas.microsoft.com/office/drawing/2014/main" val="599534706"/>
                  </a:ext>
                </a:extLst>
              </a:tr>
              <a:tr h="302767">
                <a:tc>
                  <a:txBody>
                    <a:bodyPr/>
                    <a:lstStyle/>
                    <a:p>
                      <a:pPr algn="ctr"/>
                      <a:r>
                        <a:rPr lang="es-MX" sz="1600" b="0" dirty="0"/>
                        <a:t>4</a:t>
                      </a:r>
                    </a:p>
                  </a:txBody>
                  <a:tcPr>
                    <a:solidFill>
                      <a:schemeClr val="bg1"/>
                    </a:solidFill>
                  </a:tcPr>
                </a:tc>
                <a:tc>
                  <a:txBody>
                    <a:bodyPr/>
                    <a:lstStyle/>
                    <a:p>
                      <a:pPr algn="ctr"/>
                      <a:r>
                        <a:rPr lang="es-MX" sz="1600" b="0" dirty="0">
                          <a:solidFill>
                            <a:schemeClr val="tx1"/>
                          </a:solidFill>
                        </a:rPr>
                        <a:t>Reactores</a:t>
                      </a:r>
                    </a:p>
                  </a:txBody>
                  <a:tcPr>
                    <a:solidFill>
                      <a:schemeClr val="bg1"/>
                    </a:solidFill>
                  </a:tcPr>
                </a:tc>
                <a:extLst>
                  <a:ext uri="{0D108BD9-81ED-4DB2-BD59-A6C34878D82A}">
                    <a16:rowId xmlns:a16="http://schemas.microsoft.com/office/drawing/2014/main" val="2874029579"/>
                  </a:ext>
                </a:extLst>
              </a:tr>
              <a:tr h="302767">
                <a:tc>
                  <a:txBody>
                    <a:bodyPr/>
                    <a:lstStyle/>
                    <a:p>
                      <a:pPr algn="ctr"/>
                      <a:r>
                        <a:rPr lang="es-MX" sz="1600" b="0" dirty="0"/>
                        <a:t>5</a:t>
                      </a:r>
                    </a:p>
                  </a:txBody>
                  <a:tcPr>
                    <a:solidFill>
                      <a:schemeClr val="bg1"/>
                    </a:solidFill>
                  </a:tcPr>
                </a:tc>
                <a:tc>
                  <a:txBody>
                    <a:bodyPr/>
                    <a:lstStyle/>
                    <a:p>
                      <a:pPr algn="ctr"/>
                      <a:r>
                        <a:rPr lang="es-MX" sz="1600" b="0" dirty="0">
                          <a:solidFill>
                            <a:schemeClr val="tx1"/>
                          </a:solidFill>
                        </a:rPr>
                        <a:t>Capacitores (serie o paralelo)</a:t>
                      </a:r>
                    </a:p>
                  </a:txBody>
                  <a:tcPr>
                    <a:solidFill>
                      <a:schemeClr val="bg1"/>
                    </a:solidFill>
                  </a:tcPr>
                </a:tc>
                <a:extLst>
                  <a:ext uri="{0D108BD9-81ED-4DB2-BD59-A6C34878D82A}">
                    <a16:rowId xmlns:a16="http://schemas.microsoft.com/office/drawing/2014/main" val="2517728894"/>
                  </a:ext>
                </a:extLst>
              </a:tr>
              <a:tr h="302767">
                <a:tc>
                  <a:txBody>
                    <a:bodyPr/>
                    <a:lstStyle/>
                    <a:p>
                      <a:pPr algn="ctr"/>
                      <a:r>
                        <a:rPr lang="es-MX" sz="1600" b="0" dirty="0"/>
                        <a:t>6</a:t>
                      </a:r>
                    </a:p>
                  </a:txBody>
                  <a:tcPr>
                    <a:solidFill>
                      <a:schemeClr val="bg1"/>
                    </a:solidFill>
                  </a:tcPr>
                </a:tc>
                <a:tc>
                  <a:txBody>
                    <a:bodyPr/>
                    <a:lstStyle/>
                    <a:p>
                      <a:pPr algn="ctr"/>
                      <a:r>
                        <a:rPr lang="es-MX" sz="1600" b="0" dirty="0">
                          <a:solidFill>
                            <a:schemeClr val="tx1"/>
                          </a:solidFill>
                        </a:rPr>
                        <a:t>Equipo especial</a:t>
                      </a:r>
                    </a:p>
                  </a:txBody>
                  <a:tcPr>
                    <a:solidFill>
                      <a:schemeClr val="bg1"/>
                    </a:solidFill>
                  </a:tcPr>
                </a:tc>
                <a:extLst>
                  <a:ext uri="{0D108BD9-81ED-4DB2-BD59-A6C34878D82A}">
                    <a16:rowId xmlns:a16="http://schemas.microsoft.com/office/drawing/2014/main" val="3975311342"/>
                  </a:ext>
                </a:extLst>
              </a:tr>
              <a:tr h="302767">
                <a:tc>
                  <a:txBody>
                    <a:bodyPr/>
                    <a:lstStyle/>
                    <a:p>
                      <a:pPr algn="ctr"/>
                      <a:r>
                        <a:rPr lang="es-MX" sz="1600" b="0" dirty="0"/>
                        <a:t>7</a:t>
                      </a:r>
                    </a:p>
                  </a:txBody>
                  <a:tcPr>
                    <a:solidFill>
                      <a:schemeClr val="bg1"/>
                    </a:solidFill>
                  </a:tcPr>
                </a:tc>
                <a:tc>
                  <a:txBody>
                    <a:bodyPr/>
                    <a:lstStyle/>
                    <a:p>
                      <a:pPr algn="ctr"/>
                      <a:r>
                        <a:rPr lang="es-MX" sz="1600" b="0" dirty="0">
                          <a:solidFill>
                            <a:schemeClr val="tx1"/>
                          </a:solidFill>
                        </a:rPr>
                        <a:t>Esquema de interruptor de transferencia o comodín</a:t>
                      </a:r>
                    </a:p>
                  </a:txBody>
                  <a:tcPr>
                    <a:solidFill>
                      <a:schemeClr val="bg1"/>
                    </a:solidFill>
                  </a:tcPr>
                </a:tc>
                <a:extLst>
                  <a:ext uri="{0D108BD9-81ED-4DB2-BD59-A6C34878D82A}">
                    <a16:rowId xmlns:a16="http://schemas.microsoft.com/office/drawing/2014/main" val="398463790"/>
                  </a:ext>
                </a:extLst>
              </a:tr>
              <a:tr h="302767">
                <a:tc>
                  <a:txBody>
                    <a:bodyPr/>
                    <a:lstStyle/>
                    <a:p>
                      <a:pPr algn="ctr"/>
                      <a:r>
                        <a:rPr lang="es-MX" sz="1600" b="0" dirty="0"/>
                        <a:t>8</a:t>
                      </a:r>
                    </a:p>
                  </a:txBody>
                  <a:tcPr>
                    <a:solidFill>
                      <a:schemeClr val="bg1"/>
                    </a:solidFill>
                  </a:tcPr>
                </a:tc>
                <a:tc>
                  <a:txBody>
                    <a:bodyPr/>
                    <a:lstStyle/>
                    <a:p>
                      <a:pPr algn="ctr"/>
                      <a:r>
                        <a:rPr lang="es-MX" sz="1600" b="0" dirty="0">
                          <a:solidFill>
                            <a:schemeClr val="tx1"/>
                          </a:solidFill>
                        </a:rPr>
                        <a:t>Esquema de interruptor y medio</a:t>
                      </a:r>
                    </a:p>
                  </a:txBody>
                  <a:tcPr>
                    <a:solidFill>
                      <a:schemeClr val="bg1"/>
                    </a:solidFill>
                  </a:tcPr>
                </a:tc>
                <a:extLst>
                  <a:ext uri="{0D108BD9-81ED-4DB2-BD59-A6C34878D82A}">
                    <a16:rowId xmlns:a16="http://schemas.microsoft.com/office/drawing/2014/main" val="994422529"/>
                  </a:ext>
                </a:extLst>
              </a:tr>
              <a:tr h="302767">
                <a:tc>
                  <a:txBody>
                    <a:bodyPr/>
                    <a:lstStyle/>
                    <a:p>
                      <a:pPr algn="ctr"/>
                      <a:r>
                        <a:rPr lang="es-MX" sz="1600" b="0" dirty="0"/>
                        <a:t>9</a:t>
                      </a:r>
                    </a:p>
                  </a:txBody>
                  <a:tcPr>
                    <a:solidFill>
                      <a:schemeClr val="bg1"/>
                    </a:solidFill>
                  </a:tcPr>
                </a:tc>
                <a:tc>
                  <a:txBody>
                    <a:bodyPr/>
                    <a:lstStyle/>
                    <a:p>
                      <a:pPr algn="ctr"/>
                      <a:r>
                        <a:rPr lang="es-MX" sz="1600" b="0" dirty="0">
                          <a:solidFill>
                            <a:schemeClr val="tx1"/>
                          </a:solidFill>
                        </a:rPr>
                        <a:t>Esquema de interruptor de amarre de barras</a:t>
                      </a:r>
                    </a:p>
                  </a:txBody>
                  <a:tcPr>
                    <a:solidFill>
                      <a:schemeClr val="bg1"/>
                    </a:solidFill>
                  </a:tcPr>
                </a:tc>
                <a:extLst>
                  <a:ext uri="{0D108BD9-81ED-4DB2-BD59-A6C34878D82A}">
                    <a16:rowId xmlns:a16="http://schemas.microsoft.com/office/drawing/2014/main" val="2634880085"/>
                  </a:ext>
                </a:extLst>
              </a:tr>
              <a:tr h="302767">
                <a:tc>
                  <a:txBody>
                    <a:bodyPr/>
                    <a:lstStyle/>
                    <a:p>
                      <a:pPr algn="ctr"/>
                      <a:r>
                        <a:rPr lang="es-MX" sz="1600" b="0" dirty="0"/>
                        <a:t>0</a:t>
                      </a:r>
                    </a:p>
                  </a:txBody>
                  <a:tcPr>
                    <a:solidFill>
                      <a:schemeClr val="bg1"/>
                    </a:solidFill>
                  </a:tcPr>
                </a:tc>
                <a:tc>
                  <a:txBody>
                    <a:bodyPr/>
                    <a:lstStyle/>
                    <a:p>
                      <a:pPr algn="ctr"/>
                      <a:r>
                        <a:rPr lang="es-MX" sz="1600" b="0" dirty="0">
                          <a:solidFill>
                            <a:schemeClr val="tx1"/>
                          </a:solidFill>
                        </a:rPr>
                        <a:t>Esquema de doble interruptor lado barra número 2.</a:t>
                      </a:r>
                    </a:p>
                  </a:txBody>
                  <a:tcPr>
                    <a:solidFill>
                      <a:schemeClr val="bg1"/>
                    </a:solidFill>
                  </a:tcPr>
                </a:tc>
                <a:extLst>
                  <a:ext uri="{0D108BD9-81ED-4DB2-BD59-A6C34878D82A}">
                    <a16:rowId xmlns:a16="http://schemas.microsoft.com/office/drawing/2014/main" val="519006100"/>
                  </a:ext>
                </a:extLst>
              </a:tr>
            </a:tbl>
          </a:graphicData>
        </a:graphic>
      </p:graphicFrame>
      <p:sp>
        <p:nvSpPr>
          <p:cNvPr id="7" name="Rectangle 1">
            <a:extLst>
              <a:ext uri="{FF2B5EF4-FFF2-40B4-BE49-F238E27FC236}">
                <a16:creationId xmlns:a16="http://schemas.microsoft.com/office/drawing/2014/main" id="{A3CF0FF6-61B7-4BEA-B4A7-0536D6F9459A}"/>
              </a:ext>
            </a:extLst>
          </p:cNvPr>
          <p:cNvSpPr>
            <a:spLocks noChangeArrowheads="1"/>
          </p:cNvSpPr>
          <p:nvPr/>
        </p:nvSpPr>
        <p:spPr bwMode="auto">
          <a:xfrm>
            <a:off x="404261" y="5588545"/>
            <a:ext cx="858208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r>
              <a:rPr lang="es-MX" b="1" dirty="0"/>
              <a:t>l. Número asignado al equipo. </a:t>
            </a:r>
            <a:r>
              <a:rPr lang="es-MX" dirty="0"/>
              <a:t>El tercero y cuarto dígito definen el número económico del equipo de que se trate y su combinación permite tener del 00 al Z9.</a:t>
            </a:r>
            <a:endParaRPr lang="es-ES" dirty="0"/>
          </a:p>
        </p:txBody>
      </p:sp>
    </p:spTree>
    <p:extLst>
      <p:ext uri="{BB962C8B-B14F-4D97-AF65-F5344CB8AC3E}">
        <p14:creationId xmlns:p14="http://schemas.microsoft.com/office/powerpoint/2010/main" val="21228595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90AAF48-2395-425F-B44B-2B2B539E4262}"/>
              </a:ext>
            </a:extLst>
          </p:cNvPr>
          <p:cNvSpPr>
            <a:spLocks noChangeArrowheads="1"/>
          </p:cNvSpPr>
          <p:nvPr/>
        </p:nvSpPr>
        <p:spPr bwMode="auto">
          <a:xfrm>
            <a:off x="404260" y="946289"/>
            <a:ext cx="84717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r>
              <a:rPr lang="es-MX" b="1" dirty="0"/>
              <a:t>m. Tipo de dispositivo. </a:t>
            </a:r>
            <a:r>
              <a:rPr lang="es-ES" dirty="0"/>
              <a:t>Para identificarlo se usa el quinto dígito numérico que especifica el tipo de dispositivo de que se trata. </a:t>
            </a:r>
          </a:p>
        </p:txBody>
      </p:sp>
      <p:sp>
        <p:nvSpPr>
          <p:cNvPr id="5" name="Rectángulo 1">
            <a:extLst>
              <a:ext uri="{FF2B5EF4-FFF2-40B4-BE49-F238E27FC236}">
                <a16:creationId xmlns:a16="http://schemas.microsoft.com/office/drawing/2014/main" id="{2776E3BB-A9EC-4448-88DE-B3618F80EB73}"/>
              </a:ext>
            </a:extLst>
          </p:cNvPr>
          <p:cNvSpPr/>
          <p:nvPr/>
        </p:nvSpPr>
        <p:spPr>
          <a:xfrm>
            <a:off x="1" y="230832"/>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4D7413BC-9A6F-43F9-98F5-CAAAF7B74C08}"/>
              </a:ext>
            </a:extLst>
          </p:cNvPr>
          <p:cNvGraphicFramePr>
            <a:graphicFrameLocks noGrp="1"/>
          </p:cNvGraphicFramePr>
          <p:nvPr>
            <p:extLst>
              <p:ext uri="{D42A27DB-BD31-4B8C-83A1-F6EECF244321}">
                <p14:modId xmlns:p14="http://schemas.microsoft.com/office/powerpoint/2010/main" val="546541117"/>
              </p:ext>
            </p:extLst>
          </p:nvPr>
        </p:nvGraphicFramePr>
        <p:xfrm>
          <a:off x="1109106" y="1656625"/>
          <a:ext cx="7172393" cy="3931920"/>
        </p:xfrm>
        <a:graphic>
          <a:graphicData uri="http://schemas.openxmlformats.org/drawingml/2006/table">
            <a:tbl>
              <a:tblPr firstRow="1" bandRow="1">
                <a:tableStyleId>{5940675A-B579-460E-94D1-54222C63F5DA}</a:tableStyleId>
              </a:tblPr>
              <a:tblGrid>
                <a:gridCol w="1512573">
                  <a:extLst>
                    <a:ext uri="{9D8B030D-6E8A-4147-A177-3AD203B41FA5}">
                      <a16:colId xmlns:a16="http://schemas.microsoft.com/office/drawing/2014/main" val="4081273563"/>
                    </a:ext>
                  </a:extLst>
                </a:gridCol>
                <a:gridCol w="5659820">
                  <a:extLst>
                    <a:ext uri="{9D8B030D-6E8A-4147-A177-3AD203B41FA5}">
                      <a16:colId xmlns:a16="http://schemas.microsoft.com/office/drawing/2014/main" val="1446505474"/>
                    </a:ext>
                  </a:extLst>
                </a:gridCol>
              </a:tblGrid>
              <a:tr h="273734">
                <a:tc>
                  <a:txBody>
                    <a:bodyPr/>
                    <a:lstStyle/>
                    <a:p>
                      <a:pPr algn="ctr"/>
                      <a:r>
                        <a:rPr lang="es-MX" sz="1600" b="1" dirty="0"/>
                        <a:t>No.</a:t>
                      </a:r>
                    </a:p>
                  </a:txBody>
                  <a:tcPr anchor="ctr">
                    <a:solidFill>
                      <a:schemeClr val="bg1"/>
                    </a:solidFill>
                  </a:tcPr>
                </a:tc>
                <a:tc>
                  <a:txBody>
                    <a:bodyPr/>
                    <a:lstStyle/>
                    <a:p>
                      <a:pPr algn="ctr"/>
                      <a:r>
                        <a:rPr lang="es-MX" sz="1600" b="1" dirty="0">
                          <a:solidFill>
                            <a:schemeClr val="tx1"/>
                          </a:solidFill>
                        </a:rPr>
                        <a:t>Equipo</a:t>
                      </a:r>
                    </a:p>
                  </a:txBody>
                  <a:tcPr anchor="ctr">
                    <a:solidFill>
                      <a:schemeClr val="bg1"/>
                    </a:solidFill>
                  </a:tcPr>
                </a:tc>
                <a:extLst>
                  <a:ext uri="{0D108BD9-81ED-4DB2-BD59-A6C34878D82A}">
                    <a16:rowId xmlns:a16="http://schemas.microsoft.com/office/drawing/2014/main" val="1542101057"/>
                  </a:ext>
                </a:extLst>
              </a:tr>
              <a:tr h="302767">
                <a:tc>
                  <a:txBody>
                    <a:bodyPr/>
                    <a:lstStyle/>
                    <a:p>
                      <a:pPr algn="ctr"/>
                      <a:r>
                        <a:rPr lang="es-MX" sz="1600" b="0" dirty="0"/>
                        <a:t>0</a:t>
                      </a:r>
                    </a:p>
                  </a:txBody>
                  <a:tcPr>
                    <a:solidFill>
                      <a:schemeClr val="bg1"/>
                    </a:solidFill>
                  </a:tcPr>
                </a:tc>
                <a:tc>
                  <a:txBody>
                    <a:bodyPr/>
                    <a:lstStyle/>
                    <a:p>
                      <a:pPr algn="ctr"/>
                      <a:r>
                        <a:rPr lang="es-MX" sz="1600" b="0" dirty="0">
                          <a:solidFill>
                            <a:schemeClr val="tx1"/>
                          </a:solidFill>
                        </a:rPr>
                        <a:t>Interruptor</a:t>
                      </a:r>
                    </a:p>
                  </a:txBody>
                  <a:tcPr>
                    <a:solidFill>
                      <a:schemeClr val="bg1"/>
                    </a:solidFill>
                  </a:tcPr>
                </a:tc>
                <a:extLst>
                  <a:ext uri="{0D108BD9-81ED-4DB2-BD59-A6C34878D82A}">
                    <a16:rowId xmlns:a16="http://schemas.microsoft.com/office/drawing/2014/main" val="3034966112"/>
                  </a:ext>
                </a:extLst>
              </a:tr>
              <a:tr h="302767">
                <a:tc>
                  <a:txBody>
                    <a:bodyPr/>
                    <a:lstStyle/>
                    <a:p>
                      <a:pPr algn="ctr"/>
                      <a:r>
                        <a:rPr lang="es-MX" sz="1600" b="0" dirty="0"/>
                        <a:t>1</a:t>
                      </a:r>
                    </a:p>
                  </a:txBody>
                  <a:tcPr>
                    <a:solidFill>
                      <a:schemeClr val="bg1"/>
                    </a:solidFill>
                  </a:tcPr>
                </a:tc>
                <a:tc>
                  <a:txBody>
                    <a:bodyPr/>
                    <a:lstStyle/>
                    <a:p>
                      <a:pPr algn="ctr"/>
                      <a:r>
                        <a:rPr lang="es-MX" sz="1600" b="0" dirty="0">
                          <a:solidFill>
                            <a:schemeClr val="tx1"/>
                          </a:solidFill>
                        </a:rPr>
                        <a:t>Cuchillas a barra uno </a:t>
                      </a:r>
                    </a:p>
                  </a:txBody>
                  <a:tcPr>
                    <a:solidFill>
                      <a:schemeClr val="bg1"/>
                    </a:solidFill>
                  </a:tcPr>
                </a:tc>
                <a:extLst>
                  <a:ext uri="{0D108BD9-81ED-4DB2-BD59-A6C34878D82A}">
                    <a16:rowId xmlns:a16="http://schemas.microsoft.com/office/drawing/2014/main" val="2091296707"/>
                  </a:ext>
                </a:extLst>
              </a:tr>
              <a:tr h="302767">
                <a:tc>
                  <a:txBody>
                    <a:bodyPr/>
                    <a:lstStyle/>
                    <a:p>
                      <a:pPr algn="ctr"/>
                      <a:r>
                        <a:rPr lang="es-MX" sz="1600" b="0" dirty="0"/>
                        <a:t>2</a:t>
                      </a:r>
                    </a:p>
                  </a:txBody>
                  <a:tcPr>
                    <a:solidFill>
                      <a:schemeClr val="bg1"/>
                    </a:solidFill>
                  </a:tcPr>
                </a:tc>
                <a:tc>
                  <a:txBody>
                    <a:bodyPr/>
                    <a:lstStyle/>
                    <a:p>
                      <a:pPr algn="ctr"/>
                      <a:r>
                        <a:rPr lang="es-MX" sz="1600" b="0" dirty="0">
                          <a:solidFill>
                            <a:schemeClr val="tx1"/>
                          </a:solidFill>
                        </a:rPr>
                        <a:t>Cuchillas a barra dos</a:t>
                      </a:r>
                    </a:p>
                  </a:txBody>
                  <a:tcPr>
                    <a:solidFill>
                      <a:schemeClr val="bg1"/>
                    </a:solidFill>
                  </a:tcPr>
                </a:tc>
                <a:extLst>
                  <a:ext uri="{0D108BD9-81ED-4DB2-BD59-A6C34878D82A}">
                    <a16:rowId xmlns:a16="http://schemas.microsoft.com/office/drawing/2014/main" val="599534706"/>
                  </a:ext>
                </a:extLst>
              </a:tr>
              <a:tr h="302767">
                <a:tc>
                  <a:txBody>
                    <a:bodyPr/>
                    <a:lstStyle/>
                    <a:p>
                      <a:pPr algn="ctr"/>
                      <a:r>
                        <a:rPr lang="es-MX" sz="1600" b="0" dirty="0"/>
                        <a:t>3</a:t>
                      </a:r>
                    </a:p>
                  </a:txBody>
                  <a:tcPr>
                    <a:solidFill>
                      <a:schemeClr val="bg1"/>
                    </a:solidFill>
                  </a:tcPr>
                </a:tc>
                <a:tc>
                  <a:txBody>
                    <a:bodyPr/>
                    <a:lstStyle/>
                    <a:p>
                      <a:pPr algn="ctr"/>
                      <a:r>
                        <a:rPr lang="es-MX" sz="1600" b="0" dirty="0">
                          <a:solidFill>
                            <a:schemeClr val="tx1"/>
                          </a:solidFill>
                        </a:rPr>
                        <a:t>Cuchillas adicionales</a:t>
                      </a:r>
                    </a:p>
                  </a:txBody>
                  <a:tcPr>
                    <a:solidFill>
                      <a:schemeClr val="bg1"/>
                    </a:solidFill>
                  </a:tcPr>
                </a:tc>
                <a:extLst>
                  <a:ext uri="{0D108BD9-81ED-4DB2-BD59-A6C34878D82A}">
                    <a16:rowId xmlns:a16="http://schemas.microsoft.com/office/drawing/2014/main" val="2874029579"/>
                  </a:ext>
                </a:extLst>
              </a:tr>
              <a:tr h="302767">
                <a:tc>
                  <a:txBody>
                    <a:bodyPr/>
                    <a:lstStyle/>
                    <a:p>
                      <a:pPr algn="ctr"/>
                      <a:r>
                        <a:rPr lang="es-MX" sz="1600" b="0" dirty="0"/>
                        <a:t>4</a:t>
                      </a:r>
                    </a:p>
                  </a:txBody>
                  <a:tcPr>
                    <a:solidFill>
                      <a:schemeClr val="bg1"/>
                    </a:solidFill>
                  </a:tcPr>
                </a:tc>
                <a:tc>
                  <a:txBody>
                    <a:bodyPr/>
                    <a:lstStyle/>
                    <a:p>
                      <a:pPr algn="ctr"/>
                      <a:r>
                        <a:rPr lang="es-MX" sz="1600" b="0" dirty="0">
                          <a:solidFill>
                            <a:schemeClr val="tx1"/>
                          </a:solidFill>
                        </a:rPr>
                        <a:t>Cuchillas fusibles</a:t>
                      </a:r>
                    </a:p>
                  </a:txBody>
                  <a:tcPr>
                    <a:solidFill>
                      <a:schemeClr val="bg1"/>
                    </a:solidFill>
                  </a:tcPr>
                </a:tc>
                <a:extLst>
                  <a:ext uri="{0D108BD9-81ED-4DB2-BD59-A6C34878D82A}">
                    <a16:rowId xmlns:a16="http://schemas.microsoft.com/office/drawing/2014/main" val="2517728894"/>
                  </a:ext>
                </a:extLst>
              </a:tr>
              <a:tr h="302767">
                <a:tc>
                  <a:txBody>
                    <a:bodyPr/>
                    <a:lstStyle/>
                    <a:p>
                      <a:pPr algn="ctr"/>
                      <a:r>
                        <a:rPr lang="es-MX" sz="1600" b="0" dirty="0"/>
                        <a:t>5</a:t>
                      </a:r>
                    </a:p>
                  </a:txBody>
                  <a:tcPr>
                    <a:solidFill>
                      <a:schemeClr val="bg1"/>
                    </a:solidFill>
                  </a:tcPr>
                </a:tc>
                <a:tc>
                  <a:txBody>
                    <a:bodyPr/>
                    <a:lstStyle/>
                    <a:p>
                      <a:pPr algn="ctr"/>
                      <a:r>
                        <a:rPr lang="es-MX" sz="1600" b="0" dirty="0">
                          <a:solidFill>
                            <a:schemeClr val="tx1"/>
                          </a:solidFill>
                        </a:rPr>
                        <a:t>Interruptor en gabinete blindado (extracción)</a:t>
                      </a:r>
                    </a:p>
                  </a:txBody>
                  <a:tcPr>
                    <a:solidFill>
                      <a:schemeClr val="bg1"/>
                    </a:solidFill>
                  </a:tcPr>
                </a:tc>
                <a:extLst>
                  <a:ext uri="{0D108BD9-81ED-4DB2-BD59-A6C34878D82A}">
                    <a16:rowId xmlns:a16="http://schemas.microsoft.com/office/drawing/2014/main" val="3975311342"/>
                  </a:ext>
                </a:extLst>
              </a:tr>
              <a:tr h="302767">
                <a:tc>
                  <a:txBody>
                    <a:bodyPr/>
                    <a:lstStyle/>
                    <a:p>
                      <a:pPr algn="ctr"/>
                      <a:r>
                        <a:rPr lang="es-MX" sz="1600" b="0" dirty="0"/>
                        <a:t>6</a:t>
                      </a:r>
                    </a:p>
                  </a:txBody>
                  <a:tcPr>
                    <a:solidFill>
                      <a:schemeClr val="bg1"/>
                    </a:solidFill>
                  </a:tcPr>
                </a:tc>
                <a:tc>
                  <a:txBody>
                    <a:bodyPr/>
                    <a:lstStyle/>
                    <a:p>
                      <a:pPr algn="ctr"/>
                      <a:r>
                        <a:rPr lang="es-MX" sz="1600" b="0" dirty="0">
                          <a:solidFill>
                            <a:schemeClr val="tx1"/>
                          </a:solidFill>
                        </a:rPr>
                        <a:t>Cuchillas de enlace entre alimentadores y/o barras</a:t>
                      </a:r>
                    </a:p>
                  </a:txBody>
                  <a:tcPr>
                    <a:solidFill>
                      <a:schemeClr val="bg1"/>
                    </a:solidFill>
                  </a:tcPr>
                </a:tc>
                <a:extLst>
                  <a:ext uri="{0D108BD9-81ED-4DB2-BD59-A6C34878D82A}">
                    <a16:rowId xmlns:a16="http://schemas.microsoft.com/office/drawing/2014/main" val="398463790"/>
                  </a:ext>
                </a:extLst>
              </a:tr>
              <a:tr h="302767">
                <a:tc>
                  <a:txBody>
                    <a:bodyPr/>
                    <a:lstStyle/>
                    <a:p>
                      <a:pPr algn="ctr"/>
                      <a:r>
                        <a:rPr lang="es-MX" sz="1600" b="0" dirty="0"/>
                        <a:t>7</a:t>
                      </a:r>
                    </a:p>
                  </a:txBody>
                  <a:tcPr>
                    <a:solidFill>
                      <a:schemeClr val="bg1"/>
                    </a:solidFill>
                  </a:tcPr>
                </a:tc>
                <a:tc>
                  <a:txBody>
                    <a:bodyPr/>
                    <a:lstStyle/>
                    <a:p>
                      <a:pPr algn="ctr"/>
                      <a:r>
                        <a:rPr lang="es-MX" sz="1600" b="0" dirty="0">
                          <a:solidFill>
                            <a:schemeClr val="tx1"/>
                          </a:solidFill>
                        </a:rPr>
                        <a:t>Cuchillas de puesta a tierra</a:t>
                      </a:r>
                    </a:p>
                  </a:txBody>
                  <a:tcPr>
                    <a:solidFill>
                      <a:schemeClr val="bg1"/>
                    </a:solidFill>
                  </a:tcPr>
                </a:tc>
                <a:extLst>
                  <a:ext uri="{0D108BD9-81ED-4DB2-BD59-A6C34878D82A}">
                    <a16:rowId xmlns:a16="http://schemas.microsoft.com/office/drawing/2014/main" val="994422529"/>
                  </a:ext>
                </a:extLst>
              </a:tr>
              <a:tr h="302767">
                <a:tc>
                  <a:txBody>
                    <a:bodyPr/>
                    <a:lstStyle/>
                    <a:p>
                      <a:pPr algn="ctr"/>
                      <a:r>
                        <a:rPr lang="es-MX" sz="1600" b="0" dirty="0"/>
                        <a:t>8</a:t>
                      </a:r>
                    </a:p>
                  </a:txBody>
                  <a:tcPr>
                    <a:solidFill>
                      <a:schemeClr val="bg1"/>
                    </a:solidFill>
                  </a:tcPr>
                </a:tc>
                <a:tc>
                  <a:txBody>
                    <a:bodyPr/>
                    <a:lstStyle/>
                    <a:p>
                      <a:pPr algn="ctr"/>
                      <a:r>
                        <a:rPr lang="es-MX" sz="1600" b="0" dirty="0">
                          <a:solidFill>
                            <a:schemeClr val="tx1"/>
                          </a:solidFill>
                        </a:rPr>
                        <a:t>Cuchillas de transferencias</a:t>
                      </a:r>
                    </a:p>
                  </a:txBody>
                  <a:tcPr>
                    <a:solidFill>
                      <a:schemeClr val="bg1"/>
                    </a:solidFill>
                  </a:tcPr>
                </a:tc>
                <a:extLst>
                  <a:ext uri="{0D108BD9-81ED-4DB2-BD59-A6C34878D82A}">
                    <a16:rowId xmlns:a16="http://schemas.microsoft.com/office/drawing/2014/main" val="2634880085"/>
                  </a:ext>
                </a:extLst>
              </a:tr>
              <a:tr h="302767">
                <a:tc>
                  <a:txBody>
                    <a:bodyPr/>
                    <a:lstStyle/>
                    <a:p>
                      <a:pPr algn="ctr"/>
                      <a:r>
                        <a:rPr lang="es-MX" sz="1600" b="0" dirty="0"/>
                        <a:t>9</a:t>
                      </a:r>
                    </a:p>
                  </a:txBody>
                  <a:tcPr>
                    <a:solidFill>
                      <a:schemeClr val="bg1"/>
                    </a:solidFill>
                  </a:tcPr>
                </a:tc>
                <a:tc>
                  <a:txBody>
                    <a:bodyPr/>
                    <a:lstStyle/>
                    <a:p>
                      <a:pPr algn="ctr"/>
                      <a:r>
                        <a:rPr lang="es-MX" sz="1600" b="0" dirty="0">
                          <a:solidFill>
                            <a:schemeClr val="tx1"/>
                          </a:solidFill>
                        </a:rPr>
                        <a:t>Cuchillas lado equipo (líneas, transformador, Central Eléctrica, reactor-capacitor).</a:t>
                      </a:r>
                    </a:p>
                  </a:txBody>
                  <a:tcPr>
                    <a:solidFill>
                      <a:schemeClr val="bg1"/>
                    </a:solidFill>
                  </a:tcPr>
                </a:tc>
                <a:extLst>
                  <a:ext uri="{0D108BD9-81ED-4DB2-BD59-A6C34878D82A}">
                    <a16:rowId xmlns:a16="http://schemas.microsoft.com/office/drawing/2014/main" val="519006100"/>
                  </a:ext>
                </a:extLst>
              </a:tr>
            </a:tbl>
          </a:graphicData>
        </a:graphic>
      </p:graphicFrame>
    </p:spTree>
    <p:extLst>
      <p:ext uri="{BB962C8B-B14F-4D97-AF65-F5344CB8AC3E}">
        <p14:creationId xmlns:p14="http://schemas.microsoft.com/office/powerpoint/2010/main" val="20871179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2" y="2723798"/>
            <a:ext cx="8590547" cy="3693319"/>
          </a:xfrm>
          <a:prstGeom prst="rect">
            <a:avLst/>
          </a:prstGeom>
          <a:noFill/>
        </p:spPr>
        <p:txBody>
          <a:bodyPr wrap="square" rtlCol="0">
            <a:spAutoFit/>
          </a:bodyPr>
          <a:lstStyle/>
          <a:p>
            <a:pPr algn="just"/>
            <a:r>
              <a:rPr lang="es-MX" b="1" dirty="0"/>
              <a:t>De acuerdo a su voltaje: </a:t>
            </a:r>
            <a:endParaRPr lang="es-MX" dirty="0"/>
          </a:p>
          <a:p>
            <a:pPr algn="just"/>
            <a:r>
              <a:rPr lang="es-MX" dirty="0"/>
              <a:t> Subestaciones de potencia (400, 230, 161 </a:t>
            </a:r>
            <a:r>
              <a:rPr lang="es-MX" dirty="0" err="1"/>
              <a:t>kv</a:t>
            </a:r>
            <a:r>
              <a:rPr lang="es-MX" dirty="0"/>
              <a:t>) </a:t>
            </a:r>
          </a:p>
          <a:p>
            <a:pPr algn="just"/>
            <a:r>
              <a:rPr lang="es-MX" dirty="0"/>
              <a:t> Subestaciones de distribución (115, 85,69, 23,13.8 </a:t>
            </a:r>
            <a:r>
              <a:rPr lang="es-MX" dirty="0" err="1"/>
              <a:t>kv</a:t>
            </a:r>
            <a:r>
              <a:rPr lang="es-MX" dirty="0"/>
              <a:t>) </a:t>
            </a:r>
          </a:p>
          <a:p>
            <a:pPr algn="just"/>
            <a:endParaRPr lang="es-ES" sz="1200" dirty="0"/>
          </a:p>
          <a:p>
            <a:pPr algn="just"/>
            <a:r>
              <a:rPr lang="es-MX" dirty="0"/>
              <a:t>La subestaciones de potencia manejan valores altos de potencia eléctrica así como altos valores de aislamiento. </a:t>
            </a:r>
          </a:p>
          <a:p>
            <a:pPr algn="just"/>
            <a:endParaRPr lang="es-MX" sz="1200" dirty="0"/>
          </a:p>
          <a:p>
            <a:pPr algn="just"/>
            <a:r>
              <a:rPr lang="es-MX" dirty="0"/>
              <a:t>Están ubicadas normalmente a la salida de las plantas generadoras, en los puntos intermedios como enlaces, o bien al final de las líneas de transmisión de donde se enviará energía a las subestaciones de distribución. </a:t>
            </a:r>
          </a:p>
          <a:p>
            <a:pPr algn="just"/>
            <a:endParaRPr lang="es-MX" sz="1200" dirty="0"/>
          </a:p>
          <a:p>
            <a:pPr algn="just"/>
            <a:r>
              <a:rPr lang="es-MX" dirty="0"/>
              <a:t>Las subestaciones de distribución, manejan menores volúmenes de energía que las de potencia, y sirven como enlace entre la transmisión y la distribución de energía a los clientes. </a:t>
            </a:r>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4 CuadroTexto"/>
          <p:cNvSpPr txBox="1"/>
          <p:nvPr/>
        </p:nvSpPr>
        <p:spPr>
          <a:xfrm>
            <a:off x="370572" y="969472"/>
            <a:ext cx="8402854" cy="1754326"/>
          </a:xfrm>
          <a:prstGeom prst="rect">
            <a:avLst/>
          </a:prstGeom>
          <a:noFill/>
        </p:spPr>
        <p:txBody>
          <a:bodyPr wrap="square" rtlCol="0">
            <a:spAutoFit/>
          </a:bodyPr>
          <a:lstStyle/>
          <a:p>
            <a:r>
              <a:rPr lang="es-MX" b="1" dirty="0"/>
              <a:t>Las subestaciones pueden ser clasificadas desde varios puntos de vista, por ejemplo: </a:t>
            </a:r>
          </a:p>
          <a:p>
            <a:r>
              <a:rPr lang="es-MX" dirty="0"/>
              <a:t> De acuerdo a su voltaje </a:t>
            </a:r>
          </a:p>
          <a:p>
            <a:r>
              <a:rPr lang="es-ES" dirty="0"/>
              <a:t> Por su construcción </a:t>
            </a:r>
          </a:p>
          <a:p>
            <a:r>
              <a:rPr lang="es-MX" dirty="0"/>
              <a:t> Por su tipo de servicio </a:t>
            </a:r>
          </a:p>
          <a:p>
            <a:r>
              <a:rPr lang="es-ES" dirty="0"/>
              <a:t> Etc., </a:t>
            </a:r>
          </a:p>
        </p:txBody>
      </p:sp>
    </p:spTree>
    <p:extLst>
      <p:ext uri="{BB962C8B-B14F-4D97-AF65-F5344CB8AC3E}">
        <p14:creationId xmlns:p14="http://schemas.microsoft.com/office/powerpoint/2010/main" val="19999502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4 CuadroTexto"/>
          <p:cNvSpPr txBox="1"/>
          <p:nvPr/>
        </p:nvSpPr>
        <p:spPr>
          <a:xfrm>
            <a:off x="370573" y="1059007"/>
            <a:ext cx="8402854" cy="5324535"/>
          </a:xfrm>
          <a:prstGeom prst="rect">
            <a:avLst/>
          </a:prstGeom>
          <a:noFill/>
        </p:spPr>
        <p:txBody>
          <a:bodyPr wrap="square" rtlCol="0">
            <a:spAutoFit/>
          </a:bodyPr>
          <a:lstStyle/>
          <a:p>
            <a:pPr algn="just"/>
            <a:r>
              <a:rPr lang="es-ES" sz="2000" b="1" dirty="0"/>
              <a:t>Por su construcción: </a:t>
            </a:r>
            <a:endParaRPr lang="es-ES" sz="2000" dirty="0"/>
          </a:p>
          <a:p>
            <a:pPr algn="just"/>
            <a:r>
              <a:rPr lang="es-ES" sz="2000" dirty="0"/>
              <a:t> Intemperie </a:t>
            </a:r>
          </a:p>
          <a:p>
            <a:pPr algn="just"/>
            <a:r>
              <a:rPr lang="es-ES" sz="2000" dirty="0"/>
              <a:t> Blindadas </a:t>
            </a:r>
          </a:p>
          <a:p>
            <a:pPr algn="just"/>
            <a:r>
              <a:rPr lang="es-ES" sz="2000" dirty="0"/>
              <a:t> Interiores </a:t>
            </a:r>
          </a:p>
          <a:p>
            <a:pPr algn="just"/>
            <a:endParaRPr lang="es-ES" sz="2000" dirty="0"/>
          </a:p>
          <a:p>
            <a:pPr algn="just"/>
            <a:r>
              <a:rPr lang="es-MX" sz="2000" dirty="0"/>
              <a:t>Como su nombre lo indica, las subestaciones a la intemperie están expuestas a las condiciones normales del medio ambiente. Entre éstas se encuentran las subestaciones de potencia y distribución que nosotros conocemos. </a:t>
            </a:r>
          </a:p>
          <a:p>
            <a:pPr algn="just"/>
            <a:endParaRPr lang="es-MX" sz="2000" dirty="0"/>
          </a:p>
          <a:p>
            <a:pPr algn="just"/>
            <a:r>
              <a:rPr lang="es-MX" sz="2000" dirty="0"/>
              <a:t>Las subestaciones blindadas son instalaciones ubicadas en donde existe poco espacio de terreno como en el centro de las ciudades muy pobladas y donde se requiere necesariamente su operación. Utilizan el gas </a:t>
            </a:r>
            <a:r>
              <a:rPr lang="es-MX" sz="2000" b="1" dirty="0"/>
              <a:t>hexafluoruro de azufre </a:t>
            </a:r>
            <a:r>
              <a:rPr lang="es-MX" sz="2000" dirty="0"/>
              <a:t>(SF6) como medio de aislamiento. </a:t>
            </a:r>
          </a:p>
          <a:p>
            <a:pPr algn="just"/>
            <a:endParaRPr lang="es-MX" sz="2000" dirty="0"/>
          </a:p>
          <a:p>
            <a:pPr algn="just"/>
            <a:r>
              <a:rPr lang="es-MX" sz="2000" dirty="0"/>
              <a:t>Las subestaciones tipo interior o conocido como metal-</a:t>
            </a:r>
            <a:r>
              <a:rPr lang="es-MX" sz="2000" dirty="0" err="1"/>
              <a:t>clad</a:t>
            </a:r>
            <a:r>
              <a:rPr lang="es-MX" sz="2000" dirty="0"/>
              <a:t> se encuentran dentro de gabinetes metálicos para su operación </a:t>
            </a:r>
            <a:endParaRPr lang="es-ES" sz="2000" dirty="0"/>
          </a:p>
        </p:txBody>
      </p:sp>
    </p:spTree>
    <p:extLst>
      <p:ext uri="{BB962C8B-B14F-4D97-AF65-F5344CB8AC3E}">
        <p14:creationId xmlns:p14="http://schemas.microsoft.com/office/powerpoint/2010/main" val="36458279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4 CuadroTexto"/>
          <p:cNvSpPr txBox="1"/>
          <p:nvPr/>
        </p:nvSpPr>
        <p:spPr>
          <a:xfrm>
            <a:off x="370573" y="1059007"/>
            <a:ext cx="8402854" cy="4708981"/>
          </a:xfrm>
          <a:prstGeom prst="rect">
            <a:avLst/>
          </a:prstGeom>
          <a:noFill/>
        </p:spPr>
        <p:txBody>
          <a:bodyPr wrap="square" rtlCol="0">
            <a:spAutoFit/>
          </a:bodyPr>
          <a:lstStyle/>
          <a:p>
            <a:r>
              <a:rPr lang="es-MX" sz="2000" b="1" dirty="0"/>
              <a:t>Por su tipo de servicio: </a:t>
            </a:r>
            <a:endParaRPr lang="es-MX" sz="2000" dirty="0"/>
          </a:p>
          <a:p>
            <a:r>
              <a:rPr lang="es-ES" sz="2000" dirty="0"/>
              <a:t> Elevadoras de voltaje </a:t>
            </a:r>
          </a:p>
          <a:p>
            <a:r>
              <a:rPr lang="es-ES" sz="2000" dirty="0"/>
              <a:t> Reductoras de voltaje </a:t>
            </a:r>
          </a:p>
          <a:p>
            <a:r>
              <a:rPr lang="pt-BR" sz="2000" dirty="0"/>
              <a:t> De enlace o </a:t>
            </a:r>
            <a:r>
              <a:rPr lang="pt-BR" sz="2000" dirty="0" err="1"/>
              <a:t>maniobras</a:t>
            </a:r>
            <a:r>
              <a:rPr lang="pt-BR" sz="2000" dirty="0"/>
              <a:t> (</a:t>
            </a:r>
            <a:r>
              <a:rPr lang="pt-BR" sz="2000" dirty="0" err="1"/>
              <a:t>switcheo</a:t>
            </a:r>
            <a:r>
              <a:rPr lang="pt-BR" sz="2000" dirty="0"/>
              <a:t>) </a:t>
            </a:r>
          </a:p>
          <a:p>
            <a:endParaRPr lang="es-ES" sz="2000" dirty="0"/>
          </a:p>
          <a:p>
            <a:pPr algn="just"/>
            <a:r>
              <a:rPr lang="es-MX" sz="2000" dirty="0"/>
              <a:t>Las subestaciones elevadoras y reductoras, como lo indica su nombre, son las que se emplean para variar el nivel de voltaje y corriente (sin alterar la frecuencia). Están siempre ubicadas a la salida de las plantas generadoras (las elevadoras) y a la llegada de las líneas de subtransmisión (las reductoras). </a:t>
            </a:r>
          </a:p>
          <a:p>
            <a:pPr algn="just"/>
            <a:endParaRPr lang="es-MX" sz="2000" dirty="0"/>
          </a:p>
          <a:p>
            <a:pPr algn="just"/>
            <a:r>
              <a:rPr lang="es-MX" sz="2000" dirty="0"/>
              <a:t>Las subestaciones de enlace o </a:t>
            </a:r>
            <a:r>
              <a:rPr lang="es-MX" sz="2000" dirty="0" err="1"/>
              <a:t>switcheo</a:t>
            </a:r>
            <a:r>
              <a:rPr lang="es-MX" sz="2000" dirty="0"/>
              <a:t> son únicamente para llevar a cabo en ellas maniobras de conexión y/o desconexión de líneas (normalmente de transmisión). En estas instalaciones no se tienen transformadores de potencia </a:t>
            </a:r>
            <a:endParaRPr lang="es-ES" sz="2000" dirty="0"/>
          </a:p>
        </p:txBody>
      </p:sp>
    </p:spTree>
    <p:extLst>
      <p:ext uri="{BB962C8B-B14F-4D97-AF65-F5344CB8AC3E}">
        <p14:creationId xmlns:p14="http://schemas.microsoft.com/office/powerpoint/2010/main" val="12642496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49905"/>
            <a:ext cx="8402854" cy="2585323"/>
          </a:xfrm>
          <a:prstGeom prst="rect">
            <a:avLst/>
          </a:prstGeom>
          <a:noFill/>
        </p:spPr>
        <p:txBody>
          <a:bodyPr wrap="square" rtlCol="0">
            <a:spAutoFit/>
          </a:bodyPr>
          <a:lstStyle/>
          <a:p>
            <a:pPr algn="just"/>
            <a:r>
              <a:rPr lang="es-ES" dirty="0"/>
              <a:t>1.- Subestaciones Eléctricas Elevadoras:</a:t>
            </a:r>
          </a:p>
          <a:p>
            <a:pPr algn="just"/>
            <a:endParaRPr lang="es-ES" dirty="0"/>
          </a:p>
          <a:p>
            <a:pPr algn="just"/>
            <a:r>
              <a:rPr lang="es-ES" dirty="0"/>
              <a:t>Estas Subestaciones permiten elevar la tensión que entregan los generadores de electricidad, por lo cuál dichas subestaciones se encuentran en las inmediaciones de las centrales generadoras para facilitar la transmisión y la interconexión que se hace con el sistema nacional a través de las redes de trasporte  en niveles de tensión de hasta 400KV`s.</a:t>
            </a:r>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8 Grupo"/>
          <p:cNvGrpSpPr/>
          <p:nvPr/>
        </p:nvGrpSpPr>
        <p:grpSpPr>
          <a:xfrm>
            <a:off x="2310208" y="3435927"/>
            <a:ext cx="4686337" cy="2826329"/>
            <a:chOff x="4393856" y="3849178"/>
            <a:chExt cx="4353827" cy="2413078"/>
          </a:xfrm>
        </p:grpSpPr>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3856" y="3849178"/>
              <a:ext cx="4353827" cy="2413078"/>
            </a:xfrm>
            <a:prstGeom prst="rect">
              <a:avLst/>
            </a:prstGeom>
            <a:noFill/>
            <a:ln w="9525">
              <a:noFill/>
              <a:miter lim="800000"/>
              <a:headEnd/>
              <a:tailEnd/>
            </a:ln>
            <a:effectLst/>
          </p:spPr>
        </p:pic>
        <p:sp>
          <p:nvSpPr>
            <p:cNvPr id="8" name="7 Elipse"/>
            <p:cNvSpPr/>
            <p:nvPr/>
          </p:nvSpPr>
          <p:spPr>
            <a:xfrm>
              <a:off x="5140036" y="3849178"/>
              <a:ext cx="1551709" cy="12908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49905"/>
            <a:ext cx="8402854" cy="2308324"/>
          </a:xfrm>
          <a:prstGeom prst="rect">
            <a:avLst/>
          </a:prstGeom>
          <a:noFill/>
        </p:spPr>
        <p:txBody>
          <a:bodyPr wrap="square" rtlCol="0">
            <a:spAutoFit/>
          </a:bodyPr>
          <a:lstStyle/>
          <a:p>
            <a:pPr algn="just"/>
            <a:r>
              <a:rPr lang="es-ES" dirty="0"/>
              <a:t>2.- Subestaciones Eléctricas Reductora:</a:t>
            </a:r>
          </a:p>
          <a:p>
            <a:pPr algn="just"/>
            <a:endParaRPr lang="es-ES" dirty="0"/>
          </a:p>
          <a:p>
            <a:pPr algn="just"/>
            <a:r>
              <a:rPr lang="es-ES" dirty="0"/>
              <a:t>Estas subestaciones son las que reciben la tensión de la transmisión, que ha sido elevada por la anterior y la reducen a un nivel, que permite entregar el servicio al sistema de distribución, industrial o residencial según el caso, se manejan diferentes niveles de tensión.</a:t>
            </a:r>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0" name="9 Grupo"/>
          <p:cNvGrpSpPr/>
          <p:nvPr/>
        </p:nvGrpSpPr>
        <p:grpSpPr>
          <a:xfrm>
            <a:off x="1801093" y="2938887"/>
            <a:ext cx="5323163" cy="3075718"/>
            <a:chOff x="1931682" y="3449782"/>
            <a:chExt cx="5137154" cy="2827050"/>
          </a:xfrm>
        </p:grpSpPr>
        <p:pic>
          <p:nvPicPr>
            <p:cNvPr id="1095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682" y="3449782"/>
              <a:ext cx="5137154" cy="2827050"/>
            </a:xfrm>
            <a:prstGeom prst="rect">
              <a:avLst/>
            </a:prstGeom>
            <a:noFill/>
            <a:ln w="9525">
              <a:noFill/>
              <a:miter lim="800000"/>
              <a:headEnd/>
              <a:tailEnd/>
            </a:ln>
            <a:effectLst/>
          </p:spPr>
        </p:pic>
        <p:sp>
          <p:nvSpPr>
            <p:cNvPr id="9" name="8 Elipse"/>
            <p:cNvSpPr/>
            <p:nvPr/>
          </p:nvSpPr>
          <p:spPr>
            <a:xfrm>
              <a:off x="3435927" y="3713018"/>
              <a:ext cx="1385455" cy="12607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22195"/>
            <a:ext cx="8402854" cy="1754326"/>
          </a:xfrm>
          <a:prstGeom prst="rect">
            <a:avLst/>
          </a:prstGeom>
          <a:noFill/>
        </p:spPr>
        <p:txBody>
          <a:bodyPr wrap="square" rtlCol="0">
            <a:spAutoFit/>
          </a:bodyPr>
          <a:lstStyle/>
          <a:p>
            <a:pPr algn="just"/>
            <a:r>
              <a:rPr lang="es-ES" dirty="0"/>
              <a:t>3.- Subestaciones Eléctricas de enlace:</a:t>
            </a:r>
          </a:p>
          <a:p>
            <a:pPr algn="just"/>
            <a:endParaRPr lang="es-ES" dirty="0"/>
          </a:p>
          <a:p>
            <a:pPr algn="just"/>
            <a:r>
              <a:rPr lang="es-ES" dirty="0"/>
              <a:t>El mismo sistema de interconexión las hace necesarias para tener flexibilidad y confiabilidad en el servicio, permite ejecutar maniobras de conexión y de apertura de circuitos según las necesidades que requiera el servicio.</a:t>
            </a:r>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163" y="3001963"/>
            <a:ext cx="4343400" cy="2857500"/>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22195"/>
            <a:ext cx="8402854" cy="1477328"/>
          </a:xfrm>
          <a:prstGeom prst="rect">
            <a:avLst/>
          </a:prstGeom>
          <a:noFill/>
        </p:spPr>
        <p:txBody>
          <a:bodyPr wrap="square" rtlCol="0">
            <a:spAutoFit/>
          </a:bodyPr>
          <a:lstStyle/>
          <a:p>
            <a:pPr algn="just"/>
            <a:r>
              <a:rPr lang="es-ES" dirty="0"/>
              <a:t>4.- Subestaciones Eléctricas en Anillo.</a:t>
            </a:r>
          </a:p>
          <a:p>
            <a:pPr algn="just"/>
            <a:endParaRPr lang="es-ES" dirty="0"/>
          </a:p>
          <a:p>
            <a:pPr algn="just"/>
            <a:r>
              <a:rPr lang="es-ES" dirty="0"/>
              <a:t>Se utilizan para interconectar otras subestaciones, generalmente en los sistemas de distribución. Subestaciones Radiales, son las que tiene un solo punto de alimentación, no están interconectadas.</a:t>
            </a:r>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16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634" y="2599523"/>
            <a:ext cx="7451994" cy="3438420"/>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626275"/>
            <a:ext cx="8402854" cy="2031325"/>
          </a:xfrm>
          <a:prstGeom prst="rect">
            <a:avLst/>
          </a:prstGeom>
          <a:noFill/>
        </p:spPr>
        <p:txBody>
          <a:bodyPr wrap="square" rtlCol="0">
            <a:spAutoFit/>
          </a:bodyPr>
          <a:lstStyle/>
          <a:p>
            <a:pPr algn="just"/>
            <a:r>
              <a:rPr lang="es-ES" dirty="0"/>
              <a:t>5.- Subestaciones Eléctricas de </a:t>
            </a:r>
            <a:r>
              <a:rPr lang="es-ES" dirty="0" err="1"/>
              <a:t>Switcheo</a:t>
            </a:r>
            <a:endParaRPr lang="es-ES" dirty="0"/>
          </a:p>
          <a:p>
            <a:pPr algn="just"/>
            <a:endParaRPr lang="es-ES" dirty="0"/>
          </a:p>
          <a:p>
            <a:pPr algn="just"/>
            <a:r>
              <a:rPr lang="es-ES" dirty="0"/>
              <a:t>Como su nombre lo refiere se utiliza par realizar apertura y cierre de circuitos, por lo general en las redes de distribución</a:t>
            </a:r>
          </a:p>
          <a:p>
            <a:pPr algn="just"/>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030517"/>
            <a:ext cx="8402854" cy="5078313"/>
          </a:xfrm>
          <a:prstGeom prst="rect">
            <a:avLst/>
          </a:prstGeom>
          <a:noFill/>
        </p:spPr>
        <p:txBody>
          <a:bodyPr wrap="square" rtlCol="0">
            <a:spAutoFit/>
          </a:bodyPr>
          <a:lstStyle/>
          <a:p>
            <a:endParaRPr lang="es-ES" dirty="0"/>
          </a:p>
          <a:p>
            <a:r>
              <a:rPr lang="es-ES" dirty="0"/>
              <a:t>En cuanto a tecnología  se puede diferenciar estos tipos de subestaciones eléctricas.</a:t>
            </a:r>
          </a:p>
          <a:p>
            <a:endParaRPr lang="es-ES" dirty="0"/>
          </a:p>
          <a:p>
            <a:r>
              <a:rPr lang="es-ES" dirty="0"/>
              <a:t>1.- Aisladas en aire, exteriores e interiores</a:t>
            </a:r>
          </a:p>
          <a:p>
            <a:endParaRPr lang="es-ES" dirty="0"/>
          </a:p>
          <a:p>
            <a:pPr algn="just"/>
            <a:r>
              <a:rPr lang="es-ES" dirty="0"/>
              <a:t>En este tipo de subestaciones, el aire sirve como medio aislante, y por lo tanto, se usan principalmente en exteriores. En el caso de subestaciones de alta y extra alta tensión, tienen el inconveniente de que ocupan un espacio importante para su construcción, por lo que su aplicación en áreas urbanas densamente pobladas está restringida a la disponibilidad de terrenos.  Las subestaciones aisladas en aire tienen dos variantes constructivas. Aisladas en aire tipo intemperie y tipo interior.</a:t>
            </a:r>
          </a:p>
          <a:p>
            <a:endParaRPr lang="es-ES" dirty="0"/>
          </a:p>
          <a:p>
            <a:endParaRPr lang="es-ES" dirty="0"/>
          </a:p>
          <a:p>
            <a:pPr algn="just"/>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75657"/>
            <a:ext cx="8402854" cy="2862322"/>
          </a:xfrm>
          <a:prstGeom prst="rect">
            <a:avLst/>
          </a:prstGeom>
          <a:noFill/>
        </p:spPr>
        <p:txBody>
          <a:bodyPr wrap="square" rtlCol="0">
            <a:spAutoFit/>
          </a:bodyPr>
          <a:lstStyle/>
          <a:p>
            <a:r>
              <a:rPr lang="es-ES" dirty="0"/>
              <a:t>2.- Tipo intemperie.</a:t>
            </a:r>
          </a:p>
          <a:p>
            <a:endParaRPr lang="es-ES" dirty="0"/>
          </a:p>
          <a:p>
            <a:pPr algn="just"/>
            <a:r>
              <a:rPr lang="es-ES" dirty="0"/>
              <a:t>Estas subestaciones se construyen en terrenos o áreas expuestas al medio ambiente y, por lo tanto, requieren de un diseño, aparatos y maquinas que sean capaces de soportar el funcionamiento en condiciones atmosféricas adversas como la lluvia, el viento, la contaminación aérea, nieve, descargas atmosféricas, etcétera.</a:t>
            </a:r>
          </a:p>
          <a:p>
            <a:pPr algn="just"/>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402" y="3262720"/>
            <a:ext cx="4375598" cy="2804251"/>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75657"/>
            <a:ext cx="8402854" cy="3139321"/>
          </a:xfrm>
          <a:prstGeom prst="rect">
            <a:avLst/>
          </a:prstGeom>
          <a:noFill/>
        </p:spPr>
        <p:txBody>
          <a:bodyPr wrap="square" rtlCol="0">
            <a:spAutoFit/>
          </a:bodyPr>
          <a:lstStyle/>
          <a:p>
            <a:r>
              <a:rPr lang="es-ES" dirty="0"/>
              <a:t>3.- Tipo interior.</a:t>
            </a:r>
          </a:p>
          <a:p>
            <a:endParaRPr lang="es-ES" dirty="0"/>
          </a:p>
          <a:p>
            <a:pPr algn="just"/>
            <a:r>
              <a:rPr lang="es-ES" dirty="0"/>
              <a:t>En este tipo de subestaciones, los equipos y maquinas usadas están diseñadas para operar en interiores.  Se encuentran con protección de obra civil, similares en su forma a las de tipo intemperie, con el fin de protegerlas de los fenómenos ambientales como son: la contaminación salina, industrial y agrícola, así como de los vientos fuertes y descargas atmosféricas</a:t>
            </a:r>
            <a:br>
              <a:rPr lang="es-ES" dirty="0"/>
            </a:br>
            <a:endParaRPr lang="es-ES" dirty="0"/>
          </a:p>
          <a:p>
            <a:pPr algn="just"/>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08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082" y="3410177"/>
            <a:ext cx="4258344" cy="2830966"/>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75657"/>
            <a:ext cx="8402854" cy="4801314"/>
          </a:xfrm>
          <a:prstGeom prst="rect">
            <a:avLst/>
          </a:prstGeom>
          <a:noFill/>
        </p:spPr>
        <p:txBody>
          <a:bodyPr wrap="square" rtlCol="0">
            <a:spAutoFit/>
          </a:bodyPr>
          <a:lstStyle/>
          <a:p>
            <a:r>
              <a:rPr lang="es-ES" dirty="0"/>
              <a:t>4.- Aisladas en </a:t>
            </a:r>
            <a:r>
              <a:rPr lang="es-ES" dirty="0" err="1"/>
              <a:t>Hexafloruro</a:t>
            </a:r>
            <a:r>
              <a:rPr lang="es-ES" dirty="0"/>
              <a:t> de Azufre (SF6).</a:t>
            </a:r>
          </a:p>
          <a:p>
            <a:endParaRPr lang="es-ES" dirty="0"/>
          </a:p>
          <a:p>
            <a:pPr algn="just"/>
            <a:r>
              <a:rPr lang="es-ES" dirty="0"/>
              <a:t>Este tipo de subestaciones generalmente se diseña en el rango de 115 a 400 KV y           tensiones superiores.  Se aplican en aquellos casos en que por problemas de espacio    o de impacto del medio ambiente, existen restricciones para construir las          subestaciones     convencionales con aislamiento en aire.  Se aplican generalmente en:</a:t>
            </a:r>
          </a:p>
          <a:p>
            <a:endParaRPr lang="es-ES" dirty="0"/>
          </a:p>
          <a:p>
            <a:r>
              <a:rPr lang="es-ES" dirty="0"/>
              <a:t>·       Zonas urbanas y con poca disponibilidad de espacio.</a:t>
            </a:r>
          </a:p>
          <a:p>
            <a:r>
              <a:rPr lang="es-ES" dirty="0"/>
              <a:t>·       Zonas con alto costo de terreno.</a:t>
            </a:r>
          </a:p>
          <a:p>
            <a:r>
              <a:rPr lang="es-ES" dirty="0"/>
              <a:t>·       Zonas de alta contaminación y ambiente corrosivo.</a:t>
            </a:r>
          </a:p>
          <a:p>
            <a:r>
              <a:rPr lang="es-ES" dirty="0"/>
              <a:t>·       Zonas con restricciones ecológicas.</a:t>
            </a:r>
          </a:p>
          <a:p>
            <a:r>
              <a:rPr lang="es-ES" dirty="0"/>
              <a:t>·       Instalaciones subterráneas.</a:t>
            </a:r>
          </a:p>
          <a:p>
            <a:endParaRPr lang="es-ES" dirty="0"/>
          </a:p>
          <a:p>
            <a:pPr algn="just"/>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09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2975" y="3744005"/>
            <a:ext cx="2688464" cy="2523251"/>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A3AFDD4-ABE6-4929-BAE1-71D7B1731088}"/>
              </a:ext>
            </a:extLst>
          </p:cNvPr>
          <p:cNvSpPr txBox="1"/>
          <p:nvPr/>
        </p:nvSpPr>
        <p:spPr>
          <a:xfrm>
            <a:off x="370573" y="1175657"/>
            <a:ext cx="8402854" cy="3139321"/>
          </a:xfrm>
          <a:prstGeom prst="rect">
            <a:avLst/>
          </a:prstGeom>
          <a:noFill/>
        </p:spPr>
        <p:txBody>
          <a:bodyPr wrap="square" rtlCol="0">
            <a:spAutoFit/>
          </a:bodyPr>
          <a:lstStyle/>
          <a:p>
            <a:r>
              <a:rPr lang="es-ES" dirty="0"/>
              <a:t>5.- Subestaciones compactas.</a:t>
            </a:r>
          </a:p>
          <a:p>
            <a:endParaRPr lang="es-ES" dirty="0"/>
          </a:p>
          <a:p>
            <a:pPr algn="just"/>
            <a:r>
              <a:rPr lang="es-ES" dirty="0"/>
              <a:t>A estas subestaciones también se les conoce como subestaciones unitarias y son muy usadas en instalaciones industriales y comerciales, reciben la energía, en el caso de las grandes industrias, de subestaciones primarias, para ser distribuida a distintos puntos en las instalaciones.  Generalmente están cerradas completamente por medio de placas metálicas, de manera que no tienen partes vivas o energizadas expuestas al contacto de las personas.</a:t>
            </a:r>
            <a:endParaRPr lang="es-ES" b="1" dirty="0"/>
          </a:p>
          <a:p>
            <a:pPr algn="just"/>
            <a:endParaRPr lang="es-ES" b="1" dirty="0"/>
          </a:p>
          <a:p>
            <a:pPr algn="just"/>
            <a:endParaRPr lang="es-ES" b="1" dirty="0"/>
          </a:p>
        </p:txBody>
      </p:sp>
      <p:sp>
        <p:nvSpPr>
          <p:cNvPr id="4" name="Rectángulo 1">
            <a:extLst>
              <a:ext uri="{FF2B5EF4-FFF2-40B4-BE49-F238E27FC236}">
                <a16:creationId xmlns:a16="http://schemas.microsoft.com/office/drawing/2014/main" id="{2776E3BB-A9EC-4448-88DE-B3618F80EB73}"/>
              </a:ext>
            </a:extLst>
          </p:cNvPr>
          <p:cNvSpPr/>
          <p:nvPr/>
        </p:nvSpPr>
        <p:spPr>
          <a:xfrm>
            <a:off x="1" y="0"/>
            <a:ext cx="6428508" cy="461665"/>
          </a:xfrm>
          <a:prstGeom prst="rect">
            <a:avLst/>
          </a:prstGeom>
        </p:spPr>
        <p:txBody>
          <a:bodyPr wrap="square">
            <a:spAutoFit/>
          </a:bodyPr>
          <a:lstStyle/>
          <a:p>
            <a:r>
              <a:rPr lang="es-MX" sz="2400"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Subestaciones Eléctricas.    </a:t>
            </a:r>
            <a:endParaRPr lang="es-ES"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0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3988" y="3729492"/>
            <a:ext cx="3535836" cy="2555194"/>
          </a:xfrm>
          <a:prstGeom prst="rect">
            <a:avLst/>
          </a:prstGeom>
          <a:noFill/>
          <a:ln w="9525">
            <a:noFill/>
            <a:miter lim="800000"/>
            <a:headEnd/>
            <a:tailEnd/>
          </a:ln>
          <a:effectLst/>
        </p:spPr>
      </p:pic>
    </p:spTree>
    <p:extLst>
      <p:ext uri="{BB962C8B-B14F-4D97-AF65-F5344CB8AC3E}">
        <p14:creationId xmlns:p14="http://schemas.microsoft.com/office/powerpoint/2010/main" val="1616001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Subestaciones.</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CuadroTexto 10">
            <a:extLst>
              <a:ext uri="{FF2B5EF4-FFF2-40B4-BE49-F238E27FC236}">
                <a16:creationId xmlns:a16="http://schemas.microsoft.com/office/drawing/2014/main" id="{EA3AFDD4-ABE6-4929-BAE1-71D7B1731088}"/>
              </a:ext>
            </a:extLst>
          </p:cNvPr>
          <p:cNvSpPr txBox="1"/>
          <p:nvPr/>
        </p:nvSpPr>
        <p:spPr>
          <a:xfrm>
            <a:off x="370573" y="1175657"/>
            <a:ext cx="8402854" cy="3416320"/>
          </a:xfrm>
          <a:prstGeom prst="rect">
            <a:avLst/>
          </a:prstGeom>
          <a:noFill/>
        </p:spPr>
        <p:txBody>
          <a:bodyPr wrap="square" rtlCol="0">
            <a:spAutoFit/>
          </a:bodyPr>
          <a:lstStyle/>
          <a:p>
            <a:pPr algn="just"/>
            <a:r>
              <a:rPr lang="es-ES" b="1" dirty="0"/>
              <a:t>Consideraciones en la selección del arreglo de una subestación</a:t>
            </a:r>
          </a:p>
          <a:p>
            <a:pPr algn="just"/>
            <a:endParaRPr lang="es-ES" b="1" dirty="0"/>
          </a:p>
          <a:p>
            <a:pPr algn="just"/>
            <a:endParaRPr lang="es-ES" b="1" dirty="0"/>
          </a:p>
          <a:p>
            <a:pPr algn="just"/>
            <a:endParaRPr lang="es-ES" b="1" dirty="0"/>
          </a:p>
          <a:p>
            <a:pPr algn="just"/>
            <a:r>
              <a:rPr lang="es-ES" dirty="0"/>
              <a:t>Depende de la función que desempeña la subestación en el sistema interconectado para determinar su necesidad de flexibilidad, confiabilidad y seguridad.</a:t>
            </a:r>
          </a:p>
          <a:p>
            <a:pPr algn="just"/>
            <a:endParaRPr lang="es-ES" dirty="0"/>
          </a:p>
          <a:p>
            <a:pPr algn="just"/>
            <a:r>
              <a:rPr lang="es-ES" dirty="0"/>
              <a:t>Depende del tipo de subestación, si es elevadora, o de maniobra etc.</a:t>
            </a:r>
          </a:p>
          <a:p>
            <a:pPr algn="just"/>
            <a:endParaRPr lang="es-ES" dirty="0"/>
          </a:p>
          <a:p>
            <a:pPr algn="just"/>
            <a:r>
              <a:rPr lang="es-ES" dirty="0"/>
              <a:t>Depende del área disponible, de su facilidad para realizar mantenimiento, de los costos etc.</a:t>
            </a: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CuadroTexto 10">
            <a:extLst>
              <a:ext uri="{FF2B5EF4-FFF2-40B4-BE49-F238E27FC236}">
                <a16:creationId xmlns:a16="http://schemas.microsoft.com/office/drawing/2014/main" id="{EA3AFDD4-ABE6-4929-BAE1-71D7B1731088}"/>
              </a:ext>
            </a:extLst>
          </p:cNvPr>
          <p:cNvSpPr txBox="1"/>
          <p:nvPr/>
        </p:nvSpPr>
        <p:spPr>
          <a:xfrm>
            <a:off x="370573" y="1175657"/>
            <a:ext cx="8402854" cy="4247317"/>
          </a:xfrm>
          <a:prstGeom prst="rect">
            <a:avLst/>
          </a:prstGeom>
          <a:noFill/>
        </p:spPr>
        <p:txBody>
          <a:bodyPr wrap="square" rtlCol="0">
            <a:spAutoFit/>
          </a:bodyPr>
          <a:lstStyle/>
          <a:p>
            <a:pPr algn="just"/>
            <a:r>
              <a:rPr lang="es-ES" b="1" dirty="0"/>
              <a:t>Algunas configuraciones de una Subestación Eléctrica.</a:t>
            </a:r>
          </a:p>
          <a:p>
            <a:pPr algn="just"/>
            <a:endParaRPr lang="es-ES" b="1" dirty="0"/>
          </a:p>
          <a:p>
            <a:pPr algn="just"/>
            <a:endParaRPr lang="es-ES" b="1" dirty="0"/>
          </a:p>
          <a:p>
            <a:pPr algn="just">
              <a:buFontTx/>
              <a:buChar char="-"/>
            </a:pPr>
            <a:r>
              <a:rPr lang="es-ES" b="1" dirty="0"/>
              <a:t> </a:t>
            </a:r>
            <a:r>
              <a:rPr lang="es-ES" dirty="0"/>
              <a:t>Barra sencilla.</a:t>
            </a:r>
          </a:p>
          <a:p>
            <a:pPr algn="just">
              <a:buFontTx/>
              <a:buChar char="-"/>
            </a:pPr>
            <a:endParaRPr lang="es-ES" dirty="0"/>
          </a:p>
          <a:p>
            <a:pPr algn="just">
              <a:buFontTx/>
              <a:buChar char="-"/>
            </a:pPr>
            <a:r>
              <a:rPr lang="es-ES" dirty="0"/>
              <a:t> Barra principal y de transferencia.</a:t>
            </a:r>
          </a:p>
          <a:p>
            <a:pPr algn="just">
              <a:buFontTx/>
              <a:buChar char="-"/>
            </a:pPr>
            <a:endParaRPr lang="es-ES" dirty="0"/>
          </a:p>
          <a:p>
            <a:pPr algn="just">
              <a:buFontTx/>
              <a:buChar char="-"/>
            </a:pPr>
            <a:r>
              <a:rPr lang="es-ES" dirty="0"/>
              <a:t> Doble Barra.</a:t>
            </a:r>
          </a:p>
          <a:p>
            <a:pPr algn="just">
              <a:buFontTx/>
              <a:buChar char="-"/>
            </a:pPr>
            <a:endParaRPr lang="es-ES" dirty="0"/>
          </a:p>
          <a:p>
            <a:pPr algn="just">
              <a:buFontTx/>
              <a:buChar char="-"/>
            </a:pPr>
            <a:r>
              <a:rPr lang="es-ES" dirty="0"/>
              <a:t> Doble barra más seccionador de </a:t>
            </a:r>
            <a:r>
              <a:rPr lang="es-ES" dirty="0" err="1"/>
              <a:t>by</a:t>
            </a:r>
            <a:r>
              <a:rPr lang="es-ES" dirty="0"/>
              <a:t> </a:t>
            </a:r>
            <a:r>
              <a:rPr lang="es-ES" dirty="0" err="1"/>
              <a:t>pass</a:t>
            </a:r>
            <a:r>
              <a:rPr lang="es-ES" dirty="0"/>
              <a:t>.</a:t>
            </a:r>
          </a:p>
          <a:p>
            <a:pPr algn="just">
              <a:buFontTx/>
              <a:buChar char="-"/>
            </a:pPr>
            <a:endParaRPr lang="es-ES" dirty="0"/>
          </a:p>
          <a:p>
            <a:pPr algn="just">
              <a:buFontTx/>
              <a:buChar char="-"/>
            </a:pPr>
            <a:r>
              <a:rPr lang="es-ES" dirty="0"/>
              <a:t> Doble barra más seccionador de transferencia.</a:t>
            </a:r>
          </a:p>
          <a:p>
            <a:pPr algn="just">
              <a:buFontTx/>
              <a:buChar char="-"/>
            </a:pPr>
            <a:endParaRPr lang="es-ES" dirty="0"/>
          </a:p>
          <a:p>
            <a:pPr algn="just">
              <a:buFontTx/>
              <a:buChar char="-"/>
            </a:pPr>
            <a:r>
              <a:rPr lang="es-ES" dirty="0"/>
              <a:t> Doble barra más barra de transferencia.</a:t>
            </a:r>
          </a:p>
          <a:p>
            <a:pPr algn="just"/>
            <a:endParaRPr lang="es-ES" b="1" dirty="0"/>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10">
            <a:extLst>
              <a:ext uri="{FF2B5EF4-FFF2-40B4-BE49-F238E27FC236}">
                <a16:creationId xmlns:a16="http://schemas.microsoft.com/office/drawing/2014/main" id="{EA3AFDD4-ABE6-4929-BAE1-71D7B1731088}"/>
              </a:ext>
            </a:extLst>
          </p:cNvPr>
          <p:cNvSpPr txBox="1"/>
          <p:nvPr/>
        </p:nvSpPr>
        <p:spPr>
          <a:xfrm>
            <a:off x="277091" y="1022362"/>
            <a:ext cx="4294909" cy="5909310"/>
          </a:xfrm>
          <a:prstGeom prst="rect">
            <a:avLst/>
          </a:prstGeom>
          <a:noFill/>
        </p:spPr>
        <p:txBody>
          <a:bodyPr wrap="square" rtlCol="0">
            <a:spAutoFit/>
          </a:bodyPr>
          <a:lstStyle/>
          <a:p>
            <a:pPr algn="just"/>
            <a:r>
              <a:rPr lang="es-ES" b="1" dirty="0"/>
              <a:t>Barra sencilla.</a:t>
            </a:r>
          </a:p>
          <a:p>
            <a:pPr algn="just"/>
            <a:r>
              <a:rPr lang="es-ES" dirty="0"/>
              <a:t>Por su simplicidad, este arreglo es el más económico, pero carece de los dos principales defectos, que son:</a:t>
            </a:r>
          </a:p>
          <a:p>
            <a:pPr marL="342900" indent="-342900" algn="just">
              <a:buAutoNum type="alphaLcParenR"/>
            </a:pPr>
            <a:r>
              <a:rPr lang="es-ES" dirty="0"/>
              <a:t>No es posible realizar el mantenimiento sin la interrupción del servicio.</a:t>
            </a:r>
          </a:p>
          <a:p>
            <a:pPr marL="342900" indent="-342900" algn="just">
              <a:buAutoNum type="alphaLcParenR"/>
            </a:pPr>
            <a:r>
              <a:rPr lang="es-ES" dirty="0"/>
              <a:t>No es posible una ampliación de subestación sin interrumpir el servicio.</a:t>
            </a:r>
          </a:p>
          <a:p>
            <a:pPr marL="342900" indent="-342900" algn="just"/>
            <a:r>
              <a:rPr lang="es-ES" dirty="0"/>
              <a:t>El número de circuitos que se vea afectado por cualquier de las razones anteriores se puede reducir seccionando la barra.</a:t>
            </a:r>
          </a:p>
          <a:p>
            <a:pPr marL="342900" indent="-342900" algn="just"/>
            <a:r>
              <a:rPr lang="es-ES" dirty="0"/>
              <a:t>Este arreglo tiene la limitante de que toda la subestación queda fuera de servicio cuando ocurre una falla en las barras principales.</a:t>
            </a:r>
          </a:p>
          <a:p>
            <a:pPr marL="342900" indent="-342900" algn="just"/>
            <a:endParaRPr lang="es-ES" dirty="0"/>
          </a:p>
          <a:p>
            <a:pPr marL="342900" indent="-342900" algn="just"/>
            <a:endParaRPr lang="es-ES" dirty="0"/>
          </a:p>
          <a:p>
            <a:pPr algn="just"/>
            <a:endParaRPr lang="es-ES" b="1" dirty="0"/>
          </a:p>
        </p:txBody>
      </p:sp>
      <p:sp>
        <p:nvSpPr>
          <p:cNvPr id="7"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73C03914-CB8D-4941-93E4-DC281C580A2A}"/>
              </a:ext>
            </a:extLst>
          </p:cNvPr>
          <p:cNvSpPr txBox="1"/>
          <p:nvPr/>
        </p:nvSpPr>
        <p:spPr>
          <a:xfrm>
            <a:off x="5093152" y="5250587"/>
            <a:ext cx="3586562" cy="430887"/>
          </a:xfrm>
          <a:prstGeom prst="rect">
            <a:avLst/>
          </a:prstGeom>
          <a:noFill/>
        </p:spPr>
        <p:txBody>
          <a:bodyPr wrap="square" rtlCol="0">
            <a:spAutoFit/>
          </a:bodyPr>
          <a:lstStyle/>
          <a:p>
            <a:pPr algn="ctr"/>
            <a:r>
              <a:rPr lang="es-ES" sz="1100" b="1" dirty="0"/>
              <a:t>Arreglo de barra principal para subestaciones de transmisión</a:t>
            </a:r>
          </a:p>
        </p:txBody>
      </p:sp>
      <p:pic>
        <p:nvPicPr>
          <p:cNvPr id="5" name="Imagen 4">
            <a:extLst>
              <a:ext uri="{FF2B5EF4-FFF2-40B4-BE49-F238E27FC236}">
                <a16:creationId xmlns:a16="http://schemas.microsoft.com/office/drawing/2014/main" id="{8B15A64B-BAA4-4CCD-8FE8-50F5788DF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0104" y="1359984"/>
            <a:ext cx="2455285" cy="3890603"/>
          </a:xfrm>
          <a:prstGeom prst="rect">
            <a:avLst/>
          </a:prstGeom>
        </p:spPr>
      </p:pic>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10">
            <a:extLst>
              <a:ext uri="{FF2B5EF4-FFF2-40B4-BE49-F238E27FC236}">
                <a16:creationId xmlns:a16="http://schemas.microsoft.com/office/drawing/2014/main" id="{EA3AFDD4-ABE6-4929-BAE1-71D7B1731088}"/>
              </a:ext>
            </a:extLst>
          </p:cNvPr>
          <p:cNvSpPr txBox="1"/>
          <p:nvPr/>
        </p:nvSpPr>
        <p:spPr>
          <a:xfrm>
            <a:off x="263236" y="989560"/>
            <a:ext cx="8645236" cy="2308324"/>
          </a:xfrm>
          <a:prstGeom prst="rect">
            <a:avLst/>
          </a:prstGeom>
          <a:noFill/>
        </p:spPr>
        <p:txBody>
          <a:bodyPr wrap="square" rtlCol="0">
            <a:spAutoFit/>
          </a:bodyPr>
          <a:lstStyle/>
          <a:p>
            <a:pPr algn="just"/>
            <a:r>
              <a:rPr lang="es-ES" b="1" dirty="0"/>
              <a:t>Barra principal y de transferencia.</a:t>
            </a:r>
          </a:p>
          <a:p>
            <a:pPr algn="just"/>
            <a:r>
              <a:rPr lang="es-ES" dirty="0"/>
              <a:t>Esta es una variante del doble juego de barras; la llamada barra de transferencia, se usa únicamente como auxiliar, cuando se efectúa el mantenimiento en el interruptor de línea, de manera que el interruptor se puede desconectar en ambos extremos, mientras la línea o alimentador permanece en el servicio. Este arreglo es mas caro que el arreglo de barra sencilla, depende de las condiciones de la continuidad del servicio requerida por la carga a la que haya de servir.</a:t>
            </a:r>
          </a:p>
          <a:p>
            <a:pPr algn="just"/>
            <a:endParaRPr lang="es-ES" b="1" dirty="0"/>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FB65A1AA-7EA0-4656-9B9E-76EECC3B66B6}"/>
              </a:ext>
            </a:extLst>
          </p:cNvPr>
          <p:cNvSpPr txBox="1"/>
          <p:nvPr/>
        </p:nvSpPr>
        <p:spPr>
          <a:xfrm>
            <a:off x="91073" y="5868439"/>
            <a:ext cx="4134803" cy="430887"/>
          </a:xfrm>
          <a:prstGeom prst="rect">
            <a:avLst/>
          </a:prstGeom>
          <a:noFill/>
        </p:spPr>
        <p:txBody>
          <a:bodyPr wrap="square" rtlCol="0">
            <a:spAutoFit/>
          </a:bodyPr>
          <a:lstStyle/>
          <a:p>
            <a:pPr algn="ctr"/>
            <a:r>
              <a:rPr lang="es-ES" sz="1100" b="1" dirty="0"/>
              <a:t>Arreglo de barra principal y barra de transferencia con interruptor de transferencia para centrales hidroeléctricas</a:t>
            </a:r>
          </a:p>
        </p:txBody>
      </p:sp>
      <p:pic>
        <p:nvPicPr>
          <p:cNvPr id="5" name="Imagen 4">
            <a:extLst>
              <a:ext uri="{FF2B5EF4-FFF2-40B4-BE49-F238E27FC236}">
                <a16:creationId xmlns:a16="http://schemas.microsoft.com/office/drawing/2014/main" id="{4C1F160F-04F3-464D-80BB-D21C795718E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44121" y="2933451"/>
            <a:ext cx="2050047" cy="2914794"/>
          </a:xfrm>
          <a:prstGeom prst="rect">
            <a:avLst/>
          </a:prstGeom>
        </p:spPr>
      </p:pic>
      <p:pic>
        <p:nvPicPr>
          <p:cNvPr id="10" name="Imagen 9">
            <a:extLst>
              <a:ext uri="{FF2B5EF4-FFF2-40B4-BE49-F238E27FC236}">
                <a16:creationId xmlns:a16="http://schemas.microsoft.com/office/drawing/2014/main" id="{D04ECAE4-82B2-4C11-BF4E-D3C4F9264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3301" y="3047135"/>
            <a:ext cx="2000301" cy="2687428"/>
          </a:xfrm>
          <a:prstGeom prst="rect">
            <a:avLst/>
          </a:prstGeom>
        </p:spPr>
      </p:pic>
      <p:sp>
        <p:nvSpPr>
          <p:cNvPr id="11" name="CuadroTexto 10">
            <a:extLst>
              <a:ext uri="{FF2B5EF4-FFF2-40B4-BE49-F238E27FC236}">
                <a16:creationId xmlns:a16="http://schemas.microsoft.com/office/drawing/2014/main" id="{284F2BDC-A7C4-42A7-853B-B02E2EEBB572}"/>
              </a:ext>
            </a:extLst>
          </p:cNvPr>
          <p:cNvSpPr txBox="1"/>
          <p:nvPr/>
        </p:nvSpPr>
        <p:spPr>
          <a:xfrm>
            <a:off x="4246140" y="5868439"/>
            <a:ext cx="4634624" cy="430887"/>
          </a:xfrm>
          <a:prstGeom prst="rect">
            <a:avLst/>
          </a:prstGeom>
          <a:noFill/>
        </p:spPr>
        <p:txBody>
          <a:bodyPr wrap="square" rtlCol="0">
            <a:spAutoFit/>
          </a:bodyPr>
          <a:lstStyle/>
          <a:p>
            <a:pPr algn="ctr"/>
            <a:r>
              <a:rPr lang="es-ES" sz="1100" b="1" dirty="0"/>
              <a:t>Arreglo de barra principal y barra de transferencia con interruptor de transferencia y/o amarre para subestaciones de transmisión</a:t>
            </a: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10">
            <a:extLst>
              <a:ext uri="{FF2B5EF4-FFF2-40B4-BE49-F238E27FC236}">
                <a16:creationId xmlns:a16="http://schemas.microsoft.com/office/drawing/2014/main" id="{EA3AFDD4-ABE6-4929-BAE1-71D7B1731088}"/>
              </a:ext>
            </a:extLst>
          </p:cNvPr>
          <p:cNvSpPr txBox="1"/>
          <p:nvPr/>
        </p:nvSpPr>
        <p:spPr>
          <a:xfrm>
            <a:off x="0" y="1022362"/>
            <a:ext cx="8492836" cy="2862322"/>
          </a:xfrm>
          <a:prstGeom prst="rect">
            <a:avLst/>
          </a:prstGeom>
          <a:noFill/>
        </p:spPr>
        <p:txBody>
          <a:bodyPr wrap="square" rtlCol="0">
            <a:spAutoFit/>
          </a:bodyPr>
          <a:lstStyle/>
          <a:p>
            <a:pPr algn="just"/>
            <a:r>
              <a:rPr lang="es-ES" b="1" dirty="0"/>
              <a:t>Doble barra.</a:t>
            </a:r>
          </a:p>
          <a:p>
            <a:pPr algn="just"/>
            <a:r>
              <a:rPr lang="es-ES" dirty="0"/>
              <a:t>Esta constituido por 2 barras principales, las cuáles se acoplan entre sí mediante un interruptor y sus seccionadores asociados.</a:t>
            </a:r>
          </a:p>
          <a:p>
            <a:pPr marL="285750" indent="-285750" algn="just">
              <a:buFont typeface="Arial" panose="020B0604020202020204" pitchFamily="34" charset="0"/>
              <a:buChar char="•"/>
            </a:pPr>
            <a:r>
              <a:rPr lang="es-ES" dirty="0"/>
              <a:t>Ventajas: Las labores de mantenimiento pueden ser realizadas sin interrupción del servicio, facilita el mantenimiento de seccionadores de barra, afectando únicamente el tramo asociado.</a:t>
            </a:r>
          </a:p>
          <a:p>
            <a:pPr marL="285750" indent="-285750" algn="just">
              <a:buFont typeface="Arial" panose="020B0604020202020204" pitchFamily="34" charset="0"/>
              <a:buChar char="•"/>
            </a:pPr>
            <a:r>
              <a:rPr lang="es-ES" dirty="0"/>
              <a:t>Desventajas: La realización del mantenimiento en un interruptor de un tramo, requiere la salida del tramo correspondiente. Requiere de gran espacio para su construcción.</a:t>
            </a:r>
          </a:p>
          <a:p>
            <a:pPr algn="just"/>
            <a:endParaRPr lang="es-ES" b="1" dirty="0"/>
          </a:p>
        </p:txBody>
      </p:sp>
      <p:sp>
        <p:nvSpPr>
          <p:cNvPr id="10"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546EACBF-0462-4C0F-8007-3D71C2785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684" y="3429000"/>
            <a:ext cx="3024630" cy="2506501"/>
          </a:xfrm>
          <a:prstGeom prst="rect">
            <a:avLst/>
          </a:prstGeom>
        </p:spPr>
      </p:pic>
      <p:sp>
        <p:nvSpPr>
          <p:cNvPr id="5" name="CuadroTexto 4">
            <a:extLst>
              <a:ext uri="{FF2B5EF4-FFF2-40B4-BE49-F238E27FC236}">
                <a16:creationId xmlns:a16="http://schemas.microsoft.com/office/drawing/2014/main" id="{D974BBEE-CFB9-4090-8107-72EE94F98DA1}"/>
              </a:ext>
            </a:extLst>
          </p:cNvPr>
          <p:cNvSpPr txBox="1"/>
          <p:nvPr/>
        </p:nvSpPr>
        <p:spPr>
          <a:xfrm>
            <a:off x="2414587" y="5837064"/>
            <a:ext cx="4314825" cy="461665"/>
          </a:xfrm>
          <a:prstGeom prst="rect">
            <a:avLst/>
          </a:prstGeom>
          <a:noFill/>
        </p:spPr>
        <p:txBody>
          <a:bodyPr wrap="square" rtlCol="0">
            <a:spAutoFit/>
          </a:bodyPr>
          <a:lstStyle/>
          <a:p>
            <a:pPr algn="ctr"/>
            <a:r>
              <a:rPr lang="es-ES" sz="1200" b="1" dirty="0"/>
              <a:t>Arreglo de doble barra doble interruptor de transferencia para centrales termoeléctricas</a:t>
            </a: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10">
            <a:extLst>
              <a:ext uri="{FF2B5EF4-FFF2-40B4-BE49-F238E27FC236}">
                <a16:creationId xmlns:a16="http://schemas.microsoft.com/office/drawing/2014/main" id="{EA3AFDD4-ABE6-4929-BAE1-71D7B1731088}"/>
              </a:ext>
            </a:extLst>
          </p:cNvPr>
          <p:cNvSpPr txBox="1"/>
          <p:nvPr/>
        </p:nvSpPr>
        <p:spPr>
          <a:xfrm>
            <a:off x="390525" y="1022362"/>
            <a:ext cx="8229600" cy="2308324"/>
          </a:xfrm>
          <a:prstGeom prst="rect">
            <a:avLst/>
          </a:prstGeom>
          <a:noFill/>
        </p:spPr>
        <p:txBody>
          <a:bodyPr wrap="square" rtlCol="0">
            <a:spAutoFit/>
          </a:bodyPr>
          <a:lstStyle/>
          <a:p>
            <a:pPr algn="just"/>
            <a:r>
              <a:rPr lang="es-ES" b="1" dirty="0"/>
              <a:t>Interruptor y medio</a:t>
            </a:r>
          </a:p>
          <a:p>
            <a:pPr algn="just"/>
            <a:r>
              <a:rPr lang="es-ES" dirty="0"/>
              <a:t>Esta constituido con 2 barras principales interconectadas a través de 2 tramos de interruptor y medio a los cuáles las salidas están conectadas.</a:t>
            </a:r>
          </a:p>
          <a:p>
            <a:pPr marL="285750" indent="-285750" algn="just">
              <a:buFont typeface="Arial" panose="020B0604020202020204" pitchFamily="34" charset="0"/>
              <a:buChar char="•"/>
            </a:pPr>
            <a:r>
              <a:rPr lang="es-ES" dirty="0"/>
              <a:t>Ventajas: No necesita tramos de enlace de barra. El mantenimiento de un interruptor se puede realizar sin sacar de servicio el tramo correspondiente.</a:t>
            </a:r>
          </a:p>
          <a:p>
            <a:pPr marL="285750" indent="-285750" algn="just">
              <a:buFont typeface="Arial" panose="020B0604020202020204" pitchFamily="34" charset="0"/>
              <a:buChar char="•"/>
            </a:pPr>
            <a:r>
              <a:rPr lang="es-ES" dirty="0"/>
              <a:t>Desventajas: Para la realización del mantenimiento de los seccionadores conectados directamente al tramo, es necesario dejar fuera de servicio el tramo correspondiente.</a:t>
            </a:r>
          </a:p>
        </p:txBody>
      </p:sp>
      <p:sp>
        <p:nvSpPr>
          <p:cNvPr id="7"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158D9C9C-7065-4032-A3E9-E57A0EE943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6531" y="3511294"/>
            <a:ext cx="2285570" cy="2401149"/>
          </a:xfrm>
          <a:prstGeom prst="rect">
            <a:avLst/>
          </a:prstGeom>
        </p:spPr>
      </p:pic>
      <p:pic>
        <p:nvPicPr>
          <p:cNvPr id="5" name="Imagen 4">
            <a:extLst>
              <a:ext uri="{FF2B5EF4-FFF2-40B4-BE49-F238E27FC236}">
                <a16:creationId xmlns:a16="http://schemas.microsoft.com/office/drawing/2014/main" id="{2CC983A4-AFEC-47EA-B261-B0CBBB993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37" y="3429000"/>
            <a:ext cx="1951933" cy="2625732"/>
          </a:xfrm>
          <a:prstGeom prst="rect">
            <a:avLst/>
          </a:prstGeom>
        </p:spPr>
      </p:pic>
      <p:sp>
        <p:nvSpPr>
          <p:cNvPr id="8" name="CuadroTexto 7">
            <a:extLst>
              <a:ext uri="{FF2B5EF4-FFF2-40B4-BE49-F238E27FC236}">
                <a16:creationId xmlns:a16="http://schemas.microsoft.com/office/drawing/2014/main" id="{9A22525F-AAB5-4372-AF28-FF8C1A1112F9}"/>
              </a:ext>
            </a:extLst>
          </p:cNvPr>
          <p:cNvSpPr txBox="1"/>
          <p:nvPr/>
        </p:nvSpPr>
        <p:spPr>
          <a:xfrm>
            <a:off x="1344013" y="3279843"/>
            <a:ext cx="6779349" cy="261610"/>
          </a:xfrm>
          <a:prstGeom prst="rect">
            <a:avLst/>
          </a:prstGeom>
          <a:noFill/>
        </p:spPr>
        <p:txBody>
          <a:bodyPr wrap="square" rtlCol="0">
            <a:spAutoFit/>
          </a:bodyPr>
          <a:lstStyle/>
          <a:p>
            <a:pPr algn="just"/>
            <a:r>
              <a:rPr lang="es-ES" sz="1100" b="1" dirty="0"/>
              <a:t>De acuerdo a la Guía CFE 00200-02 Diagramas Unifilares de Arreglo para Subestaciones</a:t>
            </a:r>
          </a:p>
        </p:txBody>
      </p:sp>
      <p:sp>
        <p:nvSpPr>
          <p:cNvPr id="9" name="CuadroTexto 8">
            <a:extLst>
              <a:ext uri="{FF2B5EF4-FFF2-40B4-BE49-F238E27FC236}">
                <a16:creationId xmlns:a16="http://schemas.microsoft.com/office/drawing/2014/main" id="{721CA71F-3395-4ADC-8299-11B58F467EA6}"/>
              </a:ext>
            </a:extLst>
          </p:cNvPr>
          <p:cNvSpPr txBox="1"/>
          <p:nvPr/>
        </p:nvSpPr>
        <p:spPr>
          <a:xfrm>
            <a:off x="1224811" y="5912443"/>
            <a:ext cx="3159700" cy="430887"/>
          </a:xfrm>
          <a:prstGeom prst="rect">
            <a:avLst/>
          </a:prstGeom>
          <a:noFill/>
        </p:spPr>
        <p:txBody>
          <a:bodyPr wrap="square" rtlCol="0">
            <a:spAutoFit/>
          </a:bodyPr>
          <a:lstStyle/>
          <a:p>
            <a:pPr algn="ctr"/>
            <a:r>
              <a:rPr lang="es-ES" sz="1100" b="1" dirty="0"/>
              <a:t>Arreglo en I de interruptor y medio, para centrales eléctricas</a:t>
            </a:r>
          </a:p>
        </p:txBody>
      </p:sp>
      <p:sp>
        <p:nvSpPr>
          <p:cNvPr id="10" name="CuadroTexto 9">
            <a:extLst>
              <a:ext uri="{FF2B5EF4-FFF2-40B4-BE49-F238E27FC236}">
                <a16:creationId xmlns:a16="http://schemas.microsoft.com/office/drawing/2014/main" id="{430CF406-8334-44DB-9AD3-BF25D1ADAA74}"/>
              </a:ext>
            </a:extLst>
          </p:cNvPr>
          <p:cNvSpPr txBox="1"/>
          <p:nvPr/>
        </p:nvSpPr>
        <p:spPr>
          <a:xfrm>
            <a:off x="5129049" y="5926930"/>
            <a:ext cx="3084512" cy="430887"/>
          </a:xfrm>
          <a:prstGeom prst="rect">
            <a:avLst/>
          </a:prstGeom>
          <a:noFill/>
        </p:spPr>
        <p:txBody>
          <a:bodyPr wrap="square" rtlCol="0">
            <a:spAutoFit/>
          </a:bodyPr>
          <a:lstStyle/>
          <a:p>
            <a:pPr algn="ctr"/>
            <a:r>
              <a:rPr lang="es-ES" sz="1100" b="1" dirty="0"/>
              <a:t>Arreglo de interruptor y medio para centrales hidroeléctricas</a:t>
            </a: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5FCC3C4-0596-4D11-ADA5-97F032009FE0}"/>
              </a:ext>
            </a:extLst>
          </p:cNvPr>
          <p:cNvSpPr txBox="1"/>
          <p:nvPr/>
        </p:nvSpPr>
        <p:spPr>
          <a:xfrm>
            <a:off x="264060" y="5144903"/>
            <a:ext cx="4307940" cy="646331"/>
          </a:xfrm>
          <a:prstGeom prst="rect">
            <a:avLst/>
          </a:prstGeom>
          <a:noFill/>
        </p:spPr>
        <p:txBody>
          <a:bodyPr wrap="square" rtlCol="0">
            <a:spAutoFit/>
          </a:bodyPr>
          <a:lstStyle/>
          <a:p>
            <a:pPr algn="ctr"/>
            <a:r>
              <a:rPr lang="es-ES" sz="1200" b="1" dirty="0"/>
              <a:t>Arreglo de barra principal y barra auxiliar con interruptor de transferencia o amarre para subestaciones de transmisión</a:t>
            </a:r>
          </a:p>
        </p:txBody>
      </p:sp>
      <p:pic>
        <p:nvPicPr>
          <p:cNvPr id="3" name="Imagen 2">
            <a:extLst>
              <a:ext uri="{FF2B5EF4-FFF2-40B4-BE49-F238E27FC236}">
                <a16:creationId xmlns:a16="http://schemas.microsoft.com/office/drawing/2014/main" id="{04E1E3A7-6DED-4E85-89E7-38CD0A5B8E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147" y="1293645"/>
            <a:ext cx="3317306" cy="3674377"/>
          </a:xfrm>
          <a:prstGeom prst="rect">
            <a:avLst/>
          </a:prstGeom>
        </p:spPr>
      </p:pic>
      <p:pic>
        <p:nvPicPr>
          <p:cNvPr id="6" name="Imagen 5">
            <a:extLst>
              <a:ext uri="{FF2B5EF4-FFF2-40B4-BE49-F238E27FC236}">
                <a16:creationId xmlns:a16="http://schemas.microsoft.com/office/drawing/2014/main" id="{6E8B6858-AAD8-44A7-8308-62BC47137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3728" y="1748316"/>
            <a:ext cx="3885032" cy="3219706"/>
          </a:xfrm>
          <a:prstGeom prst="rect">
            <a:avLst/>
          </a:prstGeom>
        </p:spPr>
      </p:pic>
      <p:sp>
        <p:nvSpPr>
          <p:cNvPr id="8" name="CuadroTexto 7">
            <a:extLst>
              <a:ext uri="{FF2B5EF4-FFF2-40B4-BE49-F238E27FC236}">
                <a16:creationId xmlns:a16="http://schemas.microsoft.com/office/drawing/2014/main" id="{8C89E966-9087-4994-A7F7-1D3CE98FCB5B}"/>
              </a:ext>
            </a:extLst>
          </p:cNvPr>
          <p:cNvSpPr txBox="1"/>
          <p:nvPr/>
        </p:nvSpPr>
        <p:spPr>
          <a:xfrm>
            <a:off x="4763728" y="5144903"/>
            <a:ext cx="4049752" cy="461665"/>
          </a:xfrm>
          <a:prstGeom prst="rect">
            <a:avLst/>
          </a:prstGeom>
          <a:noFill/>
        </p:spPr>
        <p:txBody>
          <a:bodyPr wrap="square" rtlCol="0">
            <a:spAutoFit/>
          </a:bodyPr>
          <a:lstStyle/>
          <a:p>
            <a:pPr algn="ctr"/>
            <a:r>
              <a:rPr lang="es-ES" sz="1200" b="1" dirty="0"/>
              <a:t>Arreglo en U de interruptor y medio para subestaciones de transmisión</a:t>
            </a:r>
          </a:p>
        </p:txBody>
      </p:sp>
      <p:sp>
        <p:nvSpPr>
          <p:cNvPr id="9"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0820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5FCC3C4-0596-4D11-ADA5-97F032009FE0}"/>
              </a:ext>
            </a:extLst>
          </p:cNvPr>
          <p:cNvSpPr txBox="1"/>
          <p:nvPr/>
        </p:nvSpPr>
        <p:spPr>
          <a:xfrm>
            <a:off x="311044" y="5286910"/>
            <a:ext cx="4610343" cy="646331"/>
          </a:xfrm>
          <a:prstGeom prst="rect">
            <a:avLst/>
          </a:prstGeom>
          <a:noFill/>
        </p:spPr>
        <p:txBody>
          <a:bodyPr wrap="square" rtlCol="0">
            <a:spAutoFit/>
          </a:bodyPr>
          <a:lstStyle/>
          <a:p>
            <a:pPr algn="ctr"/>
            <a:r>
              <a:rPr lang="es-ES" sz="1200" b="1" dirty="0"/>
              <a:t>Arreglo de barra principal y barra auxiliar con interruptor de transferencia o amarre para subestaciones de transmisión en 115 KV.</a:t>
            </a:r>
          </a:p>
        </p:txBody>
      </p:sp>
      <p:pic>
        <p:nvPicPr>
          <p:cNvPr id="3" name="Imagen 2">
            <a:extLst>
              <a:ext uri="{FF2B5EF4-FFF2-40B4-BE49-F238E27FC236}">
                <a16:creationId xmlns:a16="http://schemas.microsoft.com/office/drawing/2014/main" id="{F1437A3D-5BC0-467D-B355-117C441BF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07" y="1279856"/>
            <a:ext cx="3617976" cy="3863568"/>
          </a:xfrm>
          <a:prstGeom prst="rect">
            <a:avLst/>
          </a:prstGeom>
        </p:spPr>
      </p:pic>
      <p:pic>
        <p:nvPicPr>
          <p:cNvPr id="6" name="Imagen 5">
            <a:extLst>
              <a:ext uri="{FF2B5EF4-FFF2-40B4-BE49-F238E27FC236}">
                <a16:creationId xmlns:a16="http://schemas.microsoft.com/office/drawing/2014/main" id="{F3C7262C-55F4-4A9C-9E34-3039E07408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8619" y="1279856"/>
            <a:ext cx="3484494" cy="3994748"/>
          </a:xfrm>
          <a:prstGeom prst="rect">
            <a:avLst/>
          </a:prstGeom>
        </p:spPr>
      </p:pic>
      <p:sp>
        <p:nvSpPr>
          <p:cNvPr id="8" name="CuadroTexto 7">
            <a:extLst>
              <a:ext uri="{FF2B5EF4-FFF2-40B4-BE49-F238E27FC236}">
                <a16:creationId xmlns:a16="http://schemas.microsoft.com/office/drawing/2014/main" id="{55B72A01-63A4-4104-B7A9-3191F06827E3}"/>
              </a:ext>
            </a:extLst>
          </p:cNvPr>
          <p:cNvSpPr txBox="1"/>
          <p:nvPr/>
        </p:nvSpPr>
        <p:spPr>
          <a:xfrm>
            <a:off x="4997358" y="5286910"/>
            <a:ext cx="3835598" cy="461665"/>
          </a:xfrm>
          <a:prstGeom prst="rect">
            <a:avLst/>
          </a:prstGeom>
          <a:noFill/>
        </p:spPr>
        <p:txBody>
          <a:bodyPr wrap="square" rtlCol="0">
            <a:spAutoFit/>
          </a:bodyPr>
          <a:lstStyle/>
          <a:p>
            <a:pPr algn="ctr"/>
            <a:r>
              <a:rPr lang="es-ES" sz="1200" b="1" dirty="0"/>
              <a:t>Arreglo de triple juego de barras con  interruptor de transferencia e interruptor de amarre.</a:t>
            </a:r>
          </a:p>
        </p:txBody>
      </p:sp>
      <p:sp>
        <p:nvSpPr>
          <p:cNvPr id="9"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20985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5FCC3C4-0596-4D11-ADA5-97F032009FE0}"/>
              </a:ext>
            </a:extLst>
          </p:cNvPr>
          <p:cNvSpPr txBox="1"/>
          <p:nvPr/>
        </p:nvSpPr>
        <p:spPr>
          <a:xfrm>
            <a:off x="490077" y="5002699"/>
            <a:ext cx="3941058" cy="276999"/>
          </a:xfrm>
          <a:prstGeom prst="rect">
            <a:avLst/>
          </a:prstGeom>
          <a:noFill/>
        </p:spPr>
        <p:txBody>
          <a:bodyPr wrap="square" rtlCol="0">
            <a:spAutoFit/>
          </a:bodyPr>
          <a:lstStyle/>
          <a:p>
            <a:pPr algn="ctr"/>
            <a:r>
              <a:rPr lang="es-ES" sz="1200" b="1" dirty="0"/>
              <a:t>Arreglo en anillo, para subestación de transmisión</a:t>
            </a:r>
          </a:p>
        </p:txBody>
      </p:sp>
      <p:pic>
        <p:nvPicPr>
          <p:cNvPr id="3" name="Imagen 2">
            <a:extLst>
              <a:ext uri="{FF2B5EF4-FFF2-40B4-BE49-F238E27FC236}">
                <a16:creationId xmlns:a16="http://schemas.microsoft.com/office/drawing/2014/main" id="{5B0C4C29-55E7-480C-A4D7-07B49CDB9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778" y="1316473"/>
            <a:ext cx="3385657" cy="3500231"/>
          </a:xfrm>
          <a:prstGeom prst="rect">
            <a:avLst/>
          </a:prstGeom>
        </p:spPr>
      </p:pic>
      <p:pic>
        <p:nvPicPr>
          <p:cNvPr id="6" name="Imagen 5">
            <a:extLst>
              <a:ext uri="{FF2B5EF4-FFF2-40B4-BE49-F238E27FC236}">
                <a16:creationId xmlns:a16="http://schemas.microsoft.com/office/drawing/2014/main" id="{D6DD62DD-55A4-4984-B7C6-9F22BEE98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503" y="1475453"/>
            <a:ext cx="4000941" cy="2963197"/>
          </a:xfrm>
          <a:prstGeom prst="rect">
            <a:avLst/>
          </a:prstGeom>
        </p:spPr>
      </p:pic>
      <p:sp>
        <p:nvSpPr>
          <p:cNvPr id="8" name="CuadroTexto 7">
            <a:extLst>
              <a:ext uri="{FF2B5EF4-FFF2-40B4-BE49-F238E27FC236}">
                <a16:creationId xmlns:a16="http://schemas.microsoft.com/office/drawing/2014/main" id="{8F0D5259-6631-4E05-94FB-716D1DA36C05}"/>
              </a:ext>
            </a:extLst>
          </p:cNvPr>
          <p:cNvSpPr txBox="1"/>
          <p:nvPr/>
        </p:nvSpPr>
        <p:spPr>
          <a:xfrm>
            <a:off x="4717047" y="5002699"/>
            <a:ext cx="4356601" cy="646331"/>
          </a:xfrm>
          <a:prstGeom prst="rect">
            <a:avLst/>
          </a:prstGeom>
          <a:noFill/>
        </p:spPr>
        <p:txBody>
          <a:bodyPr wrap="square" rtlCol="0">
            <a:spAutoFit/>
          </a:bodyPr>
          <a:lstStyle/>
          <a:p>
            <a:pPr algn="ctr"/>
            <a:r>
              <a:rPr lang="es-ES" sz="1200" b="1" dirty="0"/>
              <a:t>Arreglo de barra principal y de transferencia con interruptor de amarre de barras de subestaciones de distribución.</a:t>
            </a:r>
          </a:p>
        </p:txBody>
      </p:sp>
      <p:sp>
        <p:nvSpPr>
          <p:cNvPr id="9"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8488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5FCC3C4-0596-4D11-ADA5-97F032009FE0}"/>
              </a:ext>
            </a:extLst>
          </p:cNvPr>
          <p:cNvSpPr txBox="1"/>
          <p:nvPr/>
        </p:nvSpPr>
        <p:spPr>
          <a:xfrm>
            <a:off x="721949" y="4810504"/>
            <a:ext cx="7700101" cy="276999"/>
          </a:xfrm>
          <a:prstGeom prst="rect">
            <a:avLst/>
          </a:prstGeom>
          <a:noFill/>
        </p:spPr>
        <p:txBody>
          <a:bodyPr wrap="square" rtlCol="0">
            <a:spAutoFit/>
          </a:bodyPr>
          <a:lstStyle/>
          <a:p>
            <a:pPr algn="ctr"/>
            <a:r>
              <a:rPr lang="es-ES" sz="1200" b="1" dirty="0"/>
              <a:t>Arreglo de anillo abierto para subestaciones de distribución.</a:t>
            </a:r>
          </a:p>
        </p:txBody>
      </p:sp>
      <p:pic>
        <p:nvPicPr>
          <p:cNvPr id="3" name="Imagen 2">
            <a:extLst>
              <a:ext uri="{FF2B5EF4-FFF2-40B4-BE49-F238E27FC236}">
                <a16:creationId xmlns:a16="http://schemas.microsoft.com/office/drawing/2014/main" id="{33E106F6-8208-4B48-92EE-3735C77A2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574" y="1259451"/>
            <a:ext cx="4984852" cy="3225912"/>
          </a:xfrm>
          <a:prstGeom prst="rect">
            <a:avLst/>
          </a:prstGeom>
        </p:spPr>
      </p:pic>
      <p:sp>
        <p:nvSpPr>
          <p:cNvPr id="7"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67683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24528159-D56F-479A-A735-4EDFB5D37DD0}"/>
              </a:ext>
            </a:extLst>
          </p:cNvPr>
          <p:cNvSpPr txBox="1"/>
          <p:nvPr/>
        </p:nvSpPr>
        <p:spPr>
          <a:xfrm>
            <a:off x="404261" y="976012"/>
            <a:ext cx="8335478" cy="276999"/>
          </a:xfrm>
          <a:prstGeom prst="rect">
            <a:avLst/>
          </a:prstGeom>
          <a:noFill/>
        </p:spPr>
        <p:txBody>
          <a:bodyPr wrap="square" rtlCol="0">
            <a:spAutoFit/>
          </a:bodyPr>
          <a:lstStyle/>
          <a:p>
            <a:pPr algn="ctr"/>
            <a:r>
              <a:rPr lang="es-ES" sz="1200" b="1" dirty="0"/>
              <a:t>De acuerdo a la Guía CFE 00200-02 Diagramas Unifilares de Arreglo para Subestaciones</a:t>
            </a:r>
          </a:p>
        </p:txBody>
      </p:sp>
      <p:sp>
        <p:nvSpPr>
          <p:cNvPr id="5" name="CuadroTexto 4">
            <a:extLst>
              <a:ext uri="{FF2B5EF4-FFF2-40B4-BE49-F238E27FC236}">
                <a16:creationId xmlns:a16="http://schemas.microsoft.com/office/drawing/2014/main" id="{E5FCC3C4-0596-4D11-ADA5-97F032009FE0}"/>
              </a:ext>
            </a:extLst>
          </p:cNvPr>
          <p:cNvSpPr txBox="1"/>
          <p:nvPr/>
        </p:nvSpPr>
        <p:spPr>
          <a:xfrm>
            <a:off x="640080" y="5674368"/>
            <a:ext cx="8099659" cy="461665"/>
          </a:xfrm>
          <a:prstGeom prst="rect">
            <a:avLst/>
          </a:prstGeom>
          <a:noFill/>
        </p:spPr>
        <p:txBody>
          <a:bodyPr wrap="square" rtlCol="0">
            <a:spAutoFit/>
          </a:bodyPr>
          <a:lstStyle/>
          <a:p>
            <a:pPr algn="ctr"/>
            <a:r>
              <a:rPr lang="es-ES" sz="1200" b="1" dirty="0"/>
              <a:t>Arreglo de barra principal y barra de transferencia con interruptor de enlaces de buses, para subestaciones de distribución.</a:t>
            </a:r>
          </a:p>
        </p:txBody>
      </p:sp>
      <p:pic>
        <p:nvPicPr>
          <p:cNvPr id="4" name="Imagen 3">
            <a:extLst>
              <a:ext uri="{FF2B5EF4-FFF2-40B4-BE49-F238E27FC236}">
                <a16:creationId xmlns:a16="http://schemas.microsoft.com/office/drawing/2014/main" id="{04A99C0B-0AF3-4A59-B740-9E1F36CB35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 y="1545344"/>
            <a:ext cx="7701917" cy="3858594"/>
          </a:xfrm>
          <a:prstGeom prst="rect">
            <a:avLst/>
          </a:prstGeom>
        </p:spPr>
      </p:pic>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390363"/>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Tipos de arreglos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10304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10">
            <a:extLst>
              <a:ext uri="{FF2B5EF4-FFF2-40B4-BE49-F238E27FC236}">
                <a16:creationId xmlns:a16="http://schemas.microsoft.com/office/drawing/2014/main" id="{EA3AFDD4-ABE6-4929-BAE1-71D7B1731088}"/>
              </a:ext>
            </a:extLst>
          </p:cNvPr>
          <p:cNvSpPr txBox="1"/>
          <p:nvPr/>
        </p:nvSpPr>
        <p:spPr>
          <a:xfrm>
            <a:off x="554181" y="1022362"/>
            <a:ext cx="7813964" cy="3139321"/>
          </a:xfrm>
          <a:prstGeom prst="rect">
            <a:avLst/>
          </a:prstGeom>
          <a:noFill/>
        </p:spPr>
        <p:txBody>
          <a:bodyPr wrap="square" rtlCol="0">
            <a:spAutoFit/>
          </a:bodyPr>
          <a:lstStyle/>
          <a:p>
            <a:pPr algn="just"/>
            <a:r>
              <a:rPr lang="es-ES" b="1" dirty="0"/>
              <a:t>Equipo primario de una Subestación Eléctrica.</a:t>
            </a:r>
          </a:p>
          <a:p>
            <a:pPr algn="just"/>
            <a:endParaRPr lang="es-ES" b="1" dirty="0"/>
          </a:p>
          <a:p>
            <a:pPr algn="just"/>
            <a:endParaRPr lang="es-ES" dirty="0"/>
          </a:p>
          <a:p>
            <a:pPr marL="342900" indent="-342900" algn="just"/>
            <a:r>
              <a:rPr lang="es-ES" dirty="0"/>
              <a:t>     Los equipos primarios en las subestaciones, como su nombre lo indica, es la parte más importante ya que de estos depende la calidad y el servicio de la energía eléctrica que será entregada al cliente. Cada uno de ellos elabora un papel muy importante en el sistema eléctrico nacional, desde los transformadores, capaces de transformar diferentes valores de voltaje-corriente, hasta los interruptores, que son muy utilizados para proteger y realizar maniobras para mantener los demás equipos en buen estado.</a:t>
            </a:r>
          </a:p>
        </p:txBody>
      </p:sp>
    </p:spTree>
    <p:extLst>
      <p:ext uri="{BB962C8B-B14F-4D97-AF65-F5344CB8AC3E}">
        <p14:creationId xmlns:p14="http://schemas.microsoft.com/office/powerpoint/2010/main" val="24518045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10">
            <a:extLst>
              <a:ext uri="{FF2B5EF4-FFF2-40B4-BE49-F238E27FC236}">
                <a16:creationId xmlns:a16="http://schemas.microsoft.com/office/drawing/2014/main" id="{EA3AFDD4-ABE6-4929-BAE1-71D7B1731088}"/>
              </a:ext>
            </a:extLst>
          </p:cNvPr>
          <p:cNvSpPr txBox="1"/>
          <p:nvPr/>
        </p:nvSpPr>
        <p:spPr>
          <a:xfrm>
            <a:off x="554181" y="1022362"/>
            <a:ext cx="7813964" cy="3693319"/>
          </a:xfrm>
          <a:prstGeom prst="rect">
            <a:avLst/>
          </a:prstGeom>
          <a:noFill/>
        </p:spPr>
        <p:txBody>
          <a:bodyPr wrap="square" rtlCol="0">
            <a:spAutoFit/>
          </a:bodyPr>
          <a:lstStyle/>
          <a:p>
            <a:pPr algn="just"/>
            <a:r>
              <a:rPr lang="es-ES" b="1" dirty="0"/>
              <a:t>Elementos de una Subestación Eléctrica.</a:t>
            </a:r>
          </a:p>
          <a:p>
            <a:pPr algn="just"/>
            <a:endParaRPr lang="es-ES" b="1" dirty="0"/>
          </a:p>
          <a:p>
            <a:pPr algn="just"/>
            <a:endParaRPr lang="es-ES" dirty="0"/>
          </a:p>
          <a:p>
            <a:pPr marL="342900" indent="-342900" algn="just">
              <a:buFontTx/>
              <a:buChar char="-"/>
            </a:pPr>
            <a:r>
              <a:rPr lang="es-ES" dirty="0"/>
              <a:t>Transformador de potencia.</a:t>
            </a:r>
          </a:p>
          <a:p>
            <a:pPr marL="342900" indent="-342900" algn="just">
              <a:buFontTx/>
              <a:buChar char="-"/>
            </a:pPr>
            <a:r>
              <a:rPr lang="es-ES" dirty="0"/>
              <a:t>Interruptor de potencia.</a:t>
            </a:r>
          </a:p>
          <a:p>
            <a:pPr marL="342900" indent="-342900" algn="just">
              <a:buFontTx/>
              <a:buChar char="-"/>
            </a:pPr>
            <a:r>
              <a:rPr lang="es-ES" dirty="0"/>
              <a:t>Cuchillas </a:t>
            </a:r>
            <a:r>
              <a:rPr lang="es-ES" dirty="0" err="1"/>
              <a:t>desconectadoras</a:t>
            </a:r>
            <a:r>
              <a:rPr lang="es-ES" dirty="0"/>
              <a:t>.</a:t>
            </a:r>
          </a:p>
          <a:p>
            <a:pPr marL="342900" indent="-342900" algn="just">
              <a:buFontTx/>
              <a:buChar char="-"/>
            </a:pPr>
            <a:r>
              <a:rPr lang="es-ES" dirty="0" err="1"/>
              <a:t>Apartarrayos</a:t>
            </a:r>
            <a:r>
              <a:rPr lang="es-ES" dirty="0"/>
              <a:t>.</a:t>
            </a:r>
          </a:p>
          <a:p>
            <a:pPr marL="342900" indent="-342900" algn="just">
              <a:buFontTx/>
              <a:buChar char="-"/>
            </a:pPr>
            <a:r>
              <a:rPr lang="es-ES" dirty="0"/>
              <a:t>Transformador de Corriente (</a:t>
            </a:r>
            <a:r>
              <a:rPr lang="es-ES" dirty="0" err="1"/>
              <a:t>TC`s</a:t>
            </a:r>
            <a:r>
              <a:rPr lang="es-ES" dirty="0"/>
              <a:t>).</a:t>
            </a:r>
          </a:p>
          <a:p>
            <a:pPr marL="342900" indent="-342900" algn="just">
              <a:buFontTx/>
              <a:buChar char="-"/>
            </a:pPr>
            <a:r>
              <a:rPr lang="es-ES" dirty="0"/>
              <a:t>Transformador de Potencial (</a:t>
            </a:r>
            <a:r>
              <a:rPr lang="es-ES" dirty="0" err="1"/>
              <a:t>TP`s</a:t>
            </a:r>
            <a:r>
              <a:rPr lang="es-ES" dirty="0"/>
              <a:t>).</a:t>
            </a:r>
          </a:p>
          <a:p>
            <a:pPr marL="342900" indent="-342900" algn="just">
              <a:buFontTx/>
              <a:buChar char="-"/>
            </a:pPr>
            <a:r>
              <a:rPr lang="es-ES" dirty="0"/>
              <a:t>Banco de capacitores.</a:t>
            </a:r>
          </a:p>
          <a:p>
            <a:pPr marL="342900" indent="-342900" algn="just">
              <a:buFontTx/>
              <a:buChar char="-"/>
            </a:pPr>
            <a:r>
              <a:rPr lang="es-ES" dirty="0"/>
              <a:t>Barra o bus.</a:t>
            </a:r>
          </a:p>
          <a:p>
            <a:pPr marL="342900" indent="-342900" algn="just">
              <a:buFontTx/>
              <a:buChar char="-"/>
            </a:pPr>
            <a:r>
              <a:rPr lang="es-ES" dirty="0"/>
              <a:t>Cargador y Banco de baterías.</a:t>
            </a:r>
          </a:p>
          <a:p>
            <a:pPr marL="342900" indent="-342900" algn="just">
              <a:buFontTx/>
              <a:buChar char="-"/>
            </a:pPr>
            <a:r>
              <a:rPr lang="es-ES" dirty="0"/>
              <a:t>Transformador de servicios propios.</a:t>
            </a:r>
          </a:p>
        </p:txBody>
      </p:sp>
    </p:spTree>
    <p:extLst>
      <p:ext uri="{BB962C8B-B14F-4D97-AF65-F5344CB8AC3E}">
        <p14:creationId xmlns:p14="http://schemas.microsoft.com/office/powerpoint/2010/main" val="24518045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10">
            <a:extLst>
              <a:ext uri="{FF2B5EF4-FFF2-40B4-BE49-F238E27FC236}">
                <a16:creationId xmlns:a16="http://schemas.microsoft.com/office/drawing/2014/main" id="{EA3AFDD4-ABE6-4929-BAE1-71D7B1731088}"/>
              </a:ext>
            </a:extLst>
          </p:cNvPr>
          <p:cNvSpPr txBox="1"/>
          <p:nvPr/>
        </p:nvSpPr>
        <p:spPr>
          <a:xfrm>
            <a:off x="290944" y="1022362"/>
            <a:ext cx="8492837" cy="3847207"/>
          </a:xfrm>
          <a:prstGeom prst="rect">
            <a:avLst/>
          </a:prstGeom>
          <a:noFill/>
        </p:spPr>
        <p:txBody>
          <a:bodyPr wrap="square" rtlCol="0">
            <a:spAutoFit/>
          </a:bodyPr>
          <a:lstStyle/>
          <a:p>
            <a:pPr algn="just"/>
            <a:r>
              <a:rPr lang="es-ES" sz="2000" b="1" dirty="0"/>
              <a:t>Transformador de Potencia:</a:t>
            </a:r>
          </a:p>
          <a:p>
            <a:pPr algn="just"/>
            <a:endParaRPr lang="es-ES" b="1" dirty="0"/>
          </a:p>
          <a:p>
            <a:pPr algn="just"/>
            <a:r>
              <a:rPr lang="es-MX" dirty="0">
                <a:latin typeface="Arial" pitchFamily="34" charset="0"/>
                <a:cs typeface="Arial" pitchFamily="34" charset="0"/>
              </a:rPr>
              <a:t>Este equipo representa en mas del 50% de costo de toda la subestación, su vida útil depende mucho de las condiciones de operación, puesta en servicio y mantenimiento del mismo.</a:t>
            </a:r>
          </a:p>
          <a:p>
            <a:pPr algn="just"/>
            <a:endParaRPr lang="es-MX" dirty="0">
              <a:latin typeface="Arial" pitchFamily="34" charset="0"/>
              <a:cs typeface="Arial" pitchFamily="34" charset="0"/>
            </a:endParaRPr>
          </a:p>
          <a:p>
            <a:pPr>
              <a:buFont typeface="Wingdings" pitchFamily="2" charset="2"/>
              <a:buChar char="ü"/>
              <a:defRPr/>
            </a:pPr>
            <a:r>
              <a:rPr lang="es-ES_tradnl" dirty="0">
                <a:latin typeface="Arial" pitchFamily="34" charset="0"/>
                <a:cs typeface="Arial" pitchFamily="34" charset="0"/>
              </a:rPr>
              <a:t>Un transformador es </a:t>
            </a:r>
            <a:r>
              <a:rPr lang="es-ES" dirty="0"/>
              <a:t>una máquina eléctrica que permite aumentar o disminuir la tensión en un circuito eléctrico de corriente alterna, manteniendo la potencia</a:t>
            </a:r>
            <a:r>
              <a:rPr lang="es-ES_tradnl" dirty="0">
                <a:latin typeface="Arial" pitchFamily="34" charset="0"/>
                <a:cs typeface="Arial" pitchFamily="34" charset="0"/>
              </a:rPr>
              <a:t>.</a:t>
            </a:r>
          </a:p>
          <a:p>
            <a:pPr>
              <a:buFont typeface="Wingdings" pitchFamily="2" charset="2"/>
              <a:buChar char="ü"/>
              <a:defRPr/>
            </a:pPr>
            <a:r>
              <a:rPr lang="es-ES_tradnl" dirty="0">
                <a:latin typeface="Arial" pitchFamily="34" charset="0"/>
                <a:cs typeface="Arial" pitchFamily="34" charset="0"/>
              </a:rPr>
              <a:t> Se basa en el principio de la inducción electromagnética.</a:t>
            </a:r>
          </a:p>
          <a:p>
            <a:pPr>
              <a:buFont typeface="Wingdings" pitchFamily="2" charset="2"/>
              <a:buChar char="ü"/>
              <a:defRPr/>
            </a:pPr>
            <a:r>
              <a:rPr lang="es-ES_tradnl" dirty="0">
                <a:latin typeface="Arial" pitchFamily="34" charset="0"/>
                <a:cs typeface="Arial" pitchFamily="34" charset="0"/>
              </a:rPr>
              <a:t>El efecto que permite al transformador funcionar como tal, se conoce como inducción electromagnética.</a:t>
            </a:r>
          </a:p>
          <a:p>
            <a:pPr>
              <a:buFont typeface="Wingdings" pitchFamily="2" charset="2"/>
              <a:buChar char="ü"/>
              <a:defRPr/>
            </a:pPr>
            <a:r>
              <a:rPr lang="es-ES_tradnl" dirty="0">
                <a:latin typeface="Arial" pitchFamily="34" charset="0"/>
                <a:cs typeface="Arial" pitchFamily="34" charset="0"/>
              </a:rPr>
              <a:t> Normalmente esta trasferencia va acompañada de cambios en los valores de tensión y corriente.</a:t>
            </a:r>
            <a:endParaRPr lang="es-MX" dirty="0">
              <a:latin typeface="Arial" pitchFamily="34" charset="0"/>
              <a:cs typeface="Arial" pitchFamily="34" charset="0"/>
            </a:endParaRP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9111" y="4614790"/>
            <a:ext cx="5513701" cy="1621677"/>
          </a:xfrm>
          <a:prstGeom prst="rect">
            <a:avLst/>
          </a:prstGeom>
          <a:ln>
            <a:noFill/>
          </a:ln>
          <a:effectLst>
            <a:softEdge rad="112500"/>
          </a:effectLst>
        </p:spPr>
      </p:pic>
    </p:spTree>
    <p:extLst>
      <p:ext uri="{BB962C8B-B14F-4D97-AF65-F5344CB8AC3E}">
        <p14:creationId xmlns:p14="http://schemas.microsoft.com/office/powerpoint/2010/main" val="24518045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a:xfrm>
            <a:off x="-102220" y="1157270"/>
            <a:ext cx="8643998" cy="785818"/>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s-MX" i="0" u="none" strike="noStrike" kern="1200" spc="0" normalizeH="0" baseline="0" noProof="0" dirty="0">
                <a:ln>
                  <a:noFill/>
                </a:ln>
                <a:effectLst/>
                <a:uLnTx/>
                <a:uFillTx/>
                <a:latin typeface="Arial" pitchFamily="34" charset="0"/>
                <a:ea typeface="+mj-ea"/>
                <a:cs typeface="Arial" pitchFamily="34" charset="0"/>
              </a:rPr>
              <a:t>Transformador</a:t>
            </a:r>
            <a:r>
              <a:rPr kumimoji="0" lang="es-MX" i="0" u="none" strike="noStrike" kern="1200" spc="0" normalizeH="0" noProof="0" dirty="0">
                <a:ln>
                  <a:noFill/>
                </a:ln>
                <a:effectLst/>
                <a:uLnTx/>
                <a:uFillTx/>
                <a:latin typeface="Arial" pitchFamily="34" charset="0"/>
                <a:ea typeface="+mj-ea"/>
                <a:cs typeface="Arial" pitchFamily="34" charset="0"/>
              </a:rPr>
              <a:t> de potencia en aceite             Transformador de distribución</a:t>
            </a:r>
            <a:endParaRPr kumimoji="0" lang="es-MX" i="0" u="none" strike="noStrike" kern="1200" spc="0" normalizeH="0" baseline="0" noProof="0" dirty="0">
              <a:ln>
                <a:noFill/>
              </a:ln>
              <a:effectLst/>
              <a:uLnTx/>
              <a:uFillTx/>
              <a:latin typeface="Arial" pitchFamily="34" charset="0"/>
              <a:ea typeface="+mj-ea"/>
              <a:cs typeface="Arial" pitchFamily="34" charset="0"/>
            </a:endParaRPr>
          </a:p>
        </p:txBody>
      </p:sp>
      <p:pic>
        <p:nvPicPr>
          <p:cNvPr id="1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3438" y="1714488"/>
            <a:ext cx="4064698" cy="4429156"/>
          </a:xfrm>
          <a:prstGeom prst="rect">
            <a:avLst/>
          </a:prstGeom>
          <a:noFill/>
          <a:ln w="9525">
            <a:noFill/>
            <a:miter lim="800000"/>
            <a:headEnd/>
            <a:tailEnd/>
          </a:ln>
        </p:spPr>
      </p:pic>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22 Imagen" descr="IMAG2421.jpg"/>
          <p:cNvPicPr/>
          <p:nvPr/>
        </p:nvPicPr>
        <p:blipFill>
          <a:blip r:embed="rId3" cstate="email">
            <a:extLst>
              <a:ext uri="{28A0092B-C50C-407E-A947-70E740481C1C}">
                <a14:useLocalDpi xmlns:a14="http://schemas.microsoft.com/office/drawing/2010/main" val="0"/>
              </a:ext>
            </a:extLst>
          </a:blip>
          <a:srcRect/>
          <a:stretch>
            <a:fillRect/>
          </a:stretch>
        </p:blipFill>
        <p:spPr>
          <a:xfrm>
            <a:off x="213678" y="1714488"/>
            <a:ext cx="4150504" cy="4562475"/>
          </a:xfrm>
          <a:prstGeom prst="rect">
            <a:avLst/>
          </a:prstGeom>
        </p:spPr>
      </p:pic>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5 Rectángulo"/>
          <p:cNvSpPr/>
          <p:nvPr/>
        </p:nvSpPr>
        <p:spPr>
          <a:xfrm>
            <a:off x="498764" y="1043420"/>
            <a:ext cx="8091054" cy="2031325"/>
          </a:xfrm>
          <a:prstGeom prst="rect">
            <a:avLst/>
          </a:prstGeom>
        </p:spPr>
        <p:txBody>
          <a:bodyPr wrap="square">
            <a:spAutoFit/>
          </a:bodyPr>
          <a:lstStyle/>
          <a:p>
            <a:pPr algn="just"/>
            <a:r>
              <a:rPr lang="es-ES" b="1" dirty="0"/>
              <a:t>Características del Aceite Dieléctrico</a:t>
            </a:r>
          </a:p>
          <a:p>
            <a:pPr algn="just"/>
            <a:r>
              <a:rPr lang="es-ES" dirty="0"/>
              <a:t>El aceite dieléctrico es un lubricante de bases minerales que, por sus características químicas, es ideal para la transmisión y el aislamiento de la electricidad. El aceite de transformador también ayuda al enfriamiento del mismo, sin embargo a lo largo del tiempo y debido al uso, se tiene que realizar un cambio de aceite como parte del mantenimiento para evitar daños que necesiten reparaciones costosas..</a:t>
            </a:r>
          </a:p>
        </p:txBody>
      </p:sp>
      <p:sp>
        <p:nvSpPr>
          <p:cNvPr id="4" name="5 Rectángulo">
            <a:extLst>
              <a:ext uri="{FF2B5EF4-FFF2-40B4-BE49-F238E27FC236}">
                <a16:creationId xmlns:a16="http://schemas.microsoft.com/office/drawing/2014/main" id="{790A147E-E3AC-4762-8633-BC3F0D2D84A0}"/>
              </a:ext>
            </a:extLst>
          </p:cNvPr>
          <p:cNvSpPr/>
          <p:nvPr/>
        </p:nvSpPr>
        <p:spPr>
          <a:xfrm>
            <a:off x="526473" y="3003740"/>
            <a:ext cx="8091054" cy="3416320"/>
          </a:xfrm>
          <a:prstGeom prst="rect">
            <a:avLst/>
          </a:prstGeom>
        </p:spPr>
        <p:txBody>
          <a:bodyPr wrap="square">
            <a:spAutoFit/>
          </a:bodyPr>
          <a:lstStyle/>
          <a:p>
            <a:r>
              <a:rPr lang="es-ES" b="1" dirty="0"/>
              <a:t>Funciones del aceite dieléctrico en un transformador de potencia.</a:t>
            </a:r>
          </a:p>
          <a:p>
            <a:r>
              <a:rPr lang="es-ES" dirty="0"/>
              <a:t>El aceite dieléctrico cumple con las siguientes funciones: </a:t>
            </a:r>
          </a:p>
          <a:p>
            <a:r>
              <a:rPr lang="es-ES" dirty="0"/>
              <a:t>- Medio aislante. </a:t>
            </a:r>
          </a:p>
          <a:p>
            <a:r>
              <a:rPr lang="es-ES" dirty="0"/>
              <a:t>- Medio de transferencia de calor.</a:t>
            </a:r>
          </a:p>
          <a:p>
            <a:pPr>
              <a:buFontTx/>
              <a:buChar char="-"/>
            </a:pPr>
            <a:r>
              <a:rPr lang="es-ES" dirty="0"/>
              <a:t>Protector del papel.</a:t>
            </a:r>
          </a:p>
          <a:p>
            <a:r>
              <a:rPr lang="es-ES" dirty="0"/>
              <a:t>Sirve como herramienta de diagnóstico ya que el aceite está expuesto a: </a:t>
            </a:r>
          </a:p>
          <a:p>
            <a:r>
              <a:rPr lang="es-ES" dirty="0"/>
              <a:t>- Esfuerzos eléctricos.</a:t>
            </a:r>
          </a:p>
          <a:p>
            <a:r>
              <a:rPr lang="es-ES" dirty="0"/>
              <a:t>- Esfuerzos Térmicos. </a:t>
            </a:r>
          </a:p>
          <a:p>
            <a:r>
              <a:rPr lang="es-ES" dirty="0"/>
              <a:t>- Esfuerzos Mecánicos. </a:t>
            </a:r>
          </a:p>
          <a:p>
            <a:r>
              <a:rPr lang="es-ES" dirty="0"/>
              <a:t>-  Humedad en el papel y gases presentes en el transformador: Esto provoca que la celulosa y el aceite se degraden provocando la formación de gases en el transformador </a:t>
            </a: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a:xfrm>
            <a:off x="250001" y="1134111"/>
            <a:ext cx="8643998" cy="410882"/>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s-MX" b="1" i="0" u="none" strike="noStrike" kern="1200" spc="0" normalizeH="0" baseline="0" noProof="0" dirty="0">
                <a:ln>
                  <a:noFill/>
                </a:ln>
                <a:effectLst/>
                <a:uLnTx/>
                <a:uFillTx/>
                <a:latin typeface="Arial" pitchFamily="34" charset="0"/>
                <a:ea typeface="+mj-ea"/>
                <a:cs typeface="Arial" pitchFamily="34" charset="0"/>
              </a:rPr>
              <a:t>Partes principales de un transformador de potencia</a:t>
            </a:r>
          </a:p>
        </p:txBody>
      </p:sp>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7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246" y="1776405"/>
            <a:ext cx="6302168" cy="4268803"/>
          </a:xfrm>
          <a:prstGeom prst="rect">
            <a:avLst/>
          </a:prstGeom>
          <a:noFill/>
          <a:ln w="9525">
            <a:noFill/>
            <a:miter lim="800000"/>
            <a:headEnd/>
            <a:tailEnd/>
          </a:ln>
          <a:effectLst/>
        </p:spPr>
      </p:pic>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s-MX" b="0" i="0" u="none" strike="noStrike" kern="1200" cap="none" spc="0" normalizeH="0" baseline="0" noProof="0" dirty="0">
                <a:ln>
                  <a:noFill/>
                </a:ln>
                <a:solidFill>
                  <a:schemeClr val="tx1"/>
                </a:solidFill>
                <a:effectLst/>
                <a:uLnTx/>
                <a:uFillTx/>
                <a:latin typeface="+mn-lt"/>
                <a:ea typeface="+mn-ea"/>
                <a:cs typeface="+mn-cs"/>
              </a:rPr>
              <a:t>Válvula de filtrado de aceite</a:t>
            </a:r>
            <a:r>
              <a:rPr lang="es-MX" dirty="0"/>
              <a:t>.</a:t>
            </a:r>
            <a:endParaRPr kumimoji="0" lang="es-MX"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s-MX" noProof="0" dirty="0"/>
              <a:t>     </a:t>
            </a:r>
          </a:p>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s-MX" b="0" i="0" u="none" strike="noStrike" kern="1200" cap="none" spc="0" normalizeH="0" baseline="0" dirty="0">
                <a:ln>
                  <a:noFill/>
                </a:ln>
                <a:solidFill>
                  <a:schemeClr val="tx1"/>
                </a:solidFill>
                <a:effectLst/>
                <a:uLnTx/>
                <a:uFillTx/>
                <a:latin typeface="+mn-lt"/>
                <a:ea typeface="+mn-ea"/>
                <a:cs typeface="+mn-cs"/>
              </a:rPr>
              <a:t>     </a:t>
            </a:r>
            <a:r>
              <a:rPr kumimoji="0" lang="es-MX" b="0" i="0" u="none" strike="noStrike" kern="1200" cap="none" spc="0" normalizeH="0" baseline="0" noProof="0" dirty="0">
                <a:ln>
                  <a:noFill/>
                </a:ln>
                <a:solidFill>
                  <a:schemeClr val="tx1"/>
                </a:solidFill>
                <a:effectLst/>
                <a:uLnTx/>
                <a:uFillTx/>
                <a:latin typeface="+mn-lt"/>
                <a:ea typeface="+mn-ea"/>
                <a:cs typeface="+mn-cs"/>
              </a:rPr>
              <a:t>Es la que nos sirve en un transformador de potencia para usarla cuando sea requerida en caso de filtrado de aceite, esta válvula es conectada a través de mangueras a una maquina de filtrado de aceite(stock). </a:t>
            </a:r>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lang="es-MX"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s-MX" b="0" i="0" u="none" strike="noStrike" kern="1200" cap="none" spc="0" normalizeH="0" baseline="0" noProof="0" dirty="0">
                <a:ln>
                  <a:noFill/>
                </a:ln>
                <a:solidFill>
                  <a:schemeClr val="tx1"/>
                </a:solidFill>
                <a:effectLst/>
                <a:uLnTx/>
                <a:uFillTx/>
                <a:latin typeface="+mn-lt"/>
                <a:ea typeface="+mn-ea"/>
                <a:cs typeface="+mn-cs"/>
              </a:rPr>
              <a:t>Tanque conservador</a:t>
            </a:r>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lang="es-MX" dirty="0"/>
          </a:p>
          <a:p>
            <a:pPr marL="342900" indent="-342900" algn="just">
              <a:spcBef>
                <a:spcPct val="20000"/>
              </a:spcBef>
            </a:pPr>
            <a:r>
              <a:rPr lang="es-MX" dirty="0"/>
              <a:t>     Este dispositivo provisto en la parte superior del transformador es el que nos viene dando el reflejo del aceite total contenido en la cuba y cuenta con un indicador de nivel de aceite y un indicador de porciento de liquido y en caso de existir fugas de aceite este tanque conserva el nivel de aceite en el transformador de potencia.</a:t>
            </a:r>
          </a:p>
          <a:p>
            <a:pPr marL="342900" indent="-342900" algn="just">
              <a:spcBef>
                <a:spcPct val="20000"/>
              </a:spcBef>
            </a:pPr>
            <a:endParaRPr lang="es-MX" dirty="0"/>
          </a:p>
          <a:p>
            <a:pPr marL="342900" indent="-342900" algn="just">
              <a:spcBef>
                <a:spcPct val="20000"/>
              </a:spcBef>
            </a:pPr>
            <a:endParaRPr lang="es-MX" dirty="0"/>
          </a:p>
          <a:p>
            <a:pPr marL="342900" indent="-342900" algn="just">
              <a:spcBef>
                <a:spcPct val="20000"/>
              </a:spcBef>
            </a:pPr>
            <a:endParaRPr lang="es-ES"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indent="-342900" algn="just">
              <a:spcBef>
                <a:spcPct val="20000"/>
              </a:spcBef>
            </a:pPr>
            <a:r>
              <a:rPr lang="es-MX" dirty="0"/>
              <a:t>Relevador </a:t>
            </a:r>
            <a:r>
              <a:rPr lang="es-MX" dirty="0" err="1"/>
              <a:t>Buchotlz</a:t>
            </a:r>
            <a:r>
              <a:rPr lang="es-MX" dirty="0"/>
              <a:t>:</a:t>
            </a:r>
          </a:p>
          <a:p>
            <a:pPr marL="342900" indent="-342900" algn="just">
              <a:spcBef>
                <a:spcPct val="20000"/>
              </a:spcBef>
            </a:pPr>
            <a:endParaRPr lang="es-MX" dirty="0"/>
          </a:p>
          <a:p>
            <a:pPr marL="342900" indent="-342900" algn="just">
              <a:spcBef>
                <a:spcPct val="20000"/>
              </a:spcBef>
            </a:pPr>
            <a:r>
              <a:rPr lang="es-MX" dirty="0"/>
              <a:t>     Este dispositivo consta de dos flotadores uno para alarma y uno de disparo. Cuando existen cortocircuitos internos dentro del transformador estos generan gases, </a:t>
            </a:r>
            <a:r>
              <a:rPr lang="es-ES_tradnl" dirty="0"/>
              <a:t>si dichos calentamientos son del orden de 150°C o mayores se producen gases</a:t>
            </a:r>
            <a:r>
              <a:rPr lang="es-MX" dirty="0"/>
              <a:t>  que tratan de subir a la parte mas alta (tanque conservador) y este los detecta en forma de burbujas, precisamente antes se encuentra instalado este relevador el cual  hace que los flotadores cambien su posición.</a:t>
            </a:r>
          </a:p>
          <a:p>
            <a:pPr marL="342900" indent="-342900" algn="just">
              <a:spcBef>
                <a:spcPct val="20000"/>
              </a:spcBef>
            </a:pPr>
            <a:endParaRPr lang="es-MX" dirty="0"/>
          </a:p>
          <a:p>
            <a:pPr marL="342900" indent="-342900" algn="just">
              <a:spcBef>
                <a:spcPct val="20000"/>
              </a:spcBef>
            </a:pPr>
            <a:r>
              <a:rPr lang="es-MX" dirty="0"/>
              <a:t>Boquillas primarias de alta tensión:</a:t>
            </a:r>
          </a:p>
          <a:p>
            <a:pPr marL="342900" indent="-342900" algn="just">
              <a:spcBef>
                <a:spcPct val="20000"/>
              </a:spcBef>
            </a:pPr>
            <a:endParaRPr lang="es-MX" dirty="0"/>
          </a:p>
          <a:p>
            <a:pPr marL="342900" indent="-342900" algn="just">
              <a:spcBef>
                <a:spcPct val="20000"/>
              </a:spcBef>
            </a:pPr>
            <a:r>
              <a:rPr lang="es-MX" dirty="0"/>
              <a:t>     Son parte fundamental del transformador ya que son las encargadas de proporcionar el aislamiento, además que son las que reciben la energía eléctrica (boquillas primarias) no necesariamente el de mayor voltaje.</a:t>
            </a:r>
            <a:endParaRPr lang="es-ES" dirty="0"/>
          </a:p>
          <a:p>
            <a:pPr marL="342900" indent="-342900" algn="just">
              <a:spcBef>
                <a:spcPct val="20000"/>
              </a:spcBef>
            </a:pPr>
            <a:endParaRPr lang="es-MX" dirty="0"/>
          </a:p>
          <a:p>
            <a:pPr marL="342900" indent="-342900" algn="just">
              <a:spcBef>
                <a:spcPct val="20000"/>
              </a:spcBef>
            </a:pPr>
            <a:endParaRPr lang="es-MX" dirty="0"/>
          </a:p>
          <a:p>
            <a:pPr marL="342900" indent="-342900" algn="just">
              <a:spcBef>
                <a:spcPct val="20000"/>
              </a:spcBef>
            </a:pPr>
            <a:endParaRPr lang="es-ES"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indent="-342900" algn="just">
              <a:spcBef>
                <a:spcPct val="20000"/>
              </a:spcBef>
            </a:pPr>
            <a:r>
              <a:rPr lang="es-ES" dirty="0"/>
              <a:t>Boquillas secundarias de alta tensión:</a:t>
            </a:r>
          </a:p>
          <a:p>
            <a:pPr marL="342900" indent="-342900" algn="just">
              <a:spcBef>
                <a:spcPct val="20000"/>
              </a:spcBef>
            </a:pPr>
            <a:endParaRPr lang="es-ES" dirty="0"/>
          </a:p>
          <a:p>
            <a:pPr marL="342900" indent="-342900" algn="just">
              <a:spcBef>
                <a:spcPct val="20000"/>
              </a:spcBef>
            </a:pPr>
            <a:r>
              <a:rPr lang="es-MX" dirty="0"/>
              <a:t>     Son parte fundamental del transformador ya que son las encargadas de proporcionar el aislamiento, además que son las que se encargan de entregar  la energía eléctrica (boquillas secundarias) no necesariamente el de menor voltaje. </a:t>
            </a:r>
          </a:p>
          <a:p>
            <a:pPr marL="342900" indent="-342900" algn="just">
              <a:spcBef>
                <a:spcPct val="20000"/>
              </a:spcBef>
            </a:pPr>
            <a:endParaRPr lang="es-MX" dirty="0"/>
          </a:p>
          <a:p>
            <a:pPr marL="342900" indent="-342900" algn="just">
              <a:spcBef>
                <a:spcPct val="20000"/>
              </a:spcBef>
            </a:pPr>
            <a:r>
              <a:rPr lang="es-MX" dirty="0"/>
              <a:t>Cambiador automático de derivaciones o de </a:t>
            </a:r>
            <a:r>
              <a:rPr lang="es-MX" dirty="0" err="1"/>
              <a:t>TAP`s</a:t>
            </a:r>
            <a:r>
              <a:rPr lang="es-MX" dirty="0"/>
              <a:t> bajo carga:</a:t>
            </a:r>
          </a:p>
          <a:p>
            <a:pPr marL="342900" indent="-342900" algn="just">
              <a:spcBef>
                <a:spcPct val="20000"/>
              </a:spcBef>
            </a:pPr>
            <a:endParaRPr lang="es-MX" dirty="0"/>
          </a:p>
          <a:p>
            <a:pPr marL="342900" indent="-342900" algn="just">
              <a:spcBef>
                <a:spcPct val="20000"/>
              </a:spcBef>
            </a:pPr>
            <a:r>
              <a:rPr lang="es-MX" dirty="0"/>
              <a:t>     Este dispositivo en mención nos sirve para subir o bajar niveles de voltaje ya que es el encargado de mover la relación de transformación de cada bobina en un transformador de potencia (toma o disminuye cantidad de vueltas según sea requerido), el cambiador bajo carga se puede encontrar en los devanados primarios o secundarios.</a:t>
            </a:r>
            <a:endParaRPr lang="es-ES" dirty="0"/>
          </a:p>
          <a:p>
            <a:pPr marL="342900" indent="-342900" algn="just">
              <a:spcBef>
                <a:spcPct val="20000"/>
              </a:spcBef>
            </a:pPr>
            <a:endParaRPr lang="es-ES" dirty="0"/>
          </a:p>
          <a:p>
            <a:pPr marL="342900" indent="-342900" algn="just">
              <a:spcBef>
                <a:spcPct val="20000"/>
              </a:spcBef>
            </a:pPr>
            <a:endParaRPr lang="es-MX" dirty="0"/>
          </a:p>
          <a:p>
            <a:pPr marL="342900" indent="-342900" algn="just">
              <a:spcBef>
                <a:spcPct val="20000"/>
              </a:spcBef>
            </a:pPr>
            <a:endParaRPr lang="es-MX" dirty="0"/>
          </a:p>
          <a:p>
            <a:pPr marL="342900" indent="-342900" algn="just">
              <a:spcBef>
                <a:spcPct val="20000"/>
              </a:spcBef>
            </a:pPr>
            <a:endParaRPr lang="es-ES"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indent="-342900" algn="just">
              <a:spcBef>
                <a:spcPct val="20000"/>
              </a:spcBef>
            </a:pPr>
            <a:r>
              <a:rPr lang="es-ES" dirty="0"/>
              <a:t>Válvula de drenaje de aceite:</a:t>
            </a:r>
          </a:p>
          <a:p>
            <a:pPr marL="342900" indent="-342900" algn="just">
              <a:spcBef>
                <a:spcPct val="20000"/>
              </a:spcBef>
            </a:pPr>
            <a:endParaRPr lang="es-ES" dirty="0"/>
          </a:p>
          <a:p>
            <a:pPr marL="342900" indent="-342900" algn="just">
              <a:spcBef>
                <a:spcPct val="20000"/>
              </a:spcBef>
            </a:pPr>
            <a:r>
              <a:rPr lang="es-MX" dirty="0"/>
              <a:t>     Esta válvula es la que nos sirve tanto para cargar o descargar los niveles de aceite de un transformador de potencia y es la que se usa cuando se desea tomar una muestra de aceite para pruebas de cromatografía de gases ya que es la que se encuentra en la parte mas baja del transformador y es por cierto donde se encuentran alojados el mayor numero de contaminantes del aceite.</a:t>
            </a:r>
          </a:p>
          <a:p>
            <a:pPr marL="342900" indent="-342900" algn="just">
              <a:spcBef>
                <a:spcPct val="20000"/>
              </a:spcBef>
            </a:pPr>
            <a:endParaRPr lang="es-MX" dirty="0"/>
          </a:p>
          <a:p>
            <a:pPr marL="342900" indent="-342900" algn="just">
              <a:spcBef>
                <a:spcPct val="20000"/>
              </a:spcBef>
            </a:pPr>
            <a:r>
              <a:rPr lang="es-MX" dirty="0"/>
              <a:t>Bobinas:</a:t>
            </a:r>
          </a:p>
          <a:p>
            <a:pPr marL="342900" indent="-342900" algn="just">
              <a:spcBef>
                <a:spcPct val="20000"/>
              </a:spcBef>
            </a:pPr>
            <a:endParaRPr lang="es-MX" dirty="0"/>
          </a:p>
          <a:p>
            <a:pPr marL="342900" indent="-342900" algn="just">
              <a:spcBef>
                <a:spcPct val="20000"/>
              </a:spcBef>
            </a:pPr>
            <a:r>
              <a:rPr lang="es-MX" dirty="0"/>
              <a:t>     Son las encargadas de recibir o entregar la energía eléctrica (primarias y secundarias) por medio de inducción electromagnética transfieren energía eléctrica de un circuito a otro.</a:t>
            </a:r>
            <a:endParaRPr lang="es-ES" dirty="0"/>
          </a:p>
          <a:p>
            <a:pPr marL="342900" indent="-342900" algn="just">
              <a:spcBef>
                <a:spcPct val="20000"/>
              </a:spcBef>
            </a:pPr>
            <a:endParaRPr lang="es-MX" dirty="0"/>
          </a:p>
          <a:p>
            <a:pPr marL="342900" indent="-342900" algn="just">
              <a:spcBef>
                <a:spcPct val="20000"/>
              </a:spcBef>
            </a:pPr>
            <a:endParaRPr lang="es-MX" dirty="0"/>
          </a:p>
          <a:p>
            <a:pPr marL="342900" indent="-342900" algn="just">
              <a:spcBef>
                <a:spcPct val="20000"/>
              </a:spcBef>
            </a:pPr>
            <a:endParaRPr lang="es-ES"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indent="-342900" algn="just">
              <a:spcBef>
                <a:spcPct val="20000"/>
              </a:spcBef>
            </a:pPr>
            <a:r>
              <a:rPr lang="es-ES" dirty="0"/>
              <a:t>Núcleo:</a:t>
            </a:r>
          </a:p>
          <a:p>
            <a:pPr marL="342900" indent="-342900" algn="just">
              <a:spcBef>
                <a:spcPct val="20000"/>
              </a:spcBef>
            </a:pPr>
            <a:endParaRPr lang="es-ES" dirty="0"/>
          </a:p>
          <a:p>
            <a:pPr marL="342900" indent="-342900" algn="just">
              <a:spcBef>
                <a:spcPct val="20000"/>
              </a:spcBef>
            </a:pPr>
            <a:r>
              <a:rPr lang="es-MX" dirty="0"/>
              <a:t>     Es el encargado de formar los campos magnéticos y dar direccionalidad a los flujos magnéticos, cuando existe circulación de corriente además nos sirve para sujetar las bobinas primarias y secundarias de un transformador de potencia.</a:t>
            </a:r>
          </a:p>
          <a:p>
            <a:pPr marL="342900" indent="-342900" algn="just">
              <a:spcBef>
                <a:spcPct val="20000"/>
              </a:spcBef>
            </a:pPr>
            <a:endParaRPr lang="es-MX" dirty="0"/>
          </a:p>
          <a:p>
            <a:pPr marL="342900" indent="-342900" algn="just">
              <a:spcBef>
                <a:spcPct val="20000"/>
              </a:spcBef>
            </a:pPr>
            <a:r>
              <a:rPr lang="es-MX" dirty="0"/>
              <a:t>Caja de terminales para dispositivos de protección (gabinete):</a:t>
            </a:r>
          </a:p>
          <a:p>
            <a:pPr marL="342900" indent="-342900" algn="just">
              <a:spcBef>
                <a:spcPct val="20000"/>
              </a:spcBef>
            </a:pPr>
            <a:endParaRPr lang="es-MX" dirty="0"/>
          </a:p>
          <a:p>
            <a:pPr marL="342900" indent="-342900" algn="just">
              <a:spcBef>
                <a:spcPct val="20000"/>
              </a:spcBef>
            </a:pPr>
            <a:r>
              <a:rPr lang="es-MX" dirty="0"/>
              <a:t>      Aquí es donde llegan todas las señales provenientes de los accesorios o equipos auxiliares de protección del transformador de potencia y de aquí es donde parten a diferentes puntos (Unidad Terminal Remota, relevadores de protección etc.)</a:t>
            </a:r>
          </a:p>
          <a:p>
            <a:pPr marL="342900" indent="-342900" algn="just">
              <a:spcBef>
                <a:spcPct val="20000"/>
              </a:spcBef>
            </a:pPr>
            <a:endParaRPr lang="es-MX" dirty="0"/>
          </a:p>
          <a:p>
            <a:pPr marL="342900" indent="-342900" algn="just">
              <a:spcBef>
                <a:spcPct val="20000"/>
              </a:spcBef>
            </a:pPr>
            <a:endParaRPr lang="es-ES" dirty="0"/>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3"/>
          <p:cNvSpPr txBox="1">
            <a:spLocks noChangeArrowheads="1"/>
          </p:cNvSpPr>
          <p:nvPr/>
        </p:nvSpPr>
        <p:spPr>
          <a:xfrm>
            <a:off x="249382" y="1066800"/>
            <a:ext cx="8229600" cy="4525963"/>
          </a:xfrm>
          <a:prstGeom prst="rect">
            <a:avLst/>
          </a:prstGeom>
        </p:spPr>
        <p:txBody>
          <a:bodyPr/>
          <a:lstStyle/>
          <a:p>
            <a:pPr marL="342900" indent="-342900" algn="just">
              <a:spcBef>
                <a:spcPct val="20000"/>
              </a:spcBef>
            </a:pPr>
            <a:r>
              <a:rPr lang="es-ES" dirty="0"/>
              <a:t>Radiadores:</a:t>
            </a:r>
          </a:p>
          <a:p>
            <a:pPr marL="342900" indent="-342900" algn="just">
              <a:spcBef>
                <a:spcPct val="20000"/>
              </a:spcBef>
            </a:pPr>
            <a:endParaRPr lang="es-ES" dirty="0"/>
          </a:p>
          <a:p>
            <a:pPr marL="342900" indent="-342900" algn="just">
              <a:spcBef>
                <a:spcPct val="20000"/>
              </a:spcBef>
            </a:pPr>
            <a:r>
              <a:rPr lang="es-MX" dirty="0"/>
              <a:t>     Son los que tienen como fin dar enfriamiento al liquido aislante y dieléctrico (aceite), así como a las partes constitutivas del transformador de potencia (bobinas, núcleo, papel, madera etc.) estos radiadores por lo general vienen provistos de abanicos para dar mayor capacidad de enfriamiento o en algunas ocasiones se aprovechan bombas para recircular y dar mayor enfriamiento.</a:t>
            </a:r>
          </a:p>
          <a:p>
            <a:pPr marL="342900" indent="-342900" algn="just">
              <a:spcBef>
                <a:spcPct val="20000"/>
              </a:spcBef>
            </a:pPr>
            <a:endParaRPr lang="es-MX" dirty="0"/>
          </a:p>
          <a:p>
            <a:pPr marL="342900" indent="-342900" algn="just">
              <a:spcBef>
                <a:spcPct val="20000"/>
              </a:spcBef>
            </a:pPr>
            <a:r>
              <a:rPr lang="es-ES" dirty="0"/>
              <a:t>Placa de datos:</a:t>
            </a:r>
          </a:p>
          <a:p>
            <a:pPr marL="342900" indent="-342900" algn="just">
              <a:spcBef>
                <a:spcPct val="20000"/>
              </a:spcBef>
            </a:pPr>
            <a:endParaRPr lang="es-ES" dirty="0"/>
          </a:p>
          <a:p>
            <a:pPr marL="342900" indent="-342900" algn="just">
              <a:spcBef>
                <a:spcPct val="20000"/>
              </a:spcBef>
            </a:pPr>
            <a:r>
              <a:rPr lang="es-ES" dirty="0"/>
              <a:t>	En esta placa contiene los datos básicos del transformador de potencia como su tipo de conexión, impedancia, año de fabricación, marca, pasos del cambiador de derivaciones, peso del equipo con y sin aceite, etc.</a:t>
            </a:r>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E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662948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55420" y="1039089"/>
            <a:ext cx="8977745" cy="1754326"/>
          </a:xfrm>
          <a:prstGeom prst="rect">
            <a:avLst/>
          </a:prstGeom>
        </p:spPr>
        <p:txBody>
          <a:bodyPr wrap="square">
            <a:spAutoFit/>
          </a:bodyPr>
          <a:lstStyle/>
          <a:p>
            <a:pPr algn="just"/>
            <a:r>
              <a:rPr lang="es-ES" dirty="0"/>
              <a:t>Las redes eléctricas fallan y deben evitarse las fallas a través del diagnostico predictivo y el mantenimiento preventivo, en la estación, días y horarios adecuados.</a:t>
            </a:r>
          </a:p>
          <a:p>
            <a:pPr algn="just"/>
            <a:endParaRPr lang="es-ES" dirty="0"/>
          </a:p>
          <a:p>
            <a:pPr algn="just"/>
            <a:r>
              <a:rPr lang="es-ES" altLang="es-MX" dirty="0"/>
              <a:t>Todos los equipos eléctricos requieren de protecciones para </a:t>
            </a:r>
            <a:r>
              <a:rPr lang="es-ES" altLang="es-MX" dirty="0" err="1"/>
              <a:t>desenergizarlos</a:t>
            </a:r>
            <a:r>
              <a:rPr lang="es-ES" altLang="es-MX" dirty="0"/>
              <a:t> en caso de falla, y así tratar de disminuir el daño.</a:t>
            </a:r>
          </a:p>
          <a:p>
            <a:pPr algn="just"/>
            <a:endParaRPr lang="es-ES" dirty="0"/>
          </a:p>
        </p:txBody>
      </p:sp>
      <p:pic>
        <p:nvPicPr>
          <p:cNvPr id="9216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727" y="2862690"/>
            <a:ext cx="4378037" cy="3325092"/>
          </a:xfrm>
          <a:prstGeom prst="rect">
            <a:avLst/>
          </a:prstGeom>
          <a:noFill/>
          <a:ln w="9525">
            <a:noFill/>
            <a:miter lim="800000"/>
            <a:headEnd/>
            <a:tailEnd/>
          </a:ln>
          <a:effectLst/>
        </p:spPr>
      </p:pic>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a:extLst>
              <a:ext uri="{FF2B5EF4-FFF2-40B4-BE49-F238E27FC236}">
                <a16:creationId xmlns:a16="http://schemas.microsoft.com/office/drawing/2014/main" id="{B963B24C-BC10-432B-9DEA-A0194331F51C}"/>
              </a:ext>
            </a:extLst>
          </p:cNvPr>
          <p:cNvSpPr txBox="1"/>
          <p:nvPr/>
        </p:nvSpPr>
        <p:spPr>
          <a:xfrm>
            <a:off x="250257" y="981780"/>
            <a:ext cx="9028498" cy="707886"/>
          </a:xfrm>
          <a:prstGeom prst="rect">
            <a:avLst/>
          </a:prstGeom>
          <a:noFill/>
        </p:spPr>
        <p:txBody>
          <a:bodyPr wrap="square" rtlCol="0">
            <a:spAutoFit/>
          </a:bodyPr>
          <a:lstStyle/>
          <a:p>
            <a:r>
              <a:rPr lang="es-ES" sz="2000" b="1" dirty="0">
                <a:solidFill>
                  <a:srgbClr val="00B050"/>
                </a:solidFill>
              </a:rPr>
              <a:t>Simbología de Protecciones Código ANSI, mas comunes en los transformadores</a:t>
            </a:r>
          </a:p>
        </p:txBody>
      </p:sp>
      <p:sp>
        <p:nvSpPr>
          <p:cNvPr id="38" name="122 Elipse">
            <a:extLst>
              <a:ext uri="{FF2B5EF4-FFF2-40B4-BE49-F238E27FC236}">
                <a16:creationId xmlns:a16="http://schemas.microsoft.com/office/drawing/2014/main" id="{3F430610-DF2B-463D-B2E3-136E526AB793}"/>
              </a:ext>
            </a:extLst>
          </p:cNvPr>
          <p:cNvSpPr/>
          <p:nvPr/>
        </p:nvSpPr>
        <p:spPr bwMode="auto">
          <a:xfrm>
            <a:off x="214201" y="1924562"/>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63</a:t>
            </a:r>
          </a:p>
        </p:txBody>
      </p:sp>
      <p:sp>
        <p:nvSpPr>
          <p:cNvPr id="42" name="141 Elipse">
            <a:extLst>
              <a:ext uri="{FF2B5EF4-FFF2-40B4-BE49-F238E27FC236}">
                <a16:creationId xmlns:a16="http://schemas.microsoft.com/office/drawing/2014/main" id="{78EDE4C7-3C18-4724-89BA-6AE5934A070B}"/>
              </a:ext>
            </a:extLst>
          </p:cNvPr>
          <p:cNvSpPr/>
          <p:nvPr/>
        </p:nvSpPr>
        <p:spPr bwMode="auto">
          <a:xfrm>
            <a:off x="250257" y="3136448"/>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86</a:t>
            </a:r>
          </a:p>
        </p:txBody>
      </p:sp>
      <p:sp>
        <p:nvSpPr>
          <p:cNvPr id="44" name="156 CuadroTexto">
            <a:extLst>
              <a:ext uri="{FF2B5EF4-FFF2-40B4-BE49-F238E27FC236}">
                <a16:creationId xmlns:a16="http://schemas.microsoft.com/office/drawing/2014/main" id="{8269E9E7-2D76-4097-A382-B8F64EB5E310}"/>
              </a:ext>
            </a:extLst>
          </p:cNvPr>
          <p:cNvSpPr txBox="1">
            <a:spLocks noChangeArrowheads="1"/>
          </p:cNvSpPr>
          <p:nvPr/>
        </p:nvSpPr>
        <p:spPr bwMode="auto">
          <a:xfrm>
            <a:off x="857138" y="1976507"/>
            <a:ext cx="39901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err="1">
                <a:solidFill>
                  <a:srgbClr val="00040C"/>
                </a:solidFill>
                <a:latin typeface="+mj-lt"/>
              </a:rPr>
              <a:t>Bucholtz</a:t>
            </a:r>
            <a:r>
              <a:rPr lang="es-ES" altLang="es-ES" sz="2000" dirty="0">
                <a:solidFill>
                  <a:srgbClr val="00040C"/>
                </a:solidFill>
                <a:latin typeface="+mj-lt"/>
              </a:rPr>
              <a:t> Relé de gases o de flujo</a:t>
            </a:r>
          </a:p>
        </p:txBody>
      </p:sp>
      <p:sp>
        <p:nvSpPr>
          <p:cNvPr id="50" name="162 CuadroTexto">
            <a:extLst>
              <a:ext uri="{FF2B5EF4-FFF2-40B4-BE49-F238E27FC236}">
                <a16:creationId xmlns:a16="http://schemas.microsoft.com/office/drawing/2014/main" id="{19284E14-2568-4DC8-A2F2-DCB7B81377D7}"/>
              </a:ext>
            </a:extLst>
          </p:cNvPr>
          <p:cNvSpPr txBox="1">
            <a:spLocks noChangeArrowheads="1"/>
          </p:cNvSpPr>
          <p:nvPr/>
        </p:nvSpPr>
        <p:spPr bwMode="auto">
          <a:xfrm>
            <a:off x="928119" y="3188393"/>
            <a:ext cx="28520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Bloqueo Cierre</a:t>
            </a:r>
          </a:p>
        </p:txBody>
      </p:sp>
      <p:sp>
        <p:nvSpPr>
          <p:cNvPr id="56" name="169 Elipse">
            <a:extLst>
              <a:ext uri="{FF2B5EF4-FFF2-40B4-BE49-F238E27FC236}">
                <a16:creationId xmlns:a16="http://schemas.microsoft.com/office/drawing/2014/main" id="{48C12C69-6CA6-4164-B16B-47D92F7D14DE}"/>
              </a:ext>
            </a:extLst>
          </p:cNvPr>
          <p:cNvSpPr/>
          <p:nvPr/>
        </p:nvSpPr>
        <p:spPr bwMode="auto">
          <a:xfrm>
            <a:off x="250257" y="2530505"/>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87T</a:t>
            </a:r>
          </a:p>
        </p:txBody>
      </p:sp>
      <p:sp>
        <p:nvSpPr>
          <p:cNvPr id="57" name="170 CuadroTexto">
            <a:extLst>
              <a:ext uri="{FF2B5EF4-FFF2-40B4-BE49-F238E27FC236}">
                <a16:creationId xmlns:a16="http://schemas.microsoft.com/office/drawing/2014/main" id="{1A389A62-7AF6-4530-A432-B5DF1FD38BC8}"/>
              </a:ext>
            </a:extLst>
          </p:cNvPr>
          <p:cNvSpPr txBox="1">
            <a:spLocks noChangeArrowheads="1"/>
          </p:cNvSpPr>
          <p:nvPr/>
        </p:nvSpPr>
        <p:spPr bwMode="auto">
          <a:xfrm>
            <a:off x="928119" y="2428562"/>
            <a:ext cx="30793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diferencial de Transformador</a:t>
            </a:r>
          </a:p>
        </p:txBody>
      </p:sp>
      <p:sp>
        <p:nvSpPr>
          <p:cNvPr id="60" name="173 Elipse">
            <a:extLst>
              <a:ext uri="{FF2B5EF4-FFF2-40B4-BE49-F238E27FC236}">
                <a16:creationId xmlns:a16="http://schemas.microsoft.com/office/drawing/2014/main" id="{6632DD66-76B3-4A71-96F0-87877E38A947}"/>
              </a:ext>
            </a:extLst>
          </p:cNvPr>
          <p:cNvSpPr/>
          <p:nvPr/>
        </p:nvSpPr>
        <p:spPr bwMode="auto">
          <a:xfrm>
            <a:off x="5054874" y="1924562"/>
            <a:ext cx="642937" cy="605943"/>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b="1" dirty="0">
                <a:solidFill>
                  <a:schemeClr val="bg1"/>
                </a:solidFill>
                <a:latin typeface="+mj-lt"/>
              </a:rPr>
              <a:t>49</a:t>
            </a:r>
            <a:endParaRPr lang="es-ES" sz="1800" b="1" dirty="0">
              <a:solidFill>
                <a:schemeClr val="bg1"/>
              </a:solidFill>
              <a:latin typeface="+mj-lt"/>
            </a:endParaRPr>
          </a:p>
        </p:txBody>
      </p:sp>
      <p:sp>
        <p:nvSpPr>
          <p:cNvPr id="61" name="174 CuadroTexto">
            <a:extLst>
              <a:ext uri="{FF2B5EF4-FFF2-40B4-BE49-F238E27FC236}">
                <a16:creationId xmlns:a16="http://schemas.microsoft.com/office/drawing/2014/main" id="{60A43B3D-9A12-48AF-8EE2-5A6CE3C29324}"/>
              </a:ext>
            </a:extLst>
          </p:cNvPr>
          <p:cNvSpPr txBox="1">
            <a:spLocks noChangeArrowheads="1"/>
          </p:cNvSpPr>
          <p:nvPr/>
        </p:nvSpPr>
        <p:spPr bwMode="auto">
          <a:xfrm>
            <a:off x="5980452" y="1822619"/>
            <a:ext cx="286768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a:t>
            </a:r>
            <a:r>
              <a:rPr lang="es-ES" altLang="es-ES" sz="2000" dirty="0" err="1">
                <a:solidFill>
                  <a:srgbClr val="00040C"/>
                </a:solidFill>
                <a:latin typeface="+mj-lt"/>
              </a:rPr>
              <a:t>sobretemperatura</a:t>
            </a:r>
            <a:r>
              <a:rPr lang="es-ES" altLang="es-ES" sz="2000" dirty="0">
                <a:solidFill>
                  <a:srgbClr val="00040C"/>
                </a:solidFill>
                <a:latin typeface="+mj-lt"/>
              </a:rPr>
              <a:t> del TR</a:t>
            </a:r>
          </a:p>
        </p:txBody>
      </p:sp>
      <p:sp>
        <p:nvSpPr>
          <p:cNvPr id="30" name="29 CuadroTexto"/>
          <p:cNvSpPr txBox="1"/>
          <p:nvPr/>
        </p:nvSpPr>
        <p:spPr>
          <a:xfrm>
            <a:off x="180982" y="4045527"/>
            <a:ext cx="4016945" cy="1477328"/>
          </a:xfrm>
          <a:prstGeom prst="rect">
            <a:avLst/>
          </a:prstGeom>
          <a:noFill/>
        </p:spPr>
        <p:txBody>
          <a:bodyPr wrap="square" rtlCol="0">
            <a:spAutoFit/>
          </a:bodyPr>
          <a:lstStyle/>
          <a:p>
            <a:pPr algn="just"/>
            <a:r>
              <a:rPr lang="es-ES" dirty="0"/>
              <a:t>Al presentarse la operación de la protección 63 u 87T opera la protección 86 bloqueando la operación de los interruptores para evitar daños al transformador.</a:t>
            </a:r>
          </a:p>
        </p:txBody>
      </p:sp>
      <p:sp>
        <p:nvSpPr>
          <p:cNvPr id="31" name="30 CuadroTexto"/>
          <p:cNvSpPr txBox="1"/>
          <p:nvPr/>
        </p:nvSpPr>
        <p:spPr>
          <a:xfrm>
            <a:off x="5054874" y="4017817"/>
            <a:ext cx="4089126" cy="1200329"/>
          </a:xfrm>
          <a:prstGeom prst="rect">
            <a:avLst/>
          </a:prstGeom>
          <a:noFill/>
        </p:spPr>
        <p:txBody>
          <a:bodyPr wrap="square" rtlCol="0">
            <a:spAutoFit/>
          </a:bodyPr>
          <a:lstStyle/>
          <a:p>
            <a:pPr algn="just"/>
            <a:r>
              <a:rPr lang="es-ES" dirty="0"/>
              <a:t>Esta protección puede evitar que la temperatura del transformador alcance niveles peligrosos para su operación.</a:t>
            </a:r>
          </a:p>
        </p:txBody>
      </p:sp>
      <p:sp>
        <p:nvSpPr>
          <p:cNvPr id="3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4" name="13 Imagen" descr="FIGURAS\Fig6_07.jpg"/>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01673" y="1113325"/>
            <a:ext cx="3934800" cy="4492800"/>
          </a:xfrm>
          <a:prstGeom prst="rect">
            <a:avLst/>
          </a:prstGeom>
          <a:noFill/>
          <a:ln>
            <a:noFill/>
          </a:ln>
        </p:spPr>
      </p:pic>
      <p:pic>
        <p:nvPicPr>
          <p:cNvPr id="15" name="14 Imagen"/>
          <p:cNvPicPr/>
          <p:nvPr/>
        </p:nvPicPr>
        <p:blipFill>
          <a:blip r:embed="rId3">
            <a:extLst>
              <a:ext uri="{28A0092B-C50C-407E-A947-70E740481C1C}">
                <a14:useLocalDpi xmlns:a14="http://schemas.microsoft.com/office/drawing/2010/main" val="0"/>
              </a:ext>
            </a:extLst>
          </a:blip>
          <a:srcRect/>
          <a:stretch>
            <a:fillRect/>
          </a:stretch>
        </p:blipFill>
        <p:spPr bwMode="auto">
          <a:xfrm>
            <a:off x="4336473" y="1887860"/>
            <a:ext cx="4613564" cy="2365982"/>
          </a:xfrm>
          <a:prstGeom prst="rect">
            <a:avLst/>
          </a:prstGeom>
          <a:noFill/>
          <a:ln>
            <a:noFill/>
          </a:ln>
        </p:spPr>
      </p:pic>
      <p:sp>
        <p:nvSpPr>
          <p:cNvPr id="16" name="15 CuadroTexto"/>
          <p:cNvSpPr txBox="1"/>
          <p:nvPr/>
        </p:nvSpPr>
        <p:spPr>
          <a:xfrm>
            <a:off x="401673" y="5675400"/>
            <a:ext cx="4073237" cy="523220"/>
          </a:xfrm>
          <a:prstGeom prst="rect">
            <a:avLst/>
          </a:prstGeom>
          <a:noFill/>
        </p:spPr>
        <p:txBody>
          <a:bodyPr wrap="square" rtlCol="0">
            <a:spAutoFit/>
          </a:bodyPr>
          <a:lstStyle/>
          <a:p>
            <a:pPr algn="ctr"/>
            <a:r>
              <a:rPr lang="es-ES" sz="1400" dirty="0"/>
              <a:t>DIAGRAMA ESQUEMATICO DEL RELEVADOR BUCHOTLZ</a:t>
            </a:r>
          </a:p>
        </p:txBody>
      </p:sp>
      <p:sp>
        <p:nvSpPr>
          <p:cNvPr id="17" name="16 CuadroTexto"/>
          <p:cNvSpPr txBox="1"/>
          <p:nvPr/>
        </p:nvSpPr>
        <p:spPr>
          <a:xfrm>
            <a:off x="4807528" y="4504823"/>
            <a:ext cx="4073237" cy="523220"/>
          </a:xfrm>
          <a:prstGeom prst="rect">
            <a:avLst/>
          </a:prstGeom>
          <a:noFill/>
        </p:spPr>
        <p:txBody>
          <a:bodyPr wrap="square" rtlCol="0">
            <a:spAutoFit/>
          </a:bodyPr>
          <a:lstStyle/>
          <a:p>
            <a:r>
              <a:rPr lang="es-ES" sz="1400" dirty="0"/>
              <a:t>UBICACIÒN DEL RELEVADOR BUCHOTLZ EN UN TRANSFORMADOR</a:t>
            </a:r>
          </a:p>
        </p:txBody>
      </p: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15 CuadroTexto"/>
          <p:cNvSpPr txBox="1"/>
          <p:nvPr/>
        </p:nvSpPr>
        <p:spPr>
          <a:xfrm>
            <a:off x="574964" y="4377297"/>
            <a:ext cx="2838271" cy="523220"/>
          </a:xfrm>
          <a:prstGeom prst="rect">
            <a:avLst/>
          </a:prstGeom>
          <a:noFill/>
        </p:spPr>
        <p:txBody>
          <a:bodyPr wrap="square" rtlCol="0">
            <a:spAutoFit/>
          </a:bodyPr>
          <a:lstStyle/>
          <a:p>
            <a:r>
              <a:rPr lang="es-ES" sz="1400" dirty="0"/>
              <a:t>PROTECCION 87T DIAGRAMA ESQUEMATICO DE CONEXION</a:t>
            </a:r>
          </a:p>
        </p:txBody>
      </p:sp>
      <p:sp>
        <p:nvSpPr>
          <p:cNvPr id="17" name="16 CuadroTexto"/>
          <p:cNvSpPr txBox="1"/>
          <p:nvPr/>
        </p:nvSpPr>
        <p:spPr>
          <a:xfrm>
            <a:off x="4336631" y="4456368"/>
            <a:ext cx="4073237" cy="738664"/>
          </a:xfrm>
          <a:prstGeom prst="rect">
            <a:avLst/>
          </a:prstGeom>
          <a:noFill/>
        </p:spPr>
        <p:txBody>
          <a:bodyPr wrap="square" rtlCol="0">
            <a:spAutoFit/>
          </a:bodyPr>
          <a:lstStyle/>
          <a:p>
            <a:r>
              <a:rPr lang="es-ES" sz="1400" dirty="0"/>
              <a:t>DIAGRAMA DE CONEXIÓN DE PROTECCION 87T DE UN TRANSFORMADOR DE 2 DEVANADOS</a:t>
            </a:r>
          </a:p>
        </p:txBody>
      </p:sp>
      <p:grpSp>
        <p:nvGrpSpPr>
          <p:cNvPr id="10" name="9 Grupo"/>
          <p:cNvGrpSpPr/>
          <p:nvPr/>
        </p:nvGrpSpPr>
        <p:grpSpPr>
          <a:xfrm>
            <a:off x="574964" y="1732956"/>
            <a:ext cx="2838271" cy="2536619"/>
            <a:chOff x="583802" y="2122973"/>
            <a:chExt cx="2838271" cy="2536619"/>
          </a:xfrm>
        </p:grpSpPr>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02" y="2122973"/>
              <a:ext cx="2838271" cy="2536619"/>
            </a:xfrm>
            <a:prstGeom prst="rect">
              <a:avLst/>
            </a:prstGeom>
            <a:noFill/>
            <a:ln w="9525">
              <a:noFill/>
              <a:miter lim="800000"/>
              <a:headEnd/>
              <a:tailEnd/>
            </a:ln>
            <a:effectLst/>
          </p:spPr>
        </p:pic>
        <p:sp>
          <p:nvSpPr>
            <p:cNvPr id="8" name="7 Rectángulo"/>
            <p:cNvSpPr/>
            <p:nvPr/>
          </p:nvSpPr>
          <p:spPr>
            <a:xfrm>
              <a:off x="583802" y="2840182"/>
              <a:ext cx="1009471" cy="2355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583802" y="3657600"/>
              <a:ext cx="1009471" cy="2355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1167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1325" y="1458913"/>
            <a:ext cx="5765541" cy="2946832"/>
          </a:xfrm>
          <a:prstGeom prst="rect">
            <a:avLst/>
          </a:prstGeom>
          <a:noFill/>
          <a:ln w="9525">
            <a:noFill/>
            <a:miter lim="800000"/>
            <a:headEnd/>
            <a:tailEnd/>
          </a:ln>
          <a:effectLst/>
        </p:spPr>
      </p:pic>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7AA1873-90E9-40E4-AA0A-C844CA3A84AE}"/>
              </a:ext>
            </a:extLst>
          </p:cNvPr>
          <p:cNvSpPr>
            <a:spLocks noGrp="1"/>
          </p:cNvSpPr>
          <p:nvPr>
            <p:ph type="sldNum" sz="quarter" idx="12"/>
          </p:nvPr>
        </p:nvSpPr>
        <p:spPr/>
        <p:txBody>
          <a:bodyPr/>
          <a:lstStyle/>
          <a:p>
            <a:fld id="{B3F3C854-90DC-2C4C-B409-8B7CCD508581}" type="slidenum">
              <a:rPr lang="es-ES_tradnl" smtClean="0"/>
              <a:pPr/>
              <a:t>58</a:t>
            </a:fld>
            <a:endParaRPr lang="es-ES_tradnl"/>
          </a:p>
        </p:txBody>
      </p:sp>
      <p:sp>
        <p:nvSpPr>
          <p:cNvPr id="8" name="Rectángulo 7">
            <a:extLst>
              <a:ext uri="{FF2B5EF4-FFF2-40B4-BE49-F238E27FC236}">
                <a16:creationId xmlns:a16="http://schemas.microsoft.com/office/drawing/2014/main" id="{36365F7C-86F1-4F52-8050-AF5317C43EF0}"/>
              </a:ext>
            </a:extLst>
          </p:cNvPr>
          <p:cNvSpPr/>
          <p:nvPr/>
        </p:nvSpPr>
        <p:spPr>
          <a:xfrm>
            <a:off x="275771" y="1305341"/>
            <a:ext cx="8563430" cy="4801314"/>
          </a:xfrm>
          <a:prstGeom prst="rect">
            <a:avLst/>
          </a:prstGeom>
        </p:spPr>
        <p:txBody>
          <a:bodyPr wrap="square">
            <a:spAutoFit/>
          </a:bodyPr>
          <a:lstStyle/>
          <a:p>
            <a:pPr indent="449263" algn="ctr"/>
            <a:r>
              <a:rPr lang="es-MX" b="1" dirty="0"/>
              <a:t>QUE ES  UN INTERRUPTOR DE POTENCIA</a:t>
            </a:r>
            <a:endParaRPr lang="es-ES" b="1" dirty="0"/>
          </a:p>
          <a:p>
            <a:pPr indent="449263" algn="just"/>
            <a:endParaRPr lang="es-ES" b="1" dirty="0"/>
          </a:p>
          <a:p>
            <a:pPr algn="just"/>
            <a:r>
              <a:rPr lang="es-ES" dirty="0"/>
              <a:t>El interruptor de potencia es de primordial importancia en la operación de los sistemas eléctricos, siendo su función principal  </a:t>
            </a:r>
            <a:r>
              <a:rPr lang="es-ES" b="1" dirty="0"/>
              <a:t>conexión y desconexión</a:t>
            </a:r>
            <a:r>
              <a:rPr lang="es-ES" dirty="0"/>
              <a:t> de líneas de transmisión, transformadores de potencia, circuitos de distribución, reactores y elementos compensadores, en caso de falla de alguno de estos elementos </a:t>
            </a:r>
            <a:r>
              <a:rPr lang="es-ES" b="1" dirty="0"/>
              <a:t>realiza la desconexión del equipo fallado aislándolo del resto del sistema</a:t>
            </a:r>
            <a:r>
              <a:rPr lang="es-ES" dirty="0"/>
              <a:t>. De ahí la razón de cuidar que su operación sea en forma correcta en condiciones de disturbio y maniobras normales.</a:t>
            </a:r>
          </a:p>
          <a:p>
            <a:pPr indent="449263" algn="just"/>
            <a:endParaRPr lang="es-ES" dirty="0"/>
          </a:p>
          <a:p>
            <a:pPr algn="just"/>
            <a:r>
              <a:rPr lang="es-ES" dirty="0"/>
              <a:t>El interruptor de potencia </a:t>
            </a:r>
            <a:r>
              <a:rPr lang="es-ES" b="1" dirty="0"/>
              <a:t>es un equipo </a:t>
            </a:r>
            <a:r>
              <a:rPr lang="es-ES" dirty="0"/>
              <a:t>técnico ensamblado, </a:t>
            </a:r>
            <a:r>
              <a:rPr lang="es-ES" b="1" dirty="0"/>
              <a:t>capaz de cerrar, conducir e interrumpir corrientes bajo condiciones normales </a:t>
            </a:r>
            <a:r>
              <a:rPr lang="es-ES" dirty="0"/>
              <a:t>en la red, así como cerrar, conducir en determinados momentos, </a:t>
            </a:r>
            <a:r>
              <a:rPr lang="es-ES" b="1" dirty="0"/>
              <a:t>e interrumpir corrientes bajo condiciones anormales</a:t>
            </a:r>
            <a:r>
              <a:rPr lang="es-ES" dirty="0"/>
              <a:t> en la red, </a:t>
            </a:r>
            <a:r>
              <a:rPr lang="es-ES" b="1" dirty="0"/>
              <a:t>incluyendo el corto circuito</a:t>
            </a:r>
            <a:r>
              <a:rPr lang="es-ES" dirty="0"/>
              <a:t>. El interruptor de potencia también sirve para insertar o retirar de cualquier circuito energizado, bancos, líneas aéreas, cables; así como también para realizar arreglos en las subestaciones.</a:t>
            </a:r>
          </a:p>
        </p:txBody>
      </p:sp>
      <p:sp>
        <p:nvSpPr>
          <p:cNvPr id="5"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52657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7AA1873-90E9-40E4-AA0A-C844CA3A84AE}"/>
              </a:ext>
            </a:extLst>
          </p:cNvPr>
          <p:cNvSpPr>
            <a:spLocks noGrp="1"/>
          </p:cNvSpPr>
          <p:nvPr>
            <p:ph type="sldNum" sz="quarter" idx="12"/>
          </p:nvPr>
        </p:nvSpPr>
        <p:spPr/>
        <p:txBody>
          <a:bodyPr/>
          <a:lstStyle/>
          <a:p>
            <a:fld id="{B3F3C854-90DC-2C4C-B409-8B7CCD508581}" type="slidenum">
              <a:rPr lang="es-ES_tradnl" smtClean="0"/>
              <a:pPr/>
              <a:t>59</a:t>
            </a:fld>
            <a:endParaRPr lang="es-ES_tradnl"/>
          </a:p>
        </p:txBody>
      </p:sp>
      <p:sp>
        <p:nvSpPr>
          <p:cNvPr id="4" name="Rectángulo 3">
            <a:extLst>
              <a:ext uri="{FF2B5EF4-FFF2-40B4-BE49-F238E27FC236}">
                <a16:creationId xmlns:a16="http://schemas.microsoft.com/office/drawing/2014/main" id="{C07EC0B9-0F55-46E6-8046-EDFDE34AD10F}"/>
              </a:ext>
            </a:extLst>
          </p:cNvPr>
          <p:cNvSpPr/>
          <p:nvPr/>
        </p:nvSpPr>
        <p:spPr>
          <a:xfrm>
            <a:off x="370114" y="1166115"/>
            <a:ext cx="8403772" cy="4801314"/>
          </a:xfrm>
          <a:prstGeom prst="rect">
            <a:avLst/>
          </a:prstGeom>
        </p:spPr>
        <p:txBody>
          <a:bodyPr wrap="square">
            <a:spAutoFit/>
          </a:bodyPr>
          <a:lstStyle/>
          <a:p>
            <a:pPr lvl="0" algn="just"/>
            <a:r>
              <a:rPr lang="es-ES" dirty="0">
                <a:solidFill>
                  <a:prstClr val="black"/>
                </a:solidFill>
                <a:latin typeface="Arial" panose="020B0604020202020204" pitchFamily="34" charset="0"/>
                <a:cs typeface="Arial" panose="020B0604020202020204" pitchFamily="34" charset="0"/>
              </a:rPr>
              <a:t>El </a:t>
            </a:r>
            <a:r>
              <a:rPr lang="es-ES" b="1" dirty="0">
                <a:solidFill>
                  <a:prstClr val="black"/>
                </a:solidFill>
                <a:latin typeface="Arial" panose="020B0604020202020204" pitchFamily="34" charset="0"/>
                <a:cs typeface="Arial" panose="020B0604020202020204" pitchFamily="34" charset="0"/>
              </a:rPr>
              <a:t>interruptor de potencia </a:t>
            </a:r>
            <a:r>
              <a:rPr lang="es-ES" dirty="0">
                <a:solidFill>
                  <a:prstClr val="black"/>
                </a:solidFill>
                <a:latin typeface="Arial" panose="020B0604020202020204" pitchFamily="34" charset="0"/>
                <a:cs typeface="Arial" panose="020B0604020202020204" pitchFamily="34" charset="0"/>
              </a:rPr>
              <a:t>es junto con el transformador de potencia, uno de los dispositivos más importantes de una subestación. Su comportamiento determina el nivel de confiabilidad que se puede tener en el Sistema Eléctrico de Potencia.</a:t>
            </a:r>
          </a:p>
          <a:p>
            <a:pPr lvl="0" indent="449263" algn="just"/>
            <a:endParaRPr lang="es-ES" dirty="0">
              <a:solidFill>
                <a:prstClr val="black"/>
              </a:solidFill>
              <a:latin typeface="Arial" panose="020B0604020202020204" pitchFamily="34" charset="0"/>
              <a:cs typeface="Arial" panose="020B0604020202020204" pitchFamily="34" charset="0"/>
            </a:endParaRPr>
          </a:p>
          <a:p>
            <a:pPr lvl="0" algn="just"/>
            <a:r>
              <a:rPr lang="es-ES" dirty="0">
                <a:solidFill>
                  <a:prstClr val="black"/>
                </a:solidFill>
                <a:latin typeface="Arial" panose="020B0604020202020204" pitchFamily="34" charset="0"/>
                <a:cs typeface="Arial" panose="020B0604020202020204" pitchFamily="34" charset="0"/>
              </a:rPr>
              <a:t>El </a:t>
            </a:r>
            <a:r>
              <a:rPr lang="es-ES" b="1" dirty="0">
                <a:solidFill>
                  <a:prstClr val="black"/>
                </a:solidFill>
                <a:latin typeface="Arial" panose="020B0604020202020204" pitchFamily="34" charset="0"/>
                <a:cs typeface="Arial" panose="020B0604020202020204" pitchFamily="34" charset="0"/>
              </a:rPr>
              <a:t>interruptor de potencia </a:t>
            </a:r>
            <a:r>
              <a:rPr lang="es-ES" dirty="0">
                <a:solidFill>
                  <a:prstClr val="black"/>
                </a:solidFill>
                <a:latin typeface="Arial" panose="020B0604020202020204" pitchFamily="34" charset="0"/>
                <a:cs typeface="Arial" panose="020B0604020202020204" pitchFamily="34" charset="0"/>
              </a:rPr>
              <a:t>debe ser capaz de interrumpir corrientes eléctricas de intensidades diferentes, pasando desde las corrientes capacitivas de varios cientos de Amperes a las inductivas de varias decenas de kA.</a:t>
            </a:r>
          </a:p>
          <a:p>
            <a:pPr lvl="0" indent="449263" algn="just"/>
            <a:endParaRPr lang="es-ES" dirty="0">
              <a:solidFill>
                <a:prstClr val="black"/>
              </a:solidFill>
              <a:latin typeface="Arial" panose="020B0604020202020204" pitchFamily="34" charset="0"/>
              <a:cs typeface="Arial" panose="020B0604020202020204" pitchFamily="34" charset="0"/>
            </a:endParaRPr>
          </a:p>
          <a:p>
            <a:pPr lvl="0" algn="just"/>
            <a:r>
              <a:rPr lang="es-ES" dirty="0">
                <a:solidFill>
                  <a:prstClr val="black"/>
                </a:solidFill>
                <a:latin typeface="Arial" panose="020B0604020202020204" pitchFamily="34" charset="0"/>
                <a:cs typeface="Arial" panose="020B0604020202020204" pitchFamily="34" charset="0"/>
              </a:rPr>
              <a:t>Para circuitos o alimentadores de  distribución los interruptores son trifásicos. Se seleccionan en base a la tensión del sistema, carga y corriente de corto circuito en el punto de la instalación, es decir, su capacidad interruptiva debe ser mayor que el valor de falla en el punto de instalación.</a:t>
            </a:r>
          </a:p>
          <a:p>
            <a:pPr lvl="0" algn="just"/>
            <a:endParaRPr lang="es-ES" dirty="0">
              <a:solidFill>
                <a:prstClr val="black"/>
              </a:solidFill>
              <a:latin typeface="Arial" panose="020B0604020202020204" pitchFamily="34" charset="0"/>
              <a:cs typeface="Arial" panose="020B0604020202020204" pitchFamily="34" charset="0"/>
            </a:endParaRPr>
          </a:p>
          <a:p>
            <a:pPr lvl="0" algn="just"/>
            <a:r>
              <a:rPr lang="es-ES" dirty="0">
                <a:solidFill>
                  <a:prstClr val="black"/>
                </a:solidFill>
                <a:latin typeface="Arial" panose="020B0604020202020204" pitchFamily="34" charset="0"/>
                <a:cs typeface="Arial" panose="020B0604020202020204" pitchFamily="34" charset="0"/>
              </a:rPr>
              <a:t>En subestaciones los interruptores de circuito pueden o no configurarse con </a:t>
            </a:r>
            <a:r>
              <a:rPr lang="es-ES" dirty="0" err="1">
                <a:solidFill>
                  <a:prstClr val="black"/>
                </a:solidFill>
                <a:latin typeface="Arial" panose="020B0604020202020204" pitchFamily="34" charset="0"/>
                <a:cs typeface="Arial" panose="020B0604020202020204" pitchFamily="34" charset="0"/>
              </a:rPr>
              <a:t>recierres</a:t>
            </a:r>
            <a:r>
              <a:rPr lang="es-ES" dirty="0">
                <a:solidFill>
                  <a:prstClr val="black"/>
                </a:solidFill>
                <a:latin typeface="Arial" panose="020B0604020202020204" pitchFamily="34" charset="0"/>
                <a:cs typeface="Arial" panose="020B0604020202020204" pitchFamily="34" charset="0"/>
              </a:rPr>
              <a:t> automáticos, esto se debe al tipo de circuito que se tenga aéreo donde el 80 por ciento de las fallas son transitorias, o subterráneo en donde la falla normalmente es una falla franca.</a:t>
            </a:r>
          </a:p>
        </p:txBody>
      </p:sp>
      <p:sp>
        <p:nvSpPr>
          <p:cNvPr id="5"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3813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7AA1873-90E9-40E4-AA0A-C844CA3A84AE}"/>
              </a:ext>
            </a:extLst>
          </p:cNvPr>
          <p:cNvSpPr>
            <a:spLocks noGrp="1"/>
          </p:cNvSpPr>
          <p:nvPr>
            <p:ph type="sldNum" sz="quarter" idx="12"/>
          </p:nvPr>
        </p:nvSpPr>
        <p:spPr/>
        <p:txBody>
          <a:bodyPr/>
          <a:lstStyle/>
          <a:p>
            <a:fld id="{B3F3C854-90DC-2C4C-B409-8B7CCD508581}" type="slidenum">
              <a:rPr lang="es-ES_tradnl" smtClean="0"/>
              <a:pPr/>
              <a:t>60</a:t>
            </a:fld>
            <a:endParaRPr lang="es-ES_tradnl"/>
          </a:p>
        </p:txBody>
      </p:sp>
      <p:sp>
        <p:nvSpPr>
          <p:cNvPr id="4" name="1 Rectángulo">
            <a:extLst>
              <a:ext uri="{FF2B5EF4-FFF2-40B4-BE49-F238E27FC236}">
                <a16:creationId xmlns:a16="http://schemas.microsoft.com/office/drawing/2014/main" id="{6AD22C71-6739-4D9A-AF3F-BB6B7E789D84}"/>
              </a:ext>
            </a:extLst>
          </p:cNvPr>
          <p:cNvSpPr/>
          <p:nvPr/>
        </p:nvSpPr>
        <p:spPr>
          <a:xfrm>
            <a:off x="276722" y="767719"/>
            <a:ext cx="8352928" cy="2862322"/>
          </a:xfrm>
          <a:prstGeom prst="rect">
            <a:avLst/>
          </a:prstGeom>
        </p:spPr>
        <p:txBody>
          <a:bodyPr wrap="square">
            <a:spAutoFit/>
          </a:bodyPr>
          <a:lstStyle/>
          <a:p>
            <a:pPr algn="just"/>
            <a:endParaRPr lang="es-MX" b="1" dirty="0">
              <a:solidFill>
                <a:prstClr val="black"/>
              </a:solidFill>
              <a:latin typeface="Arial" panose="020B0604020202020204" pitchFamily="34" charset="0"/>
              <a:cs typeface="Arial" panose="020B0604020202020204" pitchFamily="34" charset="0"/>
            </a:endParaRPr>
          </a:p>
          <a:p>
            <a:pPr algn="just"/>
            <a:r>
              <a:rPr lang="es-MX" dirty="0">
                <a:solidFill>
                  <a:prstClr val="black"/>
                </a:solidFill>
                <a:latin typeface="Arial" panose="020B0604020202020204" pitchFamily="34" charset="0"/>
                <a:cs typeface="Arial" panose="020B0604020202020204" pitchFamily="34" charset="0"/>
              </a:rPr>
              <a:t>Se requiere que cualquier interruptor, sin tomar en cuenta su aplicación particular, efectúe </a:t>
            </a:r>
            <a:r>
              <a:rPr lang="es-MX" b="1" dirty="0">
                <a:solidFill>
                  <a:prstClr val="black"/>
                </a:solidFill>
                <a:latin typeface="Arial" panose="020B0604020202020204" pitchFamily="34" charset="0"/>
                <a:cs typeface="Arial" panose="020B0604020202020204" pitchFamily="34" charset="0"/>
              </a:rPr>
              <a:t>cuatro operaciones fundamentales</a:t>
            </a:r>
            <a:r>
              <a:rPr lang="es-MX" dirty="0">
                <a:solidFill>
                  <a:prstClr val="black"/>
                </a:solidFill>
                <a:latin typeface="Arial" panose="020B0604020202020204" pitchFamily="34" charset="0"/>
                <a:cs typeface="Arial" panose="020B0604020202020204" pitchFamily="34" charset="0"/>
              </a:rPr>
              <a:t>:</a:t>
            </a:r>
          </a:p>
          <a:p>
            <a:pPr algn="just"/>
            <a:endParaRPr lang="es-MX" dirty="0">
              <a:solidFill>
                <a:prstClr val="black"/>
              </a:solidFill>
              <a:latin typeface="Arial" panose="020B0604020202020204" pitchFamily="34" charset="0"/>
              <a:cs typeface="Arial" panose="020B0604020202020204" pitchFamily="34" charset="0"/>
            </a:endParaRPr>
          </a:p>
          <a:p>
            <a:pPr marL="285750" indent="-285750" algn="just">
              <a:buClr>
                <a:schemeClr val="tx1"/>
              </a:buClr>
              <a:buSzPct val="120000"/>
              <a:buFont typeface="Arial" panose="020B0604020202020204" pitchFamily="34" charset="0"/>
              <a:buChar char="•"/>
            </a:pPr>
            <a:r>
              <a:rPr lang="es-MX" b="1" dirty="0">
                <a:solidFill>
                  <a:srgbClr val="FF0000"/>
                </a:solidFill>
                <a:latin typeface="Arial" panose="020B0604020202020204" pitchFamily="34" charset="0"/>
                <a:cs typeface="Arial" panose="020B0604020202020204" pitchFamily="34" charset="0"/>
              </a:rPr>
              <a:t>Cerrado</a:t>
            </a:r>
            <a:r>
              <a:rPr lang="es-MX" dirty="0">
                <a:solidFill>
                  <a:prstClr val="black"/>
                </a:solidFill>
                <a:latin typeface="Arial" panose="020B0604020202020204" pitchFamily="34" charset="0"/>
                <a:cs typeface="Arial" panose="020B0604020202020204" pitchFamily="34" charset="0"/>
              </a:rPr>
              <a:t>, debe ser un conductor ideal.</a:t>
            </a:r>
          </a:p>
          <a:p>
            <a:pPr marL="285750" indent="-285750" algn="just">
              <a:buClr>
                <a:schemeClr val="tx1"/>
              </a:buClr>
              <a:buSzPct val="120000"/>
              <a:buFont typeface="Arial" panose="020B0604020202020204" pitchFamily="34" charset="0"/>
              <a:buChar char="•"/>
            </a:pPr>
            <a:r>
              <a:rPr lang="es-MX" b="1" dirty="0">
                <a:solidFill>
                  <a:srgbClr val="00B050"/>
                </a:solidFill>
                <a:latin typeface="Arial" panose="020B0604020202020204" pitchFamily="34" charset="0"/>
                <a:cs typeface="Arial" panose="020B0604020202020204" pitchFamily="34" charset="0"/>
              </a:rPr>
              <a:t>Abierto</a:t>
            </a:r>
            <a:r>
              <a:rPr lang="es-MX" dirty="0">
                <a:solidFill>
                  <a:prstClr val="black"/>
                </a:solidFill>
                <a:latin typeface="Arial" panose="020B0604020202020204" pitchFamily="34" charset="0"/>
                <a:cs typeface="Arial" panose="020B0604020202020204" pitchFamily="34" charset="0"/>
              </a:rPr>
              <a:t>, debe ser un aislador ideal.</a:t>
            </a:r>
          </a:p>
          <a:p>
            <a:pPr marL="285750" indent="-285750" algn="just">
              <a:buClr>
                <a:schemeClr val="tx1"/>
              </a:buClr>
              <a:buSzPct val="120000"/>
              <a:buFont typeface="Arial" panose="020B0604020202020204" pitchFamily="34" charset="0"/>
              <a:buChar char="•"/>
            </a:pPr>
            <a:r>
              <a:rPr lang="es-MX" b="1" dirty="0">
                <a:solidFill>
                  <a:srgbClr val="FF0000"/>
                </a:solidFill>
                <a:latin typeface="Arial" panose="020B0604020202020204" pitchFamily="34" charset="0"/>
                <a:cs typeface="Arial" panose="020B0604020202020204" pitchFamily="34" charset="0"/>
              </a:rPr>
              <a:t>Cerrado</a:t>
            </a:r>
            <a:r>
              <a:rPr lang="es-MX" dirty="0">
                <a:solidFill>
                  <a:prstClr val="black"/>
                </a:solidFill>
                <a:latin typeface="Arial" panose="020B0604020202020204" pitchFamily="34" charset="0"/>
                <a:cs typeface="Arial" panose="020B0604020202020204" pitchFamily="34" charset="0"/>
              </a:rPr>
              <a:t>, deber ser capaz de interrumpir la corriente a la que fue diseñado, rápidamente y en cualquier instante, sin producir sobrevoltajes peligrosos.</a:t>
            </a:r>
          </a:p>
          <a:p>
            <a:pPr marL="285750" indent="-285750" algn="just">
              <a:buClr>
                <a:schemeClr val="tx1"/>
              </a:buClr>
              <a:buSzPct val="120000"/>
              <a:buFont typeface="Arial" panose="020B0604020202020204" pitchFamily="34" charset="0"/>
              <a:buChar char="•"/>
            </a:pPr>
            <a:r>
              <a:rPr lang="es-MX" b="1" dirty="0">
                <a:solidFill>
                  <a:srgbClr val="00B050"/>
                </a:solidFill>
                <a:latin typeface="Arial" panose="020B0604020202020204" pitchFamily="34" charset="0"/>
                <a:cs typeface="Arial" panose="020B0604020202020204" pitchFamily="34" charset="0"/>
              </a:rPr>
              <a:t>Abierto</a:t>
            </a:r>
            <a:r>
              <a:rPr lang="es-MX" dirty="0">
                <a:solidFill>
                  <a:prstClr val="black"/>
                </a:solidFill>
                <a:latin typeface="Arial" panose="020B0604020202020204" pitchFamily="34" charset="0"/>
                <a:cs typeface="Arial" panose="020B0604020202020204" pitchFamily="34" charset="0"/>
              </a:rPr>
              <a:t>, debe ser capaz de</a:t>
            </a:r>
            <a:r>
              <a:rPr lang="es-MX" dirty="0">
                <a:solidFill>
                  <a:srgbClr val="C00000"/>
                </a:solidFill>
                <a:latin typeface="Arial" panose="020B0604020202020204" pitchFamily="34" charset="0"/>
                <a:cs typeface="Arial" panose="020B0604020202020204" pitchFamily="34" charset="0"/>
              </a:rPr>
              <a:t> </a:t>
            </a:r>
            <a:r>
              <a:rPr lang="es-MX" u="sng" dirty="0">
                <a:solidFill>
                  <a:srgbClr val="C00000"/>
                </a:solidFill>
                <a:latin typeface="Arial" panose="020B0604020202020204" pitchFamily="34" charset="0"/>
                <a:cs typeface="Arial" panose="020B0604020202020204" pitchFamily="34" charset="0"/>
              </a:rPr>
              <a:t>cerrar</a:t>
            </a:r>
            <a:r>
              <a:rPr lang="es-MX" dirty="0">
                <a:solidFill>
                  <a:srgbClr val="C00000"/>
                </a:solidFill>
                <a:latin typeface="Arial" panose="020B0604020202020204" pitchFamily="34" charset="0"/>
                <a:cs typeface="Arial" panose="020B0604020202020204" pitchFamily="34" charset="0"/>
              </a:rPr>
              <a:t> </a:t>
            </a:r>
            <a:r>
              <a:rPr lang="es-MX" dirty="0">
                <a:solidFill>
                  <a:prstClr val="black"/>
                </a:solidFill>
                <a:latin typeface="Arial" panose="020B0604020202020204" pitchFamily="34" charset="0"/>
                <a:cs typeface="Arial" panose="020B0604020202020204" pitchFamily="34" charset="0"/>
              </a:rPr>
              <a:t>rápidamente y en cualquier instante, bajo corrientes de falla, sin soldarse los contactos por las altas temperaturas.</a:t>
            </a:r>
          </a:p>
        </p:txBody>
      </p:sp>
      <p:sp>
        <p:nvSpPr>
          <p:cNvPr id="5" name="1 Rectángulo">
            <a:extLst>
              <a:ext uri="{FF2B5EF4-FFF2-40B4-BE49-F238E27FC236}">
                <a16:creationId xmlns:a16="http://schemas.microsoft.com/office/drawing/2014/main" id="{4B1640DF-48AE-4661-B8E7-3C406721D1DF}"/>
              </a:ext>
            </a:extLst>
          </p:cNvPr>
          <p:cNvSpPr/>
          <p:nvPr/>
        </p:nvSpPr>
        <p:spPr>
          <a:xfrm>
            <a:off x="276722" y="3678376"/>
            <a:ext cx="8352928" cy="2308324"/>
          </a:xfrm>
          <a:prstGeom prst="rect">
            <a:avLst/>
          </a:prstGeom>
        </p:spPr>
        <p:txBody>
          <a:bodyPr wrap="square">
            <a:spAutoFit/>
          </a:bodyPr>
          <a:lstStyle/>
          <a:p>
            <a:pPr algn="just"/>
            <a:r>
              <a:rPr lang="es-MX" dirty="0">
                <a:solidFill>
                  <a:prstClr val="black"/>
                </a:solidFill>
                <a:latin typeface="Arial" panose="020B0604020202020204" pitchFamily="34" charset="0"/>
                <a:cs typeface="Arial" panose="020B0604020202020204" pitchFamily="34" charset="0"/>
              </a:rPr>
              <a:t>Los aparatos de conexión y desconexión tienen formas muy diversas, que dependen del trabajo que han de cumplir, sin embargo, en todos ellos se pueden distinguir los elementos siguientes:</a:t>
            </a:r>
          </a:p>
          <a:p>
            <a:pPr algn="just"/>
            <a:endParaRPr lang="es-MX" dirty="0">
              <a:solidFill>
                <a:prstClr val="black"/>
              </a:solidFill>
              <a:latin typeface="Arial" panose="020B0604020202020204" pitchFamily="34" charset="0"/>
              <a:cs typeface="Arial" panose="020B0604020202020204" pitchFamily="34" charset="0"/>
            </a:endParaRPr>
          </a:p>
          <a:p>
            <a:pPr marL="285750" indent="-285750" algn="just">
              <a:buSzPct val="120000"/>
              <a:buFont typeface="Arial" panose="020B0604020202020204" pitchFamily="34" charset="0"/>
              <a:buChar char="•"/>
            </a:pPr>
            <a:r>
              <a:rPr lang="es-MX" b="1" dirty="0">
                <a:solidFill>
                  <a:prstClr val="black"/>
                </a:solidFill>
                <a:latin typeface="Arial" panose="020B0604020202020204" pitchFamily="34" charset="0"/>
                <a:cs typeface="Arial" panose="020B0604020202020204" pitchFamily="34" charset="0"/>
              </a:rPr>
              <a:t>Circuito principal.</a:t>
            </a:r>
          </a:p>
          <a:p>
            <a:pPr marL="285750" indent="-285750" algn="just">
              <a:buSzPct val="120000"/>
              <a:buFont typeface="Arial" panose="020B0604020202020204" pitchFamily="34" charset="0"/>
              <a:buChar char="•"/>
            </a:pPr>
            <a:r>
              <a:rPr lang="es-MX" b="1" dirty="0">
                <a:solidFill>
                  <a:prstClr val="black"/>
                </a:solidFill>
                <a:latin typeface="Arial" panose="020B0604020202020204" pitchFamily="34" charset="0"/>
                <a:cs typeface="Arial" panose="020B0604020202020204" pitchFamily="34" charset="0"/>
              </a:rPr>
              <a:t>Aislamiento.</a:t>
            </a:r>
          </a:p>
          <a:p>
            <a:pPr marL="285750" indent="-285750" algn="just">
              <a:buSzPct val="120000"/>
              <a:buFont typeface="Arial" panose="020B0604020202020204" pitchFamily="34" charset="0"/>
              <a:buChar char="•"/>
            </a:pPr>
            <a:r>
              <a:rPr lang="es-MX" b="1" dirty="0">
                <a:solidFill>
                  <a:prstClr val="black"/>
                </a:solidFill>
                <a:latin typeface="Arial" panose="020B0604020202020204" pitchFamily="34" charset="0"/>
                <a:cs typeface="Arial" panose="020B0604020202020204" pitchFamily="34" charset="0"/>
              </a:rPr>
              <a:t>Gabinete de mando y de control.</a:t>
            </a:r>
          </a:p>
          <a:p>
            <a:pPr marL="285750" indent="-285750" algn="just">
              <a:buSzPct val="120000"/>
              <a:buFont typeface="Arial" panose="020B0604020202020204" pitchFamily="34" charset="0"/>
              <a:buChar char="•"/>
            </a:pPr>
            <a:r>
              <a:rPr lang="es-MX" b="1" dirty="0">
                <a:solidFill>
                  <a:prstClr val="black"/>
                </a:solidFill>
                <a:latin typeface="Arial" panose="020B0604020202020204" pitchFamily="34" charset="0"/>
                <a:cs typeface="Arial" panose="020B0604020202020204" pitchFamily="34" charset="0"/>
              </a:rPr>
              <a:t>Mecanismo de accionamiento.</a:t>
            </a:r>
          </a:p>
        </p:txBody>
      </p:sp>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44567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CuadroTexto 10">
            <a:extLst>
              <a:ext uri="{FF2B5EF4-FFF2-40B4-BE49-F238E27FC236}">
                <a16:creationId xmlns:a16="http://schemas.microsoft.com/office/drawing/2014/main" id="{EA3AFDD4-ABE6-4929-BAE1-71D7B1731088}"/>
              </a:ext>
            </a:extLst>
          </p:cNvPr>
          <p:cNvSpPr txBox="1"/>
          <p:nvPr/>
        </p:nvSpPr>
        <p:spPr>
          <a:xfrm>
            <a:off x="540327" y="1022362"/>
            <a:ext cx="7481455" cy="5826210"/>
          </a:xfrm>
          <a:prstGeom prst="rect">
            <a:avLst/>
          </a:prstGeom>
          <a:noFill/>
        </p:spPr>
        <p:txBody>
          <a:bodyPr wrap="square" rtlCol="0">
            <a:spAutoFit/>
          </a:bodyPr>
          <a:lstStyle/>
          <a:p>
            <a:pPr algn="just">
              <a:spcBef>
                <a:spcPct val="50000"/>
              </a:spcBef>
            </a:pPr>
            <a:endParaRPr lang="es-MX" sz="900" dirty="0">
              <a:latin typeface="Arial" pitchFamily="34" charset="0"/>
              <a:cs typeface="Arial" pitchFamily="34" charset="0"/>
            </a:endParaRPr>
          </a:p>
          <a:p>
            <a:pPr>
              <a:lnSpc>
                <a:spcPct val="80000"/>
              </a:lnSpc>
              <a:buFont typeface="Wingdings" pitchFamily="2" charset="2"/>
              <a:buNone/>
            </a:pPr>
            <a:r>
              <a:rPr lang="es-ES" b="1" dirty="0">
                <a:latin typeface="Arial" pitchFamily="34" charset="0"/>
                <a:cs typeface="Arial" pitchFamily="34" charset="0"/>
              </a:rPr>
              <a:t>Clasificación:</a:t>
            </a:r>
          </a:p>
          <a:p>
            <a:pPr>
              <a:lnSpc>
                <a:spcPct val="80000"/>
              </a:lnSpc>
              <a:buFont typeface="Wingdings" pitchFamily="2" charset="2"/>
              <a:buNone/>
            </a:pPr>
            <a:endParaRPr lang="es-ES" b="1" dirty="0">
              <a:latin typeface="Arial" pitchFamily="34" charset="0"/>
              <a:cs typeface="Arial" pitchFamily="34" charset="0"/>
            </a:endParaRPr>
          </a:p>
          <a:p>
            <a:pPr>
              <a:lnSpc>
                <a:spcPct val="80000"/>
              </a:lnSpc>
            </a:pPr>
            <a:r>
              <a:rPr lang="es-ES" b="1" dirty="0">
                <a:latin typeface="Arial" pitchFamily="34" charset="0"/>
                <a:cs typeface="Arial" pitchFamily="34" charset="0"/>
              </a:rPr>
              <a:t>Por su medio de Extinción de arco: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Aceite dieléctrico.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Vacío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Gas </a:t>
            </a:r>
            <a:r>
              <a:rPr lang="es-ES" dirty="0" err="1">
                <a:latin typeface="Arial" pitchFamily="34" charset="0"/>
                <a:cs typeface="Arial" pitchFamily="34" charset="0"/>
              </a:rPr>
              <a:t>Hexafloruro</a:t>
            </a:r>
            <a:r>
              <a:rPr lang="es-ES" dirty="0">
                <a:latin typeface="Arial" pitchFamily="34" charset="0"/>
                <a:cs typeface="Arial" pitchFamily="34" charset="0"/>
              </a:rPr>
              <a:t> de Azufre (SF6)</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Soplo de aire.</a:t>
            </a:r>
          </a:p>
          <a:p>
            <a:pPr marL="285750" indent="-285750">
              <a:lnSpc>
                <a:spcPct val="80000"/>
              </a:lnSpc>
              <a:buFont typeface="Wingdings" panose="05000000000000000000" pitchFamily="2" charset="2"/>
              <a:buChar char="Ø"/>
            </a:pPr>
            <a:endParaRPr lang="es-ES" dirty="0">
              <a:latin typeface="Arial" pitchFamily="34" charset="0"/>
              <a:cs typeface="Arial" pitchFamily="34" charset="0"/>
            </a:endParaRPr>
          </a:p>
          <a:p>
            <a:pPr>
              <a:lnSpc>
                <a:spcPct val="80000"/>
              </a:lnSpc>
              <a:buFont typeface="Wingdings" pitchFamily="2" charset="2"/>
              <a:buNone/>
            </a:pPr>
            <a:endParaRPr lang="es-ES" sz="900" b="1" dirty="0">
              <a:solidFill>
                <a:srgbClr val="00B050"/>
              </a:solidFill>
              <a:latin typeface="Arial" pitchFamily="34" charset="0"/>
              <a:cs typeface="Arial" pitchFamily="34" charset="0"/>
            </a:endParaRPr>
          </a:p>
          <a:p>
            <a:pPr>
              <a:lnSpc>
                <a:spcPct val="80000"/>
              </a:lnSpc>
            </a:pPr>
            <a:r>
              <a:rPr lang="es-ES" b="1" dirty="0">
                <a:latin typeface="Arial" pitchFamily="34" charset="0"/>
                <a:cs typeface="Arial" pitchFamily="34" charset="0"/>
              </a:rPr>
              <a:t>Tipos de Mecanismo: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Resorte</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Neumático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Hidráulico</a:t>
            </a:r>
          </a:p>
          <a:p>
            <a:pPr marL="285750" indent="-285750">
              <a:lnSpc>
                <a:spcPct val="80000"/>
              </a:lnSpc>
              <a:buFont typeface="Wingdings" panose="05000000000000000000" pitchFamily="2" charset="2"/>
              <a:buChar char="Ø"/>
            </a:pPr>
            <a:r>
              <a:rPr lang="es-ES" dirty="0">
                <a:latin typeface="Arial" pitchFamily="34" charset="0"/>
                <a:cs typeface="Arial" pitchFamily="34" charset="0"/>
              </a:rPr>
              <a:t>Solenoide</a:t>
            </a:r>
          </a:p>
          <a:p>
            <a:pPr>
              <a:lnSpc>
                <a:spcPct val="80000"/>
              </a:lnSpc>
              <a:buFont typeface="Wingdings" pitchFamily="2" charset="2"/>
              <a:buNone/>
            </a:pPr>
            <a:endParaRPr lang="es-ES" dirty="0">
              <a:latin typeface="Arial" pitchFamily="34" charset="0"/>
              <a:cs typeface="Arial" pitchFamily="34" charset="0"/>
            </a:endParaRPr>
          </a:p>
          <a:p>
            <a:pPr>
              <a:lnSpc>
                <a:spcPct val="90000"/>
              </a:lnSpc>
              <a:buFont typeface="Wingdings" pitchFamily="2" charset="2"/>
              <a:buNone/>
            </a:pPr>
            <a:r>
              <a:rPr lang="es-ES" b="1" dirty="0">
                <a:latin typeface="Arial" pitchFamily="34" charset="0"/>
                <a:cs typeface="Arial" pitchFamily="34" charset="0"/>
              </a:rPr>
              <a:t>Por cantidad de aceite aislante:</a:t>
            </a:r>
          </a:p>
          <a:p>
            <a:pPr marL="285750" indent="-285750">
              <a:lnSpc>
                <a:spcPct val="90000"/>
              </a:lnSpc>
              <a:buFont typeface="Wingdings" panose="05000000000000000000" pitchFamily="2" charset="2"/>
              <a:buChar char="Ø"/>
            </a:pPr>
            <a:r>
              <a:rPr lang="es-ES" dirty="0"/>
              <a:t>Gran volumen de aceite</a:t>
            </a:r>
          </a:p>
          <a:p>
            <a:pPr marL="285750" indent="-285750">
              <a:lnSpc>
                <a:spcPct val="90000"/>
              </a:lnSpc>
              <a:buFont typeface="Wingdings" panose="05000000000000000000" pitchFamily="2" charset="2"/>
              <a:buChar char="Ø"/>
            </a:pPr>
            <a:r>
              <a:rPr lang="es-ES" dirty="0"/>
              <a:t>Pequeño volumen de aceite</a:t>
            </a:r>
          </a:p>
          <a:p>
            <a:pPr>
              <a:lnSpc>
                <a:spcPct val="90000"/>
              </a:lnSpc>
              <a:buFont typeface="Wingdings" pitchFamily="2" charset="2"/>
              <a:buNone/>
            </a:pPr>
            <a:endParaRPr lang="es-ES" dirty="0">
              <a:solidFill>
                <a:srgbClr val="00B050"/>
              </a:solidFill>
            </a:endParaRPr>
          </a:p>
          <a:p>
            <a:pPr>
              <a:lnSpc>
                <a:spcPct val="90000"/>
              </a:lnSpc>
              <a:buFont typeface="Wingdings" pitchFamily="2" charset="2"/>
              <a:buNone/>
            </a:pPr>
            <a:r>
              <a:rPr lang="es-ES" b="1" dirty="0">
                <a:latin typeface="Arial" pitchFamily="34" charset="0"/>
                <a:cs typeface="Arial" pitchFamily="34" charset="0"/>
              </a:rPr>
              <a:t>Por el tanque o envolvente primaria:</a:t>
            </a:r>
          </a:p>
          <a:p>
            <a:pPr marL="285750" indent="-285750">
              <a:lnSpc>
                <a:spcPct val="90000"/>
              </a:lnSpc>
              <a:buFont typeface="Wingdings" panose="05000000000000000000" pitchFamily="2" charset="2"/>
              <a:buChar char="Ø"/>
            </a:pPr>
            <a:r>
              <a:rPr lang="es-ES" dirty="0"/>
              <a:t>Tanque vivo o columna de porcelana</a:t>
            </a:r>
          </a:p>
          <a:p>
            <a:pPr marL="285750" indent="-285750">
              <a:lnSpc>
                <a:spcPct val="90000"/>
              </a:lnSpc>
              <a:buFont typeface="Wingdings" panose="05000000000000000000" pitchFamily="2" charset="2"/>
              <a:buChar char="Ø"/>
            </a:pPr>
            <a:r>
              <a:rPr lang="es-ES" dirty="0"/>
              <a:t>Tanque muerto</a:t>
            </a:r>
          </a:p>
          <a:p>
            <a:pPr algn="just">
              <a:spcBef>
                <a:spcPct val="50000"/>
              </a:spcBef>
            </a:pPr>
            <a:endParaRPr lang="es-MX" dirty="0">
              <a:latin typeface="Arial" pitchFamily="34" charset="0"/>
              <a:cs typeface="Arial" pitchFamily="34" charset="0"/>
            </a:endParaRPr>
          </a:p>
        </p:txBody>
      </p: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1 Título"/>
          <p:cNvSpPr txBox="1">
            <a:spLocks/>
          </p:cNvSpPr>
          <p:nvPr/>
        </p:nvSpPr>
        <p:spPr>
          <a:xfrm>
            <a:off x="357158" y="1000108"/>
            <a:ext cx="8501122" cy="2041529"/>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s-MX" sz="3200" b="1" i="0" u="none" strike="noStrike" kern="1200" cap="none" spc="0" normalizeH="0" baseline="0" noProof="0" dirty="0">
              <a:ln>
                <a:noFill/>
              </a:ln>
              <a:solidFill>
                <a:schemeClr val="tx1"/>
              </a:solidFill>
              <a:effectLst/>
              <a:uLnTx/>
              <a:uFillTx/>
              <a:ea typeface="+mj-ea"/>
              <a:cs typeface="+mj-cs"/>
            </a:endParaRPr>
          </a:p>
        </p:txBody>
      </p:sp>
      <p:pic>
        <p:nvPicPr>
          <p:cNvPr id="5" name="Picture 8" descr="C:\Users\Guillermo\SEs del DF\SE Aragon\DSCF0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859" y="1359376"/>
            <a:ext cx="3809999" cy="4678920"/>
          </a:xfrm>
          <a:prstGeom prst="rect">
            <a:avLst/>
          </a:prstGeom>
          <a:noFill/>
          <a:ln w="9525">
            <a:noFill/>
            <a:miter lim="800000"/>
            <a:headEnd/>
            <a:tailEnd/>
          </a:ln>
        </p:spPr>
      </p:pic>
      <p:pic>
        <p:nvPicPr>
          <p:cNvPr id="6" name="Picture 8" descr="C:\Users\Guillermo\SEs del DF\Fotos SE Jamaica\DSCF00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226" y="1359345"/>
            <a:ext cx="3809999" cy="4678951"/>
          </a:xfrm>
          <a:prstGeom prst="rect">
            <a:avLst/>
          </a:prstGeom>
          <a:noFill/>
          <a:ln w="9525">
            <a:noFill/>
            <a:miter lim="800000"/>
            <a:headEnd/>
            <a:tailEnd/>
          </a:ln>
        </p:spPr>
      </p:pic>
      <p:sp>
        <p:nvSpPr>
          <p:cNvPr id="7" name="Text Box 4"/>
          <p:cNvSpPr txBox="1">
            <a:spLocks noChangeArrowheads="1"/>
          </p:cNvSpPr>
          <p:nvPr/>
        </p:nvSpPr>
        <p:spPr bwMode="auto">
          <a:xfrm>
            <a:off x="214282" y="-133371"/>
            <a:ext cx="8929718" cy="1492716"/>
          </a:xfrm>
          <a:prstGeom prst="rect">
            <a:avLst/>
          </a:prstGeom>
          <a:noFill/>
          <a:ln w="9525">
            <a:noFill/>
            <a:miter lim="800000"/>
            <a:headEnd/>
            <a:tailEnd/>
          </a:ln>
        </p:spPr>
        <p:txBody>
          <a:bodyPr wrap="square">
            <a:spAutoFit/>
          </a:bodyPr>
          <a:lstStyle/>
          <a:p>
            <a:pPr>
              <a:spcBef>
                <a:spcPct val="50000"/>
              </a:spcBef>
            </a:pPr>
            <a:endParaRPr lang="es-ES" sz="2800" b="1" dirty="0">
              <a:latin typeface="Albertus Extra Bold" pitchFamily="34" charset="0"/>
            </a:endParaRPr>
          </a:p>
          <a:p>
            <a:pPr algn="just">
              <a:spcBef>
                <a:spcPct val="50000"/>
              </a:spcBef>
            </a:pPr>
            <a:endParaRPr lang="es-ES_tradnl" sz="2800" b="1" dirty="0">
              <a:latin typeface="Albertus Extra Bold" pitchFamily="34" charset="0"/>
            </a:endParaRPr>
          </a:p>
          <a:p>
            <a:pPr algn="just">
              <a:spcBef>
                <a:spcPct val="50000"/>
              </a:spcBef>
            </a:pPr>
            <a:r>
              <a:rPr lang="es-ES_tradnl" sz="1400" b="1" dirty="0">
                <a:latin typeface="Arial" pitchFamily="34" charset="0"/>
                <a:cs typeface="Arial" pitchFamily="34" charset="0"/>
              </a:rPr>
              <a:t>       INTERRUPTOR DE TANQUE MUERTO (SF6)          INTERRUPTOR GRAN VOLUMEN DE ACEITE</a:t>
            </a:r>
          </a:p>
        </p:txBody>
      </p: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7AA1873-90E9-40E4-AA0A-C844CA3A84AE}"/>
              </a:ext>
            </a:extLst>
          </p:cNvPr>
          <p:cNvSpPr>
            <a:spLocks noGrp="1"/>
          </p:cNvSpPr>
          <p:nvPr>
            <p:ph type="sldNum" sz="quarter" idx="12"/>
          </p:nvPr>
        </p:nvSpPr>
        <p:spPr/>
        <p:txBody>
          <a:bodyPr/>
          <a:lstStyle/>
          <a:p>
            <a:fld id="{B3F3C854-90DC-2C4C-B409-8B7CCD508581}" type="slidenum">
              <a:rPr lang="es-ES_tradnl" smtClean="0"/>
              <a:pPr/>
              <a:t>63</a:t>
            </a:fld>
            <a:endParaRPr lang="es-ES_tradnl"/>
          </a:p>
        </p:txBody>
      </p:sp>
      <p:pic>
        <p:nvPicPr>
          <p:cNvPr id="4" name="Picture 4" descr="2">
            <a:extLst>
              <a:ext uri="{FF2B5EF4-FFF2-40B4-BE49-F238E27FC236}">
                <a16:creationId xmlns:a16="http://schemas.microsoft.com/office/drawing/2014/main" id="{BE072F0E-72AA-4E76-9A73-1B9C5D595D2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1431360"/>
            <a:ext cx="4339208" cy="4824536"/>
          </a:xfrm>
          <a:prstGeom prst="rect">
            <a:avLst/>
          </a:prstGeom>
          <a:noFill/>
        </p:spPr>
      </p:pic>
      <p:sp>
        <p:nvSpPr>
          <p:cNvPr id="5" name="2 CuadroTexto">
            <a:extLst>
              <a:ext uri="{FF2B5EF4-FFF2-40B4-BE49-F238E27FC236}">
                <a16:creationId xmlns:a16="http://schemas.microsoft.com/office/drawing/2014/main" id="{0E5D829D-7948-420E-BB4F-C805B3A0CE6E}"/>
              </a:ext>
            </a:extLst>
          </p:cNvPr>
          <p:cNvSpPr txBox="1"/>
          <p:nvPr/>
        </p:nvSpPr>
        <p:spPr>
          <a:xfrm>
            <a:off x="2309513" y="1062028"/>
            <a:ext cx="4126001" cy="369332"/>
          </a:xfrm>
          <a:prstGeom prst="rect">
            <a:avLst/>
          </a:prstGeom>
          <a:noFill/>
        </p:spPr>
        <p:txBody>
          <a:bodyPr wrap="none" rtlCol="0">
            <a:spAutoFit/>
          </a:bodyPr>
          <a:lstStyle/>
          <a:p>
            <a:r>
              <a:rPr lang="es-MX" b="1" dirty="0"/>
              <a:t>INTERRUPTOR TANQUE VIVO (SF6)</a:t>
            </a:r>
          </a:p>
        </p:txBody>
      </p:sp>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456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C:\Users\SUBESTACIONES\Desktop\CARLOS MASTACHE\REPORTES\FOTOS TRABAJOS RELEVANTES\IMG_20160819_1633077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738" y="1499530"/>
            <a:ext cx="4363117" cy="4578799"/>
          </a:xfrm>
          <a:prstGeom prst="rect">
            <a:avLst/>
          </a:prstGeom>
          <a:noFill/>
        </p:spPr>
      </p:pic>
      <p:sp>
        <p:nvSpPr>
          <p:cNvPr id="4" name="2 CuadroTexto">
            <a:extLst>
              <a:ext uri="{FF2B5EF4-FFF2-40B4-BE49-F238E27FC236}">
                <a16:creationId xmlns:a16="http://schemas.microsoft.com/office/drawing/2014/main" id="{0E5D829D-7948-420E-BB4F-C805B3A0CE6E}"/>
              </a:ext>
            </a:extLst>
          </p:cNvPr>
          <p:cNvSpPr txBox="1"/>
          <p:nvPr/>
        </p:nvSpPr>
        <p:spPr>
          <a:xfrm>
            <a:off x="2545048" y="1062028"/>
            <a:ext cx="4096058" cy="369332"/>
          </a:xfrm>
          <a:prstGeom prst="rect">
            <a:avLst/>
          </a:prstGeom>
          <a:noFill/>
        </p:spPr>
        <p:txBody>
          <a:bodyPr wrap="none" rtlCol="0">
            <a:spAutoFit/>
          </a:bodyPr>
          <a:lstStyle/>
          <a:p>
            <a:r>
              <a:rPr lang="es-MX" b="1" dirty="0"/>
              <a:t>INTERRUPTOR DE SOPLO DE AIRE</a:t>
            </a:r>
          </a:p>
        </p:txBody>
      </p:sp>
      <p:sp>
        <p:nvSpPr>
          <p:cNvPr id="5" name="4 Elipse"/>
          <p:cNvSpPr/>
          <p:nvPr/>
        </p:nvSpPr>
        <p:spPr>
          <a:xfrm>
            <a:off x="3075709" y="1499530"/>
            <a:ext cx="3796146" cy="185327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CuadroTexto"/>
          <p:cNvSpPr txBox="1"/>
          <p:nvPr/>
        </p:nvSpPr>
        <p:spPr>
          <a:xfrm>
            <a:off x="193964" y="1499530"/>
            <a:ext cx="1593272" cy="646331"/>
          </a:xfrm>
          <a:prstGeom prst="rect">
            <a:avLst/>
          </a:prstGeom>
          <a:noFill/>
        </p:spPr>
        <p:txBody>
          <a:bodyPr wrap="square" rtlCol="0">
            <a:spAutoFit/>
          </a:bodyPr>
          <a:lstStyle/>
          <a:p>
            <a:r>
              <a:rPr lang="es-ES" dirty="0"/>
              <a:t>CAMARAS DE ARQUEO</a:t>
            </a:r>
          </a:p>
        </p:txBody>
      </p:sp>
      <p:cxnSp>
        <p:nvCxnSpPr>
          <p:cNvPr id="8" name="7 Conector recto de flecha"/>
          <p:cNvCxnSpPr>
            <a:stCxn id="6" idx="3"/>
          </p:cNvCxnSpPr>
          <p:nvPr/>
        </p:nvCxnSpPr>
        <p:spPr>
          <a:xfrm>
            <a:off x="1787236" y="1822696"/>
            <a:ext cx="1288473" cy="32316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8 Elipse"/>
          <p:cNvSpPr/>
          <p:nvPr/>
        </p:nvSpPr>
        <p:spPr>
          <a:xfrm>
            <a:off x="2844960" y="3574472"/>
            <a:ext cx="3796146" cy="9698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CuadroTexto"/>
          <p:cNvSpPr txBox="1"/>
          <p:nvPr/>
        </p:nvSpPr>
        <p:spPr>
          <a:xfrm>
            <a:off x="0" y="3352800"/>
            <a:ext cx="1787236" cy="646331"/>
          </a:xfrm>
          <a:prstGeom prst="rect">
            <a:avLst/>
          </a:prstGeom>
          <a:noFill/>
        </p:spPr>
        <p:txBody>
          <a:bodyPr wrap="square" rtlCol="0">
            <a:spAutoFit/>
          </a:bodyPr>
          <a:lstStyle/>
          <a:p>
            <a:r>
              <a:rPr lang="es-ES" dirty="0"/>
              <a:t>COMPRESOR DE AIRE</a:t>
            </a:r>
          </a:p>
        </p:txBody>
      </p:sp>
      <p:cxnSp>
        <p:nvCxnSpPr>
          <p:cNvPr id="11" name="10 Conector recto de flecha"/>
          <p:cNvCxnSpPr/>
          <p:nvPr/>
        </p:nvCxnSpPr>
        <p:spPr>
          <a:xfrm>
            <a:off x="1598052" y="3629892"/>
            <a:ext cx="1288473" cy="32316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374073" y="1108364"/>
            <a:ext cx="8063345" cy="646331"/>
          </a:xfrm>
          <a:prstGeom prst="rect">
            <a:avLst/>
          </a:prstGeom>
        </p:spPr>
        <p:txBody>
          <a:bodyPr wrap="square">
            <a:spAutoFit/>
          </a:bodyPr>
          <a:lstStyle/>
          <a:p>
            <a:pPr algn="just"/>
            <a:r>
              <a:rPr lang="es-ES" dirty="0"/>
              <a:t>INTERRUPTOR DE PEQUEÑO VOLUMEN DE ACEITE DE TABLERO METAL CLAD. </a:t>
            </a:r>
          </a:p>
        </p:txBody>
      </p:sp>
      <p:pic>
        <p:nvPicPr>
          <p:cNvPr id="4" name="Picture 4" descr="C:\Users\ISAIAS\OPERATIVO\FOTOGRAFIAS\mantto int 23 kv SE PEN Y TACUBAYA ABRIL MAYO 2010\SDC11976.JPG"/>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780169" y="1784625"/>
            <a:ext cx="3453927" cy="4422218"/>
          </a:xfrm>
          <a:prstGeom prst="rect">
            <a:avLst/>
          </a:prstGeom>
          <a:ln>
            <a:noFill/>
          </a:ln>
          <a:effectLst>
            <a:softEdge rad="112500"/>
          </a:effectLst>
        </p:spPr>
      </p:pic>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374073" y="1108364"/>
            <a:ext cx="8063345" cy="3416320"/>
          </a:xfrm>
          <a:prstGeom prst="rect">
            <a:avLst/>
          </a:prstGeom>
        </p:spPr>
        <p:txBody>
          <a:bodyPr wrap="square">
            <a:spAutoFit/>
          </a:bodyPr>
          <a:lstStyle/>
          <a:p>
            <a:pPr algn="just"/>
            <a:r>
              <a:rPr lang="es-ES" dirty="0"/>
              <a:t>QUE ES EL GAS SF6</a:t>
            </a:r>
          </a:p>
          <a:p>
            <a:pPr algn="just"/>
            <a:endParaRPr lang="es-ES" dirty="0"/>
          </a:p>
          <a:p>
            <a:pPr algn="just"/>
            <a:r>
              <a:rPr lang="es-ES" dirty="0"/>
              <a:t>El </a:t>
            </a:r>
            <a:r>
              <a:rPr lang="es-ES" dirty="0" err="1"/>
              <a:t>hexafluoruro</a:t>
            </a:r>
            <a:r>
              <a:rPr lang="es-ES" dirty="0"/>
              <a:t> de azufre (SF6) es un compuesto inorgánico de fórmula SF</a:t>
            </a:r>
            <a:r>
              <a:rPr lang="es-ES" baseline="-25000" dirty="0"/>
              <a:t>6</a:t>
            </a:r>
            <a:r>
              <a:rPr lang="es-ES" dirty="0"/>
              <a:t>. En condiciones normales de presión y temperatura es un </a:t>
            </a:r>
            <a:r>
              <a:rPr lang="es-ES" dirty="0">
                <a:hlinkClick r:id="rId2" tooltip="Gas"/>
              </a:rPr>
              <a:t>gas</a:t>
            </a:r>
            <a:r>
              <a:rPr lang="es-ES" dirty="0"/>
              <a:t> incoloro, inodoro, no tóxico y no inflamable, con la peculiaridad de ser cinco veces más pesado que el aire.</a:t>
            </a:r>
          </a:p>
          <a:p>
            <a:pPr algn="just"/>
            <a:endParaRPr lang="es-ES" dirty="0"/>
          </a:p>
          <a:p>
            <a:pPr algn="just"/>
            <a:r>
              <a:rPr lang="es-ES" dirty="0"/>
              <a:t>Es un gas de elevada constante dieléctrica (muy aislante), por lo que se usa habitualmente como aislante en los sistemas de distribución de electricidad, especialmente en sistemas de alta tensión como los interruptores de potencia, ya que reducen el espacio de manera importante y prácticamente son libres de mantenimiento.</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374073" y="1108364"/>
            <a:ext cx="8063345" cy="3416320"/>
          </a:xfrm>
          <a:prstGeom prst="rect">
            <a:avLst/>
          </a:prstGeom>
        </p:spPr>
        <p:txBody>
          <a:bodyPr wrap="square">
            <a:spAutoFit/>
          </a:bodyPr>
          <a:lstStyle/>
          <a:p>
            <a:pPr algn="just"/>
            <a:r>
              <a:rPr lang="es-ES" dirty="0"/>
              <a:t>QUE ES EL VACÌO</a:t>
            </a:r>
          </a:p>
          <a:p>
            <a:pPr algn="just"/>
            <a:endParaRPr lang="es-ES" dirty="0"/>
          </a:p>
          <a:p>
            <a:pPr algn="just"/>
            <a:r>
              <a:rPr lang="es-ES" dirty="0"/>
              <a:t>Es la ausencia total de material en los elementos (materia) en un determinado espacio o lugar, o la falta de contenido en el interior de un recipiente. </a:t>
            </a:r>
          </a:p>
          <a:p>
            <a:pPr algn="just"/>
            <a:endParaRPr lang="es-ES" dirty="0"/>
          </a:p>
          <a:p>
            <a:pPr algn="just"/>
            <a:r>
              <a:rPr lang="es-ES" dirty="0"/>
              <a:t>Se denomina también vacío a la condición de una región donde la densidad de partículas es muy baja, como la de una cavidad cerrada donde la presión del aire u otros gases es menor que la atmosférica. Puede existir naturalmente o ser provocado en forma artificial, puede ser para usos tecnológicos o científicos, o en la vida diaria. Se aprovecha en diversas industrias, como la eléctrica.</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297873" y="996212"/>
            <a:ext cx="8493702" cy="1938992"/>
          </a:xfrm>
          <a:prstGeom prst="rect">
            <a:avLst/>
          </a:prstGeom>
        </p:spPr>
        <p:txBody>
          <a:bodyPr wrap="square">
            <a:spAutoFit/>
          </a:bodyPr>
          <a:lstStyle/>
          <a:p>
            <a:pPr algn="just"/>
            <a:r>
              <a:rPr lang="es-ES" dirty="0"/>
              <a:t>CUCHILLAS DESCONECTADORAS</a:t>
            </a:r>
          </a:p>
          <a:p>
            <a:pPr algn="just"/>
            <a:endParaRPr lang="es-ES" sz="1200" dirty="0"/>
          </a:p>
          <a:p>
            <a:pPr algn="just"/>
            <a:r>
              <a:rPr lang="es-MX" dirty="0"/>
              <a:t>Las cuchillas </a:t>
            </a:r>
            <a:r>
              <a:rPr lang="es-MX" dirty="0" err="1"/>
              <a:t>desconectadoras</a:t>
            </a:r>
            <a:r>
              <a:rPr lang="es-MX" dirty="0"/>
              <a:t> son un dispositivo que se utiliza como su nombre lo dice, para desconectar o seccionar eléctricamente una instalación o circuito eléctrico de la red ya sea de un interruptor, transformador, generador, línea eléctrica, ramal o parcializar un tramo completo de línea, esto permite trabajar con seguridad en el equipo seccionado.</a:t>
            </a:r>
            <a:endParaRPr lang="es-ES" dirty="0"/>
          </a:p>
        </p:txBody>
      </p:sp>
      <p:pic>
        <p:nvPicPr>
          <p:cNvPr id="4" name="10 Imagen" descr="DSC04163">
            <a:extLst>
              <a:ext uri="{FF2B5EF4-FFF2-40B4-BE49-F238E27FC236}">
                <a16:creationId xmlns:a16="http://schemas.microsoft.com/office/drawing/2014/main" id="{8C182279-8027-44FD-888B-A18C029ACFED}"/>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75119" y="3119870"/>
            <a:ext cx="1996440" cy="2764507"/>
          </a:xfrm>
          <a:prstGeom prst="rect">
            <a:avLst/>
          </a:prstGeom>
          <a:ln>
            <a:noFill/>
          </a:ln>
          <a:effectLst/>
        </p:spPr>
      </p:pic>
      <p:sp>
        <p:nvSpPr>
          <p:cNvPr id="5" name="4 CuadroTexto">
            <a:extLst>
              <a:ext uri="{FF2B5EF4-FFF2-40B4-BE49-F238E27FC236}">
                <a16:creationId xmlns:a16="http://schemas.microsoft.com/office/drawing/2014/main" id="{4855374D-55E6-4BF5-9533-90626C9A1EF0}"/>
              </a:ext>
            </a:extLst>
          </p:cNvPr>
          <p:cNvSpPr txBox="1"/>
          <p:nvPr/>
        </p:nvSpPr>
        <p:spPr>
          <a:xfrm>
            <a:off x="1712218" y="5929244"/>
            <a:ext cx="2198731" cy="430887"/>
          </a:xfrm>
          <a:prstGeom prst="rect">
            <a:avLst/>
          </a:prstGeom>
          <a:noFill/>
        </p:spPr>
        <p:txBody>
          <a:bodyPr wrap="square" rtlCol="0">
            <a:spAutoFit/>
          </a:bodyPr>
          <a:lstStyle/>
          <a:p>
            <a:r>
              <a:rPr lang="es-ES" sz="1100" dirty="0"/>
              <a:t>CUCHILLA TIPO OPERACIÒN HORIZONTAL 230 KV.</a:t>
            </a:r>
          </a:p>
        </p:txBody>
      </p:sp>
      <p:pic>
        <p:nvPicPr>
          <p:cNvPr id="8" name="9 Imagen" descr="DSC04168">
            <a:extLst>
              <a:ext uri="{FF2B5EF4-FFF2-40B4-BE49-F238E27FC236}">
                <a16:creationId xmlns:a16="http://schemas.microsoft.com/office/drawing/2014/main" id="{1A9F732F-679D-46DA-B804-83036F950190}"/>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72442" y="3119870"/>
            <a:ext cx="2495550" cy="2764507"/>
          </a:xfrm>
          <a:prstGeom prst="rect">
            <a:avLst/>
          </a:prstGeom>
          <a:ln>
            <a:noFill/>
          </a:ln>
          <a:effectLst/>
        </p:spPr>
      </p:pic>
      <p:sp>
        <p:nvSpPr>
          <p:cNvPr id="9" name="8 CuadroTexto">
            <a:extLst>
              <a:ext uri="{FF2B5EF4-FFF2-40B4-BE49-F238E27FC236}">
                <a16:creationId xmlns:a16="http://schemas.microsoft.com/office/drawing/2014/main" id="{4E9B6F29-D9B0-446A-944C-DEDC47120BF5}"/>
              </a:ext>
            </a:extLst>
          </p:cNvPr>
          <p:cNvSpPr txBox="1"/>
          <p:nvPr/>
        </p:nvSpPr>
        <p:spPr>
          <a:xfrm>
            <a:off x="5233053" y="5884377"/>
            <a:ext cx="3219805" cy="461665"/>
          </a:xfrm>
          <a:prstGeom prst="rect">
            <a:avLst/>
          </a:prstGeom>
          <a:noFill/>
        </p:spPr>
        <p:txBody>
          <a:bodyPr wrap="square" rtlCol="0">
            <a:spAutoFit/>
          </a:bodyPr>
          <a:lstStyle/>
          <a:p>
            <a:r>
              <a:rPr lang="es-ES" sz="1200" dirty="0"/>
              <a:t>CUCHILLA TIPO APERTURA VERTICAL, MONTAJE HORIZONTAL DE 115 KV.</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6 Imagen"/>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5023" y="1268652"/>
            <a:ext cx="3600000" cy="2829600"/>
          </a:xfrm>
          <a:prstGeom prst="rect">
            <a:avLst/>
          </a:prstGeom>
          <a:noFill/>
        </p:spPr>
      </p:pic>
      <p:sp>
        <p:nvSpPr>
          <p:cNvPr id="10" name="9 CuadroTexto"/>
          <p:cNvSpPr txBox="1"/>
          <p:nvPr/>
        </p:nvSpPr>
        <p:spPr>
          <a:xfrm>
            <a:off x="355023" y="4122497"/>
            <a:ext cx="3767345" cy="276999"/>
          </a:xfrm>
          <a:prstGeom prst="rect">
            <a:avLst/>
          </a:prstGeom>
          <a:noFill/>
        </p:spPr>
        <p:txBody>
          <a:bodyPr wrap="square" rtlCol="0">
            <a:spAutoFit/>
          </a:bodyPr>
          <a:lstStyle/>
          <a:p>
            <a:r>
              <a:rPr lang="es-ES" sz="1200" dirty="0"/>
              <a:t>CUCHILLA DE APERTURA VERTICAL PARA 14 KV.</a:t>
            </a:r>
          </a:p>
        </p:txBody>
      </p:sp>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5292" y="1619249"/>
            <a:ext cx="3299564" cy="2474673"/>
          </a:xfrm>
          <a:prstGeom prst="rect">
            <a:avLst/>
          </a:prstGeom>
          <a:noFill/>
          <a:ln w="9525">
            <a:noFill/>
            <a:miter lim="800000"/>
            <a:headEnd/>
            <a:tailEnd/>
          </a:ln>
          <a:effectLst/>
        </p:spPr>
      </p:pic>
      <p:sp>
        <p:nvSpPr>
          <p:cNvPr id="11" name="10 CuadroTexto"/>
          <p:cNvSpPr txBox="1"/>
          <p:nvPr/>
        </p:nvSpPr>
        <p:spPr>
          <a:xfrm>
            <a:off x="4572000" y="4122497"/>
            <a:ext cx="4141470" cy="461665"/>
          </a:xfrm>
          <a:prstGeom prst="rect">
            <a:avLst/>
          </a:prstGeom>
          <a:noFill/>
        </p:spPr>
        <p:txBody>
          <a:bodyPr wrap="square" rtlCol="0">
            <a:spAutoFit/>
          </a:bodyPr>
          <a:lstStyle/>
          <a:p>
            <a:r>
              <a:rPr lang="es-ES" sz="1200" dirty="0"/>
              <a:t>CUCHILLAS DE OPERACIÒN EN GRUPO DE APERTURA VERTICAL, MONTAJE VERTICAL EN 85 KV. </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10 CuadroTexto"/>
          <p:cNvSpPr txBox="1"/>
          <p:nvPr/>
        </p:nvSpPr>
        <p:spPr>
          <a:xfrm>
            <a:off x="2138014" y="5127311"/>
            <a:ext cx="3966895" cy="276999"/>
          </a:xfrm>
          <a:prstGeom prst="rect">
            <a:avLst/>
          </a:prstGeom>
          <a:noFill/>
        </p:spPr>
        <p:txBody>
          <a:bodyPr wrap="square" rtlCol="0">
            <a:spAutoFit/>
          </a:bodyPr>
          <a:lstStyle/>
          <a:p>
            <a:r>
              <a:rPr lang="es-ES" sz="1200" dirty="0"/>
              <a:t>CUCHILLAS DE OPERACIÒN EN GRUPO DE 23 KV.</a:t>
            </a:r>
          </a:p>
        </p:txBody>
      </p:sp>
      <p:pic>
        <p:nvPicPr>
          <p:cNvPr id="8" name="Picture 3" descr="E:\ULISES\S.E. MZA\FOTOS INT. CONDESA\128_06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8014" y="1407523"/>
            <a:ext cx="4096082" cy="3483132"/>
          </a:xfrm>
          <a:prstGeom prst="rect">
            <a:avLst/>
          </a:prstGeom>
          <a:noFill/>
        </p:spPr>
      </p:pic>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360218" y="1094503"/>
            <a:ext cx="8118764" cy="4985980"/>
          </a:xfrm>
          <a:prstGeom prst="rect">
            <a:avLst/>
          </a:prstGeom>
          <a:noFill/>
        </p:spPr>
        <p:txBody>
          <a:bodyPr wrap="square" rtlCol="0">
            <a:spAutoFit/>
          </a:bodyPr>
          <a:lstStyle/>
          <a:p>
            <a:pPr algn="just"/>
            <a:r>
              <a:rPr lang="es-ES" dirty="0"/>
              <a:t>APARTARRAYOS</a:t>
            </a:r>
          </a:p>
          <a:p>
            <a:pPr algn="just"/>
            <a:endParaRPr lang="es-ES" sz="1200" dirty="0"/>
          </a:p>
          <a:p>
            <a:pPr algn="just"/>
            <a:r>
              <a:rPr lang="es-ES" dirty="0"/>
              <a:t>Los </a:t>
            </a:r>
            <a:r>
              <a:rPr lang="es-ES" dirty="0" err="1"/>
              <a:t>apartarrayos</a:t>
            </a:r>
            <a:r>
              <a:rPr lang="es-ES" dirty="0"/>
              <a:t> son dispositivos automáticos conectados entre fase y tierra, destinados a proteger las instalaciones contra las sobre tensiones atmosféricas (origen externo, descargas atmosféricas o rayos) o producidas por maniobras (origen interno, apertura de cuchillas o interruptores). Deben ser instalados en la proximidad de los equipos a proteger y cuando operan conducen los excedentes de tensión o sobre tensiones a tierra. </a:t>
            </a:r>
          </a:p>
          <a:p>
            <a:pPr algn="just"/>
            <a:endParaRPr lang="es-ES" dirty="0"/>
          </a:p>
          <a:p>
            <a:pPr algn="just"/>
            <a:r>
              <a:rPr lang="es-ES" dirty="0"/>
              <a:t>La función del </a:t>
            </a:r>
            <a:r>
              <a:rPr lang="es-ES" dirty="0" err="1"/>
              <a:t>apartarrayos</a:t>
            </a:r>
            <a:r>
              <a:rPr lang="es-ES" dirty="0"/>
              <a:t> no es eliminar las ondas de sobre tensión, sino limitar su magnitud a valores que no sean perjudiciales al aislamiento del equipo.</a:t>
            </a:r>
          </a:p>
          <a:p>
            <a:pPr algn="just"/>
            <a:endParaRPr lang="es-ES" dirty="0"/>
          </a:p>
          <a:p>
            <a:pPr algn="just"/>
            <a:r>
              <a:rPr lang="es-MX" dirty="0"/>
              <a:t>Las sobretensiones de origen externo, como las que penetran en líneas aéreas desde la atmósfera a consecuencia de golpes de rayo o de influencia electroestática son las más peligrosas por ser mucho más altas que las internas. </a:t>
            </a:r>
            <a:endParaRPr lang="es-ES" dirty="0"/>
          </a:p>
          <a:p>
            <a:pPr algn="just"/>
            <a:endParaRPr lang="es-ES" dirty="0"/>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360218" y="983663"/>
            <a:ext cx="8118764" cy="2893100"/>
          </a:xfrm>
          <a:prstGeom prst="rect">
            <a:avLst/>
          </a:prstGeom>
          <a:noFill/>
        </p:spPr>
        <p:txBody>
          <a:bodyPr wrap="square" rtlCol="0">
            <a:spAutoFit/>
          </a:bodyPr>
          <a:lstStyle/>
          <a:p>
            <a:pPr algn="just"/>
            <a:r>
              <a:rPr lang="es-ES" dirty="0"/>
              <a:t>APARTARRAYOS</a:t>
            </a:r>
          </a:p>
          <a:p>
            <a:pPr algn="just"/>
            <a:endParaRPr lang="es-ES" sz="1400" dirty="0"/>
          </a:p>
          <a:p>
            <a:pPr algn="just"/>
            <a:r>
              <a:rPr lang="es-ES" dirty="0"/>
              <a:t>Se sabe que el </a:t>
            </a:r>
            <a:r>
              <a:rPr lang="es-ES_tradnl" dirty="0"/>
              <a:t>85% de las descargas descendentes negativas(descargas atmosféricas) tienen una magnitud de 10 </a:t>
            </a:r>
            <a:r>
              <a:rPr lang="es-ES_tradnl" dirty="0" err="1"/>
              <a:t>kA</a:t>
            </a:r>
            <a:endParaRPr lang="es-ES_tradnl" dirty="0"/>
          </a:p>
          <a:p>
            <a:pPr algn="just"/>
            <a:endParaRPr lang="es-ES_tradnl" dirty="0"/>
          </a:p>
          <a:p>
            <a:pPr algn="just"/>
            <a:r>
              <a:rPr lang="es-ES_tradnl" dirty="0"/>
              <a:t>Es aquí donde se hace necesaria la protección del equipo ante descargas atmosféricas, ya que estas </a:t>
            </a:r>
            <a:r>
              <a:rPr lang="es-MX" dirty="0"/>
              <a:t>son eventos de características probabilísticas y se puede decir en forma determinante que tienen diferentes magnitudes.</a:t>
            </a:r>
            <a:endParaRPr lang="es-ES" dirty="0"/>
          </a:p>
          <a:p>
            <a:pPr algn="just"/>
            <a:endParaRPr lang="es-ES" dirty="0"/>
          </a:p>
          <a:p>
            <a:pPr algn="just"/>
            <a:endParaRPr lang="es-ES" sz="2400" dirty="0"/>
          </a:p>
        </p:txBody>
      </p:sp>
      <p:pic>
        <p:nvPicPr>
          <p:cNvPr id="4" name="Picture 4"/>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80958" y="3594543"/>
            <a:ext cx="6150327" cy="2689200"/>
          </a:xfrm>
          <a:prstGeom prst="rect">
            <a:avLst/>
          </a:prstGeom>
          <a:noFill/>
          <a:ln w="9525">
            <a:noFill/>
            <a:miter lim="800000"/>
            <a:headEnd/>
            <a:tailEnd/>
          </a:ln>
        </p:spPr>
      </p:pic>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360218" y="1066800"/>
            <a:ext cx="8646622" cy="5386090"/>
          </a:xfrm>
          <a:prstGeom prst="rect">
            <a:avLst/>
          </a:prstGeom>
          <a:noFill/>
        </p:spPr>
        <p:txBody>
          <a:bodyPr wrap="square" rtlCol="0">
            <a:spAutoFit/>
          </a:bodyPr>
          <a:lstStyle/>
          <a:p>
            <a:pPr algn="just"/>
            <a:r>
              <a:rPr lang="es-ES" sz="2000" dirty="0"/>
              <a:t>Tecnología de los </a:t>
            </a:r>
            <a:r>
              <a:rPr lang="es-ES" sz="2000" dirty="0" err="1"/>
              <a:t>apartarrayos</a:t>
            </a:r>
            <a:r>
              <a:rPr lang="es-ES" dirty="0"/>
              <a:t>:</a:t>
            </a:r>
          </a:p>
          <a:p>
            <a:pPr algn="just"/>
            <a:endParaRPr lang="es-ES" sz="1400" dirty="0"/>
          </a:p>
          <a:p>
            <a:pPr algn="just">
              <a:buFontTx/>
              <a:buChar char="-"/>
            </a:pPr>
            <a:r>
              <a:rPr lang="es-ES" dirty="0"/>
              <a:t> </a:t>
            </a:r>
            <a:r>
              <a:rPr lang="es-ES" sz="1700" dirty="0"/>
              <a:t>Óxidos metálicos.</a:t>
            </a:r>
          </a:p>
          <a:p>
            <a:pPr algn="just">
              <a:buFontTx/>
              <a:buChar char="-"/>
            </a:pPr>
            <a:r>
              <a:rPr lang="es-ES" sz="1700" dirty="0"/>
              <a:t> Carburo de silicio.</a:t>
            </a:r>
          </a:p>
          <a:p>
            <a:pPr algn="just">
              <a:buFontTx/>
              <a:buChar char="-"/>
            </a:pPr>
            <a:endParaRPr lang="es-ES" sz="1700" dirty="0"/>
          </a:p>
          <a:p>
            <a:pPr algn="just"/>
            <a:r>
              <a:rPr lang="es-ES" sz="1700" dirty="0"/>
              <a:t>Sin embargo hoy en día se utilizan más los </a:t>
            </a:r>
            <a:r>
              <a:rPr lang="es-ES" sz="1700" dirty="0" err="1"/>
              <a:t>Apartarrayos</a:t>
            </a:r>
            <a:r>
              <a:rPr lang="es-ES" sz="1700" dirty="0"/>
              <a:t> de Óxidos Metálicos (Zn0), debido a que tiene las siguientes ventajas respecto a los </a:t>
            </a:r>
            <a:r>
              <a:rPr lang="es-ES" sz="1700" dirty="0" err="1"/>
              <a:t>Apartarrayos</a:t>
            </a:r>
            <a:r>
              <a:rPr lang="es-ES" sz="1700" dirty="0"/>
              <a:t> de Carburo de Silicio:</a:t>
            </a:r>
          </a:p>
          <a:p>
            <a:pPr algn="just"/>
            <a:r>
              <a:rPr lang="es-ES" sz="1700" dirty="0"/>
              <a:t> </a:t>
            </a:r>
          </a:p>
          <a:p>
            <a:pPr lvl="0" algn="just"/>
            <a:r>
              <a:rPr lang="es-ES" sz="1700" dirty="0"/>
              <a:t>Simplicidad de diseño, el cual mejora la calidad y disminuye el ingreso de humedad.</a:t>
            </a:r>
          </a:p>
          <a:p>
            <a:pPr lvl="0" algn="just"/>
            <a:endParaRPr lang="es-ES" sz="1700" dirty="0"/>
          </a:p>
          <a:p>
            <a:pPr marL="285750" lvl="0" indent="-285750" algn="just">
              <a:buFontTx/>
              <a:buChar char="-"/>
            </a:pPr>
            <a:r>
              <a:rPr lang="es-ES" sz="1700" dirty="0"/>
              <a:t>Menor Tensión Residual, No hay </a:t>
            </a:r>
            <a:r>
              <a:rPr lang="es-ES" sz="1700" dirty="0" err="1"/>
              <a:t>Gap´s</a:t>
            </a:r>
            <a:r>
              <a:rPr lang="es-ES" sz="1700" dirty="0"/>
              <a:t>.</a:t>
            </a:r>
          </a:p>
          <a:p>
            <a:pPr marL="285750" lvl="0" indent="-285750" algn="just">
              <a:buFontTx/>
              <a:buChar char="-"/>
            </a:pPr>
            <a:endParaRPr lang="es-ES" sz="1200" dirty="0"/>
          </a:p>
          <a:p>
            <a:pPr marL="285750" lvl="0" indent="-285750" algn="just">
              <a:buFontTx/>
              <a:buChar char="-"/>
            </a:pPr>
            <a:r>
              <a:rPr lang="es-ES" sz="1700" dirty="0"/>
              <a:t>Mayor capacidad de absorción de energía.</a:t>
            </a:r>
          </a:p>
          <a:p>
            <a:pPr marL="285750" lvl="0" indent="-285750" algn="just">
              <a:buFontTx/>
              <a:buChar char="-"/>
            </a:pPr>
            <a:endParaRPr lang="es-ES" sz="1200" dirty="0"/>
          </a:p>
          <a:p>
            <a:pPr marL="285750" lvl="0" indent="-285750" algn="just">
              <a:buFontTx/>
              <a:buChar char="-"/>
            </a:pPr>
            <a:r>
              <a:rPr lang="es-ES" sz="1700" dirty="0"/>
              <a:t>Al estar los varistores permanentemente conduciendo, son sensibles a las   Picos de Voltaje, por tanto cambian las reglas de selección. </a:t>
            </a:r>
          </a:p>
          <a:p>
            <a:pPr marL="285750" lvl="0" indent="-285750" algn="just">
              <a:buFontTx/>
              <a:buChar char="-"/>
            </a:pPr>
            <a:endParaRPr lang="es-ES" sz="1200" dirty="0"/>
          </a:p>
          <a:p>
            <a:pPr lvl="0" algn="just"/>
            <a:r>
              <a:rPr lang="es-ES" sz="1700" dirty="0"/>
              <a:t>- La tensión fase-tierra para los </a:t>
            </a:r>
            <a:r>
              <a:rPr lang="es-ES" sz="1700" dirty="0" err="1"/>
              <a:t>apartarrayos</a:t>
            </a:r>
            <a:r>
              <a:rPr lang="es-ES" sz="1700" dirty="0"/>
              <a:t> de </a:t>
            </a:r>
            <a:r>
              <a:rPr lang="es-ES" sz="1700" dirty="0" err="1"/>
              <a:t>SiC</a:t>
            </a:r>
            <a:r>
              <a:rPr lang="es-ES" sz="1700" dirty="0"/>
              <a:t> era la “tensión nominal”; para los </a:t>
            </a:r>
            <a:r>
              <a:rPr lang="es-ES" sz="1700" dirty="0" err="1"/>
              <a:t>apartarrayos</a:t>
            </a:r>
            <a:r>
              <a:rPr lang="es-ES" sz="1700" dirty="0"/>
              <a:t> de óxidos metálicos es la </a:t>
            </a:r>
            <a:r>
              <a:rPr lang="es-ES" sz="1700" dirty="0" err="1"/>
              <a:t>Tensiòn</a:t>
            </a:r>
            <a:r>
              <a:rPr lang="es-ES" sz="1700" dirty="0"/>
              <a:t> de </a:t>
            </a:r>
            <a:r>
              <a:rPr lang="es-ES" sz="1700" dirty="0" err="1"/>
              <a:t>operaciòn</a:t>
            </a:r>
            <a:r>
              <a:rPr lang="es-ES" sz="1700" dirty="0"/>
              <a:t> continua.</a:t>
            </a:r>
          </a:p>
          <a:p>
            <a:pPr algn="just">
              <a:buFontTx/>
              <a:buChar char="-"/>
            </a:pPr>
            <a:endParaRPr lang="es-ES" dirty="0"/>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360218" y="1066800"/>
            <a:ext cx="8118764" cy="3416320"/>
          </a:xfrm>
          <a:prstGeom prst="rect">
            <a:avLst/>
          </a:prstGeom>
          <a:noFill/>
        </p:spPr>
        <p:txBody>
          <a:bodyPr wrap="square" rtlCol="0">
            <a:spAutoFit/>
          </a:bodyPr>
          <a:lstStyle/>
          <a:p>
            <a:pPr algn="just"/>
            <a:r>
              <a:rPr lang="es-ES" dirty="0"/>
              <a:t>Características de los Apartarrayos.:</a:t>
            </a:r>
          </a:p>
          <a:p>
            <a:pPr algn="just"/>
            <a:endParaRPr lang="es-ES" dirty="0"/>
          </a:p>
          <a:p>
            <a:pPr lvl="0" algn="just"/>
            <a:r>
              <a:rPr lang="es-ES" dirty="0"/>
              <a:t> Alta Impedancia a Tensiones del Sistema.</a:t>
            </a:r>
          </a:p>
          <a:p>
            <a:pPr lvl="0" algn="just"/>
            <a:endParaRPr lang="es-ES" dirty="0"/>
          </a:p>
          <a:p>
            <a:pPr lvl="0" algn="just"/>
            <a:r>
              <a:rPr lang="es-ES" dirty="0"/>
              <a:t>Baja Impedancia a Sobretensiones.</a:t>
            </a:r>
          </a:p>
          <a:p>
            <a:pPr lvl="0" algn="just"/>
            <a:endParaRPr lang="es-ES" dirty="0"/>
          </a:p>
          <a:p>
            <a:pPr lvl="0" algn="just"/>
            <a:endParaRPr lang="es-ES" dirty="0"/>
          </a:p>
          <a:p>
            <a:pPr lvl="0" algn="just"/>
            <a:r>
              <a:rPr lang="es-ES" dirty="0"/>
              <a:t>La </a:t>
            </a:r>
            <a:r>
              <a:rPr lang="es-ES" b="1" dirty="0"/>
              <a:t>impedancia</a:t>
            </a:r>
            <a:r>
              <a:rPr lang="es-ES" dirty="0"/>
              <a:t> (Z) es una medida de oposición que presenta un circuito a una corriente cuando se aplica una tensión. La impedancia extiende el concepto de resistencia a los circuitos de corriente alterna (CA), y posee tanto magnitud como fase, a diferencia de la resistencia, que sólo tiene magnitud</a:t>
            </a:r>
          </a:p>
          <a:p>
            <a:pPr algn="just">
              <a:buFontTx/>
              <a:buChar char="-"/>
            </a:pPr>
            <a:endParaRPr lang="es-ES" dirty="0"/>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41565" y="928250"/>
            <a:ext cx="9185565" cy="5616922"/>
          </a:xfrm>
          <a:prstGeom prst="rect">
            <a:avLst/>
          </a:prstGeom>
          <a:noFill/>
        </p:spPr>
        <p:txBody>
          <a:bodyPr wrap="square" rtlCol="0">
            <a:spAutoFit/>
          </a:bodyPr>
          <a:lstStyle/>
          <a:p>
            <a:pPr lvl="0" algn="just"/>
            <a:r>
              <a:rPr lang="es-ES" dirty="0"/>
              <a:t>Tipos de </a:t>
            </a:r>
            <a:r>
              <a:rPr lang="es-ES" dirty="0" err="1"/>
              <a:t>apartarrayos</a:t>
            </a:r>
            <a:r>
              <a:rPr lang="es-ES" dirty="0"/>
              <a:t>:</a:t>
            </a:r>
          </a:p>
          <a:p>
            <a:pPr lvl="0" algn="just"/>
            <a:endParaRPr lang="es-ES" sz="1700" dirty="0"/>
          </a:p>
          <a:p>
            <a:r>
              <a:rPr lang="es-ES" sz="1700" b="1" dirty="0" err="1"/>
              <a:t>Apartarrayos</a:t>
            </a:r>
            <a:r>
              <a:rPr lang="es-ES" sz="1700" b="1" dirty="0"/>
              <a:t> tipo </a:t>
            </a:r>
            <a:r>
              <a:rPr lang="es-ES" sz="1700" b="1" dirty="0" err="1"/>
              <a:t>autovalvular</a:t>
            </a:r>
            <a:br>
              <a:rPr lang="es-ES" sz="1700" dirty="0"/>
            </a:br>
            <a:r>
              <a:rPr lang="es-ES" sz="1700" dirty="0"/>
              <a:t> </a:t>
            </a:r>
          </a:p>
          <a:p>
            <a:pPr algn="just"/>
            <a:r>
              <a:rPr lang="es-ES" sz="1600" dirty="0"/>
              <a:t>El </a:t>
            </a:r>
            <a:r>
              <a:rPr lang="es-ES" sz="1600" dirty="0" err="1"/>
              <a:t>apartarrayos</a:t>
            </a:r>
            <a:r>
              <a:rPr lang="es-ES" sz="1600" dirty="0"/>
              <a:t> tipo </a:t>
            </a:r>
            <a:r>
              <a:rPr lang="es-ES" sz="1600" dirty="0" err="1"/>
              <a:t>autovalvular</a:t>
            </a:r>
            <a:r>
              <a:rPr lang="es-ES" sz="1600" dirty="0"/>
              <a:t> consiste de varias chapas de explosores conectados en serie por medio de resistencias variable cuya función es dar una operación más sensible y precisa. Estos elementos están contenidos en porcelana y al conjunto, se le llena con un gas inerte como el NITRÓGENO. Se emplea en los sistemas que operan a grandes tensiones, ya que representa una gran seguridad de operación</a:t>
            </a:r>
          </a:p>
          <a:p>
            <a:endParaRPr lang="es-ES" sz="1700" dirty="0"/>
          </a:p>
          <a:p>
            <a:pPr algn="just"/>
            <a:r>
              <a:rPr lang="es-ES" sz="1700" b="1" dirty="0"/>
              <a:t>Apartarrayos de resistencia variable</a:t>
            </a:r>
          </a:p>
          <a:p>
            <a:pPr algn="just"/>
            <a:r>
              <a:rPr lang="es-ES" sz="1700" dirty="0"/>
              <a:t> </a:t>
            </a:r>
            <a:br>
              <a:rPr lang="es-ES" sz="1700" dirty="0"/>
            </a:br>
            <a:r>
              <a:rPr lang="es-ES" sz="1600" dirty="0"/>
              <a:t>El </a:t>
            </a:r>
            <a:r>
              <a:rPr lang="es-ES" sz="1600" dirty="0" err="1"/>
              <a:t>apartarrayos</a:t>
            </a:r>
            <a:r>
              <a:rPr lang="es-ES" sz="1600" dirty="0"/>
              <a:t> de resistencia variable funda su principio de operación en el principio general, es decir, con dos explosores, y se conecta en serie a una resistencia variable. Se emplea en tensiones medianas y tiene mucha aceptación en el sistema de distribución</a:t>
            </a:r>
          </a:p>
          <a:p>
            <a:endParaRPr lang="es-ES" sz="1200" dirty="0"/>
          </a:p>
          <a:p>
            <a:r>
              <a:rPr lang="es-ES" sz="1700" b="1" dirty="0"/>
              <a:t>Explosor o gap</a:t>
            </a:r>
            <a:br>
              <a:rPr lang="es-ES" sz="1700" dirty="0"/>
            </a:br>
            <a:r>
              <a:rPr lang="es-ES" sz="1700" dirty="0"/>
              <a:t> </a:t>
            </a:r>
          </a:p>
          <a:p>
            <a:pPr algn="just"/>
            <a:r>
              <a:rPr lang="es-ES" sz="1600" dirty="0"/>
              <a:t>El explosor o unidad de gap consiste de dos tiras o cintas separadas dentro de un contenedor de cerámica sellado que se puede llenar con nitrógeno. Normalmente se instala un contador de descargas entre la terminal de tierra del </a:t>
            </a:r>
            <a:r>
              <a:rPr lang="es-ES" sz="1600" dirty="0" err="1"/>
              <a:t>apartarrayos</a:t>
            </a:r>
            <a:r>
              <a:rPr lang="es-ES" sz="1600" dirty="0"/>
              <a:t> y la tierra de la instalación.</a:t>
            </a:r>
          </a:p>
          <a:p>
            <a:endParaRPr lang="es-ES" sz="1700" dirty="0"/>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E:\ULISES\S.E. MZA\CAMBIO APARTARRAYOS 23 KV MZA-T1 20-ABRIL-2012\DSC004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663425" y="826783"/>
            <a:ext cx="3108332" cy="3739008"/>
          </a:xfrm>
          <a:prstGeom prst="rect">
            <a:avLst/>
          </a:prstGeom>
          <a:noFill/>
        </p:spPr>
      </p:pic>
      <p:sp>
        <p:nvSpPr>
          <p:cNvPr id="5" name="4 CuadroTexto"/>
          <p:cNvSpPr txBox="1"/>
          <p:nvPr/>
        </p:nvSpPr>
        <p:spPr>
          <a:xfrm>
            <a:off x="348086" y="4876708"/>
            <a:ext cx="3739010" cy="923330"/>
          </a:xfrm>
          <a:prstGeom prst="rect">
            <a:avLst/>
          </a:prstGeom>
          <a:noFill/>
        </p:spPr>
        <p:txBody>
          <a:bodyPr wrap="square" rtlCol="0">
            <a:spAutoFit/>
          </a:bodyPr>
          <a:lstStyle/>
          <a:p>
            <a:pPr algn="just"/>
            <a:r>
              <a:rPr lang="es-ES" dirty="0"/>
              <a:t>APARTARRAYOS DENTRO DE UN TABLERO METAL CLAD PARA 23KV.</a:t>
            </a:r>
          </a:p>
        </p:txBody>
      </p:sp>
      <p:pic>
        <p:nvPicPr>
          <p:cNvPr id="1187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963" y="1142120"/>
            <a:ext cx="3307776" cy="4657918"/>
          </a:xfrm>
          <a:prstGeom prst="rect">
            <a:avLst/>
          </a:prstGeom>
          <a:noFill/>
          <a:ln w="9525">
            <a:noFill/>
            <a:miter lim="800000"/>
            <a:headEnd/>
            <a:tailEnd/>
          </a:ln>
          <a:effectLst/>
        </p:spPr>
      </p:pic>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318" y="1995054"/>
            <a:ext cx="5173174" cy="4248329"/>
          </a:xfrm>
          <a:prstGeom prst="rect">
            <a:avLst/>
          </a:prstGeom>
          <a:noFill/>
          <a:ln w="9525">
            <a:noFill/>
            <a:miter lim="800000"/>
            <a:headEnd/>
            <a:tailEnd/>
          </a:ln>
          <a:effectLst/>
        </p:spPr>
      </p:pic>
      <p:sp>
        <p:nvSpPr>
          <p:cNvPr id="9" name="8 CuadroTexto"/>
          <p:cNvSpPr txBox="1"/>
          <p:nvPr/>
        </p:nvSpPr>
        <p:spPr>
          <a:xfrm>
            <a:off x="1560132" y="1196047"/>
            <a:ext cx="6129141" cy="369332"/>
          </a:xfrm>
          <a:prstGeom prst="rect">
            <a:avLst/>
          </a:prstGeom>
          <a:noFill/>
        </p:spPr>
        <p:txBody>
          <a:bodyPr wrap="square" rtlCol="0">
            <a:spAutoFit/>
          </a:bodyPr>
          <a:lstStyle/>
          <a:p>
            <a:pPr algn="just"/>
            <a:r>
              <a:rPr lang="es-ES" dirty="0"/>
              <a:t>PARTES DE APARTARRAYOS DE DOS UNIDADES.</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8 CuadroTexto"/>
          <p:cNvSpPr txBox="1"/>
          <p:nvPr/>
        </p:nvSpPr>
        <p:spPr>
          <a:xfrm>
            <a:off x="568036" y="1419100"/>
            <a:ext cx="8229601" cy="3693319"/>
          </a:xfrm>
          <a:prstGeom prst="rect">
            <a:avLst/>
          </a:prstGeom>
          <a:noFill/>
        </p:spPr>
        <p:txBody>
          <a:bodyPr wrap="square" rtlCol="0">
            <a:spAutoFit/>
          </a:bodyPr>
          <a:lstStyle/>
          <a:p>
            <a:pPr algn="just"/>
            <a:r>
              <a:rPr lang="es-ES" dirty="0"/>
              <a:t>Transformadores de Instrumento.</a:t>
            </a:r>
          </a:p>
          <a:p>
            <a:pPr algn="just"/>
            <a:endParaRPr lang="es-ES" dirty="0"/>
          </a:p>
          <a:p>
            <a:pPr algn="just"/>
            <a:endParaRPr lang="es-ES" dirty="0"/>
          </a:p>
          <a:p>
            <a:pPr algn="just"/>
            <a:r>
              <a:rPr lang="es-ES" dirty="0"/>
              <a:t>Se denominan transformadores de instrumento, a los que se emplean para alimentar circuitos que tienen instrumentos de medición y/o de protección, el uso de estos trasformadores se hace necesario en las redes de alta tensión en donde se requiere reducir los valores de voltaje y de corriente a cantidades admisibles para los instrumentos.</a:t>
            </a:r>
          </a:p>
          <a:p>
            <a:pPr algn="just"/>
            <a:br>
              <a:rPr lang="es-ES" dirty="0"/>
            </a:br>
            <a:br>
              <a:rPr lang="es-ES" dirty="0"/>
            </a:br>
            <a:r>
              <a:rPr lang="es-ES" dirty="0"/>
              <a:t>Una de las principales funciones es aislar a los instrumentos de medición y protección del circuito primario o de alta tensión, permitiendo así medir alto voltajes y altas corrientes con instrumentos de bajo alcance.</a:t>
            </a:r>
          </a:p>
        </p:txBody>
      </p:sp>
    </p:spTree>
    <p:extLst>
      <p:ext uri="{BB962C8B-B14F-4D97-AF65-F5344CB8AC3E}">
        <p14:creationId xmlns:p14="http://schemas.microsoft.com/office/powerpoint/2010/main" val="27683164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211003" y="1048624"/>
            <a:ext cx="6792306" cy="369332"/>
          </a:xfrm>
          <a:prstGeom prst="rect">
            <a:avLst/>
          </a:prstGeom>
        </p:spPr>
        <p:txBody>
          <a:bodyPr wrap="square">
            <a:spAutoFit/>
          </a:bodyPr>
          <a:lstStyle/>
          <a:p>
            <a:pPr lvl="0"/>
            <a:r>
              <a:rPr lang="es-MX" b="1" dirty="0"/>
              <a:t>Transformador de potencial</a:t>
            </a:r>
            <a:endParaRPr lang="es-MX" b="1" dirty="0">
              <a:latin typeface="Arial" panose="020B0604020202020204" pitchFamily="34" charset="0"/>
              <a:ea typeface="Times New Roman" panose="02020603050405020304" pitchFamily="18" charset="0"/>
            </a:endParaRPr>
          </a:p>
        </p:txBody>
      </p:sp>
      <p:grpSp>
        <p:nvGrpSpPr>
          <p:cNvPr id="2" name="Grupo 3">
            <a:extLst>
              <a:ext uri="{FF2B5EF4-FFF2-40B4-BE49-F238E27FC236}">
                <a16:creationId xmlns:a16="http://schemas.microsoft.com/office/drawing/2014/main" id="{8915C0DC-59FC-4890-B8D8-94D9E70B2946}"/>
              </a:ext>
            </a:extLst>
          </p:cNvPr>
          <p:cNvGrpSpPr/>
          <p:nvPr/>
        </p:nvGrpSpPr>
        <p:grpSpPr>
          <a:xfrm>
            <a:off x="3155955" y="2750032"/>
            <a:ext cx="5726596" cy="3606173"/>
            <a:chOff x="3155955" y="2738602"/>
            <a:chExt cx="5726596" cy="3606173"/>
          </a:xfrm>
        </p:grpSpPr>
        <p:pic>
          <p:nvPicPr>
            <p:cNvPr id="9" name="Imagen 8">
              <a:extLst>
                <a:ext uri="{FF2B5EF4-FFF2-40B4-BE49-F238E27FC236}">
                  <a16:creationId xmlns:a16="http://schemas.microsoft.com/office/drawing/2014/main" id="{FABF6D7F-B4AC-4258-9AC2-A0D9A717495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5353664" y="3059754"/>
              <a:ext cx="3528887" cy="3285021"/>
            </a:xfrm>
            <a:prstGeom prst="rect">
              <a:avLst/>
            </a:prstGeom>
          </p:spPr>
        </p:pic>
        <p:pic>
          <p:nvPicPr>
            <p:cNvPr id="10" name="Imagen 9">
              <a:extLst>
                <a:ext uri="{FF2B5EF4-FFF2-40B4-BE49-F238E27FC236}">
                  <a16:creationId xmlns:a16="http://schemas.microsoft.com/office/drawing/2014/main" id="{00376E6E-D43E-4FA3-B7B1-96AC7C115704}"/>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155955" y="2738602"/>
              <a:ext cx="2296921" cy="3601575"/>
            </a:xfrm>
            <a:prstGeom prst="rect">
              <a:avLst/>
            </a:prstGeom>
          </p:spPr>
        </p:pic>
      </p:grpSp>
      <p:sp>
        <p:nvSpPr>
          <p:cNvPr id="11" name="Rectángulo 10">
            <a:extLst>
              <a:ext uri="{FF2B5EF4-FFF2-40B4-BE49-F238E27FC236}">
                <a16:creationId xmlns:a16="http://schemas.microsoft.com/office/drawing/2014/main" id="{83A81A4D-A3E2-4216-9D1E-4780B6BC6F90}"/>
              </a:ext>
            </a:extLst>
          </p:cNvPr>
          <p:cNvSpPr/>
          <p:nvPr/>
        </p:nvSpPr>
        <p:spPr>
          <a:xfrm>
            <a:off x="294697" y="3380150"/>
            <a:ext cx="2734655" cy="2446824"/>
          </a:xfrm>
          <a:prstGeom prst="rect">
            <a:avLst/>
          </a:prstGeom>
        </p:spPr>
        <p:txBody>
          <a:bodyPr wrap="square">
            <a:spAutoFit/>
          </a:bodyPr>
          <a:lstStyle/>
          <a:p>
            <a:pPr lvl="0" algn="just">
              <a:defRPr/>
            </a:pPr>
            <a:r>
              <a:rPr lang="es-ES" sz="1700" dirty="0">
                <a:latin typeface="Arial" panose="020B0604020202020204" pitchFamily="34" charset="0"/>
                <a:ea typeface="Times New Roman" panose="02020603050405020304" pitchFamily="18" charset="0"/>
              </a:rPr>
              <a:t>Transforman un alto  voltaje a otro de  baja tensión generalmente  120 o 115 volts  y  son usados  para  la medición, protección y control.   Se  conectan  en paralelo con el circuito cuyo voltaje  se  desea  medir.</a:t>
            </a:r>
            <a:endParaRPr lang="es-MX" sz="1700" dirty="0"/>
          </a:p>
        </p:txBody>
      </p:sp>
      <p:sp>
        <p:nvSpPr>
          <p:cNvPr id="5" name="Rectángulo 4">
            <a:extLst>
              <a:ext uri="{FF2B5EF4-FFF2-40B4-BE49-F238E27FC236}">
                <a16:creationId xmlns:a16="http://schemas.microsoft.com/office/drawing/2014/main" id="{4B838180-5E31-4FEE-B881-77713B1CD388}"/>
              </a:ext>
            </a:extLst>
          </p:cNvPr>
          <p:cNvSpPr/>
          <p:nvPr/>
        </p:nvSpPr>
        <p:spPr>
          <a:xfrm>
            <a:off x="4572000" y="2580968"/>
            <a:ext cx="1179871" cy="443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8B7BF3D4-70AD-4A7A-BEDA-C9EE92C83542}"/>
              </a:ext>
            </a:extLst>
          </p:cNvPr>
          <p:cNvSpPr/>
          <p:nvPr/>
        </p:nvSpPr>
        <p:spPr>
          <a:xfrm>
            <a:off x="7483094" y="3240039"/>
            <a:ext cx="1179871" cy="443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a:extLst>
              <a:ext uri="{FF2B5EF4-FFF2-40B4-BE49-F238E27FC236}">
                <a16:creationId xmlns:a16="http://schemas.microsoft.com/office/drawing/2014/main" id="{5F3F3633-CE5F-4247-B51E-1AEEA90D2EE4}"/>
              </a:ext>
            </a:extLst>
          </p:cNvPr>
          <p:cNvSpPr/>
          <p:nvPr/>
        </p:nvSpPr>
        <p:spPr>
          <a:xfrm>
            <a:off x="5220724" y="3377381"/>
            <a:ext cx="412955" cy="1315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2">
            <a:extLst>
              <a:ext uri="{FF2B5EF4-FFF2-40B4-BE49-F238E27FC236}">
                <a16:creationId xmlns:a16="http://schemas.microsoft.com/office/drawing/2014/main" id="{35DB9000-E14D-4A7B-9E81-F36E23CBC735}"/>
              </a:ext>
            </a:extLst>
          </p:cNvPr>
          <p:cNvSpPr/>
          <p:nvPr/>
        </p:nvSpPr>
        <p:spPr>
          <a:xfrm>
            <a:off x="328987" y="1535651"/>
            <a:ext cx="8490548" cy="1400383"/>
          </a:xfrm>
          <a:prstGeom prst="rect">
            <a:avLst/>
          </a:prstGeom>
        </p:spPr>
        <p:txBody>
          <a:bodyPr wrap="square">
            <a:spAutoFit/>
          </a:bodyPr>
          <a:lstStyle/>
          <a:p>
            <a:pPr lvl="0" algn="just">
              <a:defRPr/>
            </a:pPr>
            <a:r>
              <a:rPr lang="es-MX" sz="1700" dirty="0"/>
              <a:t>Un Transformador de medida para medir Tensiones. El transformador de medida se define como un transformador especial destinado a reducir las magnitudes de voltaje o de corriente existentes en una línea de transmisión o de alimentación de energía de alta tensión a valores apropiados para ser medidos o censados por medidores de energía, relés o circuitos de control.</a:t>
            </a:r>
          </a:p>
        </p:txBody>
      </p:sp>
      <p:sp>
        <p:nvSpPr>
          <p:cNvPr id="12"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11335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5913CA94-4DEA-44A7-A692-99B44E3F81D2}"/>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009884" y="3252259"/>
            <a:ext cx="2913393" cy="2964865"/>
          </a:xfrm>
          <a:prstGeom prst="rect">
            <a:avLst/>
          </a:prstGeom>
        </p:spPr>
      </p:pic>
      <p:sp>
        <p:nvSpPr>
          <p:cNvPr id="7" name="Rectángulo 6">
            <a:extLst>
              <a:ext uri="{FF2B5EF4-FFF2-40B4-BE49-F238E27FC236}">
                <a16:creationId xmlns:a16="http://schemas.microsoft.com/office/drawing/2014/main" id="{805B6D8C-0F9B-4107-AC8F-E08BC281B5FA}"/>
              </a:ext>
            </a:extLst>
          </p:cNvPr>
          <p:cNvSpPr/>
          <p:nvPr/>
        </p:nvSpPr>
        <p:spPr>
          <a:xfrm>
            <a:off x="211003" y="1048624"/>
            <a:ext cx="6792306" cy="369332"/>
          </a:xfrm>
          <a:prstGeom prst="rect">
            <a:avLst/>
          </a:prstGeom>
        </p:spPr>
        <p:txBody>
          <a:bodyPr wrap="square">
            <a:spAutoFit/>
          </a:bodyPr>
          <a:lstStyle/>
          <a:p>
            <a:pPr lvl="0"/>
            <a:r>
              <a:rPr lang="es-MX" b="1" dirty="0"/>
              <a:t>Transformador de corriente.</a:t>
            </a:r>
            <a:endParaRPr lang="es-MX" dirty="0">
              <a:latin typeface="Arial" panose="020B0604020202020204" pitchFamily="34" charset="0"/>
              <a:ea typeface="Times New Roman" panose="02020603050405020304" pitchFamily="18" charset="0"/>
            </a:endParaRPr>
          </a:p>
        </p:txBody>
      </p:sp>
      <p:sp>
        <p:nvSpPr>
          <p:cNvPr id="14" name="Rectángulo 13">
            <a:extLst>
              <a:ext uri="{FF2B5EF4-FFF2-40B4-BE49-F238E27FC236}">
                <a16:creationId xmlns:a16="http://schemas.microsoft.com/office/drawing/2014/main" id="{5F3F3633-CE5F-4247-B51E-1AEEA90D2EE4}"/>
              </a:ext>
            </a:extLst>
          </p:cNvPr>
          <p:cNvSpPr/>
          <p:nvPr/>
        </p:nvSpPr>
        <p:spPr>
          <a:xfrm>
            <a:off x="2536721" y="3218851"/>
            <a:ext cx="1297858" cy="599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2">
            <a:extLst>
              <a:ext uri="{FF2B5EF4-FFF2-40B4-BE49-F238E27FC236}">
                <a16:creationId xmlns:a16="http://schemas.microsoft.com/office/drawing/2014/main" id="{35DB9000-E14D-4A7B-9E81-F36E23CBC735}"/>
              </a:ext>
            </a:extLst>
          </p:cNvPr>
          <p:cNvSpPr/>
          <p:nvPr/>
        </p:nvSpPr>
        <p:spPr>
          <a:xfrm>
            <a:off x="328987" y="1547081"/>
            <a:ext cx="8490548" cy="1557349"/>
          </a:xfrm>
          <a:prstGeom prst="rect">
            <a:avLst/>
          </a:prstGeom>
        </p:spPr>
        <p:txBody>
          <a:bodyPr wrap="square">
            <a:spAutoFit/>
          </a:bodyPr>
          <a:lstStyle/>
          <a:p>
            <a:pPr algn="just">
              <a:lnSpc>
                <a:spcPct val="80000"/>
              </a:lnSpc>
              <a:spcBef>
                <a:spcPct val="50000"/>
              </a:spcBef>
              <a:buClrTx/>
              <a:buSzTx/>
              <a:buFontTx/>
              <a:buNone/>
              <a:defRPr/>
            </a:pPr>
            <a:r>
              <a:rPr lang="es-ES_tradnl" sz="1700" dirty="0"/>
              <a:t>Es el transformador diseñado para suministrar la corriente adecuada a los instrumentos de medición como los amperímetros, </a:t>
            </a:r>
            <a:r>
              <a:rPr lang="es-ES_tradnl" sz="1700" dirty="0" err="1"/>
              <a:t>wattmetros</a:t>
            </a:r>
            <a:r>
              <a:rPr lang="es-ES_tradnl" sz="1700" dirty="0"/>
              <a:t>, así como a los aparatos de protección como los relevadores; en el cual la corriente secundaria es proporcional a la corriente primaria y </a:t>
            </a:r>
            <a:r>
              <a:rPr lang="es-ES_tradnl" sz="1700" dirty="0" err="1"/>
              <a:t>defasada</a:t>
            </a:r>
            <a:r>
              <a:rPr lang="es-ES_tradnl" sz="1700" dirty="0"/>
              <a:t> respecto a ella, un ángulo cercano a cero. El devanado primario se conecta en serie con el circuito donde circula la corriente que se desea medir, mientras que los aparatos de medición se conectan en serie a su devanado secundario.</a:t>
            </a:r>
            <a:r>
              <a:rPr lang="es-ES" sz="1700" dirty="0">
                <a:latin typeface="Arial" panose="020B0604020202020204" pitchFamily="34" charset="0"/>
                <a:ea typeface="Times New Roman" panose="02020603050405020304" pitchFamily="18" charset="0"/>
              </a:rPr>
              <a:t>.</a:t>
            </a:r>
            <a:endParaRPr lang="es-MX" sz="1700" dirty="0"/>
          </a:p>
        </p:txBody>
      </p:sp>
      <p:pic>
        <p:nvPicPr>
          <p:cNvPr id="15" name="Picture 2" descr="Transformadores intensidad Arteche - Arteche current transformers">
            <a:extLst>
              <a:ext uri="{FF2B5EF4-FFF2-40B4-BE49-F238E27FC236}">
                <a16:creationId xmlns:a16="http://schemas.microsoft.com/office/drawing/2014/main" id="{DB426E81-6003-444F-86BD-079FC3170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3467" y="3095172"/>
            <a:ext cx="3089987" cy="3089987"/>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96985" y="1184394"/>
            <a:ext cx="8922327" cy="5201424"/>
          </a:xfrm>
          <a:prstGeom prst="rect">
            <a:avLst/>
          </a:prstGeom>
        </p:spPr>
        <p:txBody>
          <a:bodyPr wrap="square">
            <a:spAutoFit/>
          </a:bodyPr>
          <a:lstStyle/>
          <a:p>
            <a:pPr lvl="0"/>
            <a:r>
              <a:rPr lang="es-MX" b="1" dirty="0"/>
              <a:t>Banco de Capacitores</a:t>
            </a:r>
          </a:p>
          <a:p>
            <a:pPr lvl="0"/>
            <a:endParaRPr lang="es-MX" sz="2400" b="1" dirty="0">
              <a:latin typeface="Arial" panose="020B0604020202020204" pitchFamily="34" charset="0"/>
              <a:ea typeface="Times New Roman" panose="02020603050405020304" pitchFamily="18" charset="0"/>
            </a:endParaRPr>
          </a:p>
          <a:p>
            <a:pPr lvl="0" algn="just"/>
            <a:r>
              <a:rPr lang="es-ES" sz="1700" dirty="0"/>
              <a:t>El capacitor es un dispositivo  formado por dos elementos conductores separados por un material dieléctrico, confinados en un contenedor o carcasa  y cuyo propósito es producir capacitancia en un circuito  eléctrico.</a:t>
            </a:r>
          </a:p>
          <a:p>
            <a:pPr lvl="0" algn="just"/>
            <a:endParaRPr lang="es-ES" sz="1700" dirty="0">
              <a:latin typeface="Arial" panose="020B0604020202020204" pitchFamily="34" charset="0"/>
              <a:ea typeface="Times New Roman" panose="02020603050405020304" pitchFamily="18" charset="0"/>
            </a:endParaRPr>
          </a:p>
          <a:p>
            <a:pPr lvl="0" algn="just"/>
            <a:r>
              <a:rPr lang="es-ES" sz="1700" dirty="0"/>
              <a:t>Los bancos de capacitores, son empleados para corregir el factor de potencia de las cargas de los circuitos cuyo consumo de potencia reactiva es constante . Por lo anterior, todos los capacitores que forman parte de un banco fijo, se encuentran conectados a la red eléctrica permanentemente de tal manera que para dar mantenimiento o remplazar algunos de sus componentes , es necesario desconectar el banco completo.</a:t>
            </a:r>
          </a:p>
          <a:p>
            <a:pPr lvl="0" algn="just"/>
            <a:endParaRPr lang="es-ES" sz="1700" dirty="0"/>
          </a:p>
          <a:p>
            <a:pPr algn="just"/>
            <a:r>
              <a:rPr lang="es-MX" sz="1700" dirty="0"/>
              <a:t>La mayoría de las cargas y equipos son de naturaleza inductiva y operan con un factor de potencia atrasado. </a:t>
            </a:r>
            <a:endParaRPr lang="es-ES" sz="1700" dirty="0"/>
          </a:p>
          <a:p>
            <a:pPr lvl="0" algn="just"/>
            <a:endParaRPr lang="es-ES" sz="1700" dirty="0">
              <a:latin typeface="Arial" panose="020B0604020202020204" pitchFamily="34" charset="0"/>
              <a:ea typeface="Times New Roman" panose="02020603050405020304" pitchFamily="18" charset="0"/>
            </a:endParaRPr>
          </a:p>
          <a:p>
            <a:pPr algn="just"/>
            <a:r>
              <a:rPr lang="es-MX" sz="1700" dirty="0"/>
              <a:t>Se considera un circuito con cumplimiento mensual cuando el promedio de los registros obtenidos son mayores o iguales a un </a:t>
            </a:r>
            <a:r>
              <a:rPr lang="es-MX" sz="1700" b="1" dirty="0"/>
              <a:t>factor de potencia de 0.95</a:t>
            </a:r>
            <a:r>
              <a:rPr lang="es-MX" sz="1700" dirty="0"/>
              <a:t> con un intervalo de medición de 10 minutos.</a:t>
            </a:r>
          </a:p>
          <a:p>
            <a:pPr lvl="0" algn="just"/>
            <a:endParaRPr lang="es-MX"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885655" y="1824474"/>
            <a:ext cx="8922327" cy="2862322"/>
          </a:xfrm>
          <a:prstGeom prst="rect">
            <a:avLst/>
          </a:prstGeom>
        </p:spPr>
        <p:txBody>
          <a:bodyPr wrap="square">
            <a:spAutoFit/>
          </a:bodyPr>
          <a:lstStyle/>
          <a:p>
            <a:pPr lvl="0"/>
            <a:r>
              <a:rPr lang="es-MX" b="1" dirty="0"/>
              <a:t>Otras funciones del Banco de Capacitores</a:t>
            </a:r>
          </a:p>
          <a:p>
            <a:pPr lvl="0"/>
            <a:endParaRPr lang="es-MX" sz="2400" b="1" dirty="0">
              <a:latin typeface="Arial" panose="020B0604020202020204" pitchFamily="34" charset="0"/>
              <a:ea typeface="Times New Roman" panose="02020603050405020304" pitchFamily="18" charset="0"/>
            </a:endParaRPr>
          </a:p>
          <a:p>
            <a:pPr lvl="0"/>
            <a:endParaRPr lang="es-MX" sz="2400" b="1" dirty="0">
              <a:latin typeface="Arial" panose="020B0604020202020204" pitchFamily="34" charset="0"/>
              <a:ea typeface="Times New Roman" panose="02020603050405020304" pitchFamily="18" charset="0"/>
            </a:endParaRPr>
          </a:p>
          <a:p>
            <a:r>
              <a:rPr lang="es-ES" dirty="0">
                <a:latin typeface="Arial" charset="0"/>
                <a:cs typeface="Arial" charset="0"/>
              </a:rPr>
              <a:t>- Control de voltaje.</a:t>
            </a:r>
          </a:p>
          <a:p>
            <a:endParaRPr lang="es-ES" dirty="0">
              <a:latin typeface="Arial" charset="0"/>
              <a:cs typeface="Arial" charset="0"/>
            </a:endParaRPr>
          </a:p>
          <a:p>
            <a:r>
              <a:rPr lang="es-ES" dirty="0">
                <a:latin typeface="Arial" charset="0"/>
                <a:cs typeface="Arial" charset="0"/>
              </a:rPr>
              <a:t>- Incremento de la capacidad del sistema.</a:t>
            </a:r>
          </a:p>
          <a:p>
            <a:endParaRPr lang="es-ES" dirty="0">
              <a:latin typeface="Arial" charset="0"/>
              <a:cs typeface="Arial" charset="0"/>
            </a:endParaRPr>
          </a:p>
          <a:p>
            <a:r>
              <a:rPr lang="es-ES" dirty="0">
                <a:latin typeface="Arial" charset="0"/>
                <a:cs typeface="Arial" charset="0"/>
              </a:rPr>
              <a:t>- Reducción de pérdidas en el sistema potencia</a:t>
            </a:r>
            <a:r>
              <a:rPr lang="es-ES" b="1" dirty="0">
                <a:latin typeface="Arial" charset="0"/>
                <a:cs typeface="Arial" charset="0"/>
              </a:rPr>
              <a:t>.</a:t>
            </a:r>
          </a:p>
          <a:p>
            <a:pPr lvl="0" algn="just"/>
            <a:endParaRPr lang="es-MX"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96985" y="1134249"/>
            <a:ext cx="8922327" cy="6124754"/>
          </a:xfrm>
          <a:prstGeom prst="rect">
            <a:avLst/>
          </a:prstGeom>
        </p:spPr>
        <p:txBody>
          <a:bodyPr wrap="square">
            <a:spAutoFit/>
          </a:bodyPr>
          <a:lstStyle/>
          <a:p>
            <a:pPr lvl="0"/>
            <a:r>
              <a:rPr lang="es-ES" b="1" dirty="0"/>
              <a:t>Control del Voltaje</a:t>
            </a:r>
          </a:p>
          <a:p>
            <a:pPr lvl="0"/>
            <a:endParaRPr lang="es-ES" sz="1200" b="1" dirty="0">
              <a:latin typeface="Arial" panose="020B0604020202020204" pitchFamily="34" charset="0"/>
              <a:ea typeface="Times New Roman" panose="02020603050405020304" pitchFamily="18" charset="0"/>
            </a:endParaRPr>
          </a:p>
          <a:p>
            <a:pPr lvl="0" algn="just"/>
            <a:r>
              <a:rPr lang="es-ES" sz="1700" dirty="0">
                <a:latin typeface="Arial" charset="0"/>
                <a:cs typeface="Arial" charset="0"/>
              </a:rPr>
              <a:t>Cuando al sistema se conecta un banco de capacitores en derivación, se incrementa el voltaje en ése punto. En un sistema con FP atrasado, al insertar el capacitor se reduce la cantidad de corriente reactiva que estaba siendo conducida por el sistema, disminuyéndose así la caída de voltaje resistiva y reactiva del sistema.</a:t>
            </a:r>
          </a:p>
          <a:p>
            <a:pPr lvl="0"/>
            <a:endParaRPr lang="es-ES" sz="1200" dirty="0">
              <a:latin typeface="Arial" charset="0"/>
              <a:ea typeface="Times New Roman" panose="02020603050405020304" pitchFamily="18" charset="0"/>
              <a:cs typeface="Arial" charset="0"/>
            </a:endParaRPr>
          </a:p>
          <a:p>
            <a:r>
              <a:rPr lang="es-ES" b="1" dirty="0"/>
              <a:t>Incremento de la Capacidad del Sistema</a:t>
            </a:r>
          </a:p>
          <a:p>
            <a:endParaRPr lang="es-ES" b="1" dirty="0"/>
          </a:p>
          <a:p>
            <a:r>
              <a:rPr lang="es-ES" sz="1700" dirty="0"/>
              <a:t>Al mejorar el factor de potencia de una carga, se liberan </a:t>
            </a:r>
            <a:r>
              <a:rPr lang="es-ES" sz="1700" dirty="0" err="1"/>
              <a:t>KVA`s</a:t>
            </a:r>
            <a:r>
              <a:rPr lang="es-ES" sz="1700" dirty="0"/>
              <a:t> que automáticamente incrementan la capacidad del sistema.</a:t>
            </a:r>
          </a:p>
          <a:p>
            <a:endParaRPr lang="es-ES" sz="1200" dirty="0"/>
          </a:p>
          <a:p>
            <a:r>
              <a:rPr lang="es-ES" b="1" dirty="0"/>
              <a:t>Reducción de Pérdidas en el Sistema de Potencia</a:t>
            </a:r>
          </a:p>
          <a:p>
            <a:endParaRPr lang="es-ES" sz="1200" b="1" dirty="0"/>
          </a:p>
          <a:p>
            <a:pPr algn="just"/>
            <a:r>
              <a:rPr lang="es-ES" sz="1700" dirty="0">
                <a:latin typeface="Arial" charset="0"/>
                <a:cs typeface="Arial" charset="0"/>
              </a:rPr>
              <a:t>En sistemas de transmisión y distribución, una significativa reducción de pérdidas puede lograrse con la instalación de capacitores en derivación.  La instalación de capacitores en derivación reduce el flujo de corriente por el sistema desde el punto de instalación del capacitor hasta la generación.</a:t>
            </a:r>
          </a:p>
          <a:p>
            <a:pPr algn="just"/>
            <a:endParaRPr lang="es-ES" dirty="0">
              <a:latin typeface="Arial" charset="0"/>
              <a:cs typeface="Arial" charset="0"/>
            </a:endParaRPr>
          </a:p>
          <a:p>
            <a:pPr algn="just"/>
            <a:r>
              <a:rPr lang="es-ES" sz="1700" dirty="0">
                <a:latin typeface="Arial" charset="0"/>
                <a:cs typeface="Arial" charset="0"/>
              </a:rPr>
              <a:t>La relación de las pérdidas del sistema asociadas con la carga local.</a:t>
            </a:r>
            <a:endParaRPr lang="es-ES" sz="1700" dirty="0"/>
          </a:p>
          <a:p>
            <a:endParaRPr lang="es-ES" b="1" dirty="0"/>
          </a:p>
          <a:p>
            <a:endParaRPr lang="es-ES" b="1" dirty="0"/>
          </a:p>
          <a:p>
            <a:pPr lvl="0"/>
            <a:endParaRPr lang="es-MX"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211003" y="1048624"/>
            <a:ext cx="8309542" cy="738664"/>
          </a:xfrm>
          <a:prstGeom prst="rect">
            <a:avLst/>
          </a:prstGeom>
        </p:spPr>
        <p:txBody>
          <a:bodyPr wrap="square">
            <a:spAutoFit/>
          </a:bodyPr>
          <a:lstStyle/>
          <a:p>
            <a:pPr lvl="0"/>
            <a:r>
              <a:rPr lang="es-MX" b="1" dirty="0"/>
              <a:t>Bancos de Capacitores en Subestación</a:t>
            </a:r>
          </a:p>
          <a:p>
            <a:pPr lvl="0"/>
            <a:endParaRPr lang="es-MX" sz="2400" b="1"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DSC00542"/>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1003" y="1879621"/>
            <a:ext cx="3865418" cy="3293892"/>
          </a:xfrm>
          <a:prstGeom prst="rect">
            <a:avLst/>
          </a:prstGeom>
          <a:ln>
            <a:noFill/>
          </a:ln>
          <a:effectLst>
            <a:softEdge rad="112500"/>
          </a:effectLst>
        </p:spPr>
      </p:pic>
      <p:pic>
        <p:nvPicPr>
          <p:cNvPr id="5" name="Picture 2" descr="F:\DCIM\101MSDCF\DSC03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552" y="1913333"/>
            <a:ext cx="3383993" cy="3260180"/>
          </a:xfrm>
          <a:prstGeom prst="rect">
            <a:avLst/>
          </a:prstGeom>
          <a:noFill/>
        </p:spPr>
      </p:pic>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0" y="1061089"/>
            <a:ext cx="9144000" cy="6294031"/>
          </a:xfrm>
          <a:prstGeom prst="rect">
            <a:avLst/>
          </a:prstGeom>
        </p:spPr>
        <p:txBody>
          <a:bodyPr wrap="square">
            <a:spAutoFit/>
          </a:bodyPr>
          <a:lstStyle/>
          <a:p>
            <a:pPr lvl="0" algn="just"/>
            <a:r>
              <a:rPr lang="es-MX" b="1" dirty="0"/>
              <a:t>Cargador y Banco de Baterías.</a:t>
            </a:r>
          </a:p>
          <a:p>
            <a:pPr lvl="0" algn="just"/>
            <a:endParaRPr lang="es-MX" sz="2400" b="1" dirty="0"/>
          </a:p>
          <a:p>
            <a:pPr algn="just"/>
            <a:r>
              <a:rPr lang="es-ES" sz="1700" dirty="0">
                <a:latin typeface="Arial" pitchFamily="34" charset="0"/>
                <a:cs typeface="Arial" pitchFamily="34" charset="0"/>
              </a:rPr>
              <a:t>Los bancos de baterías estacionarios son la fuente de alimentación de C.D.  permanente para iluminación de emergencia, control, señalización y operación de equipos de desconexión automática, así como para la alimentación de relevadores estáticos de las subestaciones.</a:t>
            </a:r>
          </a:p>
          <a:p>
            <a:pPr algn="just"/>
            <a:endParaRPr lang="es-ES" sz="1700" dirty="0">
              <a:latin typeface="Arial" pitchFamily="34" charset="0"/>
              <a:cs typeface="Arial" pitchFamily="34" charset="0"/>
            </a:endParaRPr>
          </a:p>
          <a:p>
            <a:pPr algn="just"/>
            <a:r>
              <a:rPr lang="es-ES" sz="1700" dirty="0">
                <a:latin typeface="Arial" pitchFamily="34" charset="0"/>
                <a:cs typeface="Arial" pitchFamily="34" charset="0"/>
              </a:rPr>
              <a:t>Se dice que el banco de baterías es el corazón de una correcta operación de una subestación, un banco de baterías deficiente podría causar daños a todos los equipos de la subestación, ya que de este depende el voltaje que requieren los esquemas de protección para su operación.</a:t>
            </a:r>
          </a:p>
          <a:p>
            <a:pPr algn="just"/>
            <a:endParaRPr lang="es-ES" sz="1700" dirty="0">
              <a:latin typeface="Arial" pitchFamily="34" charset="0"/>
              <a:cs typeface="Arial" pitchFamily="34" charset="0"/>
            </a:endParaRPr>
          </a:p>
          <a:p>
            <a:pPr algn="just"/>
            <a:r>
              <a:rPr lang="es-ES" sz="1700" dirty="0">
                <a:latin typeface="Arial" pitchFamily="34" charset="0"/>
                <a:cs typeface="Arial" pitchFamily="34" charset="0"/>
              </a:rPr>
              <a:t>Los cargadores de baterías son los encargados de suministrar la tensión continua a la carga, son alimentados en corriente alterna y proporcionan la alimentación en corriente directa a los bancos de baterías.</a:t>
            </a:r>
          </a:p>
          <a:p>
            <a:pPr algn="just"/>
            <a:endParaRPr lang="es-ES" sz="1700" dirty="0">
              <a:latin typeface="Arial" pitchFamily="34" charset="0"/>
              <a:cs typeface="Arial" pitchFamily="34" charset="0"/>
            </a:endParaRPr>
          </a:p>
          <a:p>
            <a:pPr algn="just"/>
            <a:r>
              <a:rPr lang="es-ES" sz="1700" dirty="0">
                <a:latin typeface="Arial" pitchFamily="34" charset="0"/>
                <a:cs typeface="Arial" pitchFamily="34" charset="0"/>
              </a:rPr>
              <a:t>Recordemos que la energía en corriente alterna no se puede almacenar, y en caso de falla, tendremos el tiempo suficiente para operar los equipos con el respaldo del banco de baterías de la subestación.</a:t>
            </a:r>
          </a:p>
          <a:p>
            <a:pPr algn="just"/>
            <a:r>
              <a:rPr lang="es-ES" sz="2400" b="1" dirty="0">
                <a:solidFill>
                  <a:srgbClr val="00B050"/>
                </a:solidFill>
                <a:latin typeface="Arial" pitchFamily="34" charset="0"/>
                <a:cs typeface="Arial" pitchFamily="34" charset="0"/>
              </a:rPr>
              <a:t> </a:t>
            </a:r>
            <a:endParaRPr lang="es-ES" sz="2400" b="1" dirty="0">
              <a:solidFill>
                <a:srgbClr val="00B050"/>
              </a:solidFill>
              <a:latin typeface="Tahoma" pitchFamily="34" charset="0"/>
            </a:endParaRPr>
          </a:p>
          <a:p>
            <a:pPr lvl="0" algn="just"/>
            <a:endParaRPr lang="es-MX" sz="2400" b="1" dirty="0"/>
          </a:p>
          <a:p>
            <a:pPr lvl="0" algn="just"/>
            <a:endParaRPr lang="es-MX" sz="2400" b="1"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4">
            <a:extLst>
              <a:ext uri="{FF2B5EF4-FFF2-40B4-BE49-F238E27FC236}">
                <a16:creationId xmlns:a16="http://schemas.microsoft.com/office/drawing/2014/main" id="{83CDFD98-8236-4EEC-8034-50B45C11057A}"/>
              </a:ext>
            </a:extLst>
          </p:cNvPr>
          <p:cNvSpPr/>
          <p:nvPr/>
        </p:nvSpPr>
        <p:spPr>
          <a:xfrm>
            <a:off x="0" y="5542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1 Título"/>
          <p:cNvSpPr txBox="1">
            <a:spLocks/>
          </p:cNvSpPr>
          <p:nvPr/>
        </p:nvSpPr>
        <p:spPr>
          <a:xfrm>
            <a:off x="262860" y="1031540"/>
            <a:ext cx="8501122" cy="642941"/>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s-MX" b="1" dirty="0">
                <a:latin typeface="Arial" pitchFamily="34" charset="0"/>
                <a:ea typeface="+mj-ea"/>
                <a:cs typeface="Arial" pitchFamily="34" charset="0"/>
              </a:rPr>
              <a:t>B</a:t>
            </a:r>
            <a:r>
              <a:rPr kumimoji="0" lang="es-MX" b="1" i="0" u="none" strike="noStrike" kern="1200" cap="none" spc="0" normalizeH="0" baseline="0" noProof="0" dirty="0" err="1">
                <a:ln>
                  <a:noFill/>
                </a:ln>
                <a:effectLst/>
                <a:uLnTx/>
                <a:uFillTx/>
                <a:latin typeface="Arial" pitchFamily="34" charset="0"/>
                <a:ea typeface="+mj-ea"/>
                <a:cs typeface="Arial" pitchFamily="34" charset="0"/>
              </a:rPr>
              <a:t>anco</a:t>
            </a:r>
            <a:r>
              <a:rPr kumimoji="0" lang="es-MX" b="1" i="0" u="none" strike="noStrike" kern="1200" cap="none" spc="0" normalizeH="0" baseline="0" noProof="0" dirty="0">
                <a:ln>
                  <a:noFill/>
                </a:ln>
                <a:effectLst/>
                <a:uLnTx/>
                <a:uFillTx/>
                <a:latin typeface="Arial" pitchFamily="34" charset="0"/>
                <a:ea typeface="+mj-ea"/>
                <a:cs typeface="Arial" pitchFamily="34" charset="0"/>
              </a:rPr>
              <a:t> de </a:t>
            </a:r>
            <a:r>
              <a:rPr lang="es-MX" b="1" dirty="0">
                <a:latin typeface="Arial" pitchFamily="34" charset="0"/>
                <a:ea typeface="+mj-ea"/>
                <a:cs typeface="Arial" pitchFamily="34" charset="0"/>
              </a:rPr>
              <a:t>B</a:t>
            </a:r>
            <a:r>
              <a:rPr kumimoji="0" lang="es-MX" b="1" i="0" u="none" strike="noStrike" kern="1200" cap="none" spc="0" normalizeH="0" baseline="0" noProof="0" dirty="0">
                <a:ln>
                  <a:noFill/>
                </a:ln>
                <a:effectLst/>
                <a:uLnTx/>
                <a:uFillTx/>
                <a:latin typeface="Arial" pitchFamily="34" charset="0"/>
                <a:ea typeface="+mj-ea"/>
                <a:cs typeface="Arial" pitchFamily="34" charset="0"/>
              </a:rPr>
              <a:t>aterías                      Cargador de </a:t>
            </a:r>
            <a:r>
              <a:rPr lang="es-MX" b="1" dirty="0">
                <a:latin typeface="Arial" pitchFamily="34" charset="0"/>
                <a:ea typeface="+mj-ea"/>
                <a:cs typeface="Arial" pitchFamily="34" charset="0"/>
              </a:rPr>
              <a:t>B</a:t>
            </a:r>
            <a:r>
              <a:rPr kumimoji="0" lang="es-MX" b="1" i="0" u="none" strike="noStrike" kern="1200" cap="none" spc="0" normalizeH="0" baseline="0" noProof="0" dirty="0">
                <a:ln>
                  <a:noFill/>
                </a:ln>
                <a:effectLst/>
                <a:uLnTx/>
                <a:uFillTx/>
                <a:latin typeface="Arial" pitchFamily="34" charset="0"/>
                <a:ea typeface="+mj-ea"/>
                <a:cs typeface="Arial" pitchFamily="34" charset="0"/>
              </a:rPr>
              <a:t>aterías</a:t>
            </a:r>
          </a:p>
        </p:txBody>
      </p:sp>
      <p:pic>
        <p:nvPicPr>
          <p:cNvPr id="5" name="Picture 2" descr="F:\DCIM\101MSDCF\DSC0023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8" y="1785926"/>
            <a:ext cx="4214842" cy="4572032"/>
          </a:xfrm>
          <a:prstGeom prst="rect">
            <a:avLst/>
          </a:prstGeom>
          <a:noFill/>
          <a:ln>
            <a:miter lim="800000"/>
            <a:headEnd/>
            <a:tailEnd/>
          </a:ln>
        </p:spPr>
      </p:pic>
      <p:pic>
        <p:nvPicPr>
          <p:cNvPr id="6" name="Picture 2" descr="E:\ULISES\S.E. LAZ\PUESTA SEV. BCO. BAT. LAZ\DSC001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4876" y="1785926"/>
            <a:ext cx="4214811" cy="4572032"/>
          </a:xfrm>
          <a:prstGeom prst="rect">
            <a:avLst/>
          </a:prstGeom>
          <a:noFill/>
          <a:ln>
            <a:miter lim="800000"/>
            <a:headEnd/>
            <a:tailEnd/>
          </a:ln>
        </p:spPr>
      </p:pic>
    </p:spTree>
    <p:extLst>
      <p:ext uri="{BB962C8B-B14F-4D97-AF65-F5344CB8AC3E}">
        <p14:creationId xmlns:p14="http://schemas.microsoft.com/office/powerpoint/2010/main" val="2014652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211003" y="1048624"/>
            <a:ext cx="6792306" cy="369332"/>
          </a:xfrm>
          <a:prstGeom prst="rect">
            <a:avLst/>
          </a:prstGeom>
        </p:spPr>
        <p:txBody>
          <a:bodyPr wrap="square">
            <a:spAutoFit/>
          </a:bodyPr>
          <a:lstStyle/>
          <a:p>
            <a:pPr lvl="0"/>
            <a:r>
              <a:rPr lang="es-MX" b="1" dirty="0"/>
              <a:t>Barra Colectora o Bus</a:t>
            </a:r>
            <a:endParaRPr lang="es-MX" dirty="0">
              <a:latin typeface="Arial" panose="020B0604020202020204" pitchFamily="34" charset="0"/>
              <a:ea typeface="Times New Roman" panose="02020603050405020304" pitchFamily="18" charset="0"/>
            </a:endParaRPr>
          </a:p>
        </p:txBody>
      </p:sp>
      <p:sp>
        <p:nvSpPr>
          <p:cNvPr id="3" name="Rectángulo 2">
            <a:extLst>
              <a:ext uri="{FF2B5EF4-FFF2-40B4-BE49-F238E27FC236}">
                <a16:creationId xmlns:a16="http://schemas.microsoft.com/office/drawing/2014/main" id="{35DB9000-E14D-4A7B-9E81-F36E23CBC735}"/>
              </a:ext>
            </a:extLst>
          </p:cNvPr>
          <p:cNvSpPr/>
          <p:nvPr/>
        </p:nvSpPr>
        <p:spPr>
          <a:xfrm>
            <a:off x="211003" y="1547081"/>
            <a:ext cx="8756016" cy="1661993"/>
          </a:xfrm>
          <a:prstGeom prst="rect">
            <a:avLst/>
          </a:prstGeom>
        </p:spPr>
        <p:txBody>
          <a:bodyPr wrap="square">
            <a:spAutoFit/>
          </a:bodyPr>
          <a:lstStyle/>
          <a:p>
            <a:pPr lvl="0" algn="just">
              <a:defRPr/>
            </a:pPr>
            <a:r>
              <a:rPr lang="es-ES" sz="1700" dirty="0"/>
              <a:t>Tubos  o conductores de cobre y/o aluminio que transportan la energía dentro de la subestación y unen al equipo  primario y secundario.</a:t>
            </a:r>
          </a:p>
          <a:p>
            <a:pPr lvl="0" algn="just">
              <a:defRPr/>
            </a:pPr>
            <a:endParaRPr lang="es-ES" sz="1700" dirty="0"/>
          </a:p>
          <a:p>
            <a:pPr lvl="0" algn="just">
              <a:defRPr/>
            </a:pPr>
            <a:r>
              <a:rPr lang="es-ES" sz="1700" dirty="0"/>
              <a:t>Son un elemento del sistema eléctrico de gran importancia, porque en él confluyen todos los flujos de energía que llegan a través de las líneas de transmisión y salen hacia los transformadores o llegan de éstos y salen hacia las líneas de distribución.</a:t>
            </a:r>
            <a:endParaRPr lang="es-MX" sz="1700" dirty="0"/>
          </a:p>
        </p:txBody>
      </p:sp>
      <p:pic>
        <p:nvPicPr>
          <p:cNvPr id="9" name="Picture 2" descr="https://www.wmwa.net/ESP/metal-products/images/Substation1.jpg">
            <a:extLst>
              <a:ext uri="{FF2B5EF4-FFF2-40B4-BE49-F238E27FC236}">
                <a16:creationId xmlns:a16="http://schemas.microsoft.com/office/drawing/2014/main" id="{C2765105-B682-40F7-8C0D-2FE3C945B9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432" y="3428999"/>
            <a:ext cx="4208282" cy="2788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www.wmwa.net/ESP/metal-products/images/Substation2.jpg">
            <a:extLst>
              <a:ext uri="{FF2B5EF4-FFF2-40B4-BE49-F238E27FC236}">
                <a16:creationId xmlns:a16="http://schemas.microsoft.com/office/drawing/2014/main" id="{E906B35F-704D-41EE-86EF-8663EF56D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304" y="3416550"/>
            <a:ext cx="4208282" cy="2801371"/>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2557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834457" y="1048624"/>
            <a:ext cx="7367433" cy="2431435"/>
          </a:xfrm>
          <a:prstGeom prst="rect">
            <a:avLst/>
          </a:prstGeom>
        </p:spPr>
        <p:txBody>
          <a:bodyPr wrap="square">
            <a:spAutoFit/>
          </a:bodyPr>
          <a:lstStyle/>
          <a:p>
            <a:pPr lvl="0" algn="just"/>
            <a:r>
              <a:rPr lang="es-MX" b="1" dirty="0"/>
              <a:t>Transformador de Servicios Propios.</a:t>
            </a:r>
          </a:p>
          <a:p>
            <a:pPr lvl="0" algn="just"/>
            <a:endParaRPr lang="es-MX" sz="2400" b="1" dirty="0">
              <a:latin typeface="Arial" panose="020B0604020202020204" pitchFamily="34" charset="0"/>
              <a:ea typeface="Times New Roman" panose="02020603050405020304" pitchFamily="18" charset="0"/>
            </a:endParaRPr>
          </a:p>
          <a:p>
            <a:pPr algn="just"/>
            <a:r>
              <a:rPr lang="es-ES" sz="1700" dirty="0">
                <a:latin typeface="Arial" pitchFamily="34" charset="0"/>
                <a:cs typeface="Arial" pitchFamily="34" charset="0"/>
              </a:rPr>
              <a:t>Los transformadores de servicios propios son la fuente de alimentación de corriente alterna para la alimentación de equipos que utilicen corriente alterna dentro de la subestación, tales como motores de mecanismo, resistencias calefactoras, cargadores de baterías, alumbrado, bombas etc.</a:t>
            </a:r>
          </a:p>
          <a:p>
            <a:pPr algn="just"/>
            <a:endParaRPr lang="es-ES" dirty="0">
              <a:latin typeface="Arial" pitchFamily="34" charset="0"/>
              <a:cs typeface="Arial" pitchFamily="34" charset="0"/>
            </a:endParaRPr>
          </a:p>
          <a:p>
            <a:pPr lvl="0" algn="just"/>
            <a:endParaRPr lang="es-MX" sz="2400"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2557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709286" y="1231504"/>
            <a:ext cx="7756120" cy="1384995"/>
          </a:xfrm>
          <a:prstGeom prst="rect">
            <a:avLst/>
          </a:prstGeom>
        </p:spPr>
        <p:txBody>
          <a:bodyPr wrap="square">
            <a:spAutoFit/>
          </a:bodyPr>
          <a:lstStyle/>
          <a:p>
            <a:pPr lvl="0" algn="just"/>
            <a:r>
              <a:rPr lang="es-MX" b="1" dirty="0"/>
              <a:t>Transformador de Servicios Propios dentro de un Tablero Metal </a:t>
            </a:r>
            <a:r>
              <a:rPr lang="es-MX" b="1" dirty="0" err="1"/>
              <a:t>Clad</a:t>
            </a:r>
            <a:endParaRPr lang="es-MX" b="1" dirty="0"/>
          </a:p>
          <a:p>
            <a:pPr lvl="0" algn="just"/>
            <a:endParaRPr lang="es-MX" sz="2400" b="1" dirty="0">
              <a:latin typeface="Arial" panose="020B0604020202020204" pitchFamily="34" charset="0"/>
              <a:ea typeface="Times New Roman" panose="02020603050405020304" pitchFamily="18" charset="0"/>
            </a:endParaRPr>
          </a:p>
          <a:p>
            <a:pPr algn="just"/>
            <a:endParaRPr lang="es-ES" dirty="0">
              <a:latin typeface="Arial" pitchFamily="34" charset="0"/>
              <a:cs typeface="Arial" pitchFamily="34" charset="0"/>
            </a:endParaRPr>
          </a:p>
          <a:p>
            <a:pPr lvl="0" algn="just"/>
            <a:endParaRPr lang="es-MX" sz="2400"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C:\CARLOS MASTACHE\FOTOS CAMBIO CUCHILLAS MZA-72022\Venustiano Carranza-20140207-002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5019" y="2041309"/>
            <a:ext cx="4984654" cy="3738491"/>
          </a:xfrm>
          <a:prstGeom prst="rect">
            <a:avLst/>
          </a:prstGeom>
          <a:noFill/>
        </p:spPr>
      </p:pic>
    </p:spTree>
    <p:extLst>
      <p:ext uri="{BB962C8B-B14F-4D97-AF65-F5344CB8AC3E}">
        <p14:creationId xmlns:p14="http://schemas.microsoft.com/office/powerpoint/2010/main" val="7342557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834457" y="1048624"/>
            <a:ext cx="7367433" cy="1384995"/>
          </a:xfrm>
          <a:prstGeom prst="rect">
            <a:avLst/>
          </a:prstGeom>
        </p:spPr>
        <p:txBody>
          <a:bodyPr wrap="square">
            <a:spAutoFit/>
          </a:bodyPr>
          <a:lstStyle/>
          <a:p>
            <a:pPr lvl="0" algn="just"/>
            <a:r>
              <a:rPr lang="es-MX" b="1" dirty="0"/>
              <a:t>Transformador de Servicios Propios a la Intemperie.</a:t>
            </a:r>
          </a:p>
          <a:p>
            <a:pPr lvl="0" algn="just"/>
            <a:endParaRPr lang="es-MX" sz="2400" b="1" dirty="0">
              <a:latin typeface="Arial" panose="020B0604020202020204" pitchFamily="34" charset="0"/>
              <a:ea typeface="Times New Roman" panose="02020603050405020304" pitchFamily="18" charset="0"/>
            </a:endParaRPr>
          </a:p>
          <a:p>
            <a:pPr algn="just"/>
            <a:endParaRPr lang="es-ES" dirty="0">
              <a:latin typeface="Arial" pitchFamily="34" charset="0"/>
              <a:cs typeface="Arial" pitchFamily="34" charset="0"/>
            </a:endParaRPr>
          </a:p>
          <a:p>
            <a:pPr lvl="0" algn="just"/>
            <a:endParaRPr lang="es-MX" sz="2400"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2" descr="C:\Users\Guillermo\SEs del DF\SE Tacuba\DSCF00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5186" y="2450960"/>
            <a:ext cx="5848365" cy="3270967"/>
          </a:xfrm>
          <a:prstGeom prst="rect">
            <a:avLst/>
          </a:prstGeom>
          <a:noFill/>
          <a:ln w="9525">
            <a:noFill/>
            <a:miter lim="800000"/>
            <a:headEnd/>
            <a:tailEnd/>
          </a:ln>
        </p:spPr>
      </p:pic>
    </p:spTree>
    <p:extLst>
      <p:ext uri="{BB962C8B-B14F-4D97-AF65-F5344CB8AC3E}">
        <p14:creationId xmlns:p14="http://schemas.microsoft.com/office/powerpoint/2010/main" val="7342557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05B6D8C-0F9B-4107-AC8F-E08BC281B5FA}"/>
              </a:ext>
            </a:extLst>
          </p:cNvPr>
          <p:cNvSpPr/>
          <p:nvPr/>
        </p:nvSpPr>
        <p:spPr>
          <a:xfrm>
            <a:off x="360218" y="1025764"/>
            <a:ext cx="8575963" cy="6324808"/>
          </a:xfrm>
          <a:prstGeom prst="rect">
            <a:avLst/>
          </a:prstGeom>
        </p:spPr>
        <p:txBody>
          <a:bodyPr wrap="square">
            <a:spAutoFit/>
          </a:bodyPr>
          <a:lstStyle/>
          <a:p>
            <a:pPr lvl="0" algn="just"/>
            <a:r>
              <a:rPr lang="es-MX" b="1" dirty="0"/>
              <a:t>Misceláneos</a:t>
            </a:r>
          </a:p>
          <a:p>
            <a:pPr lvl="0" algn="just"/>
            <a:endParaRPr lang="es-MX" sz="1200" b="1" dirty="0"/>
          </a:p>
          <a:p>
            <a:pPr>
              <a:lnSpc>
                <a:spcPct val="150000"/>
              </a:lnSpc>
              <a:buFont typeface="Wingdings" pitchFamily="2" charset="2"/>
              <a:buChar char="ü"/>
            </a:pPr>
            <a:r>
              <a:rPr lang="es-ES" sz="1500" b="1" dirty="0">
                <a:latin typeface="Arial" pitchFamily="34" charset="0"/>
                <a:cs typeface="Arial" pitchFamily="34" charset="0"/>
              </a:rPr>
              <a:t>Aislamiento de  barras.</a:t>
            </a:r>
          </a:p>
          <a:p>
            <a:pPr>
              <a:lnSpc>
                <a:spcPct val="150000"/>
              </a:lnSpc>
              <a:buFont typeface="Wingdings" pitchFamily="2" charset="2"/>
              <a:buChar char="ü"/>
            </a:pPr>
            <a:r>
              <a:rPr lang="es-ES" sz="1500" b="1" dirty="0">
                <a:latin typeface="Arial" pitchFamily="34" charset="0"/>
                <a:cs typeface="Arial" pitchFamily="34" charset="0"/>
              </a:rPr>
              <a:t>Transformadores de instrumento.</a:t>
            </a:r>
          </a:p>
          <a:p>
            <a:pPr>
              <a:lnSpc>
                <a:spcPct val="150000"/>
              </a:lnSpc>
              <a:buFont typeface="Wingdings" pitchFamily="2" charset="2"/>
              <a:buChar char="ü"/>
            </a:pPr>
            <a:r>
              <a:rPr lang="es-ES" sz="1500" b="1" dirty="0">
                <a:latin typeface="Arial" pitchFamily="34" charset="0"/>
                <a:cs typeface="Arial" pitchFamily="34" charset="0"/>
              </a:rPr>
              <a:t>Transformador de servicios propios.</a:t>
            </a:r>
          </a:p>
          <a:p>
            <a:pPr>
              <a:lnSpc>
                <a:spcPct val="150000"/>
              </a:lnSpc>
              <a:buFont typeface="Wingdings" pitchFamily="2" charset="2"/>
              <a:buChar char="ü"/>
            </a:pPr>
            <a:r>
              <a:rPr lang="es-ES" sz="1500" b="1" dirty="0">
                <a:latin typeface="Arial" pitchFamily="34" charset="0"/>
                <a:cs typeface="Arial" pitchFamily="34" charset="0"/>
              </a:rPr>
              <a:t>Tableros </a:t>
            </a:r>
            <a:r>
              <a:rPr lang="es-ES" sz="1500" b="1" dirty="0" err="1">
                <a:latin typeface="Arial" pitchFamily="34" charset="0"/>
                <a:cs typeface="Arial" pitchFamily="34" charset="0"/>
              </a:rPr>
              <a:t>duplex</a:t>
            </a:r>
            <a:r>
              <a:rPr lang="es-ES" sz="1500" b="1" dirty="0">
                <a:latin typeface="Arial" pitchFamily="34" charset="0"/>
                <a:cs typeface="Arial" pitchFamily="34" charset="0"/>
              </a:rPr>
              <a:t> de control.</a:t>
            </a:r>
          </a:p>
          <a:p>
            <a:pPr>
              <a:lnSpc>
                <a:spcPct val="150000"/>
              </a:lnSpc>
              <a:buFont typeface="Wingdings" pitchFamily="2" charset="2"/>
              <a:buChar char="ü"/>
            </a:pPr>
            <a:r>
              <a:rPr lang="es-ES" sz="1500" b="1" dirty="0">
                <a:latin typeface="Arial" pitchFamily="34" charset="0"/>
                <a:cs typeface="Arial" pitchFamily="34" charset="0"/>
              </a:rPr>
              <a:t>Tablero de servicios </a:t>
            </a:r>
            <a:r>
              <a:rPr lang="es-ES" sz="1500" b="1" dirty="0" err="1">
                <a:latin typeface="Arial" pitchFamily="34" charset="0"/>
                <a:cs typeface="Arial" pitchFamily="34" charset="0"/>
              </a:rPr>
              <a:t>c.a.</a:t>
            </a:r>
            <a:r>
              <a:rPr lang="es-ES" sz="1500" b="1" dirty="0">
                <a:latin typeface="Arial" pitchFamily="34" charset="0"/>
                <a:cs typeface="Arial" pitchFamily="34" charset="0"/>
              </a:rPr>
              <a:t> y </a:t>
            </a:r>
            <a:r>
              <a:rPr lang="es-ES" sz="1500" b="1" dirty="0" err="1">
                <a:latin typeface="Arial" pitchFamily="34" charset="0"/>
                <a:cs typeface="Arial" pitchFamily="34" charset="0"/>
              </a:rPr>
              <a:t>c.d</a:t>
            </a:r>
            <a:r>
              <a:rPr lang="es-ES" sz="1500" b="1" dirty="0">
                <a:latin typeface="Arial" pitchFamily="34" charset="0"/>
                <a:cs typeface="Arial" pitchFamily="34" charset="0"/>
              </a:rPr>
              <a:t>.</a:t>
            </a:r>
          </a:p>
          <a:p>
            <a:pPr>
              <a:lnSpc>
                <a:spcPct val="150000"/>
              </a:lnSpc>
              <a:buFont typeface="Wingdings" pitchFamily="2" charset="2"/>
              <a:buChar char="ü"/>
            </a:pPr>
            <a:r>
              <a:rPr lang="es-ES" sz="1500" b="1" dirty="0" err="1">
                <a:latin typeface="Arial" pitchFamily="34" charset="0"/>
                <a:cs typeface="Arial" pitchFamily="34" charset="0"/>
              </a:rPr>
              <a:t>Ccf</a:t>
            </a:r>
            <a:r>
              <a:rPr lang="es-ES" sz="1500" b="1" dirty="0">
                <a:latin typeface="Arial" pitchFamily="34" charset="0"/>
                <a:cs typeface="Arial" pitchFamily="34" charset="0"/>
              </a:rPr>
              <a:t> de potencia.</a:t>
            </a:r>
          </a:p>
          <a:p>
            <a:pPr>
              <a:lnSpc>
                <a:spcPct val="150000"/>
              </a:lnSpc>
              <a:buFont typeface="Wingdings" pitchFamily="2" charset="2"/>
              <a:buChar char="ü"/>
            </a:pPr>
            <a:r>
              <a:rPr lang="es-ES" sz="1500" b="1" dirty="0">
                <a:latin typeface="Arial" pitchFamily="34" charset="0"/>
                <a:cs typeface="Arial" pitchFamily="34" charset="0"/>
              </a:rPr>
              <a:t>Red de tierras.</a:t>
            </a:r>
          </a:p>
          <a:p>
            <a:pPr>
              <a:lnSpc>
                <a:spcPct val="150000"/>
              </a:lnSpc>
              <a:buFont typeface="Wingdings" pitchFamily="2" charset="2"/>
              <a:buChar char="ü"/>
            </a:pPr>
            <a:r>
              <a:rPr lang="es-ES" sz="1500" b="1" dirty="0">
                <a:latin typeface="Arial" pitchFamily="34" charset="0"/>
                <a:cs typeface="Arial" pitchFamily="34" charset="0"/>
              </a:rPr>
              <a:t>Alumbrado exterior permanente y emergente.</a:t>
            </a:r>
          </a:p>
          <a:p>
            <a:pPr>
              <a:lnSpc>
                <a:spcPct val="150000"/>
              </a:lnSpc>
              <a:buFont typeface="Wingdings" pitchFamily="2" charset="2"/>
              <a:buChar char="ü"/>
            </a:pPr>
            <a:r>
              <a:rPr lang="es-ES" sz="1500" b="1" dirty="0">
                <a:latin typeface="Arial" pitchFamily="34" charset="0"/>
                <a:cs typeface="Arial" pitchFamily="34" charset="0"/>
              </a:rPr>
              <a:t>Alumbrado en sala de tableros y cuarto de  baterías.</a:t>
            </a:r>
          </a:p>
          <a:p>
            <a:pPr>
              <a:lnSpc>
                <a:spcPct val="150000"/>
              </a:lnSpc>
              <a:buFont typeface="Wingdings" pitchFamily="2" charset="2"/>
              <a:buChar char="ü"/>
            </a:pPr>
            <a:r>
              <a:rPr lang="es-ES" sz="1500" b="1" dirty="0">
                <a:latin typeface="Arial" pitchFamily="34" charset="0"/>
                <a:cs typeface="Arial" pitchFamily="34" charset="0"/>
              </a:rPr>
              <a:t>Aire acondicionado.</a:t>
            </a:r>
          </a:p>
          <a:p>
            <a:pPr>
              <a:lnSpc>
                <a:spcPct val="150000"/>
              </a:lnSpc>
              <a:buFont typeface="Wingdings" pitchFamily="2" charset="2"/>
              <a:buChar char="ü"/>
            </a:pPr>
            <a:r>
              <a:rPr lang="es-ES" sz="1500" b="1" dirty="0">
                <a:latin typeface="Arial" pitchFamily="34" charset="0"/>
                <a:cs typeface="Arial" pitchFamily="34" charset="0"/>
              </a:rPr>
              <a:t>Equipo seguridad.</a:t>
            </a:r>
          </a:p>
          <a:p>
            <a:pPr>
              <a:lnSpc>
                <a:spcPct val="150000"/>
              </a:lnSpc>
              <a:buFont typeface="Wingdings" pitchFamily="2" charset="2"/>
              <a:buChar char="ü"/>
            </a:pPr>
            <a:r>
              <a:rPr lang="es-ES" sz="1500" b="1" dirty="0">
                <a:latin typeface="Arial" pitchFamily="34" charset="0"/>
                <a:cs typeface="Arial" pitchFamily="34" charset="0"/>
              </a:rPr>
              <a:t>Equipo contra incendio.</a:t>
            </a:r>
          </a:p>
          <a:p>
            <a:pPr>
              <a:lnSpc>
                <a:spcPct val="150000"/>
              </a:lnSpc>
              <a:buFont typeface="Wingdings" pitchFamily="2" charset="2"/>
              <a:buChar char="ü"/>
            </a:pPr>
            <a:r>
              <a:rPr lang="es-ES" sz="1500" b="1" dirty="0">
                <a:latin typeface="Arial" pitchFamily="34" charset="0"/>
                <a:cs typeface="Arial" pitchFamily="34" charset="0"/>
              </a:rPr>
              <a:t>Fosas captadoras de aceite.</a:t>
            </a:r>
          </a:p>
          <a:p>
            <a:pPr>
              <a:lnSpc>
                <a:spcPct val="150000"/>
              </a:lnSpc>
              <a:buFont typeface="Wingdings" pitchFamily="2" charset="2"/>
              <a:buChar char="ü"/>
            </a:pPr>
            <a:r>
              <a:rPr lang="es-ES" sz="1500" b="1" dirty="0">
                <a:latin typeface="Arial" pitchFamily="34" charset="0"/>
                <a:cs typeface="Arial" pitchFamily="34" charset="0"/>
              </a:rPr>
              <a:t>Patios, bardas , rampas y accesos.</a:t>
            </a:r>
          </a:p>
          <a:p>
            <a:pPr lvl="0" algn="just"/>
            <a:endParaRPr lang="es-MX" sz="1500" b="1" dirty="0"/>
          </a:p>
          <a:p>
            <a:pPr lvl="0" algn="just"/>
            <a:endParaRPr lang="es-MX" sz="1500" b="1" dirty="0">
              <a:latin typeface="Arial" panose="020B0604020202020204" pitchFamily="34" charset="0"/>
              <a:ea typeface="Times New Roman" panose="02020603050405020304" pitchFamily="18" charset="0"/>
            </a:endParaRPr>
          </a:p>
          <a:p>
            <a:pPr algn="just"/>
            <a:endParaRPr lang="es-ES" sz="1500" dirty="0">
              <a:latin typeface="Arial" pitchFamily="34" charset="0"/>
              <a:cs typeface="Arial" pitchFamily="34" charset="0"/>
            </a:endParaRPr>
          </a:p>
          <a:p>
            <a:pPr lvl="0" algn="just"/>
            <a:endParaRPr lang="es-MX" sz="1500" dirty="0">
              <a:latin typeface="Arial" panose="020B0604020202020204" pitchFamily="34" charset="0"/>
              <a:ea typeface="Times New Roman" panose="02020603050405020304" pitchFamily="18" charset="0"/>
            </a:endParaRPr>
          </a:p>
        </p:txBody>
      </p:sp>
      <p:sp>
        <p:nvSpPr>
          <p:cNvPr id="8"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2557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CuadroTexto">
            <a:extLst>
              <a:ext uri="{FF2B5EF4-FFF2-40B4-BE49-F238E27FC236}">
                <a16:creationId xmlns:a16="http://schemas.microsoft.com/office/drawing/2014/main" id="{75F37E6D-D796-4B7E-B259-609276B6F9DD}"/>
              </a:ext>
            </a:extLst>
          </p:cNvPr>
          <p:cNvSpPr txBox="1">
            <a:spLocks noChangeArrowheads="1"/>
          </p:cNvSpPr>
          <p:nvPr/>
        </p:nvSpPr>
        <p:spPr bwMode="auto">
          <a:xfrm>
            <a:off x="960327" y="2032218"/>
            <a:ext cx="1797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distancia</a:t>
            </a:r>
          </a:p>
        </p:txBody>
      </p:sp>
      <p:sp>
        <p:nvSpPr>
          <p:cNvPr id="4" name="119 CuadroTexto">
            <a:extLst>
              <a:ext uri="{FF2B5EF4-FFF2-40B4-BE49-F238E27FC236}">
                <a16:creationId xmlns:a16="http://schemas.microsoft.com/office/drawing/2014/main" id="{34048155-4B10-4D94-87DC-7D64B811C6C0}"/>
              </a:ext>
            </a:extLst>
          </p:cNvPr>
          <p:cNvSpPr txBox="1">
            <a:spLocks noChangeArrowheads="1"/>
          </p:cNvSpPr>
          <p:nvPr/>
        </p:nvSpPr>
        <p:spPr bwMode="auto">
          <a:xfrm>
            <a:off x="960327" y="2644841"/>
            <a:ext cx="337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sincronismo o verifica</a:t>
            </a:r>
          </a:p>
        </p:txBody>
      </p:sp>
      <p:sp>
        <p:nvSpPr>
          <p:cNvPr id="6" name="123 Elipse">
            <a:extLst>
              <a:ext uri="{FF2B5EF4-FFF2-40B4-BE49-F238E27FC236}">
                <a16:creationId xmlns:a16="http://schemas.microsoft.com/office/drawing/2014/main" id="{59FA47F7-B7EE-40B0-8479-E16E51866BF5}"/>
              </a:ext>
            </a:extLst>
          </p:cNvPr>
          <p:cNvSpPr/>
          <p:nvPr/>
        </p:nvSpPr>
        <p:spPr bwMode="auto">
          <a:xfrm>
            <a:off x="357283" y="5522692"/>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41</a:t>
            </a:r>
          </a:p>
        </p:txBody>
      </p:sp>
      <p:sp>
        <p:nvSpPr>
          <p:cNvPr id="7" name="124 Elipse">
            <a:extLst>
              <a:ext uri="{FF2B5EF4-FFF2-40B4-BE49-F238E27FC236}">
                <a16:creationId xmlns:a16="http://schemas.microsoft.com/office/drawing/2014/main" id="{9FA39798-A208-40D3-96B9-BE0261F25513}"/>
              </a:ext>
            </a:extLst>
          </p:cNvPr>
          <p:cNvSpPr/>
          <p:nvPr/>
        </p:nvSpPr>
        <p:spPr bwMode="auto">
          <a:xfrm>
            <a:off x="4480420" y="1980273"/>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46</a:t>
            </a:r>
          </a:p>
        </p:txBody>
      </p:sp>
      <p:sp>
        <p:nvSpPr>
          <p:cNvPr id="8" name="125 Elipse">
            <a:extLst>
              <a:ext uri="{FF2B5EF4-FFF2-40B4-BE49-F238E27FC236}">
                <a16:creationId xmlns:a16="http://schemas.microsoft.com/office/drawing/2014/main" id="{722BF3E0-DAB7-4E94-A668-BF4E282A254E}"/>
              </a:ext>
            </a:extLst>
          </p:cNvPr>
          <p:cNvSpPr/>
          <p:nvPr/>
        </p:nvSpPr>
        <p:spPr bwMode="auto">
          <a:xfrm>
            <a:off x="4480420" y="3178831"/>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50</a:t>
            </a:r>
          </a:p>
        </p:txBody>
      </p:sp>
      <p:sp>
        <p:nvSpPr>
          <p:cNvPr id="9" name="126 Elipse">
            <a:extLst>
              <a:ext uri="{FF2B5EF4-FFF2-40B4-BE49-F238E27FC236}">
                <a16:creationId xmlns:a16="http://schemas.microsoft.com/office/drawing/2014/main" id="{5B273E08-B7D8-4FF4-905F-D618E9BEFD23}"/>
              </a:ext>
            </a:extLst>
          </p:cNvPr>
          <p:cNvSpPr/>
          <p:nvPr/>
        </p:nvSpPr>
        <p:spPr bwMode="auto">
          <a:xfrm>
            <a:off x="4480420" y="376479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51</a:t>
            </a:r>
          </a:p>
        </p:txBody>
      </p:sp>
      <p:sp>
        <p:nvSpPr>
          <p:cNvPr id="10" name="127 Elipse">
            <a:extLst>
              <a:ext uri="{FF2B5EF4-FFF2-40B4-BE49-F238E27FC236}">
                <a16:creationId xmlns:a16="http://schemas.microsoft.com/office/drawing/2014/main" id="{4E397316-6217-4A60-B3C0-987934B884F8}"/>
              </a:ext>
            </a:extLst>
          </p:cNvPr>
          <p:cNvSpPr/>
          <p:nvPr/>
        </p:nvSpPr>
        <p:spPr bwMode="auto">
          <a:xfrm>
            <a:off x="4480420" y="4350761"/>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52</a:t>
            </a:r>
          </a:p>
        </p:txBody>
      </p:sp>
      <p:sp>
        <p:nvSpPr>
          <p:cNvPr id="11" name="128 Elipse">
            <a:extLst>
              <a:ext uri="{FF2B5EF4-FFF2-40B4-BE49-F238E27FC236}">
                <a16:creationId xmlns:a16="http://schemas.microsoft.com/office/drawing/2014/main" id="{2CFF0856-AEF9-4C43-AC18-FCA9A500FC68}"/>
              </a:ext>
            </a:extLst>
          </p:cNvPr>
          <p:cNvSpPr/>
          <p:nvPr/>
        </p:nvSpPr>
        <p:spPr bwMode="auto">
          <a:xfrm>
            <a:off x="4480420" y="493672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59</a:t>
            </a:r>
          </a:p>
        </p:txBody>
      </p:sp>
      <p:sp>
        <p:nvSpPr>
          <p:cNvPr id="12" name="129 Elipse">
            <a:extLst>
              <a:ext uri="{FF2B5EF4-FFF2-40B4-BE49-F238E27FC236}">
                <a16:creationId xmlns:a16="http://schemas.microsoft.com/office/drawing/2014/main" id="{7568A30D-955C-4F27-B459-F1090B88D323}"/>
              </a:ext>
            </a:extLst>
          </p:cNvPr>
          <p:cNvSpPr/>
          <p:nvPr/>
        </p:nvSpPr>
        <p:spPr bwMode="auto">
          <a:xfrm>
            <a:off x="4480420" y="259286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49</a:t>
            </a:r>
          </a:p>
        </p:txBody>
      </p:sp>
      <p:sp>
        <p:nvSpPr>
          <p:cNvPr id="13" name="130 Elipse">
            <a:extLst>
              <a:ext uri="{FF2B5EF4-FFF2-40B4-BE49-F238E27FC236}">
                <a16:creationId xmlns:a16="http://schemas.microsoft.com/office/drawing/2014/main" id="{341769C9-5AD0-4346-A376-9667381886E7}"/>
              </a:ext>
            </a:extLst>
          </p:cNvPr>
          <p:cNvSpPr/>
          <p:nvPr/>
        </p:nvSpPr>
        <p:spPr bwMode="auto">
          <a:xfrm>
            <a:off x="4480420" y="5522692"/>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61</a:t>
            </a:r>
          </a:p>
        </p:txBody>
      </p:sp>
      <p:sp>
        <p:nvSpPr>
          <p:cNvPr id="14" name="131 Elipse">
            <a:extLst>
              <a:ext uri="{FF2B5EF4-FFF2-40B4-BE49-F238E27FC236}">
                <a16:creationId xmlns:a16="http://schemas.microsoft.com/office/drawing/2014/main" id="{9EE704E8-45AE-4DDC-85F5-2063FDFC7589}"/>
              </a:ext>
            </a:extLst>
          </p:cNvPr>
          <p:cNvSpPr/>
          <p:nvPr/>
        </p:nvSpPr>
        <p:spPr bwMode="auto">
          <a:xfrm>
            <a:off x="357283" y="1980273"/>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21</a:t>
            </a:r>
          </a:p>
        </p:txBody>
      </p:sp>
      <p:sp>
        <p:nvSpPr>
          <p:cNvPr id="15" name="132 Elipse">
            <a:extLst>
              <a:ext uri="{FF2B5EF4-FFF2-40B4-BE49-F238E27FC236}">
                <a16:creationId xmlns:a16="http://schemas.microsoft.com/office/drawing/2014/main" id="{BA5A5B48-A223-4FE2-AD07-AEBEA62C8978}"/>
              </a:ext>
            </a:extLst>
          </p:cNvPr>
          <p:cNvSpPr/>
          <p:nvPr/>
        </p:nvSpPr>
        <p:spPr bwMode="auto">
          <a:xfrm>
            <a:off x="357283" y="259286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25</a:t>
            </a:r>
          </a:p>
        </p:txBody>
      </p:sp>
      <p:sp>
        <p:nvSpPr>
          <p:cNvPr id="16" name="133 Elipse">
            <a:extLst>
              <a:ext uri="{FF2B5EF4-FFF2-40B4-BE49-F238E27FC236}">
                <a16:creationId xmlns:a16="http://schemas.microsoft.com/office/drawing/2014/main" id="{7C020423-C354-45BD-83E0-E0CEB4261615}"/>
              </a:ext>
            </a:extLst>
          </p:cNvPr>
          <p:cNvSpPr/>
          <p:nvPr/>
        </p:nvSpPr>
        <p:spPr bwMode="auto">
          <a:xfrm>
            <a:off x="357283" y="3178831"/>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27</a:t>
            </a:r>
          </a:p>
        </p:txBody>
      </p:sp>
      <p:sp>
        <p:nvSpPr>
          <p:cNvPr id="17" name="134 Elipse">
            <a:extLst>
              <a:ext uri="{FF2B5EF4-FFF2-40B4-BE49-F238E27FC236}">
                <a16:creationId xmlns:a16="http://schemas.microsoft.com/office/drawing/2014/main" id="{7783D3CF-F8A8-436C-BAA3-F9A6B42A68D8}"/>
              </a:ext>
            </a:extLst>
          </p:cNvPr>
          <p:cNvSpPr/>
          <p:nvPr/>
        </p:nvSpPr>
        <p:spPr bwMode="auto">
          <a:xfrm>
            <a:off x="357283" y="376479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30</a:t>
            </a:r>
          </a:p>
        </p:txBody>
      </p:sp>
      <p:sp>
        <p:nvSpPr>
          <p:cNvPr id="18" name="135 Elipse">
            <a:extLst>
              <a:ext uri="{FF2B5EF4-FFF2-40B4-BE49-F238E27FC236}">
                <a16:creationId xmlns:a16="http://schemas.microsoft.com/office/drawing/2014/main" id="{82774CFC-8E1D-42C5-8AC8-CF7D0716B750}"/>
              </a:ext>
            </a:extLst>
          </p:cNvPr>
          <p:cNvSpPr/>
          <p:nvPr/>
        </p:nvSpPr>
        <p:spPr bwMode="auto">
          <a:xfrm>
            <a:off x="357283" y="4350761"/>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32</a:t>
            </a:r>
          </a:p>
        </p:txBody>
      </p:sp>
      <p:sp>
        <p:nvSpPr>
          <p:cNvPr id="19" name="136 Elipse">
            <a:extLst>
              <a:ext uri="{FF2B5EF4-FFF2-40B4-BE49-F238E27FC236}">
                <a16:creationId xmlns:a16="http://schemas.microsoft.com/office/drawing/2014/main" id="{FE1C2BC2-245A-4336-8988-46D4F52364BA}"/>
              </a:ext>
            </a:extLst>
          </p:cNvPr>
          <p:cNvSpPr/>
          <p:nvPr/>
        </p:nvSpPr>
        <p:spPr bwMode="auto">
          <a:xfrm>
            <a:off x="357283" y="493672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37</a:t>
            </a:r>
          </a:p>
        </p:txBody>
      </p:sp>
      <p:sp>
        <p:nvSpPr>
          <p:cNvPr id="21" name="143 CuadroTexto">
            <a:extLst>
              <a:ext uri="{FF2B5EF4-FFF2-40B4-BE49-F238E27FC236}">
                <a16:creationId xmlns:a16="http://schemas.microsoft.com/office/drawing/2014/main" id="{0FEADE6E-4967-4E53-99E1-813CC2546676}"/>
              </a:ext>
            </a:extLst>
          </p:cNvPr>
          <p:cNvSpPr txBox="1">
            <a:spLocks noChangeArrowheads="1"/>
          </p:cNvSpPr>
          <p:nvPr/>
        </p:nvSpPr>
        <p:spPr bwMode="auto">
          <a:xfrm>
            <a:off x="960327" y="3230776"/>
            <a:ext cx="15119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Bajo voltaje</a:t>
            </a:r>
          </a:p>
        </p:txBody>
      </p:sp>
      <p:sp>
        <p:nvSpPr>
          <p:cNvPr id="22" name="144 CuadroTexto">
            <a:extLst>
              <a:ext uri="{FF2B5EF4-FFF2-40B4-BE49-F238E27FC236}">
                <a16:creationId xmlns:a16="http://schemas.microsoft.com/office/drawing/2014/main" id="{2C3B99DF-84E9-4873-BDA0-D90C47138BB2}"/>
              </a:ext>
            </a:extLst>
          </p:cNvPr>
          <p:cNvSpPr txBox="1">
            <a:spLocks noChangeArrowheads="1"/>
          </p:cNvSpPr>
          <p:nvPr/>
        </p:nvSpPr>
        <p:spPr bwMode="auto">
          <a:xfrm>
            <a:off x="960327" y="3816741"/>
            <a:ext cx="33345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alarma o señalador</a:t>
            </a:r>
          </a:p>
        </p:txBody>
      </p:sp>
      <p:sp>
        <p:nvSpPr>
          <p:cNvPr id="23" name="145 CuadroTexto">
            <a:extLst>
              <a:ext uri="{FF2B5EF4-FFF2-40B4-BE49-F238E27FC236}">
                <a16:creationId xmlns:a16="http://schemas.microsoft.com/office/drawing/2014/main" id="{864575D1-6D39-4C7E-AED8-856B57ED9578}"/>
              </a:ext>
            </a:extLst>
          </p:cNvPr>
          <p:cNvSpPr txBox="1">
            <a:spLocks noChangeArrowheads="1"/>
          </p:cNvSpPr>
          <p:nvPr/>
        </p:nvSpPr>
        <p:spPr bwMode="auto">
          <a:xfrm>
            <a:off x="960327" y="4402706"/>
            <a:ext cx="31245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Direccional Potencia</a:t>
            </a:r>
          </a:p>
        </p:txBody>
      </p:sp>
      <p:sp>
        <p:nvSpPr>
          <p:cNvPr id="24" name="146 CuadroTexto">
            <a:extLst>
              <a:ext uri="{FF2B5EF4-FFF2-40B4-BE49-F238E27FC236}">
                <a16:creationId xmlns:a16="http://schemas.microsoft.com/office/drawing/2014/main" id="{97F71AEB-9FB9-4332-908B-1F4FA15A05EF}"/>
              </a:ext>
            </a:extLst>
          </p:cNvPr>
          <p:cNvSpPr txBox="1">
            <a:spLocks noChangeArrowheads="1"/>
          </p:cNvSpPr>
          <p:nvPr/>
        </p:nvSpPr>
        <p:spPr bwMode="auto">
          <a:xfrm>
            <a:off x="960327" y="4988701"/>
            <a:ext cx="2808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Baja Potencia o I</a:t>
            </a:r>
          </a:p>
        </p:txBody>
      </p:sp>
      <p:sp>
        <p:nvSpPr>
          <p:cNvPr id="26" name="148 CuadroTexto">
            <a:extLst>
              <a:ext uri="{FF2B5EF4-FFF2-40B4-BE49-F238E27FC236}">
                <a16:creationId xmlns:a16="http://schemas.microsoft.com/office/drawing/2014/main" id="{55B50B24-3237-4690-8BC4-A916303282B8}"/>
              </a:ext>
            </a:extLst>
          </p:cNvPr>
          <p:cNvSpPr txBox="1">
            <a:spLocks noChangeArrowheads="1"/>
          </p:cNvSpPr>
          <p:nvPr/>
        </p:nvSpPr>
        <p:spPr bwMode="auto">
          <a:xfrm>
            <a:off x="994764" y="5574637"/>
            <a:ext cx="2560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Interruptor de campo</a:t>
            </a:r>
          </a:p>
        </p:txBody>
      </p:sp>
      <p:sp>
        <p:nvSpPr>
          <p:cNvPr id="27" name="149 CuadroTexto">
            <a:extLst>
              <a:ext uri="{FF2B5EF4-FFF2-40B4-BE49-F238E27FC236}">
                <a16:creationId xmlns:a16="http://schemas.microsoft.com/office/drawing/2014/main" id="{B3755C0B-4520-4C3D-8209-6053948DA334}"/>
              </a:ext>
            </a:extLst>
          </p:cNvPr>
          <p:cNvSpPr txBox="1">
            <a:spLocks noChangeArrowheads="1"/>
          </p:cNvSpPr>
          <p:nvPr/>
        </p:nvSpPr>
        <p:spPr bwMode="auto">
          <a:xfrm>
            <a:off x="5102720" y="2032248"/>
            <a:ext cx="3354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secuencia negativa</a:t>
            </a:r>
          </a:p>
        </p:txBody>
      </p:sp>
      <p:sp>
        <p:nvSpPr>
          <p:cNvPr id="28" name="150 CuadroTexto">
            <a:extLst>
              <a:ext uri="{FF2B5EF4-FFF2-40B4-BE49-F238E27FC236}">
                <a16:creationId xmlns:a16="http://schemas.microsoft.com/office/drawing/2014/main" id="{8524C9E0-448F-4B21-8B0E-83917FD32114}"/>
              </a:ext>
            </a:extLst>
          </p:cNvPr>
          <p:cNvSpPr txBox="1">
            <a:spLocks noChangeArrowheads="1"/>
          </p:cNvSpPr>
          <p:nvPr/>
        </p:nvSpPr>
        <p:spPr bwMode="auto">
          <a:xfrm>
            <a:off x="5157799" y="3231031"/>
            <a:ext cx="3996000" cy="39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sobrecorriente instantáneo</a:t>
            </a:r>
          </a:p>
        </p:txBody>
      </p:sp>
      <p:sp>
        <p:nvSpPr>
          <p:cNvPr id="29" name="151 CuadroTexto">
            <a:extLst>
              <a:ext uri="{FF2B5EF4-FFF2-40B4-BE49-F238E27FC236}">
                <a16:creationId xmlns:a16="http://schemas.microsoft.com/office/drawing/2014/main" id="{31768617-B047-473C-8624-4E64B62F387B}"/>
              </a:ext>
            </a:extLst>
          </p:cNvPr>
          <p:cNvSpPr txBox="1">
            <a:spLocks noChangeArrowheads="1"/>
          </p:cNvSpPr>
          <p:nvPr/>
        </p:nvSpPr>
        <p:spPr bwMode="auto">
          <a:xfrm>
            <a:off x="5157795" y="3816996"/>
            <a:ext cx="3636000" cy="39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sobrecorriente de tiempo</a:t>
            </a:r>
          </a:p>
        </p:txBody>
      </p:sp>
      <p:sp>
        <p:nvSpPr>
          <p:cNvPr id="30" name="152 CuadroTexto">
            <a:extLst>
              <a:ext uri="{FF2B5EF4-FFF2-40B4-BE49-F238E27FC236}">
                <a16:creationId xmlns:a16="http://schemas.microsoft.com/office/drawing/2014/main" id="{75F83A3A-3FBC-4148-8F65-FB0252FC80AB}"/>
              </a:ext>
            </a:extLst>
          </p:cNvPr>
          <p:cNvSpPr txBox="1">
            <a:spLocks noChangeArrowheads="1"/>
          </p:cNvSpPr>
          <p:nvPr/>
        </p:nvSpPr>
        <p:spPr bwMode="auto">
          <a:xfrm>
            <a:off x="5128920" y="4402706"/>
            <a:ext cx="21483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Interruptor de CA</a:t>
            </a:r>
          </a:p>
        </p:txBody>
      </p:sp>
      <p:sp>
        <p:nvSpPr>
          <p:cNvPr id="31" name="153 CuadroTexto">
            <a:extLst>
              <a:ext uri="{FF2B5EF4-FFF2-40B4-BE49-F238E27FC236}">
                <a16:creationId xmlns:a16="http://schemas.microsoft.com/office/drawing/2014/main" id="{496FB053-C37D-4450-A9EC-DA27F61255A3}"/>
              </a:ext>
            </a:extLst>
          </p:cNvPr>
          <p:cNvSpPr txBox="1">
            <a:spLocks noChangeArrowheads="1"/>
          </p:cNvSpPr>
          <p:nvPr/>
        </p:nvSpPr>
        <p:spPr bwMode="auto">
          <a:xfrm>
            <a:off x="5102720" y="2644811"/>
            <a:ext cx="3257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Sobretemperatura TR</a:t>
            </a:r>
          </a:p>
        </p:txBody>
      </p:sp>
      <p:sp>
        <p:nvSpPr>
          <p:cNvPr id="32" name="154 CuadroTexto">
            <a:extLst>
              <a:ext uri="{FF2B5EF4-FFF2-40B4-BE49-F238E27FC236}">
                <a16:creationId xmlns:a16="http://schemas.microsoft.com/office/drawing/2014/main" id="{45DE5610-AD56-4378-B186-CC40BABC6626}"/>
              </a:ext>
            </a:extLst>
          </p:cNvPr>
          <p:cNvSpPr txBox="1">
            <a:spLocks noChangeArrowheads="1"/>
          </p:cNvSpPr>
          <p:nvPr/>
        </p:nvSpPr>
        <p:spPr bwMode="auto">
          <a:xfrm>
            <a:off x="5109670" y="4988671"/>
            <a:ext cx="26230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sobre Voltaje</a:t>
            </a:r>
          </a:p>
        </p:txBody>
      </p:sp>
      <p:sp>
        <p:nvSpPr>
          <p:cNvPr id="33" name="155 CuadroTexto">
            <a:extLst>
              <a:ext uri="{FF2B5EF4-FFF2-40B4-BE49-F238E27FC236}">
                <a16:creationId xmlns:a16="http://schemas.microsoft.com/office/drawing/2014/main" id="{C71EBBD7-7E0F-4A6D-B010-DE3D3E13BB6E}"/>
              </a:ext>
            </a:extLst>
          </p:cNvPr>
          <p:cNvSpPr txBox="1">
            <a:spLocks noChangeArrowheads="1"/>
          </p:cNvSpPr>
          <p:nvPr/>
        </p:nvSpPr>
        <p:spPr bwMode="auto">
          <a:xfrm>
            <a:off x="5100044" y="5574892"/>
            <a:ext cx="3528000" cy="39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desbalance de corriente</a:t>
            </a:r>
          </a:p>
        </p:txBody>
      </p:sp>
      <p:sp>
        <p:nvSpPr>
          <p:cNvPr id="35" name="CuadroTexto 34">
            <a:extLst>
              <a:ext uri="{FF2B5EF4-FFF2-40B4-BE49-F238E27FC236}">
                <a16:creationId xmlns:a16="http://schemas.microsoft.com/office/drawing/2014/main" id="{B963B24C-BC10-432B-9DEA-A0194331F51C}"/>
              </a:ext>
            </a:extLst>
          </p:cNvPr>
          <p:cNvSpPr txBox="1"/>
          <p:nvPr/>
        </p:nvSpPr>
        <p:spPr>
          <a:xfrm>
            <a:off x="115503" y="1106905"/>
            <a:ext cx="9028498" cy="369332"/>
          </a:xfrm>
          <a:prstGeom prst="rect">
            <a:avLst/>
          </a:prstGeom>
          <a:noFill/>
        </p:spPr>
        <p:txBody>
          <a:bodyPr wrap="square" rtlCol="0">
            <a:spAutoFit/>
          </a:bodyPr>
          <a:lstStyle/>
          <a:p>
            <a:r>
              <a:rPr lang="es-ES" b="1" dirty="0"/>
              <a:t>Simbología de Protecciones ANSI, mas comunes en los diagramas unifilares: </a:t>
            </a:r>
          </a:p>
        </p:txBody>
      </p:sp>
      <p:sp>
        <p:nvSpPr>
          <p:cNvPr id="36"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1013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a:extLst>
              <a:ext uri="{FF2B5EF4-FFF2-40B4-BE49-F238E27FC236}">
                <a16:creationId xmlns:a16="http://schemas.microsoft.com/office/drawing/2014/main" id="{B963B24C-BC10-432B-9DEA-A0194331F51C}"/>
              </a:ext>
            </a:extLst>
          </p:cNvPr>
          <p:cNvSpPr txBox="1"/>
          <p:nvPr/>
        </p:nvSpPr>
        <p:spPr>
          <a:xfrm>
            <a:off x="250257" y="1016070"/>
            <a:ext cx="9028498" cy="646331"/>
          </a:xfrm>
          <a:prstGeom prst="rect">
            <a:avLst/>
          </a:prstGeom>
          <a:noFill/>
        </p:spPr>
        <p:txBody>
          <a:bodyPr wrap="square" rtlCol="0">
            <a:spAutoFit/>
          </a:bodyPr>
          <a:lstStyle/>
          <a:p>
            <a:r>
              <a:rPr lang="es-ES" b="1" dirty="0"/>
              <a:t>Simbología de Protecciones Código ANSI, mas comunes en los diagramas unifilares</a:t>
            </a:r>
          </a:p>
        </p:txBody>
      </p:sp>
      <p:sp>
        <p:nvSpPr>
          <p:cNvPr id="36" name="120 Elipse">
            <a:extLst>
              <a:ext uri="{FF2B5EF4-FFF2-40B4-BE49-F238E27FC236}">
                <a16:creationId xmlns:a16="http://schemas.microsoft.com/office/drawing/2014/main" id="{373CF78A-0D62-4644-AAD0-70EEB6EB4A4E}"/>
              </a:ext>
            </a:extLst>
          </p:cNvPr>
          <p:cNvSpPr/>
          <p:nvPr/>
        </p:nvSpPr>
        <p:spPr bwMode="auto">
          <a:xfrm>
            <a:off x="214201" y="3006996"/>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67</a:t>
            </a:r>
          </a:p>
        </p:txBody>
      </p:sp>
      <p:sp>
        <p:nvSpPr>
          <p:cNvPr id="37" name="121 Elipse">
            <a:extLst>
              <a:ext uri="{FF2B5EF4-FFF2-40B4-BE49-F238E27FC236}">
                <a16:creationId xmlns:a16="http://schemas.microsoft.com/office/drawing/2014/main" id="{21E3E31A-D54F-453E-AA6E-334C33BFBAB2}"/>
              </a:ext>
            </a:extLst>
          </p:cNvPr>
          <p:cNvSpPr/>
          <p:nvPr/>
        </p:nvSpPr>
        <p:spPr bwMode="auto">
          <a:xfrm>
            <a:off x="214201" y="2465779"/>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64</a:t>
            </a:r>
          </a:p>
        </p:txBody>
      </p:sp>
      <p:sp>
        <p:nvSpPr>
          <p:cNvPr id="38" name="122 Elipse">
            <a:extLst>
              <a:ext uri="{FF2B5EF4-FFF2-40B4-BE49-F238E27FC236}">
                <a16:creationId xmlns:a16="http://schemas.microsoft.com/office/drawing/2014/main" id="{3F430610-DF2B-463D-B2E3-136E526AB793}"/>
              </a:ext>
            </a:extLst>
          </p:cNvPr>
          <p:cNvSpPr/>
          <p:nvPr/>
        </p:nvSpPr>
        <p:spPr bwMode="auto">
          <a:xfrm>
            <a:off x="214201" y="1924562"/>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63</a:t>
            </a:r>
          </a:p>
        </p:txBody>
      </p:sp>
      <p:sp>
        <p:nvSpPr>
          <p:cNvPr id="39" name="138 Elipse">
            <a:extLst>
              <a:ext uri="{FF2B5EF4-FFF2-40B4-BE49-F238E27FC236}">
                <a16:creationId xmlns:a16="http://schemas.microsoft.com/office/drawing/2014/main" id="{EFB64E1E-6009-47BA-888A-EE1215CC0C01}"/>
              </a:ext>
            </a:extLst>
          </p:cNvPr>
          <p:cNvSpPr/>
          <p:nvPr/>
        </p:nvSpPr>
        <p:spPr bwMode="auto">
          <a:xfrm>
            <a:off x="214201" y="3548213"/>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68</a:t>
            </a:r>
          </a:p>
        </p:txBody>
      </p:sp>
      <p:sp>
        <p:nvSpPr>
          <p:cNvPr id="40" name="139 Elipse">
            <a:extLst>
              <a:ext uri="{FF2B5EF4-FFF2-40B4-BE49-F238E27FC236}">
                <a16:creationId xmlns:a16="http://schemas.microsoft.com/office/drawing/2014/main" id="{0FA8D4DF-662C-4004-AAB9-1A5310180F1E}"/>
              </a:ext>
            </a:extLst>
          </p:cNvPr>
          <p:cNvSpPr/>
          <p:nvPr/>
        </p:nvSpPr>
        <p:spPr bwMode="auto">
          <a:xfrm>
            <a:off x="214201" y="4089430"/>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79</a:t>
            </a:r>
          </a:p>
        </p:txBody>
      </p:sp>
      <p:sp>
        <p:nvSpPr>
          <p:cNvPr id="41" name="140 Elipse">
            <a:extLst>
              <a:ext uri="{FF2B5EF4-FFF2-40B4-BE49-F238E27FC236}">
                <a16:creationId xmlns:a16="http://schemas.microsoft.com/office/drawing/2014/main" id="{9989D9DD-3704-49A8-BBC4-64CD0E755B82}"/>
              </a:ext>
            </a:extLst>
          </p:cNvPr>
          <p:cNvSpPr/>
          <p:nvPr/>
        </p:nvSpPr>
        <p:spPr bwMode="auto">
          <a:xfrm>
            <a:off x="214201" y="4630647"/>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81</a:t>
            </a:r>
          </a:p>
        </p:txBody>
      </p:sp>
      <p:sp>
        <p:nvSpPr>
          <p:cNvPr id="42" name="141 Elipse">
            <a:extLst>
              <a:ext uri="{FF2B5EF4-FFF2-40B4-BE49-F238E27FC236}">
                <a16:creationId xmlns:a16="http://schemas.microsoft.com/office/drawing/2014/main" id="{78EDE4C7-3C18-4724-89BA-6AE5934A070B}"/>
              </a:ext>
            </a:extLst>
          </p:cNvPr>
          <p:cNvSpPr/>
          <p:nvPr/>
        </p:nvSpPr>
        <p:spPr bwMode="auto">
          <a:xfrm>
            <a:off x="214201" y="5171864"/>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86</a:t>
            </a:r>
          </a:p>
        </p:txBody>
      </p:sp>
      <p:sp>
        <p:nvSpPr>
          <p:cNvPr id="43" name="142 Elipse">
            <a:extLst>
              <a:ext uri="{FF2B5EF4-FFF2-40B4-BE49-F238E27FC236}">
                <a16:creationId xmlns:a16="http://schemas.microsoft.com/office/drawing/2014/main" id="{535CA7BE-799F-4000-A70F-84A2F111C807}"/>
              </a:ext>
            </a:extLst>
          </p:cNvPr>
          <p:cNvSpPr/>
          <p:nvPr/>
        </p:nvSpPr>
        <p:spPr bwMode="auto">
          <a:xfrm>
            <a:off x="214201" y="5713082"/>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87</a:t>
            </a:r>
          </a:p>
        </p:txBody>
      </p:sp>
      <p:sp>
        <p:nvSpPr>
          <p:cNvPr id="44" name="156 CuadroTexto">
            <a:extLst>
              <a:ext uri="{FF2B5EF4-FFF2-40B4-BE49-F238E27FC236}">
                <a16:creationId xmlns:a16="http://schemas.microsoft.com/office/drawing/2014/main" id="{8269E9E7-2D76-4097-A382-B8F64EB5E310}"/>
              </a:ext>
            </a:extLst>
          </p:cNvPr>
          <p:cNvSpPr txBox="1">
            <a:spLocks noChangeArrowheads="1"/>
          </p:cNvSpPr>
          <p:nvPr/>
        </p:nvSpPr>
        <p:spPr bwMode="auto">
          <a:xfrm>
            <a:off x="857138" y="1976507"/>
            <a:ext cx="39901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err="1">
                <a:solidFill>
                  <a:srgbClr val="00040C"/>
                </a:solidFill>
                <a:latin typeface="+mj-lt"/>
              </a:rPr>
              <a:t>Bucholtz</a:t>
            </a:r>
            <a:r>
              <a:rPr lang="es-ES" altLang="es-ES" sz="2000" dirty="0">
                <a:solidFill>
                  <a:srgbClr val="00040C"/>
                </a:solidFill>
                <a:latin typeface="+mj-lt"/>
              </a:rPr>
              <a:t> Relé de gases o de flujo</a:t>
            </a:r>
          </a:p>
        </p:txBody>
      </p:sp>
      <p:sp>
        <p:nvSpPr>
          <p:cNvPr id="45" name="157 CuadroTexto">
            <a:extLst>
              <a:ext uri="{FF2B5EF4-FFF2-40B4-BE49-F238E27FC236}">
                <a16:creationId xmlns:a16="http://schemas.microsoft.com/office/drawing/2014/main" id="{7097F588-5531-4262-8972-FBE5FEB2E865}"/>
              </a:ext>
            </a:extLst>
          </p:cNvPr>
          <p:cNvSpPr txBox="1">
            <a:spLocks noChangeArrowheads="1"/>
          </p:cNvSpPr>
          <p:nvPr/>
        </p:nvSpPr>
        <p:spPr bwMode="auto">
          <a:xfrm>
            <a:off x="857138" y="2517724"/>
            <a:ext cx="2279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falla-tierra</a:t>
            </a:r>
          </a:p>
        </p:txBody>
      </p:sp>
      <p:sp>
        <p:nvSpPr>
          <p:cNvPr id="46" name="158 CuadroTexto">
            <a:extLst>
              <a:ext uri="{FF2B5EF4-FFF2-40B4-BE49-F238E27FC236}">
                <a16:creationId xmlns:a16="http://schemas.microsoft.com/office/drawing/2014/main" id="{05A0AA48-48DE-45E1-8C02-5585C1372784}"/>
              </a:ext>
            </a:extLst>
          </p:cNvPr>
          <p:cNvSpPr txBox="1">
            <a:spLocks noChangeArrowheads="1"/>
          </p:cNvSpPr>
          <p:nvPr/>
        </p:nvSpPr>
        <p:spPr bwMode="auto">
          <a:xfrm>
            <a:off x="804751" y="3058941"/>
            <a:ext cx="35205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Direccional de sobrecorriente</a:t>
            </a:r>
          </a:p>
        </p:txBody>
      </p:sp>
      <p:sp>
        <p:nvSpPr>
          <p:cNvPr id="47" name="159 CuadroTexto">
            <a:extLst>
              <a:ext uri="{FF2B5EF4-FFF2-40B4-BE49-F238E27FC236}">
                <a16:creationId xmlns:a16="http://schemas.microsoft.com/office/drawing/2014/main" id="{80C2DE2D-D42B-46BF-B051-924D51110695}"/>
              </a:ext>
            </a:extLst>
          </p:cNvPr>
          <p:cNvSpPr txBox="1">
            <a:spLocks noChangeArrowheads="1"/>
          </p:cNvSpPr>
          <p:nvPr/>
        </p:nvSpPr>
        <p:spPr bwMode="auto">
          <a:xfrm>
            <a:off x="862501" y="3600188"/>
            <a:ext cx="2670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Bloqueo Disparo</a:t>
            </a:r>
          </a:p>
        </p:txBody>
      </p:sp>
      <p:sp>
        <p:nvSpPr>
          <p:cNvPr id="48" name="160 CuadroTexto">
            <a:extLst>
              <a:ext uri="{FF2B5EF4-FFF2-40B4-BE49-F238E27FC236}">
                <a16:creationId xmlns:a16="http://schemas.microsoft.com/office/drawing/2014/main" id="{51974866-A04C-4421-BCB4-610B68059EC8}"/>
              </a:ext>
            </a:extLst>
          </p:cNvPr>
          <p:cNvSpPr txBox="1">
            <a:spLocks noChangeArrowheads="1"/>
          </p:cNvSpPr>
          <p:nvPr/>
        </p:nvSpPr>
        <p:spPr bwMode="auto">
          <a:xfrm>
            <a:off x="880451" y="4141375"/>
            <a:ext cx="20088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a:t>
            </a:r>
            <a:r>
              <a:rPr lang="es-ES" altLang="es-ES" sz="2000" dirty="0" err="1">
                <a:solidFill>
                  <a:srgbClr val="00040C"/>
                </a:solidFill>
                <a:latin typeface="+mj-lt"/>
              </a:rPr>
              <a:t>recierre</a:t>
            </a:r>
            <a:endParaRPr lang="es-ES" altLang="es-ES" sz="2000" dirty="0">
              <a:solidFill>
                <a:srgbClr val="00040C"/>
              </a:solidFill>
              <a:latin typeface="+mj-lt"/>
            </a:endParaRPr>
          </a:p>
        </p:txBody>
      </p:sp>
      <p:sp>
        <p:nvSpPr>
          <p:cNvPr id="49" name="161 CuadroTexto">
            <a:extLst>
              <a:ext uri="{FF2B5EF4-FFF2-40B4-BE49-F238E27FC236}">
                <a16:creationId xmlns:a16="http://schemas.microsoft.com/office/drawing/2014/main" id="{5A19AE90-3A2A-4305-A84B-E5B3E7BCDD81}"/>
              </a:ext>
            </a:extLst>
          </p:cNvPr>
          <p:cNvSpPr txBox="1">
            <a:spLocks noChangeArrowheads="1"/>
          </p:cNvSpPr>
          <p:nvPr/>
        </p:nvSpPr>
        <p:spPr bwMode="auto">
          <a:xfrm>
            <a:off x="891376" y="4682592"/>
            <a:ext cx="2523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baja frecuencia</a:t>
            </a:r>
          </a:p>
        </p:txBody>
      </p:sp>
      <p:sp>
        <p:nvSpPr>
          <p:cNvPr id="50" name="162 CuadroTexto">
            <a:extLst>
              <a:ext uri="{FF2B5EF4-FFF2-40B4-BE49-F238E27FC236}">
                <a16:creationId xmlns:a16="http://schemas.microsoft.com/office/drawing/2014/main" id="{19284E14-2568-4DC8-A2F2-DCB7B81377D7}"/>
              </a:ext>
            </a:extLst>
          </p:cNvPr>
          <p:cNvSpPr txBox="1">
            <a:spLocks noChangeArrowheads="1"/>
          </p:cNvSpPr>
          <p:nvPr/>
        </p:nvSpPr>
        <p:spPr bwMode="auto">
          <a:xfrm>
            <a:off x="892063" y="5223809"/>
            <a:ext cx="28520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Bloqueo Cierre</a:t>
            </a:r>
          </a:p>
        </p:txBody>
      </p:sp>
      <p:sp>
        <p:nvSpPr>
          <p:cNvPr id="51" name="163 CuadroTexto">
            <a:extLst>
              <a:ext uri="{FF2B5EF4-FFF2-40B4-BE49-F238E27FC236}">
                <a16:creationId xmlns:a16="http://schemas.microsoft.com/office/drawing/2014/main" id="{3E96855A-0C38-4378-BED8-37A6BE176BFB}"/>
              </a:ext>
            </a:extLst>
          </p:cNvPr>
          <p:cNvSpPr txBox="1">
            <a:spLocks noChangeArrowheads="1"/>
          </p:cNvSpPr>
          <p:nvPr/>
        </p:nvSpPr>
        <p:spPr bwMode="auto">
          <a:xfrm>
            <a:off x="888701" y="5765027"/>
            <a:ext cx="34788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Diferencial de Corriente</a:t>
            </a:r>
          </a:p>
        </p:txBody>
      </p:sp>
      <p:sp>
        <p:nvSpPr>
          <p:cNvPr id="52" name="164 Elipse">
            <a:extLst>
              <a:ext uri="{FF2B5EF4-FFF2-40B4-BE49-F238E27FC236}">
                <a16:creationId xmlns:a16="http://schemas.microsoft.com/office/drawing/2014/main" id="{0ED1FEA1-2383-4B91-BEC3-83D08BCA42EC}"/>
              </a:ext>
            </a:extLst>
          </p:cNvPr>
          <p:cNvSpPr/>
          <p:nvPr/>
        </p:nvSpPr>
        <p:spPr bwMode="auto">
          <a:xfrm>
            <a:off x="4957875" y="2385075"/>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67N</a:t>
            </a:r>
          </a:p>
        </p:txBody>
      </p:sp>
      <p:sp>
        <p:nvSpPr>
          <p:cNvPr id="53" name="166 CuadroTexto">
            <a:extLst>
              <a:ext uri="{FF2B5EF4-FFF2-40B4-BE49-F238E27FC236}">
                <a16:creationId xmlns:a16="http://schemas.microsoft.com/office/drawing/2014/main" id="{DA623F2D-E297-476A-8919-0467074F3A35}"/>
              </a:ext>
            </a:extLst>
          </p:cNvPr>
          <p:cNvSpPr txBox="1">
            <a:spLocks noChangeArrowheads="1"/>
          </p:cNvSpPr>
          <p:nvPr/>
        </p:nvSpPr>
        <p:spPr bwMode="auto">
          <a:xfrm>
            <a:off x="5735852" y="2283132"/>
            <a:ext cx="33502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Direccional de sobrecorriente de Neutro</a:t>
            </a:r>
          </a:p>
        </p:txBody>
      </p:sp>
      <p:sp>
        <p:nvSpPr>
          <p:cNvPr id="54" name="167 Elipse">
            <a:extLst>
              <a:ext uri="{FF2B5EF4-FFF2-40B4-BE49-F238E27FC236}">
                <a16:creationId xmlns:a16="http://schemas.microsoft.com/office/drawing/2014/main" id="{FE2E50B7-263F-4C81-940E-094B407AF233}"/>
              </a:ext>
            </a:extLst>
          </p:cNvPr>
          <p:cNvSpPr/>
          <p:nvPr/>
        </p:nvSpPr>
        <p:spPr bwMode="auto">
          <a:xfrm>
            <a:off x="4957875" y="3173619"/>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21N</a:t>
            </a:r>
          </a:p>
        </p:txBody>
      </p:sp>
      <p:sp>
        <p:nvSpPr>
          <p:cNvPr id="55" name="168 CuadroTexto">
            <a:extLst>
              <a:ext uri="{FF2B5EF4-FFF2-40B4-BE49-F238E27FC236}">
                <a16:creationId xmlns:a16="http://schemas.microsoft.com/office/drawing/2014/main" id="{F7F5BF93-F9B6-4C04-8EC5-94EFFF05F40F}"/>
              </a:ext>
            </a:extLst>
          </p:cNvPr>
          <p:cNvSpPr txBox="1">
            <a:spLocks noChangeArrowheads="1"/>
          </p:cNvSpPr>
          <p:nvPr/>
        </p:nvSpPr>
        <p:spPr bwMode="auto">
          <a:xfrm>
            <a:off x="5768790" y="3071676"/>
            <a:ext cx="30793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distancia de Falla a tierra</a:t>
            </a:r>
          </a:p>
        </p:txBody>
      </p:sp>
      <p:sp>
        <p:nvSpPr>
          <p:cNvPr id="56" name="169 Elipse">
            <a:extLst>
              <a:ext uri="{FF2B5EF4-FFF2-40B4-BE49-F238E27FC236}">
                <a16:creationId xmlns:a16="http://schemas.microsoft.com/office/drawing/2014/main" id="{48C12C69-6CA6-4164-B16B-47D92F7D14DE}"/>
              </a:ext>
            </a:extLst>
          </p:cNvPr>
          <p:cNvSpPr/>
          <p:nvPr/>
        </p:nvSpPr>
        <p:spPr bwMode="auto">
          <a:xfrm>
            <a:off x="4957875" y="3920274"/>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87T</a:t>
            </a:r>
          </a:p>
        </p:txBody>
      </p:sp>
      <p:sp>
        <p:nvSpPr>
          <p:cNvPr id="57" name="170 CuadroTexto">
            <a:extLst>
              <a:ext uri="{FF2B5EF4-FFF2-40B4-BE49-F238E27FC236}">
                <a16:creationId xmlns:a16="http://schemas.microsoft.com/office/drawing/2014/main" id="{1A389A62-7AF6-4530-A432-B5DF1FD38BC8}"/>
              </a:ext>
            </a:extLst>
          </p:cNvPr>
          <p:cNvSpPr txBox="1">
            <a:spLocks noChangeArrowheads="1"/>
          </p:cNvSpPr>
          <p:nvPr/>
        </p:nvSpPr>
        <p:spPr bwMode="auto">
          <a:xfrm>
            <a:off x="5768792" y="3818331"/>
            <a:ext cx="30793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diferencial de Transformador</a:t>
            </a:r>
          </a:p>
        </p:txBody>
      </p:sp>
      <p:sp>
        <p:nvSpPr>
          <p:cNvPr id="58" name="171 Elipse">
            <a:extLst>
              <a:ext uri="{FF2B5EF4-FFF2-40B4-BE49-F238E27FC236}">
                <a16:creationId xmlns:a16="http://schemas.microsoft.com/office/drawing/2014/main" id="{89D85931-0E2F-4D1C-8461-2E0B7C9830BC}"/>
              </a:ext>
            </a:extLst>
          </p:cNvPr>
          <p:cNvSpPr/>
          <p:nvPr/>
        </p:nvSpPr>
        <p:spPr bwMode="auto">
          <a:xfrm>
            <a:off x="4957875" y="5250509"/>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TRO</a:t>
            </a:r>
          </a:p>
        </p:txBody>
      </p:sp>
      <p:sp>
        <p:nvSpPr>
          <p:cNvPr id="59" name="172 CuadroTexto">
            <a:extLst>
              <a:ext uri="{FF2B5EF4-FFF2-40B4-BE49-F238E27FC236}">
                <a16:creationId xmlns:a16="http://schemas.microsoft.com/office/drawing/2014/main" id="{609CC230-9230-4BB2-9E4C-036E178F2021}"/>
              </a:ext>
            </a:extLst>
          </p:cNvPr>
          <p:cNvSpPr txBox="1">
            <a:spLocks noChangeArrowheads="1"/>
          </p:cNvSpPr>
          <p:nvPr/>
        </p:nvSpPr>
        <p:spPr bwMode="auto">
          <a:xfrm>
            <a:off x="5801728" y="5302484"/>
            <a:ext cx="3046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err="1">
                <a:solidFill>
                  <a:srgbClr val="00040C"/>
                </a:solidFill>
                <a:latin typeface="+mj-lt"/>
              </a:rPr>
              <a:t>Thermal</a:t>
            </a:r>
            <a:r>
              <a:rPr lang="es-ES" altLang="es-ES" sz="2000" dirty="0">
                <a:solidFill>
                  <a:srgbClr val="00040C"/>
                </a:solidFill>
                <a:latin typeface="+mj-lt"/>
              </a:rPr>
              <a:t> </a:t>
            </a:r>
            <a:r>
              <a:rPr lang="es-ES" altLang="es-ES" sz="2000" dirty="0" err="1">
                <a:solidFill>
                  <a:srgbClr val="00040C"/>
                </a:solidFill>
                <a:latin typeface="+mj-lt"/>
              </a:rPr>
              <a:t>Relay</a:t>
            </a:r>
            <a:r>
              <a:rPr lang="es-ES" altLang="es-ES" sz="2000" dirty="0">
                <a:solidFill>
                  <a:srgbClr val="00040C"/>
                </a:solidFill>
                <a:latin typeface="+mj-lt"/>
              </a:rPr>
              <a:t> </a:t>
            </a:r>
            <a:r>
              <a:rPr lang="es-ES" altLang="es-ES" sz="2000" dirty="0" err="1">
                <a:solidFill>
                  <a:srgbClr val="00040C"/>
                </a:solidFill>
                <a:latin typeface="+mj-lt"/>
              </a:rPr>
              <a:t>Overload</a:t>
            </a:r>
            <a:endParaRPr lang="es-ES" altLang="es-ES" sz="2000" dirty="0">
              <a:solidFill>
                <a:srgbClr val="00040C"/>
              </a:solidFill>
              <a:latin typeface="+mj-lt"/>
            </a:endParaRPr>
          </a:p>
        </p:txBody>
      </p:sp>
      <p:sp>
        <p:nvSpPr>
          <p:cNvPr id="60" name="173 Elipse">
            <a:extLst>
              <a:ext uri="{FF2B5EF4-FFF2-40B4-BE49-F238E27FC236}">
                <a16:creationId xmlns:a16="http://schemas.microsoft.com/office/drawing/2014/main" id="{6632DD66-76B3-4A71-96F0-87877E38A947}"/>
              </a:ext>
            </a:extLst>
          </p:cNvPr>
          <p:cNvSpPr/>
          <p:nvPr/>
        </p:nvSpPr>
        <p:spPr bwMode="auto">
          <a:xfrm>
            <a:off x="4957875" y="4603869"/>
            <a:ext cx="504000" cy="504000"/>
          </a:xfrm>
          <a:prstGeom prst="ellipse">
            <a:avLst/>
          </a:prstGeom>
          <a:solidFill>
            <a:schemeClr val="accent1"/>
          </a:solidFill>
          <a:ln w="9525" cap="flat" cmpd="sng" algn="ctr">
            <a:noFill/>
            <a:prstDash val="solid"/>
            <a:miter lim="800000"/>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s-ES" sz="1800" b="1" dirty="0">
                <a:solidFill>
                  <a:schemeClr val="bg1"/>
                </a:solidFill>
                <a:latin typeface="+mj-lt"/>
              </a:rPr>
              <a:t>51N</a:t>
            </a:r>
          </a:p>
        </p:txBody>
      </p:sp>
      <p:sp>
        <p:nvSpPr>
          <p:cNvPr id="61" name="174 CuadroTexto">
            <a:extLst>
              <a:ext uri="{FF2B5EF4-FFF2-40B4-BE49-F238E27FC236}">
                <a16:creationId xmlns:a16="http://schemas.microsoft.com/office/drawing/2014/main" id="{60A43B3D-9A12-48AF-8EE2-5A6CE3C29324}"/>
              </a:ext>
            </a:extLst>
          </p:cNvPr>
          <p:cNvSpPr txBox="1">
            <a:spLocks noChangeArrowheads="1"/>
          </p:cNvSpPr>
          <p:nvPr/>
        </p:nvSpPr>
        <p:spPr bwMode="auto">
          <a:xfrm>
            <a:off x="5797665" y="4501926"/>
            <a:ext cx="28676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altLang="es-ES" sz="2000" dirty="0">
                <a:solidFill>
                  <a:srgbClr val="00040C"/>
                </a:solidFill>
                <a:latin typeface="+mj-lt"/>
              </a:rPr>
              <a:t>Relé de sobrecorriente de neutro</a:t>
            </a:r>
          </a:p>
        </p:txBody>
      </p:sp>
      <p:sp>
        <p:nvSpPr>
          <p:cNvPr id="30" name="Rectángulo 4">
            <a:extLst>
              <a:ext uri="{FF2B5EF4-FFF2-40B4-BE49-F238E27FC236}">
                <a16:creationId xmlns:a16="http://schemas.microsoft.com/office/drawing/2014/main" id="{83CDFD98-8236-4EEC-8034-50B45C11057A}"/>
              </a:ext>
            </a:extLst>
          </p:cNvPr>
          <p:cNvSpPr/>
          <p:nvPr/>
        </p:nvSpPr>
        <p:spPr>
          <a:xfrm>
            <a:off x="0" y="166260"/>
            <a:ext cx="6234096" cy="410882"/>
          </a:xfrm>
          <a:prstGeom prst="rect">
            <a:avLst/>
          </a:prstGeom>
        </p:spPr>
        <p:txBody>
          <a:bodyPr wrap="square">
            <a:spAutoFit/>
          </a:bodyPr>
          <a:lstStyle/>
          <a:p>
            <a:pPr>
              <a:lnSpc>
                <a:spcPct val="115000"/>
              </a:lnSpc>
              <a:spcAft>
                <a:spcPts val="0"/>
              </a:spcAft>
            </a:pPr>
            <a:r>
              <a:rPr lang="es-MX" b="1" dirty="0">
                <a:solidFill>
                  <a:srgbClr val="C00000"/>
                </a:solidFill>
                <a:latin typeface="Arial" panose="020B0604020202020204" pitchFamily="34" charset="0"/>
                <a:ea typeface="Calibri" panose="020F0502020204030204" pitchFamily="34" charset="0"/>
                <a:cs typeface="Times New Roman" panose="02020603050405020304" pitchFamily="18" charset="0"/>
              </a:rPr>
              <a:t>UNIDAD 1 Elementos de una Subestación.</a:t>
            </a:r>
            <a:endParaRPr lang="es-ES"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469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Presentacion DG">
  <a:themeElements>
    <a:clrScheme name="Personalizado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C0C0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cion DG" id="{A920F73A-1B95-419F-941E-5FED9E37A936}" vid="{DCD966FF-E196-465B-951F-990B97FBD5DB}"/>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15920</TotalTime>
  <Words>6470</Words>
  <Application>Microsoft Office PowerPoint</Application>
  <PresentationFormat>Presentación en pantalla (4:3)</PresentationFormat>
  <Paragraphs>819</Paragraphs>
  <Slides>93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93</vt:i4>
      </vt:variant>
    </vt:vector>
  </HeadingPairs>
  <TitlesOfParts>
    <vt:vector size="99" baseType="lpstr">
      <vt:lpstr>Albertus Extra Bold</vt:lpstr>
      <vt:lpstr>Arial</vt:lpstr>
      <vt:lpstr>Calibri</vt:lpstr>
      <vt:lpstr>Tahoma</vt:lpstr>
      <vt:lpstr>Wingdings</vt:lpstr>
      <vt:lpstr>Presentacion DG</vt:lpstr>
      <vt:lpstr>Módulo 3  “Subestaciones y Equipo primario”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Reunión de Resultados</dc:title>
  <dc:creator>Leticia Garcia Bustos</dc:creator>
  <cp:lastModifiedBy>Jose Rene Garcia Alcantar</cp:lastModifiedBy>
  <cp:revision>2097</cp:revision>
  <cp:lastPrinted>2018-10-16T02:37:11Z</cp:lastPrinted>
  <dcterms:created xsi:type="dcterms:W3CDTF">2017-08-07T14:49:46Z</dcterms:created>
  <dcterms:modified xsi:type="dcterms:W3CDTF">2019-09-19T13:28:23Z</dcterms:modified>
</cp:coreProperties>
</file>