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19" name="18 Marcador de pie de página"/>
          <p:cNvSpPr>
            <a:spLocks noGrp="1"/>
          </p:cNvSpPr>
          <p:nvPr>
            <p:ph type="ftr" sz="quarter" idx="11"/>
          </p:nvPr>
        </p:nvSpPr>
        <p:spPr/>
        <p:txBody>
          <a:bodyPr/>
          <a:lstStyle/>
          <a:p>
            <a:endParaRPr lang="es-MX"/>
          </a:p>
        </p:txBody>
      </p:sp>
      <p:sp>
        <p:nvSpPr>
          <p:cNvPr id="27" name="26 Marcador de número de diapositiva"/>
          <p:cNvSpPr>
            <a:spLocks noGrp="1"/>
          </p:cNvSpPr>
          <p:nvPr>
            <p:ph type="sldNum" sz="quarter" idx="12"/>
          </p:nvPr>
        </p:nvSpPr>
        <p:spPr/>
        <p:txBody>
          <a:bodyPr/>
          <a:lstStyle/>
          <a:p>
            <a:fld id="{5346042A-01DF-4D79-9D18-A02B76D580D9}"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346042A-01DF-4D79-9D18-A02B76D580D9}"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346042A-01DF-4D79-9D18-A02B76D580D9}"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346042A-01DF-4D79-9D18-A02B76D580D9}"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346042A-01DF-4D79-9D18-A02B76D580D9}"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8" name="7 Marcador de número de diapositiva"/>
          <p:cNvSpPr>
            <a:spLocks noGrp="1"/>
          </p:cNvSpPr>
          <p:nvPr>
            <p:ph type="sldNum" sz="quarter" idx="11"/>
          </p:nvPr>
        </p:nvSpPr>
        <p:spPr/>
        <p:txBody>
          <a:bodyPr/>
          <a:lstStyle/>
          <a:p>
            <a:fld id="{5346042A-01DF-4D79-9D18-A02B76D580D9}" type="slidenum">
              <a:rPr lang="es-MX" smtClean="0"/>
              <a:t>‹Nº›</a:t>
            </a:fld>
            <a:endParaRPr lang="es-MX"/>
          </a:p>
        </p:txBody>
      </p:sp>
      <p:sp>
        <p:nvSpPr>
          <p:cNvPr id="9" name="8 Marcador de pie de página"/>
          <p:cNvSpPr>
            <a:spLocks noGrp="1"/>
          </p:cNvSpPr>
          <p:nvPr>
            <p:ph type="ftr" sz="quarter" idx="12"/>
          </p:nvPr>
        </p:nvSpPr>
        <p:spPr/>
        <p:txBody>
          <a:bodyPr/>
          <a:lstStyle/>
          <a:p>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346042A-01DF-4D79-9D18-A02B76D580D9}"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a:xfrm>
            <a:off x="8156448" y="6422064"/>
            <a:ext cx="762000" cy="365125"/>
          </a:xfrm>
        </p:spPr>
        <p:txBody>
          <a:bodyPr/>
          <a:lstStyle/>
          <a:p>
            <a:fld id="{5346042A-01DF-4D79-9D18-A02B76D580D9}"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B821F862-EDA8-4446-AF1B-1142D4F2AB2A}" type="datetimeFigureOut">
              <a:rPr lang="es-MX" smtClean="0"/>
              <a:t>08/03/2016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346042A-01DF-4D79-9D18-A02B76D580D9}"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346042A-01DF-4D79-9D18-A02B76D580D9}"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821F862-EDA8-4446-AF1B-1142D4F2AB2A}" type="datetimeFigureOut">
              <a:rPr lang="es-MX" smtClean="0"/>
              <a:t>08/03/2016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346042A-01DF-4D79-9D18-A02B76D580D9}"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821F862-EDA8-4446-AF1B-1142D4F2AB2A}" type="datetimeFigureOut">
              <a:rPr lang="es-MX" smtClean="0"/>
              <a:t>08/03/2016</a:t>
            </a:fld>
            <a:endParaRPr lang="es-MX"/>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MX"/>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5346042A-01DF-4D79-9D18-A02B76D580D9}" type="slidenum">
              <a:rPr lang="es-MX" smtClean="0"/>
              <a:t>‹Nº›</a:t>
            </a:fld>
            <a:endParaRPr lang="es-MX"/>
          </a:p>
        </p:txBody>
      </p:sp>
    </p:spTree>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monografias.com/trabajos7/mafu/mafu.shtml"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1268760"/>
            <a:ext cx="6480048" cy="2301240"/>
          </a:xfrm>
        </p:spPr>
        <p:txBody>
          <a:bodyPr>
            <a:normAutofit/>
          </a:bodyPr>
          <a:lstStyle/>
          <a:p>
            <a:pPr algn="l"/>
            <a:r>
              <a:rPr lang="es-MX" dirty="0" smtClean="0"/>
              <a:t>Componentes de una subestación eléctrica</a:t>
            </a:r>
            <a:endParaRPr lang="es-MX" dirty="0"/>
          </a:p>
        </p:txBody>
      </p:sp>
      <p:sp>
        <p:nvSpPr>
          <p:cNvPr id="3" name="2 Subtítulo"/>
          <p:cNvSpPr>
            <a:spLocks noGrp="1"/>
          </p:cNvSpPr>
          <p:nvPr>
            <p:ph type="subTitle" idx="1"/>
          </p:nvPr>
        </p:nvSpPr>
        <p:spPr>
          <a:xfrm>
            <a:off x="395536" y="3212976"/>
            <a:ext cx="6480048" cy="1752600"/>
          </a:xfrm>
        </p:spPr>
        <p:txBody>
          <a:bodyPr>
            <a:normAutofit/>
          </a:bodyPr>
          <a:lstStyle/>
          <a:p>
            <a:endParaRPr lang="es-MX" dirty="0" smtClean="0"/>
          </a:p>
          <a:p>
            <a:r>
              <a:rPr lang="es-MX" dirty="0" smtClean="0"/>
              <a:t>Definición y funcionamiento.</a:t>
            </a:r>
            <a:endParaRPr lang="es-MX" dirty="0"/>
          </a:p>
        </p:txBody>
      </p:sp>
    </p:spTree>
    <p:extLst>
      <p:ext uri="{BB962C8B-B14F-4D97-AF65-F5344CB8AC3E}">
        <p14:creationId xmlns:p14="http://schemas.microsoft.com/office/powerpoint/2010/main" val="2212773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74638"/>
            <a:ext cx="7529264" cy="1143000"/>
          </a:xfrm>
        </p:spPr>
        <p:txBody>
          <a:bodyPr>
            <a:normAutofit/>
          </a:bodyPr>
          <a:lstStyle/>
          <a:p>
            <a:r>
              <a:rPr lang="es-MX" dirty="0" smtClean="0"/>
              <a:t>Subestación eléctrica</a:t>
            </a:r>
            <a:endParaRPr lang="es-MX" dirty="0"/>
          </a:p>
        </p:txBody>
      </p:sp>
      <p:sp>
        <p:nvSpPr>
          <p:cNvPr id="3" name="2 Marcador de contenido"/>
          <p:cNvSpPr>
            <a:spLocks noGrp="1"/>
          </p:cNvSpPr>
          <p:nvPr>
            <p:ph idx="1"/>
          </p:nvPr>
        </p:nvSpPr>
        <p:spPr/>
        <p:txBody>
          <a:bodyPr>
            <a:normAutofit/>
          </a:bodyPr>
          <a:lstStyle/>
          <a:p>
            <a:r>
              <a:rPr lang="es-MX" sz="2200" dirty="0"/>
              <a:t>Una </a:t>
            </a:r>
            <a:r>
              <a:rPr lang="es-MX" sz="2200" b="1" dirty="0"/>
              <a:t>subestación eléctrica</a:t>
            </a:r>
            <a:r>
              <a:rPr lang="es-MX" sz="2200" dirty="0"/>
              <a:t> es una instalación destinada a modificar y establecer los niveles de tensión de una infraestructura eléctrica, para facilitar la transmisión y distribución de la energía eléctrica. Su equipo principal es el transformador. Normalmente está dividida en secciones, por lo general 3 principales, y las demás son derivadas.</a:t>
            </a:r>
          </a:p>
          <a:p>
            <a:r>
              <a:rPr lang="es-MX" sz="2200" dirty="0"/>
              <a:t>Las secciones principales son las siguientes:</a:t>
            </a:r>
          </a:p>
          <a:p>
            <a:r>
              <a:rPr lang="es-MX" sz="2200" dirty="0"/>
              <a:t>Sección de medición.</a:t>
            </a:r>
          </a:p>
          <a:p>
            <a:r>
              <a:rPr lang="es-MX" sz="2200" dirty="0"/>
              <a:t>Sección para las cuchillas de paso.</a:t>
            </a:r>
          </a:p>
          <a:p>
            <a:r>
              <a:rPr lang="es-MX" sz="2200" dirty="0"/>
              <a:t>Sección para el interruptor.</a:t>
            </a:r>
          </a:p>
          <a:p>
            <a:pPr marL="36576" indent="0">
              <a:buNone/>
            </a:pPr>
            <a:endParaRPr lang="es-MX" dirty="0"/>
          </a:p>
        </p:txBody>
      </p:sp>
    </p:spTree>
    <p:extLst>
      <p:ext uri="{BB962C8B-B14F-4D97-AF65-F5344CB8AC3E}">
        <p14:creationId xmlns:p14="http://schemas.microsoft.com/office/powerpoint/2010/main" val="2623536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Los elementos primarios que constituyen una subestación</a:t>
            </a:r>
          </a:p>
        </p:txBody>
      </p:sp>
      <p:sp>
        <p:nvSpPr>
          <p:cNvPr id="3" name="2 Marcador de contenido"/>
          <p:cNvSpPr>
            <a:spLocks noGrp="1"/>
          </p:cNvSpPr>
          <p:nvPr>
            <p:ph idx="1"/>
          </p:nvPr>
        </p:nvSpPr>
        <p:spPr/>
        <p:txBody>
          <a:bodyPr>
            <a:normAutofit fontScale="77500" lnSpcReduction="20000"/>
          </a:bodyPr>
          <a:lstStyle/>
          <a:p>
            <a:endParaRPr lang="es-MX" dirty="0" smtClean="0"/>
          </a:p>
          <a:p>
            <a:r>
              <a:rPr lang="es-MX" dirty="0" smtClean="0"/>
              <a:t>1</a:t>
            </a:r>
            <a:r>
              <a:rPr lang="es-MX" dirty="0"/>
              <a:t>. Transformador.</a:t>
            </a:r>
          </a:p>
          <a:p>
            <a:r>
              <a:rPr lang="es-MX" dirty="0"/>
              <a:t>2. Interruptor de </a:t>
            </a:r>
            <a:r>
              <a:rPr lang="es-MX" dirty="0" smtClean="0"/>
              <a:t>potencia.</a:t>
            </a:r>
          </a:p>
          <a:p>
            <a:r>
              <a:rPr lang="es-MX" dirty="0" smtClean="0"/>
              <a:t>3. Restaurador.</a:t>
            </a:r>
          </a:p>
          <a:p>
            <a:r>
              <a:rPr lang="es-MX" dirty="0" smtClean="0"/>
              <a:t>4. Cuchillas fusibles.</a:t>
            </a:r>
          </a:p>
          <a:p>
            <a:r>
              <a:rPr lang="es-MX" dirty="0" smtClean="0"/>
              <a:t>5</a:t>
            </a:r>
            <a:r>
              <a:rPr lang="es-MX" dirty="0"/>
              <a:t>. Cuchillas desconectadoras y cuchillas de prueba.</a:t>
            </a:r>
          </a:p>
          <a:p>
            <a:r>
              <a:rPr lang="es-MX" dirty="0"/>
              <a:t>6. Apartarrayos.</a:t>
            </a:r>
          </a:p>
          <a:p>
            <a:r>
              <a:rPr lang="es-MX" dirty="0"/>
              <a:t>7. Tableros duplex de control.</a:t>
            </a:r>
          </a:p>
          <a:p>
            <a:r>
              <a:rPr lang="es-MX" dirty="0"/>
              <a:t>8. Condensadores.</a:t>
            </a:r>
          </a:p>
          <a:p>
            <a:r>
              <a:rPr lang="es-MX" dirty="0"/>
              <a:t>9. Transformadores de instrumento.</a:t>
            </a:r>
          </a:p>
          <a:p>
            <a:pPr marL="36576" indent="0">
              <a:buNone/>
            </a:pPr>
            <a:r>
              <a:rPr lang="es-MX" dirty="0"/>
              <a:t/>
            </a:r>
            <a:br>
              <a:rPr lang="es-MX" dirty="0"/>
            </a:br>
            <a:r>
              <a:rPr lang="es-MX" dirty="0"/>
              <a:t/>
            </a:r>
            <a:br>
              <a:rPr lang="es-MX" dirty="0"/>
            </a:br>
            <a:endParaRPr lang="es-MX" dirty="0"/>
          </a:p>
        </p:txBody>
      </p:sp>
    </p:spTree>
    <p:extLst>
      <p:ext uri="{BB962C8B-B14F-4D97-AF65-F5344CB8AC3E}">
        <p14:creationId xmlns:p14="http://schemas.microsoft.com/office/powerpoint/2010/main" val="4080120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Transformadores de potencia</a:t>
            </a:r>
            <a:endParaRPr lang="es-MX" dirty="0"/>
          </a:p>
        </p:txBody>
      </p:sp>
      <p:sp>
        <p:nvSpPr>
          <p:cNvPr id="3" name="2 Marcador de contenido"/>
          <p:cNvSpPr>
            <a:spLocks noGrp="1"/>
          </p:cNvSpPr>
          <p:nvPr>
            <p:ph idx="1"/>
          </p:nvPr>
        </p:nvSpPr>
        <p:spPr>
          <a:xfrm>
            <a:off x="307975" y="1439799"/>
            <a:ext cx="4186808" cy="4525963"/>
          </a:xfrm>
        </p:spPr>
        <p:txBody>
          <a:bodyPr>
            <a:noAutofit/>
          </a:bodyPr>
          <a:lstStyle/>
          <a:p>
            <a:r>
              <a:rPr lang="es-MX" sz="2400" dirty="0"/>
              <a:t>Un transformador es un aparato eléctrico que por </a:t>
            </a:r>
            <a:r>
              <a:rPr lang="es-MX" sz="2400" dirty="0" smtClean="0"/>
              <a:t>inducción</a:t>
            </a:r>
            <a:r>
              <a:rPr lang="es-MX" sz="2400" dirty="0"/>
              <a:t> </a:t>
            </a:r>
            <a:r>
              <a:rPr lang="es-MX" sz="2400" dirty="0" smtClean="0"/>
              <a:t>electromagnética </a:t>
            </a:r>
            <a:r>
              <a:rPr lang="es-MX" sz="2400" dirty="0"/>
              <a:t>transfiere energía eléctrica de uno o más circuitos, a uno o más circuitos a la misma frecuencia, usualmente aumentando o disminuyendo los valores de tensión y corriente eléctrica.</a:t>
            </a:r>
            <a:r>
              <a:rPr lang="es-MX" sz="3200" dirty="0"/>
              <a:t/>
            </a:r>
            <a:br>
              <a:rPr lang="es-MX" sz="3200" dirty="0"/>
            </a:br>
            <a:r>
              <a:rPr lang="es-MX" sz="3200" dirty="0"/>
              <a:t/>
            </a:r>
            <a:br>
              <a:rPr lang="es-MX" sz="3200" dirty="0"/>
            </a:br>
            <a:endParaRPr lang="es-MX" sz="3200" dirty="0"/>
          </a:p>
        </p:txBody>
      </p:sp>
      <p:sp>
        <p:nvSpPr>
          <p:cNvPr id="4" name="AutoShape 2" descr="Resultado de imagen para transformador de potenc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4" descr="Resultado de imagen para transformador de potenc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 name="AutoShape 6" descr="Resultado de imagen para transformador de potenci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AutoShape 8" descr="Resultado de imagen para transformador de potencia"/>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AutoShape 10" descr="Resultado de imagen para transformador de potencia"/>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AutoShape 12" descr="Resultado de imagen para transformador de potencia"/>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AutoShape 14" descr="Resultado de imagen para transformador de potencia"/>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42" name="Picture 18" descr="http://thumbs.dreamstime.com/z/transformador-de-potencia-118788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flipV="1">
            <a:off x="4427981" y="1556792"/>
            <a:ext cx="4413071"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559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Interruptor de potencia</a:t>
            </a:r>
            <a:endParaRPr lang="es-MX" dirty="0"/>
          </a:p>
        </p:txBody>
      </p:sp>
      <p:sp>
        <p:nvSpPr>
          <p:cNvPr id="3" name="2 Marcador de contenido"/>
          <p:cNvSpPr>
            <a:spLocks noGrp="1"/>
          </p:cNvSpPr>
          <p:nvPr>
            <p:ph idx="1"/>
          </p:nvPr>
        </p:nvSpPr>
        <p:spPr>
          <a:xfrm>
            <a:off x="457200" y="1600201"/>
            <a:ext cx="7467600" cy="2836912"/>
          </a:xfrm>
        </p:spPr>
        <p:txBody>
          <a:bodyPr/>
          <a:lstStyle/>
          <a:p>
            <a:r>
              <a:rPr lang="es-MX" sz="2400" dirty="0"/>
              <a:t>El interruptor de potencia es el dispositivo encargado de desconectar una carga </a:t>
            </a:r>
            <a:r>
              <a:rPr lang="es-MX" sz="2400" dirty="0" smtClean="0"/>
              <a:t>o una </a:t>
            </a:r>
            <a:r>
              <a:rPr lang="es-MX" sz="2400" dirty="0"/>
              <a:t>parte del sistema eléctrico, tanto en condiciones de operación normal (máxima</a:t>
            </a:r>
          </a:p>
          <a:p>
            <a:r>
              <a:rPr lang="es-MX" sz="2400" b="1" dirty="0"/>
              <a:t>carga o en vacío) como en condición de cortocircuito.</a:t>
            </a:r>
            <a:endParaRPr lang="es-MX" sz="2400" dirty="0"/>
          </a:p>
          <a:p>
            <a:endParaRPr lang="es-MX" dirty="0"/>
          </a:p>
        </p:txBody>
      </p:sp>
      <p:pic>
        <p:nvPicPr>
          <p:cNvPr id="2050" name="Picture 2" descr="http://www.rhona.cl/uploads/2013/11/20131111130855-seccion-interruptortanquemuerto-660x3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11" y="4661949"/>
            <a:ext cx="3696345" cy="14615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mg.directindustry.com/images_di/photo-g/13971-47108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4005064"/>
            <a:ext cx="3275583" cy="2182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149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restaurador</a:t>
            </a:r>
            <a:endParaRPr lang="es-MX" dirty="0"/>
          </a:p>
        </p:txBody>
      </p:sp>
      <p:sp>
        <p:nvSpPr>
          <p:cNvPr id="3" name="2 Marcador de contenido"/>
          <p:cNvSpPr>
            <a:spLocks noGrp="1"/>
          </p:cNvSpPr>
          <p:nvPr>
            <p:ph idx="1"/>
          </p:nvPr>
        </p:nvSpPr>
        <p:spPr>
          <a:xfrm>
            <a:off x="457200" y="1600201"/>
            <a:ext cx="7467600" cy="2692896"/>
          </a:xfrm>
        </p:spPr>
        <p:txBody>
          <a:bodyPr>
            <a:normAutofit/>
          </a:bodyPr>
          <a:lstStyle/>
          <a:p>
            <a:r>
              <a:rPr lang="es-MX" sz="2000" dirty="0"/>
              <a:t>El </a:t>
            </a:r>
            <a:r>
              <a:rPr lang="es-MX" sz="2000" b="1" dirty="0"/>
              <a:t>restaurador eléctrico</a:t>
            </a:r>
            <a:r>
              <a:rPr lang="es-MX" sz="2000" dirty="0"/>
              <a:t> es un equipo </a:t>
            </a:r>
            <a:r>
              <a:rPr lang="es-MX" sz="2000" dirty="0" smtClean="0"/>
              <a:t>auto controlado, </a:t>
            </a:r>
            <a:r>
              <a:rPr lang="es-MX" sz="2000" dirty="0"/>
              <a:t>cuya característica principal es la de interrumpir </a:t>
            </a:r>
            <a:r>
              <a:rPr lang="es-MX" sz="2000" dirty="0" smtClean="0"/>
              <a:t>sobre corrientes </a:t>
            </a:r>
            <a:r>
              <a:rPr lang="es-MX" sz="2000" dirty="0"/>
              <a:t>de régimen transitorio y permanente, utilizando </a:t>
            </a:r>
            <a:r>
              <a:rPr lang="es-MX" sz="2000" dirty="0" smtClean="0"/>
              <a:t>re cierres </a:t>
            </a:r>
            <a:r>
              <a:rPr lang="es-MX" sz="2000" dirty="0"/>
              <a:t>rápidos y lentos de acuerdo con las curvas de tiempo-corriente definidas en el relevador, con la finalidad de llevar a cabo una coordinación adecuada con otros dispositivos ubicados en el mismo circuito aéreo.</a:t>
            </a:r>
          </a:p>
        </p:txBody>
      </p:sp>
      <p:pic>
        <p:nvPicPr>
          <p:cNvPr id="1026" name="Picture 2" descr="Restaurador Eléctr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4316" y="4149080"/>
            <a:ext cx="2667000" cy="209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530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Cuchillas y fusibles</a:t>
            </a:r>
            <a:endParaRPr lang="es-MX" dirty="0"/>
          </a:p>
        </p:txBody>
      </p:sp>
      <p:sp>
        <p:nvSpPr>
          <p:cNvPr id="3" name="2 Marcador de contenido"/>
          <p:cNvSpPr>
            <a:spLocks noGrp="1"/>
          </p:cNvSpPr>
          <p:nvPr>
            <p:ph idx="1"/>
          </p:nvPr>
        </p:nvSpPr>
        <p:spPr>
          <a:xfrm>
            <a:off x="457200" y="1600201"/>
            <a:ext cx="7467600" cy="2980928"/>
          </a:xfrm>
        </p:spPr>
        <p:txBody>
          <a:bodyPr>
            <a:noAutofit/>
          </a:bodyPr>
          <a:lstStyle/>
          <a:p>
            <a:r>
              <a:rPr lang="es-MX" sz="2000" dirty="0"/>
              <a:t>la cuchilla desconectadora es un elemento que sirve para desconectar físicamente un circuito eléctrico. Por lo general se operan sin carga, pero con algunos aditamentos se puede operar con carga, hasta ciertos límites</a:t>
            </a:r>
            <a:r>
              <a:rPr lang="es-MX" sz="2000" dirty="0" smtClean="0"/>
              <a:t>.</a:t>
            </a:r>
            <a:endParaRPr lang="es-MX" sz="3200" dirty="0" smtClean="0"/>
          </a:p>
          <a:p>
            <a:r>
              <a:rPr lang="es-MX" sz="2000" dirty="0"/>
              <a:t>La cuchilla fusible es un elemento de conexión y desconexión de circuitos eléctricos. Tiene dos </a:t>
            </a:r>
            <a:r>
              <a:rPr lang="es-MX" sz="2000" dirty="0">
                <a:hlinkClick r:id="rId2"/>
              </a:rPr>
              <a:t>funciones</a:t>
            </a:r>
            <a:r>
              <a:rPr lang="es-MX" sz="2000" dirty="0"/>
              <a:t>: como cuchilla desconectadora, para lo cual se conecta y desconecta, y como elemento de protección.</a:t>
            </a:r>
          </a:p>
          <a:p>
            <a:pPr marL="36576" indent="0">
              <a:buNone/>
            </a:pPr>
            <a:endParaRPr lang="es-MX" sz="3200" dirty="0"/>
          </a:p>
        </p:txBody>
      </p:sp>
      <p:sp>
        <p:nvSpPr>
          <p:cNvPr id="4" name="AutoShape 2" descr="data:image/jpeg;base64,/9j/4AAQSkZJRgABAQAAAQABAAD/2wCEAAkGBxQTEhUUExMWFhUXGRkXGBcYGBwdHRsbGhccHRwYHBwaHyggIRolHBgcIjEhJSkrLy4uHR8zODMsNygtLisBCgoKDg0OGxAQGywkHCQsLCwsLCwsLCwsLCwsLCwsLCwsLCwsLCwsLCwsLCwsLCwsLCwsLCwsLCwsLCwsLCwsLP/AABEIAMMBAgMBIgACEQEDEQH/xAAcAAABBQEBAQAAAAAAAAAAAAAAAwQFBgcCCAH/xABPEAACAQIDBAYGBQYKCQUBAAABAgMAEQQSIQUGMUEHEyJRYXEygZGhsdEUUpKTwSMzQlNi4RUWJENUcnOCg7I0RGOis8LS8PEIJXSU0xf/xAAYAQEBAQEBAAAAAAAAAAAAAAAAAQIDBP/EACERAQEAAgICAgMBAAAAAAAAAAABAhEhMQMSIkETUWEy/9oADAMBAAIRAxEAPwDcaKKKAooooCiiigKKKKAoopJpuSi593rNAoTSXWFvR4fWP4DnX0RX1Y38OX7/AF0rQcRxgefMnjX13AFzXBlvoup7+Q9dfUi1uTc/DyFBzq37K+8/IVWNsb9QYeUwiKR3VshChQL5b6Xbxq21jPSLsiWHFPi8hCPIoBzDU9XYWA1GinjUotu0OkmOEXfDTW8Ch9Xpcau8b5gCOBAPtrzRtPGynRkcAi4DDj5V6SwKBYkHIIo18AKSheknkubLx5nkP3+FfMxb0dB9bv8AL50oiACwqhnhR2vbT6mWG9L209rOK0UUUVpDDExEsTZ/UwA4Ul1B+rJ9oUjtBvyjer4CmzSW1JsPE1xt5D/qD9WT7Qo6g/Vk+0KY5j30Zj3mm4H3UH6sn2hR1B+rJ9oUxzHvNGY95puB91B+rJ9oUdQfqyfaFMcx7zRmPeabgfdQfqyfaFFMcx7zRTcFiooorsCiiig+FhSMuLVSASdf2SR6yBYeukjISeHj79PhRIL158vPq6jcxUDe/eOaLHplayR2svWWV1IFyy31tcj1Cr9HtWJlDJIrA6izD3nlXmjf4nF7UnIfshhGp7got8b1fujXdXDS4aYTIZEjayv1jqc5BLLZWAsOzbTmePLpjbZv9pZJdVrBxUZ9OVPIOPfrrSoxsQGkkdv6y/Osq2FsbAtixEsOdNVPbc3OUm47XfpV4TcfBf0ZAO67E+0mrLlf0fFMybWhH87GT3B1+dJHaUJ9OeID6okX3m9Mf4k4D+ip7/nUTvBuzgowgXDxC+bjztbx8TV+R8f6sp25hR/rEI/xF+dJtvLhBxxUH3i/OqZ/FnDsBIMOgTgr2vmI8OQ04+HtsWxN2sMYvymHhY3OvVqNL6cqfJN4/wBPTvZgh/rcH3i/OoffUpi8LH1IacdYGBi14K4zX4WBNqS3r2Rg4VS2FhGbNr1a6aDw8ald18OqQRhAAtmsBw1eueeeWLUmNZjNu9ic3bgmcNrYLex8bniBpWnNvLhEypPiYonyqeqdwrC4BAYHn7qlcQt1NUPetoFxRLRRPKzLqyKxsFHeOHKs4eS70WTW1qO+eAGn03D/AHi/Ou13vwJ4YyD7xfnSw3cwn9Ew/wB0nyqP2rsDDZlAw8IFidI0F/dXb5JvF1h958Hmv9Kg+8X50u2+GAHHGYf7xfnVfXd7D3/0ZFBvlbIutuOlvjU3sfYGGMQzYeBiLi5iS5t36VJtN410N9dn/wBOw/3q/Ovv8dNn/wBNw/3q/OnJ3Zwf9Ew/3KfKoXezYeEjhBGEw4uwH5pO4nkPCrdr8XGM3qwTOSuLgINv5xe4eNVreqSOZbwSB81hIQxZbAdlbXIXv0Aptsl8F12STDwKWFlbItr8hqOdUfeHZhhllaGV1mjYK5TRWsPSy8LacOFc9XZ8Wtbo4ljhkWRruoIJtbQE24C2i2HxqbqJ3YRcThYnddWjQka2zFe1z7wam1wYUrodSAdTXL3b/F/SVFdOtiRXNbchRRRQFFFFBPPMBpfW1dRNcVAbxSkR6GxuNRx56aVXlxso4Sv9o132WtBeQDibUlJIxByryNidPdxqirjJP1rfaNdfS5f1z/aNNptS4OlWdSFMYFtDe+ltPdS69MDdoGMHTT58KT2luSZpneN1GclmBvxOrG/nr66zbb2EMMzR6sQbZhqD5aV5vxTenqnkxsT+HxkLNcWMjsRex9Jj4jzpHBbxPEjQYdnEZN2NzqeFx3VFYfMuTMCCCDY+FfcNvAyejh1PmldsXmy7af0WYdnxKsSFCAt2uLaWsPbetlrAd0ttPKbMGiPLLGLH+9xHsrQI55V/nnNwP0yeHhwFalTa/VW98JgvV3Gln92WokY6b9a32jUZtXGOzLnctoQL68bXq7S18G8IJRUcmxJKEDLzJtpoRrV62NKTH2RfU6ngKzLZrxtMwEcoFzZmAyvlPgc1r6jN3VOYbEyB3COwFxoD+yKkNpTpDwrGBXDAlSQV8+7ytWd4LpKkwo6nqgcpsDflx/GrLvHtCWJCWkzHjkKZ7+sWtWQ47NiJJpcjKdCQFPdbQf3a55z2dfHlJeWixdLzG2aEjXW/dTHZuPfaOP6zRBIyi54AKAPbpWYdUxOgJvbkeff3eurhuftJkYQm6BSRnEebXMed+GvG1THxzG7a8mcs4elRUDvXiurUMPStYetgPxqv4LGTIgCzEg668fZyrtpXmDLKcwsBr434ePCuu9uFqAwm9YzAB3Zhe4JuLcxblwrTNiNeK/iayzZuEgOIK2kvqQWVQrZTr2gLn18asybSlRiEchdLDTupOCdr5Ve31QPh2AazqQwFr3PC3vqKXbM4/nPaB8uFQu8c0pu8TNI5H821hflccPdS1ds92/FKD2kNcYHa65ZGeIZ1Auw4uCba+I0pPaO2NpKSHiJHigP4UywmMkmziVBHfLrltz/dUGubjbwQDDRh5FQgMCCeHbNvVrVkn29h7C0ynW/vrzNtXFL1r5bZb2FrDh4DTjS6mWVUOVrKoVCByHAXA1t31wvjvb142cbeljOrkspBBPEV8qkbnNNh8JHGwBbVje5ILEm3Hlepr+Fpfqr7/nW5jdPNlZtO0VAnbEv1V99O9l7QeRyrAAAX0v3j509aztJ0UUVFL72ACD++v41Ts1Wnf2cphbqAxzroTbv7qzwbTl/VJ9o/Ku9ZqcDV1mqGw+0JCwBRFBIBOY6eNrUpiMfMjFTElx3OfbwqbEtlDdk8+HHj6qz3eDA2mXNluSAdRpY217u+rHjNpuUIMYUaahieY8Kh8Vs1CfRArz+bLmOmCB2/hmVkJjdRe92Fgb24VGDGY65yrYctBT7az93BSABUdBsKaViFxCczbM2g8dK34v8ALOXawbv4qe/8pAYEi35UqR6gda0XZjoU7ClV8fmePnWZbCwrQynqsQz94yg8OJN+GtX6Pab2H5rgPScj3BfxroynKgt4Hsy27j8acptRuYi9Uh/6ajds4ksVNl4HRWzHiNeAqoVwWKYW1qYhsS5Ph/lFViN6lv4SWIgMVIY6ENxso04aUEft/FyqD9GzN/iAj7LXPq0qC2K2MmzmeIhVt2wtgL3vcj1U+3ovOLrKI+4sv/ML1Wtm4Vw5ikmEoYXXKxIBHMjv41zy4jePZxgoyzyKozGwFhqTryt5VxgMVixKyuh6tSVsGCGwPfTGPDBLy3bMguLEjW5A1FfNiQymRZevBYm+Ugub31uDzvrUwu2s41LYTxsvYUg21Ny3qzE1LQGzH1fjVfw+2SkV5bAgaaWJPcFFS2BxYcnSxyqTrfjfu56V0jlT4QgG4FjTbL2m8/wFLvIALk2FMZMUAx4N4hltw8a0hwdKpW9McjE5JEi/rx2P2gPxqzybSH1TfzX51Td6sJG6l5S6A6XSQG/qvwrNaiuNFtAejiUYeEg/EV1A2J1+kEEZly2sde1fhTH6LhCnVrIwbVhKf8pA4jSl9mxnDksk+dgVYED0SoYg6+fupelnZXeKAExkLfNYaDj2vjV33JAET6Eds27guVbW9d6pu2ZXxLmSaRncX1J+r3DgPVUjuptSSKQI8jyR9WxVQLkdpQDrrbjzrnjk3lOGhhqCahn3hjGpSQDxWw9t6jsBvQJJGORzGARmVb9q409QvXVzWgnxqR2D+cP9U/EVWP4ej+rL92amd1NppLMyrnvkJ7SkD0l5nzqXoi10UUVyaTUmEVx+VVXvyYAge2kv4Gw/6iL7C/Kn1FegQm0Ng4cg/kI7EWNlAPqI1FZ1tmDEbOfrHh+k4X65F8o+q+hKkfW4H3VrOM4euuEbs2tcm4sfx8Kz9jM8bvLs3FYbq8PlWeQoFRkswOdS2oFrBQeBqt7b2gseaIG7hRbxBNr+fOtD3t3bweHws2IjwsCSqA3WLGoYHOtyCBpcE8O81iW3c73nU+lZQfL/AMVw8uO8pK1H2OVC1pM2Xw7/AG1xg51XrI4SbMxLyWsSL6Dy14UwwObP2iSQTxt3U+hUC9gB5furphNRnLs62RhFjkDjMXHO/fU8IL65+Ovov8QKiMF6Xrrf9gYGP6LBeNCeqjuco+oPCt6TTHFi5mQjzVh+FJQYqPMQJ4ieGpudfCx51uk2zoypAjQEggHINDbjwrzZtGGbBTPEyRrIDZ8yA3/aU81I19dNaTSzYGeLq7iZWYGxAtYD9HUeR08KdYjCxspVpAQf2W9o0qlYadXLF2VWNvRWwNtdfGt93OwEEmCgcwxnMua5RSdSeZFOzTC9t54RkcvJDfRluD5G/Pz0pjhZ4lkRoVcKLHtntHX3C2laRv7CExMiqoVbiwAsPQHIVlO8crLiQVNtF8uNZs3w1OKmd6rRKsYuC3asfq8vefdURgp40WNhFL1h4MrHKSD3W91J747RMkqkHggFS2wx+SjHgf8AMazhNYrn2sGzAzsJZuI9FLMQvibC1/hVmwGPiS5ZiCf2X9X6PnV03IwETYKEtEjEhrkqCfTPMiovpFhijjjVIkV3OjBBcKuptYd+UV00xpRd5tswStlixUZAABDNazX109nHurvAbZjZFHXRuwADEG9zbU9kGoaRsShZYBFlYm7ZRmN+N7n8KuPRju8WneaRIytj1gyKQWPo2JF7gXJoaRr4lW/TA/uv/wBNRW2I0dQrqHA0B1HmRwrdTsjD/qIvu1+VY1vhGFxEqgAASPYAWAGY2AHlSxdKXNsSEkgBl8jUPhsSYRIkinXsq9uJF7DyIN768Ks7cagd4xcDwN/dRZ2lNmyRsz5jZbXBPjp+NP0wWKjxJbD4RpgsSi1wOyWGvedRbhVJgLujLxFgfHjW2dHm1BM7DmkKA+39xrhr1ydLzir2ydzsbjXzY0HDQA/mxbO3gLHsj9o6+FXzDboYaNQiBgoFgAR8qnqK17VzQv8AFeD9v7Q+VOdnbFjhYsma5GXU30uD3eFSNFNgoooqCx0UUnJJrYan4eJr0BLHNoO+/CvuDTS/OuMRHYXOpJ1P/fKlcL6PrrP2plvLsv6VhZoL5esQqD3HiPVcCvNmNmmw0Zws0VnSQk8D+ja3dbnfxr1FiACrXNhY3I7ra15633hDYhyCSL6EgXPDjbSpljL2m9K1A7WzMOegA8P318OLN9FPsqTj2tDh1/KoWzHS3Kwpu+9uF/RgJ9lJNdJtJbrBWnUzIzR31VWsT3C/devQOxtpxzLaMFcoAyEWsOXDS2leboN7JGNoMNr35b/urY+iWeVo5etQZrqS+p7+weWnGw79asIv9MsXsmCVs0kETta2Z0VjbuuRwp7RWlRn8XsJ/RYPuk+VSEUaooVQFVRYACwAHIAcBXdcTEBSTwsb+VqDOekZcPKOsjZuuFhoOywB5k8x3isi2hCzEvbUAaEaHW3tq47xb2dTIyth3aG/ZPO3iRpUC+3oMSrrEjKwFzccuHxrn2m1Pw8Rkbw5nnwq07swK0sccpZYge0VF2tqdB3k0xwYVGLMNBqfIDX3U6h3wgB/JQMTy0+VUt29F7vTwGFVw57CALbW48763PfT3E4SOS2dFe3DMoNvK9UfoqxnXJI7KyyaaHRcpvaw77g3vV+rUUy/giD9RF9hflTjD4dEFkRVHGygAX79KVoqhDG4oRIztwHd4mw95rIukJjO4kWEI9tSGJLDlccL+NanvC7jDydWgdrWykZhY8ezz05V592hjdows2QCRL8PSt4W4jyrNSo2Uyg+jTWeJ5LArw7+FOn3vxA/OYUfYPypTBb0NI4jOHC5rjNY6aGmiUx2Jj0ikPWR2GVhp5XHvtV76D8G2XEzn0XKRqe8rmZ7eHaUeo1ScZhgXGnf8K3XdpEGFhCLlXINPHn7652aauVqSooorKCiiigKKKKCdzlvR4fW+XzpSNAOFdV8bhXoCGMOnrrrC+jXLHSu8Pw9dTXIVrAd9kP0iTMoU31UCwHDlW/VlPSNhYvpLvJcXygtcgeiAOVqVKzPFTSqo6qISa6grmtpxpj9Kxp9HDqv+GKltuyRiMdRP1ZuLlTmJFja45Cq08zHjiZG8h++oJFYsY35yVY153IHuFbX0PRv1DMJhJCOyBe/bFiSBfsix8L3vWE4TBozLmSRxcXzNxF/++Rr1Bujs6GHCxDDx5EZQ9r3N2AOp5mrBM0UUVVFfDX2igwTe+PGDESZHjD37UbAD2LwsRzFV/DviTn6+JFFtGVQLm/C4rRemPduA5MQVbrXNmym2irxvyPAVQN28NlaUXdhkBCym49Lle+tYQwW/ayjM1jZbXucp0tSOHbGn9COIeSrUxiZ1KSFIJI+we11dsvYNzmYA+yoLY2y0mmjSR5iGZQSToATa4F9fbRG69FKyjDHrMpQm6sLXJ1za2uR4mr1UFsTAphIkhjH5NBYeskk+dyalRiCeFreevsrUa0cE0kZ/qjN5cPbXxYgdTc+fy4UtVERvFhpHw8lpMhAzG1xoNSMw14d1ebsdhhJIzwYwBiblXJU38eXtr1E0wOgGbwHD1nhXnjpI2TCMZKI8MgUG1gTx5kHz5cKlFfEO0F9GZWHg6mnOzxjs69aR1eubVeGU93jaoJ8Ig/m5V8m0+FSO7GEDYhLdbxN8x0sRY8BxtwqIkcQO16jW6bNDCKMMLMEUG3lWQT4WANZnKn6rG3HxK1syiwtWMiPtFFFYUUUUUBRRRQWOg0UV6A3nFhXeG4VxjOA866wvo1N8hasx6Qv9JIKlhZeyRcHs/HStOrJt/t4P5QwjysoAF/EXvwNTIU7elsmGDCILqNAoHEGwsPG1U/ZkzyOy9Ubqpc2U6KLXJ00GvGr7s+STGN1fV5rLnCoCTcaX8ta+bpbVOFmllbCqxdOpZXkCnIzKSb2NwVA0txFu+s2ydkm1awXpCvQ27+1YVw2HRpYw3VxjKWF75QLW771nW4m5mFxImnLyFY5HRYtABYBlBcat2WHDLqDUDj9ujJlQjMWVhbxlVx7r1ZR6AopKHEoxYKwJU2YA8D3Gla2CiiigonSuPyUXm/wFZnslWZpQovZeel+OgPfwrWukqaFcKBMNWfKjZsuVspN72PIHTnWTS7RKQJh0ZLLmlZ4zq7MTqx8BoBwrnbPbS642eYpXEMpYg9ltAL6ZT76hN3NcRF/WX/MKTw+2pIXWXMWyMGsx0NjwIPKrJuVhsN/CCFypDyExxxv2UJJZFNxdlGg5cBxpbJUk21HaO3oMPKYyzFxa6hCeOXnw/SHPnTrC4gSKHU6MLi/w86y/pO2z1G0mH+zjf2gj4xrVu3C2skuzkkdgMrMpJ/tCLe01pYtkchGtOliDak5vh7KYDyuK7jJGqn1f98aTgSIFYT0gr/LJ/65/CtvXE8joaqm/G7WGmhlxMgdHjRnZoyAWCLexDAqeHG1+GtW8owHaskq5BHGxzlgrWNiVtcLyNr61JbqdYJAWR7hWLaH1Acr27jUztXbSvhkiRYVjw6hlOfNISFJfWwF3OpAHGq/uzvJI0pWwAyliLkg2IGovbnxrEy30WaWzBxZpgDFnOYDO6i417z539dawayDDbwt1qFlWwZCTrwzC/PurWsPOrqroQysAVI4EHgazkkKUUUVlRRRRQFFFFBY6KKK9Ab4zgPOusL6Nc4zgPOusN6NZ+1+ie1MekEMk0l8kal2sLmwF9B3154xsyWYhrZmZ9QeDkkDS/I1rnSptxsLhoyAjK8mWRHUMrJkYlSDyNqxo4p8SxyoBGxYqoRRYX04DThyrn5MrvhrGb7Pd2Nv/Rp7ood5I3iUkkBSw9O9r6W4W18Kb47YCKGlMz3VRZLAi45XvwJueFRGOkdJFIFurN9AF5i44d1xrX2beuxzLYMtrAA2uDzuePupN2JZq8NA6Bdq5ZsRhs2ZHQTrx7LKQjXB7wyeys727A+Hx8sLA2hlyqQLiwIMVz4qV9tPji8RtGfq2INkubKBoL2S4HoksDbw8KbYbd7FQMscoXqhIshQNoW0F9NeBq+01qpY2vo5xcjT4kOCOYJN89j6fh6R41f6zTo1z/S5s7Agqcotawuptfma0uumPSGm09oJBGZJDYCw5ak8tSBVSwXSNEWk65OqRT2G6yM5hrxGfQ8PbSHTXA7bPDKbKkyM47wQyD/fdT6qwqNghVrBspBynUGxvY+BtaueeWUvDpjjLOWjdL2+MGJjw8UBLgHri1iNSrKF18CT7KoOzJGCsAFa4DEE2txtrcd501pLbTvNJoiCSR7BUGgaRtFH7IvYd1I4jZc0RVJwUY2Oo/RuRf41O5tJ+iuJnfq2IQAcCSQeOl7X8e40lu3tQYTFwzut+pfMQNb2BHwNIY2EXCI2e9hoOZNgK4bZ80UqidCC12AYcbEX9VWdbLxdLz0npHtDG9bg54Wijw8ayyPIFVWaV7KSeLG/L5U/xW2mwuzYQwJSXEKFlUjKwiwsSNlB7TKZkazAWsL31F6Thd3Z8TEzQNlVmcOhYhTkcldBppy7q+76bWecwBr5Ioo4kBfMQRqxvYcdBbkFFa9peGdPTODxGisRqQDbzFQu9e8a4MRyOqhXYi5uBcC/IHjUnu5IHhgbQ5o0Pryj8aofT7N+RwyjnK1/MJe3sp9LOyGF6UUV36943Uns9WsgZRc6arY6W9/fojvv0hwT4KWHDyPdyFclSLJcFrePBbeJ5a1kTnxp9i8RmmYMLBD1drcQjgAkHv51ib01dGWzsN1sgiVwqsG7bkAABSxJ17hw77VJ4CKOBh2RdltmGa/Im4Zra6cLUpsbdSTFPJJEF6tJQCvcOy1vKxtXzaZkSeQWyvH2TqOQy3HhlA9tW3jhmc1zJtFQWueXL99bB0Z7USbAxKl7wKsTXHMKCCPAgisbkws4KkAkuQotlNy3Aad9Xboo2oxxLxLpG4eQrYauAov3jyrNu4txkaxRRRUYFFFFAUUUUFjooor0BvjOA867w3o18xSEjTvrqBbDWs/as16ezbBQ/wBqf+E9Y9gpXXDJlcg66g+JNj7a9AdJ+6b7RwixRMiyJIJFL3ynRlIJUEjRr8OVZpjOizHYaBQgXEsScyxELlJ/tCuZfHQ+FYzxv01jWd4wERC5JIqJh1vfvFbDuT0f476ZDLND1EcLrIS7IS2U3yqEZtT3mwHjwq+9IvR8u1Op/L9Q0OexEYYHPk4jMvDJ3861hLrlMu3nSDaLRSl0a1xlNvDX2U6w23neZAWvd1GviR8q2Do+6I1w0s0mPWDEX7ES2zKBe5cq4sGNhYa2111qC6cNiwYebANBDHECZM3VoFvlaK18o1tc09J9pupPoonnbaMyyZsixsVuth6SAa210rYazro8P5dieUZ/zLV/zlvR0HefwH41cZqJtT+mJ/8A2uYc80On+MleepZSozc1sR5ivTe+e7xxmDkw6OEZyhzMCfRdW1trytWZzdC81u1i4gP7Nj/za1nKW10xsk5Z9tUvhZ0uT1iOkitw7RXMri44BiDw5Uni94cRjWz4mTrGVcoNgLC97aAczWw7zdFj4vGriUxIw6KkaBRHmYBFy6XYDUaa3tXe2eiGD6MsWCIicHMzyFnMhCZRc37PecoA8KvpwzMuWFIxj7SekrKykcmU3B9tqf7R3jlxXVNiZDI6FgrGwspvcWAHE21PdWpbjdFuIhxUeJxDxqkbP+RtmLdl0uTfKAQcw520NqV3o6EYppTJg5hh1a5aJkzICeOSxBUfs6jusNKTHgt5YxhsdKgIVXsWJ4NzN+VMDiGJAPePjXsjZeF6qGKK9+rREva18qgXt6q8tbIUHaGJNr6zkfegfjV1JyzuvQPR+D9BwwvqUvfuBJPtsaqP/qBGWDBgfrX/AOGauHRz/oOG/qH4mpvb2xosXA0EwJR7XsbHRgdDy1FJ0ryTMSBe3CrXv3ujNgJ1Mj9ZDKGMUvDRVDZGHJh/vDhzA15uiHZp4rN961Tm/O664/CNh7hXFmjci+Vhpe3cVJHrqTFbdvPu7e9kuFWRYI85c5mtcmyrqwA4ADiaj3xqzO0ioFuALC5F7anWti3T6OIdnyCRnaXEAEFuCWZdVC93iapm8PR9io55Xw8ayRSMzqqkAqCb5bG3fpa/CsXXRLypeCxTRur5ierZWAJ07LXHq0q09DmIz49ieLJK1u67Kfxp/srosnkVvpEiQhg1gh6xgdQL6Bbc9Cb+HGrJuDuAdnzSSvMspZMi2UrYFgSTcnXsge2nGjKr1RRRWWRRRRQFFFFBY6KKK9AKKKKAooooCiikjNyUZj7vbQK1jf8A6hWBGBYa5XlHtEZ/5a17qifSN/AcP31mXT5gs+Ggb9U7t6slrVL0JDo3UNK5I/mwfaRWh1lHQttcTdbYXYKoAHdmIBP2a1HqifSPqHD199IAy30XXx5fvrqOKxudT3/LupQCqxufmE+0QSSBirjwBhjPxNUWeiiigK+E1xJKBpxPcK5EZOrezkPmaAzFuGi9/M+Xh415Z2GP5Zij3db75xXqssK8jRRSGTFNG+UrISfEGa1j4XsfUKl6HpDo9W2Bwv8AZ39pJq1VXdzMK8WFw8cgyukaqw7mA1HtqxVMVMTtaL6SMLm/LGIzZbH0A4Um/D0mGlPqz/GApvHCx4SYXIPAXkJ/3kWtAqohdofnG9XwFNqc7Q/ON6vgKbVxvYKKKKgKKKKAooooCiiigsdFIyTgaX1tXcTXFegd0Vw8oHE+r91c5mPAW8T8qBQmkuuv6Iv48BX0QDn2j4/LhStBn+8/SJHhMTJh5EDsmW/byjtIG4WP1udRv/8AYohwgX70f9FaS+RjogY99h8TXP0JT6Sr5BR8eNQZftDplXI4SJFcqQjGTNZraHLl1sdbX1qh7Z30xONjMM8wdTe1kVbfZHcK9E47ZEEsTwvEpSRWRgBa6sLHUag2PEa1QNtdDWEYRfRbwkSKZCzyPmi1zILtox0sazljasUvoS3pME8eD6tT1zEFj6WgZhbw46GvQNefd6ejbaGGxjNs2FjBo0TJKA6dmzLmdg4N7634Ea8RTZdi7yjli/8A7IPxlrSPRdV/dyS+J2gPqzoPbh4j+NYpJsbeQjUYq3/yF/8A0rSuiLYOLwuGlOK/PTS9YczZiBkVRmYE3Y25E8taDQGYAXOlQO9xxbYZvoQIluttVUkZu1bPoNO+ppYeZ1Pj+ApWqMhGD3gHASa/7WCj6NvD3SffQVr1FTQ8nb9SYtca4xpYTZUuGcHS2lipy28qisBiAqTWI7Squh55ww/y17CkgVjcqpPeQDVM6Rdw/wCEvo6K6xJG7mRgO1lKaZRaxOYDiRpelg+7o73wPhsO0+JhEzRr1gzj0yuo48b1Y23hwo44iIf3xWUL0FQsbDGy+uNT+NKjoBh/psn3S/OpFT239owy7X2c8EqSMOsRgrX0NiPdnPqrR6oG43RZh9nT9eJXmkClUzKqhcwsxAGpNtOPAnvq/wBWRELtD843q+AptTnaH5xvV8BTauN7BRRRUBRRRQFFFFAUUUUEo4uGvytak4XOgubE0UV2U8VbNYcKXoorSA0zw3bJza2Ond7K+UUD0CiiigKKKKAooooGmH7RbNrY6f8AindFFAUUUUBRRRQFFFFAyw3pe2ntFFZxWiiiitIhdofnG9XwFNqKK4XsFFFFQFFFFAUUUUBRRRQ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4" descr="data:image/jpeg;base64,/9j/4AAQSkZJRgABAQAAAQABAAD/2wCEAAkGBxQTEhUUExMWFhUXGRkXGBcYGBwdHRsbGhccHRwYHBwaHyggIRolHBgcIjEhJSkrLy4uHR8zODMsNygtLisBCgoKDg0OGxAQGywkHCQsLCwsLCwsLCwsLCwsLCwsLCwsLCwsLCwsLCwsLCwsLCwsLCwsLCwsLCwsLCwsLCwsLP/AABEIAMMBAgMBIgACEQEDEQH/xAAcAAABBQEBAQAAAAAAAAAAAAAAAwQFBgcCCAH/xABPEAACAQIDBAYGBQYKCQUBAAABAgMAEQQSIQUGMUEHEyJRYXEygZGhsdEUUpKTwSMzQlNi4RUWJENUcnOCg7I0RGOis8LS8PEIJXSU0xf/xAAYAQEBAQEBAAAAAAAAAAAAAAAAAQIDBP/EACERAQEAAgICAgMBAAAAAAAAAAABAhEhMQMSIkETUWEy/9oADAMBAAIRAxEAPwDcaKKKAooooCiiigKKKKAoopJpuSi593rNAoTSXWFvR4fWP4DnX0RX1Y38OX7/AF0rQcRxgefMnjX13AFzXBlvoup7+Q9dfUi1uTc/DyFBzq37K+8/IVWNsb9QYeUwiKR3VshChQL5b6Xbxq21jPSLsiWHFPi8hCPIoBzDU9XYWA1GinjUotu0OkmOEXfDTW8Ch9Xpcau8b5gCOBAPtrzRtPGynRkcAi4DDj5V6SwKBYkHIIo18AKSheknkubLx5nkP3+FfMxb0dB9bv8AL50oiACwqhnhR2vbT6mWG9L209rOK0UUUVpDDExEsTZ/UwA4Ul1B+rJ9oUjtBvyjer4CmzSW1JsPE1xt5D/qD9WT7Qo6g/Vk+0KY5j30Zj3mm4H3UH6sn2hR1B+rJ9oUxzHvNGY95puB91B+rJ9oUdQfqyfaFMcx7zRmPeabgfdQfqyfaFFMcx7zRTcFiooorsCiiig+FhSMuLVSASdf2SR6yBYeukjISeHj79PhRIL158vPq6jcxUDe/eOaLHplayR2svWWV1IFyy31tcj1Cr9HtWJlDJIrA6izD3nlXmjf4nF7UnIfshhGp7got8b1fujXdXDS4aYTIZEjayv1jqc5BLLZWAsOzbTmePLpjbZv9pZJdVrBxUZ9OVPIOPfrrSoxsQGkkdv6y/Osq2FsbAtixEsOdNVPbc3OUm47XfpV4TcfBf0ZAO67E+0mrLlf0fFMybWhH87GT3B1+dJHaUJ9OeID6okX3m9Mf4k4D+ip7/nUTvBuzgowgXDxC+bjztbx8TV+R8f6sp25hR/rEI/xF+dJtvLhBxxUH3i/OqZ/FnDsBIMOgTgr2vmI8OQ04+HtsWxN2sMYvymHhY3OvVqNL6cqfJN4/wBPTvZgh/rcH3i/OoffUpi8LH1IacdYGBi14K4zX4WBNqS3r2Rg4VS2FhGbNr1a6aDw8ald18OqQRhAAtmsBw1eueeeWLUmNZjNu9ic3bgmcNrYLex8bniBpWnNvLhEypPiYonyqeqdwrC4BAYHn7qlcQt1NUPetoFxRLRRPKzLqyKxsFHeOHKs4eS70WTW1qO+eAGn03D/AHi/Ou13vwJ4YyD7xfnSw3cwn9Ew/wB0nyqP2rsDDZlAw8IFidI0F/dXb5JvF1h958Hmv9Kg+8X50u2+GAHHGYf7xfnVfXd7D3/0ZFBvlbIutuOlvjU3sfYGGMQzYeBiLi5iS5t36VJtN410N9dn/wBOw/3q/Ovv8dNn/wBNw/3q/OnJ3Zwf9Ew/3KfKoXezYeEjhBGEw4uwH5pO4nkPCrdr8XGM3qwTOSuLgINv5xe4eNVreqSOZbwSB81hIQxZbAdlbXIXv0Aptsl8F12STDwKWFlbItr8hqOdUfeHZhhllaGV1mjYK5TRWsPSy8LacOFc9XZ8Wtbo4ljhkWRruoIJtbQE24C2i2HxqbqJ3YRcThYnddWjQka2zFe1z7wam1wYUrodSAdTXL3b/F/SVFdOtiRXNbchRRRQFFFFBPPMBpfW1dRNcVAbxSkR6GxuNRx56aVXlxso4Sv9o132WtBeQDibUlJIxByryNidPdxqirjJP1rfaNdfS5f1z/aNNptS4OlWdSFMYFtDe+ltPdS69MDdoGMHTT58KT2luSZpneN1GclmBvxOrG/nr66zbb2EMMzR6sQbZhqD5aV5vxTenqnkxsT+HxkLNcWMjsRex9Jj4jzpHBbxPEjQYdnEZN2NzqeFx3VFYfMuTMCCCDY+FfcNvAyejh1PmldsXmy7af0WYdnxKsSFCAt2uLaWsPbetlrAd0ttPKbMGiPLLGLH+9xHsrQI55V/nnNwP0yeHhwFalTa/VW98JgvV3Gln92WokY6b9a32jUZtXGOzLnctoQL68bXq7S18G8IJRUcmxJKEDLzJtpoRrV62NKTH2RfU6ngKzLZrxtMwEcoFzZmAyvlPgc1r6jN3VOYbEyB3COwFxoD+yKkNpTpDwrGBXDAlSQV8+7ytWd4LpKkwo6nqgcpsDflx/GrLvHtCWJCWkzHjkKZ7+sWtWQ47NiJJpcjKdCQFPdbQf3a55z2dfHlJeWixdLzG2aEjXW/dTHZuPfaOP6zRBIyi54AKAPbpWYdUxOgJvbkeff3eurhuftJkYQm6BSRnEebXMed+GvG1THxzG7a8mcs4elRUDvXiurUMPStYetgPxqv4LGTIgCzEg668fZyrtpXmDLKcwsBr434ePCuu9uFqAwm9YzAB3Zhe4JuLcxblwrTNiNeK/iayzZuEgOIK2kvqQWVQrZTr2gLn18asybSlRiEchdLDTupOCdr5Ve31QPh2AazqQwFr3PC3vqKXbM4/nPaB8uFQu8c0pu8TNI5H821hflccPdS1ds92/FKD2kNcYHa65ZGeIZ1Auw4uCba+I0pPaO2NpKSHiJHigP4UywmMkmziVBHfLrltz/dUGubjbwQDDRh5FQgMCCeHbNvVrVkn29h7C0ynW/vrzNtXFL1r5bZb2FrDh4DTjS6mWVUOVrKoVCByHAXA1t31wvjvb142cbeljOrkspBBPEV8qkbnNNh8JHGwBbVje5ILEm3Hlepr+Fpfqr7/nW5jdPNlZtO0VAnbEv1V99O9l7QeRyrAAAX0v3j509aztJ0UUVFL72ACD++v41Ts1Wnf2cphbqAxzroTbv7qzwbTl/VJ9o/Ku9ZqcDV1mqGw+0JCwBRFBIBOY6eNrUpiMfMjFTElx3OfbwqbEtlDdk8+HHj6qz3eDA2mXNluSAdRpY217u+rHjNpuUIMYUaahieY8Kh8Vs1CfRArz+bLmOmCB2/hmVkJjdRe92Fgb24VGDGY65yrYctBT7az93BSABUdBsKaViFxCczbM2g8dK34v8ALOXawbv4qe/8pAYEi35UqR6gda0XZjoU7ClV8fmePnWZbCwrQynqsQz94yg8OJN+GtX6Pab2H5rgPScj3BfxroynKgt4Hsy27j8acptRuYi9Uh/6ajds4ksVNl4HRWzHiNeAqoVwWKYW1qYhsS5Ph/lFViN6lv4SWIgMVIY6ENxso04aUEft/FyqD9GzN/iAj7LXPq0qC2K2MmzmeIhVt2wtgL3vcj1U+3ovOLrKI+4sv/ML1Wtm4Vw5ikmEoYXXKxIBHMjv41zy4jePZxgoyzyKozGwFhqTryt5VxgMVixKyuh6tSVsGCGwPfTGPDBLy3bMguLEjW5A1FfNiQymRZevBYm+Ugub31uDzvrUwu2s41LYTxsvYUg21Ny3qzE1LQGzH1fjVfw+2SkV5bAgaaWJPcFFS2BxYcnSxyqTrfjfu56V0jlT4QgG4FjTbL2m8/wFLvIALk2FMZMUAx4N4hltw8a0hwdKpW9McjE5JEi/rx2P2gPxqzybSH1TfzX51Td6sJG6l5S6A6XSQG/qvwrNaiuNFtAejiUYeEg/EV1A2J1+kEEZly2sde1fhTH6LhCnVrIwbVhKf8pA4jSl9mxnDksk+dgVYED0SoYg6+fupelnZXeKAExkLfNYaDj2vjV33JAET6Eds27guVbW9d6pu2ZXxLmSaRncX1J+r3DgPVUjuptSSKQI8jyR9WxVQLkdpQDrrbjzrnjk3lOGhhqCahn3hjGpSQDxWw9t6jsBvQJJGORzGARmVb9q409QvXVzWgnxqR2D+cP9U/EVWP4ej+rL92amd1NppLMyrnvkJ7SkD0l5nzqXoi10UUVyaTUmEVx+VVXvyYAge2kv4Gw/6iL7C/Kn1FegQm0Ng4cg/kI7EWNlAPqI1FZ1tmDEbOfrHh+k4X65F8o+q+hKkfW4H3VrOM4euuEbs2tcm4sfx8Kz9jM8bvLs3FYbq8PlWeQoFRkswOdS2oFrBQeBqt7b2gseaIG7hRbxBNr+fOtD3t3bweHws2IjwsCSqA3WLGoYHOtyCBpcE8O81iW3c73nU+lZQfL/AMVw8uO8pK1H2OVC1pM2Xw7/AG1xg51XrI4SbMxLyWsSL6Dy14UwwObP2iSQTxt3U+hUC9gB5furphNRnLs62RhFjkDjMXHO/fU8IL65+Ovov8QKiMF6Xrrf9gYGP6LBeNCeqjuco+oPCt6TTHFi5mQjzVh+FJQYqPMQJ4ieGpudfCx51uk2zoypAjQEggHINDbjwrzZtGGbBTPEyRrIDZ8yA3/aU81I19dNaTSzYGeLq7iZWYGxAtYD9HUeR08KdYjCxspVpAQf2W9o0qlYadXLF2VWNvRWwNtdfGt93OwEEmCgcwxnMua5RSdSeZFOzTC9t54RkcvJDfRluD5G/Pz0pjhZ4lkRoVcKLHtntHX3C2laRv7CExMiqoVbiwAsPQHIVlO8crLiQVNtF8uNZs3w1OKmd6rRKsYuC3asfq8vefdURgp40WNhFL1h4MrHKSD3W91J747RMkqkHggFS2wx+SjHgf8AMazhNYrn2sGzAzsJZuI9FLMQvibC1/hVmwGPiS5ZiCf2X9X6PnV03IwETYKEtEjEhrkqCfTPMiovpFhijjjVIkV3OjBBcKuptYd+UV00xpRd5tswStlixUZAABDNazX109nHurvAbZjZFHXRuwADEG9zbU9kGoaRsShZYBFlYm7ZRmN+N7n8KuPRju8WneaRIytj1gyKQWPo2JF7gXJoaRr4lW/TA/uv/wBNRW2I0dQrqHA0B1HmRwrdTsjD/qIvu1+VY1vhGFxEqgAASPYAWAGY2AHlSxdKXNsSEkgBl8jUPhsSYRIkinXsq9uJF7DyIN768Ks7cagd4xcDwN/dRZ2lNmyRsz5jZbXBPjp+NP0wWKjxJbD4RpgsSi1wOyWGvedRbhVJgLujLxFgfHjW2dHm1BM7DmkKA+39xrhr1ydLzir2ydzsbjXzY0HDQA/mxbO3gLHsj9o6+FXzDboYaNQiBgoFgAR8qnqK17VzQv8AFeD9v7Q+VOdnbFjhYsma5GXU30uD3eFSNFNgoooqCx0UUnJJrYan4eJr0BLHNoO+/CvuDTS/OuMRHYXOpJ1P/fKlcL6PrrP2plvLsv6VhZoL5esQqD3HiPVcCvNmNmmw0Zws0VnSQk8D+ja3dbnfxr1FiACrXNhY3I7ra15633hDYhyCSL6EgXPDjbSpljL2m9K1A7WzMOegA8P318OLN9FPsqTj2tDh1/KoWzHS3Kwpu+9uF/RgJ9lJNdJtJbrBWnUzIzR31VWsT3C/devQOxtpxzLaMFcoAyEWsOXDS2leboN7JGNoMNr35b/urY+iWeVo5etQZrqS+p7+weWnGw79asIv9MsXsmCVs0kETta2Z0VjbuuRwp7RWlRn8XsJ/RYPuk+VSEUaooVQFVRYACwAHIAcBXdcTEBSTwsb+VqDOekZcPKOsjZuuFhoOywB5k8x3isi2hCzEvbUAaEaHW3tq47xb2dTIyth3aG/ZPO3iRpUC+3oMSrrEjKwFzccuHxrn2m1Pw8Rkbw5nnwq07swK0sccpZYge0VF2tqdB3k0xwYVGLMNBqfIDX3U6h3wgB/JQMTy0+VUt29F7vTwGFVw57CALbW48763PfT3E4SOS2dFe3DMoNvK9UfoqxnXJI7KyyaaHRcpvaw77g3vV+rUUy/giD9RF9hflTjD4dEFkRVHGygAX79KVoqhDG4oRIztwHd4mw95rIukJjO4kWEI9tSGJLDlccL+NanvC7jDydWgdrWykZhY8ezz05V592hjdows2QCRL8PSt4W4jyrNSo2Uyg+jTWeJ5LArw7+FOn3vxA/OYUfYPypTBb0NI4jOHC5rjNY6aGmiUx2Jj0ikPWR2GVhp5XHvtV76D8G2XEzn0XKRqe8rmZ7eHaUeo1ScZhgXGnf8K3XdpEGFhCLlXINPHn7652aauVqSooorKCiiigKKKKCdzlvR4fW+XzpSNAOFdV8bhXoCGMOnrrrC+jXLHSu8Pw9dTXIVrAd9kP0iTMoU31UCwHDlW/VlPSNhYvpLvJcXygtcgeiAOVqVKzPFTSqo6qISa6grmtpxpj9Kxp9HDqv+GKltuyRiMdRP1ZuLlTmJFja45Cq08zHjiZG8h++oJFYsY35yVY153IHuFbX0PRv1DMJhJCOyBe/bFiSBfsix8L3vWE4TBozLmSRxcXzNxF/++Rr1Bujs6GHCxDDx5EZQ9r3N2AOp5mrBM0UUVVFfDX2igwTe+PGDESZHjD37UbAD2LwsRzFV/DviTn6+JFFtGVQLm/C4rRemPduA5MQVbrXNmym2irxvyPAVQN28NlaUXdhkBCym49Lle+tYQwW/ayjM1jZbXucp0tSOHbGn9COIeSrUxiZ1KSFIJI+we11dsvYNzmYA+yoLY2y0mmjSR5iGZQSToATa4F9fbRG69FKyjDHrMpQm6sLXJ1za2uR4mr1UFsTAphIkhjH5NBYeskk+dyalRiCeFreevsrUa0cE0kZ/qjN5cPbXxYgdTc+fy4UtVERvFhpHw8lpMhAzG1xoNSMw14d1ebsdhhJIzwYwBiblXJU38eXtr1E0wOgGbwHD1nhXnjpI2TCMZKI8MgUG1gTx5kHz5cKlFfEO0F9GZWHg6mnOzxjs69aR1eubVeGU93jaoJ8Ig/m5V8m0+FSO7GEDYhLdbxN8x0sRY8BxtwqIkcQO16jW6bNDCKMMLMEUG3lWQT4WANZnKn6rG3HxK1syiwtWMiPtFFFYUUUUUBRRRQWOg0UV6A3nFhXeG4VxjOA866wvo1N8hasx6Qv9JIKlhZeyRcHs/HStOrJt/t4P5QwjysoAF/EXvwNTIU7elsmGDCILqNAoHEGwsPG1U/ZkzyOy9Ubqpc2U6KLXJ00GvGr7s+STGN1fV5rLnCoCTcaX8ta+bpbVOFmllbCqxdOpZXkCnIzKSb2NwVA0txFu+s2ydkm1awXpCvQ27+1YVw2HRpYw3VxjKWF75QLW771nW4m5mFxImnLyFY5HRYtABYBlBcat2WHDLqDUDj9ujJlQjMWVhbxlVx7r1ZR6AopKHEoxYKwJU2YA8D3Gla2CiiigonSuPyUXm/wFZnslWZpQovZeel+OgPfwrWukqaFcKBMNWfKjZsuVspN72PIHTnWTS7RKQJh0ZLLmlZ4zq7MTqx8BoBwrnbPbS642eYpXEMpYg9ltAL6ZT76hN3NcRF/WX/MKTw+2pIXWXMWyMGsx0NjwIPKrJuVhsN/CCFypDyExxxv2UJJZFNxdlGg5cBxpbJUk21HaO3oMPKYyzFxa6hCeOXnw/SHPnTrC4gSKHU6MLi/w86y/pO2z1G0mH+zjf2gj4xrVu3C2skuzkkdgMrMpJ/tCLe01pYtkchGtOliDak5vh7KYDyuK7jJGqn1f98aTgSIFYT0gr/LJ/65/CtvXE8joaqm/G7WGmhlxMgdHjRnZoyAWCLexDAqeHG1+GtW8owHaskq5BHGxzlgrWNiVtcLyNr61JbqdYJAWR7hWLaH1Acr27jUztXbSvhkiRYVjw6hlOfNISFJfWwF3OpAHGq/uzvJI0pWwAyliLkg2IGovbnxrEy30WaWzBxZpgDFnOYDO6i417z539dawayDDbwt1qFlWwZCTrwzC/PurWsPOrqroQysAVI4EHgazkkKUUUVlRRRRQFFFFBY6KKK9Ab4zgPOusL6Nc4zgPOusN6NZ+1+ie1MekEMk0l8kal2sLmwF9B3154xsyWYhrZmZ9QeDkkDS/I1rnSptxsLhoyAjK8mWRHUMrJkYlSDyNqxo4p8SxyoBGxYqoRRYX04DThyrn5MrvhrGb7Pd2Nv/Rp7ood5I3iUkkBSw9O9r6W4W18Kb47YCKGlMz3VRZLAi45XvwJueFRGOkdJFIFurN9AF5i44d1xrX2beuxzLYMtrAA2uDzuePupN2JZq8NA6Bdq5ZsRhs2ZHQTrx7LKQjXB7wyeys727A+Hx8sLA2hlyqQLiwIMVz4qV9tPji8RtGfq2INkubKBoL2S4HoksDbw8KbYbd7FQMscoXqhIshQNoW0F9NeBq+01qpY2vo5xcjT4kOCOYJN89j6fh6R41f6zTo1z/S5s7Agqcotawuptfma0uumPSGm09oJBGZJDYCw5ak8tSBVSwXSNEWk65OqRT2G6yM5hrxGfQ8PbSHTXA7bPDKbKkyM47wQyD/fdT6qwqNghVrBspBynUGxvY+BtaueeWUvDpjjLOWjdL2+MGJjw8UBLgHri1iNSrKF18CT7KoOzJGCsAFa4DEE2txtrcd501pLbTvNJoiCSR7BUGgaRtFH7IvYd1I4jZc0RVJwUY2Oo/RuRf41O5tJ+iuJnfq2IQAcCSQeOl7X8e40lu3tQYTFwzut+pfMQNb2BHwNIY2EXCI2e9hoOZNgK4bZ80UqidCC12AYcbEX9VWdbLxdLz0npHtDG9bg54Wijw8ayyPIFVWaV7KSeLG/L5U/xW2mwuzYQwJSXEKFlUjKwiwsSNlB7TKZkazAWsL31F6Thd3Z8TEzQNlVmcOhYhTkcldBppy7q+76bWecwBr5Ioo4kBfMQRqxvYcdBbkFFa9peGdPTODxGisRqQDbzFQu9e8a4MRyOqhXYi5uBcC/IHjUnu5IHhgbQ5o0Pryj8aofT7N+RwyjnK1/MJe3sp9LOyGF6UUV36943Uns9WsgZRc6arY6W9/fojvv0hwT4KWHDyPdyFclSLJcFrePBbeJ5a1kTnxp9i8RmmYMLBD1drcQjgAkHv51ib01dGWzsN1sgiVwqsG7bkAABSxJ17hw77VJ4CKOBh2RdltmGa/Im4Zra6cLUpsbdSTFPJJEF6tJQCvcOy1vKxtXzaZkSeQWyvH2TqOQy3HhlA9tW3jhmc1zJtFQWueXL99bB0Z7USbAxKl7wKsTXHMKCCPAgisbkws4KkAkuQotlNy3Aad9Xboo2oxxLxLpG4eQrYauAov3jyrNu4txkaxRRRUYFFFFAUUUUFjooor0BvjOA867w3o18xSEjTvrqBbDWs/as16ezbBQ/wBqf+E9Y9gpXXDJlcg66g+JNj7a9AdJ+6b7RwixRMiyJIJFL3ynRlIJUEjRr8OVZpjOizHYaBQgXEsScyxELlJ/tCuZfHQ+FYzxv01jWd4wERC5JIqJh1vfvFbDuT0f476ZDLND1EcLrIS7IS2U3yqEZtT3mwHjwq+9IvR8u1Op/L9Q0OexEYYHPk4jMvDJ3861hLrlMu3nSDaLRSl0a1xlNvDX2U6w23neZAWvd1GviR8q2Do+6I1w0s0mPWDEX7ES2zKBe5cq4sGNhYa2111qC6cNiwYebANBDHECZM3VoFvlaK18o1tc09J9pupPoonnbaMyyZsixsVuth6SAa210rYazro8P5dieUZ/zLV/zlvR0HefwH41cZqJtT+mJ/8A2uYc80On+MleepZSozc1sR5ivTe+e7xxmDkw6OEZyhzMCfRdW1trytWZzdC81u1i4gP7Nj/za1nKW10xsk5Z9tUvhZ0uT1iOkitw7RXMri44BiDw5Uni94cRjWz4mTrGVcoNgLC97aAczWw7zdFj4vGriUxIw6KkaBRHmYBFy6XYDUaa3tXe2eiGD6MsWCIicHMzyFnMhCZRc37PecoA8KvpwzMuWFIxj7SekrKykcmU3B9tqf7R3jlxXVNiZDI6FgrGwspvcWAHE21PdWpbjdFuIhxUeJxDxqkbP+RtmLdl0uTfKAQcw520NqV3o6EYppTJg5hh1a5aJkzICeOSxBUfs6jusNKTHgt5YxhsdKgIVXsWJ4NzN+VMDiGJAPePjXsjZeF6qGKK9+rREva18qgXt6q8tbIUHaGJNr6zkfegfjV1JyzuvQPR+D9BwwvqUvfuBJPtsaqP/qBGWDBgfrX/AOGauHRz/oOG/qH4mpvb2xosXA0EwJR7XsbHRgdDy1FJ0ryTMSBe3CrXv3ujNgJ1Mj9ZDKGMUvDRVDZGHJh/vDhzA15uiHZp4rN961Tm/O664/CNh7hXFmjci+Vhpe3cVJHrqTFbdvPu7e9kuFWRYI85c5mtcmyrqwA4ADiaj3xqzO0ioFuALC5F7anWti3T6OIdnyCRnaXEAEFuCWZdVC93iapm8PR9io55Xw8ayRSMzqqkAqCb5bG3fpa/CsXXRLypeCxTRur5ierZWAJ07LXHq0q09DmIz49ieLJK1u67Kfxp/srosnkVvpEiQhg1gh6xgdQL6Bbc9Cb+HGrJuDuAdnzSSvMspZMi2UrYFgSTcnXsge2nGjKr1RRRWWRRRRQFFFFBY6KKK9AKKKKAooooCiikjNyUZj7vbQK1jf8A6hWBGBYa5XlHtEZ/5a17qifSN/AcP31mXT5gs+Ggb9U7t6slrVL0JDo3UNK5I/mwfaRWh1lHQttcTdbYXYKoAHdmIBP2a1HqifSPqHD199IAy30XXx5fvrqOKxudT3/LupQCqxufmE+0QSSBirjwBhjPxNUWeiiigK+E1xJKBpxPcK5EZOrezkPmaAzFuGi9/M+Xh415Z2GP5Zij3db75xXqssK8jRRSGTFNG+UrISfEGa1j4XsfUKl6HpDo9W2Bwv8AZ39pJq1VXdzMK8WFw8cgyukaqw7mA1HtqxVMVMTtaL6SMLm/LGIzZbH0A4Um/D0mGlPqz/GApvHCx4SYXIPAXkJ/3kWtAqohdofnG9XwFNqc7Q/ON6vgKbVxvYKKKKgKKKKAooooCiiigsdFIyTgaX1tXcTXFegd0Vw8oHE+r91c5mPAW8T8qBQmkuuv6Iv48BX0QDn2j4/LhStBn+8/SJHhMTJh5EDsmW/byjtIG4WP1udRv/8AYohwgX70f9FaS+RjogY99h8TXP0JT6Sr5BR8eNQZftDplXI4SJFcqQjGTNZraHLl1sdbX1qh7Z30xONjMM8wdTe1kVbfZHcK9E47ZEEsTwvEpSRWRgBa6sLHUag2PEa1QNtdDWEYRfRbwkSKZCzyPmi1zILtox0sazljasUvoS3pME8eD6tT1zEFj6WgZhbw46GvQNefd6ejbaGGxjNs2FjBo0TJKA6dmzLmdg4N7634Ea8RTZdi7yjli/8A7IPxlrSPRdV/dyS+J2gPqzoPbh4j+NYpJsbeQjUYq3/yF/8A0rSuiLYOLwuGlOK/PTS9YczZiBkVRmYE3Y25E8taDQGYAXOlQO9xxbYZvoQIluttVUkZu1bPoNO+ppYeZ1Pj+ApWqMhGD3gHASa/7WCj6NvD3SffQVr1FTQ8nb9SYtca4xpYTZUuGcHS2lipy28qisBiAqTWI7Squh55ww/y17CkgVjcqpPeQDVM6Rdw/wCEvo6K6xJG7mRgO1lKaZRaxOYDiRpelg+7o73wPhsO0+JhEzRr1gzj0yuo48b1Y23hwo44iIf3xWUL0FQsbDGy+uNT+NKjoBh/psn3S/OpFT239owy7X2c8EqSMOsRgrX0NiPdnPqrR6oG43RZh9nT9eJXmkClUzKqhcwsxAGpNtOPAnvq/wBWRELtD843q+AptTnaH5xvV8BTauN7BRRRUBRRRQFFFFAUUUUEo4uGvytak4XOgubE0UV2U8VbNYcKXoorSA0zw3bJza2Ond7K+UUD0CiiigKKKKAooooGmH7RbNrY6f8AindFFAUUUUBRRRQFFFFAyw3pe2ntFFZxWiiiitIhdofnG9XwFNqKK4XsFFFFQFFFFAUUUUBRRRQf/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78" name="Picture 6" descr="http://grupoteimexico.com.mx/im%20paginas/cortacircuito%20de%20potenci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4437112"/>
            <a:ext cx="2446067" cy="158064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tuoutletindustrial.com/tienda/images/090800094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4702966"/>
            <a:ext cx="3373885" cy="131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683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apartarayos</a:t>
            </a:r>
            <a:endParaRPr lang="es-MX" dirty="0"/>
          </a:p>
        </p:txBody>
      </p:sp>
      <p:sp>
        <p:nvSpPr>
          <p:cNvPr id="3" name="2 Marcador de contenido"/>
          <p:cNvSpPr>
            <a:spLocks noGrp="1"/>
          </p:cNvSpPr>
          <p:nvPr>
            <p:ph idx="1"/>
          </p:nvPr>
        </p:nvSpPr>
        <p:spPr>
          <a:xfrm>
            <a:off x="395536" y="1412776"/>
            <a:ext cx="5554960" cy="4525963"/>
          </a:xfrm>
        </p:spPr>
        <p:txBody>
          <a:bodyPr>
            <a:noAutofit/>
          </a:bodyPr>
          <a:lstStyle/>
          <a:p>
            <a:r>
              <a:rPr lang="es-MX" sz="1600" dirty="0"/>
              <a:t>Las sobretensiones que se presentan en las instalaciones de un sistema pueden ser de dos tipos:</a:t>
            </a:r>
          </a:p>
          <a:p>
            <a:r>
              <a:rPr lang="es-MX" sz="1600" dirty="0"/>
              <a:t>1. sobretensiones de tipo atmosférico.</a:t>
            </a:r>
          </a:p>
          <a:p>
            <a:r>
              <a:rPr lang="es-MX" sz="1600" dirty="0"/>
              <a:t>2. sobretensiones por fallas en el sistema.</a:t>
            </a:r>
          </a:p>
          <a:p>
            <a:r>
              <a:rPr lang="es-MX" sz="1600" dirty="0"/>
              <a:t>1.5.2 Definición y operación de </a:t>
            </a:r>
            <a:r>
              <a:rPr lang="es-MX" sz="1600" dirty="0" smtClean="0"/>
              <a:t>apartarrayos.</a:t>
            </a:r>
            <a:endParaRPr lang="es-MX" sz="1600" dirty="0"/>
          </a:p>
          <a:p>
            <a:r>
              <a:rPr lang="es-MX" sz="1600" dirty="0"/>
              <a:t>El apartarrayos es un dispositivo que nos permite proteger las instalaciones contra sobretensiónes de tipo atmosférico.</a:t>
            </a:r>
          </a:p>
          <a:p>
            <a:r>
              <a:rPr lang="es-MX" sz="1600" dirty="0"/>
              <a:t>Las </a:t>
            </a:r>
            <a:r>
              <a:rPr lang="es-MX" sz="1600" dirty="0" smtClean="0"/>
              <a:t>ondas</a:t>
            </a:r>
            <a:r>
              <a:rPr lang="es-MX" sz="1600" dirty="0"/>
              <a:t> que presentan durante una descarga atmosférica viajan a la velocidad de la luz y dañan al equipo si no se tiene protegido correctamente; para la </a:t>
            </a:r>
            <a:r>
              <a:rPr lang="es-MX" sz="1600" dirty="0" smtClean="0"/>
              <a:t>protección.</a:t>
            </a:r>
          </a:p>
          <a:p>
            <a:r>
              <a:rPr lang="es-MX" sz="1600" dirty="0" smtClean="0"/>
              <a:t>El </a:t>
            </a:r>
            <a:r>
              <a:rPr lang="es-MX" sz="1600" dirty="0"/>
              <a:t>apartarrayos, dispositivo que se encuentra conectado permanentemente en el sistema, opera cuando se presenta una sobretensión de determinada magnitud, descargando la corriente a tierra.</a:t>
            </a:r>
          </a:p>
          <a:p>
            <a:pPr marL="36576" indent="0">
              <a:buNone/>
            </a:pPr>
            <a:r>
              <a:rPr lang="es-MX" sz="1600" dirty="0"/>
              <a:t/>
            </a:r>
            <a:br>
              <a:rPr lang="es-MX" sz="1600" dirty="0"/>
            </a:br>
            <a:r>
              <a:rPr lang="es-MX" sz="1600" dirty="0"/>
              <a:t/>
            </a:r>
            <a:br>
              <a:rPr lang="es-MX" sz="1600" dirty="0"/>
            </a:br>
            <a:endParaRPr lang="es-MX" sz="1600" dirty="0"/>
          </a:p>
        </p:txBody>
      </p:sp>
      <p:pic>
        <p:nvPicPr>
          <p:cNvPr id="4098" name="Picture 2" descr="http://realestatemarket.com.mx/images/2014/JUNIO/1106/1106g-cfe-requiere-aisladores-apartarrayos-y-cuchillas-en-michoaca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628800"/>
            <a:ext cx="2414042" cy="3728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707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Tableros duplex de control</a:t>
            </a:r>
            <a:endParaRPr lang="es-MX" dirty="0"/>
          </a:p>
        </p:txBody>
      </p:sp>
      <p:sp>
        <p:nvSpPr>
          <p:cNvPr id="3" name="2 Marcador de contenido"/>
          <p:cNvSpPr>
            <a:spLocks noGrp="1"/>
          </p:cNvSpPr>
          <p:nvPr>
            <p:ph idx="1"/>
          </p:nvPr>
        </p:nvSpPr>
        <p:spPr>
          <a:xfrm>
            <a:off x="457200" y="1600200"/>
            <a:ext cx="5410944" cy="4525963"/>
          </a:xfrm>
        </p:spPr>
        <p:txBody>
          <a:bodyPr>
            <a:normAutofit/>
          </a:bodyPr>
          <a:lstStyle/>
          <a:p>
            <a:r>
              <a:rPr lang="es-MX" sz="2000" dirty="0"/>
              <a:t/>
            </a:r>
            <a:br>
              <a:rPr lang="es-MX" sz="2000" dirty="0"/>
            </a:br>
            <a:r>
              <a:rPr lang="es-MX" sz="2000" dirty="0"/>
              <a:t>Generalmente se instalan los elementos en el tablero duplex:</a:t>
            </a:r>
          </a:p>
          <a:p>
            <a:r>
              <a:rPr lang="es-MX" sz="2000" dirty="0"/>
              <a:t>Relevadores de protección</a:t>
            </a:r>
          </a:p>
          <a:p>
            <a:r>
              <a:rPr lang="es-MX" sz="2000" dirty="0"/>
              <a:t>Cuadro de alarmas</a:t>
            </a:r>
          </a:p>
          <a:p>
            <a:r>
              <a:rPr lang="es-MX" sz="2000" dirty="0"/>
              <a:t>Conmutadores de control</a:t>
            </a:r>
          </a:p>
          <a:p>
            <a:r>
              <a:rPr lang="es-MX" sz="2000" dirty="0"/>
              <a:t>Conmutadores de medición</a:t>
            </a:r>
          </a:p>
          <a:p>
            <a:r>
              <a:rPr lang="es-MX" sz="2000" dirty="0"/>
              <a:t>Equipos de medición</a:t>
            </a:r>
          </a:p>
          <a:p>
            <a:r>
              <a:rPr lang="es-MX" sz="2000" dirty="0"/>
              <a:t>Equipo de control supervisorio</a:t>
            </a:r>
          </a:p>
          <a:p>
            <a:r>
              <a:rPr lang="es-MX" sz="2000" dirty="0"/>
              <a:t>Mecanismos de control de interruptores</a:t>
            </a:r>
          </a:p>
          <a:p>
            <a:r>
              <a:rPr lang="es-MX" sz="2000" dirty="0"/>
              <a:t/>
            </a:r>
            <a:br>
              <a:rPr lang="es-MX" sz="2000" dirty="0"/>
            </a:br>
            <a:endParaRPr lang="es-MX" sz="2000" dirty="0"/>
          </a:p>
        </p:txBody>
      </p:sp>
      <p:pic>
        <p:nvPicPr>
          <p:cNvPr id="5122" name="Picture 2" descr="http://3.bp.blogspot.com/-EHGD5OeiAoA/TyYAwEdy_pI/AAAAAAAAAWs/wVcul0QYtZg/s1600/tablero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2311" y="1960597"/>
            <a:ext cx="3097890" cy="3080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908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condensadores</a:t>
            </a:r>
            <a:endParaRPr lang="es-MX" dirty="0"/>
          </a:p>
        </p:txBody>
      </p:sp>
      <p:sp>
        <p:nvSpPr>
          <p:cNvPr id="3" name="2 Marcador de contenido"/>
          <p:cNvSpPr>
            <a:spLocks noGrp="1"/>
          </p:cNvSpPr>
          <p:nvPr>
            <p:ph idx="1"/>
          </p:nvPr>
        </p:nvSpPr>
        <p:spPr>
          <a:xfrm>
            <a:off x="467544" y="1628800"/>
            <a:ext cx="7920880" cy="2952328"/>
          </a:xfrm>
        </p:spPr>
        <p:txBody>
          <a:bodyPr>
            <a:normAutofit fontScale="55000" lnSpcReduction="20000"/>
          </a:bodyPr>
          <a:lstStyle/>
          <a:p>
            <a:r>
              <a:rPr lang="es-MX" dirty="0"/>
              <a:t>Los capacitores IESA para aplicaciones en MT se utilizan para corregir el factor de potencia, con el fin de reducir las perdidas en las redes de distribución y/o transmisión.</a:t>
            </a:r>
          </a:p>
          <a:p>
            <a:r>
              <a:rPr lang="es-MX" dirty="0"/>
              <a:t> </a:t>
            </a:r>
          </a:p>
          <a:p>
            <a:r>
              <a:rPr lang="es-MX" dirty="0"/>
              <a:t>Capacitores de potencia monofásicos, hasta 25 kV con/sin fusibles internos.</a:t>
            </a:r>
          </a:p>
          <a:p>
            <a:r>
              <a:rPr lang="es-MX" dirty="0"/>
              <a:t> </a:t>
            </a:r>
          </a:p>
          <a:p>
            <a:r>
              <a:rPr lang="es-MX" dirty="0"/>
              <a:t>Bancos de capacitores para </a:t>
            </a:r>
            <a:r>
              <a:rPr lang="es-MX" dirty="0" smtClean="0"/>
              <a:t>líneas </a:t>
            </a:r>
            <a:r>
              <a:rPr lang="es-MX" dirty="0"/>
              <a:t>de distribución, para instalación en poste o subestación, Con/sin accesorios de protección y control.</a:t>
            </a:r>
          </a:p>
          <a:p>
            <a:r>
              <a:rPr lang="es-MX" dirty="0"/>
              <a:t> </a:t>
            </a:r>
          </a:p>
          <a:p>
            <a:r>
              <a:rPr lang="es-MX" dirty="0"/>
              <a:t>Bancos de capacitores para subestación hasta 762 </a:t>
            </a:r>
            <a:r>
              <a:rPr lang="es-MX" dirty="0" smtClean="0"/>
              <a:t>kV</a:t>
            </a:r>
            <a:r>
              <a:rPr lang="es-MX" dirty="0"/>
              <a:t>.</a:t>
            </a:r>
          </a:p>
          <a:p>
            <a:r>
              <a:rPr lang="es-MX" dirty="0"/>
              <a:t/>
            </a:r>
            <a:br>
              <a:rPr lang="es-MX" dirty="0"/>
            </a:br>
            <a:endParaRPr lang="es-MX" dirty="0"/>
          </a:p>
        </p:txBody>
      </p:sp>
      <p:pic>
        <p:nvPicPr>
          <p:cNvPr id="6146" name="Picture 2" descr="http://us.123rf.com/450wm/jakit17/jakit171301/jakit17130100002/17225863-banco-de-condensadores-en-subestaciones-de-alta-tensi-n.jpg?ver=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365104"/>
            <a:ext cx="3333750" cy="171527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balper.com.mx/imagenes/articulos/capacitor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4932040" y="4315603"/>
            <a:ext cx="2419028" cy="1814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571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Transformadores de instrumento</a:t>
            </a:r>
            <a:endParaRPr lang="es-MX" dirty="0"/>
          </a:p>
        </p:txBody>
      </p:sp>
      <p:sp>
        <p:nvSpPr>
          <p:cNvPr id="3" name="2 Marcador de contenido"/>
          <p:cNvSpPr>
            <a:spLocks noGrp="1"/>
          </p:cNvSpPr>
          <p:nvPr>
            <p:ph idx="1"/>
          </p:nvPr>
        </p:nvSpPr>
        <p:spPr>
          <a:xfrm>
            <a:off x="457200" y="1600200"/>
            <a:ext cx="5987008" cy="4525963"/>
          </a:xfrm>
        </p:spPr>
        <p:txBody>
          <a:bodyPr>
            <a:noAutofit/>
          </a:bodyPr>
          <a:lstStyle/>
          <a:p>
            <a:r>
              <a:rPr lang="es-MX" sz="2400" dirty="0"/>
              <a:t>Se denominan transformadores de instrumento o de medición, a los que se emplean para alimentar circuitos que tienen instrumentos de medición y/o de protección, el uso de estos trasformadores se hace necesario en las redes de alta tensión en donde se requiere reducir los valores de voltaje y de corriente a cantidades admisibles para los instrumentos, ya </a:t>
            </a:r>
            <a:r>
              <a:rPr lang="es-MX" sz="2400" dirty="0" smtClean="0"/>
              <a:t>sea por </a:t>
            </a:r>
            <a:r>
              <a:rPr lang="es-MX" sz="2400" dirty="0"/>
              <a:t>razones de seguridad o por comodidad</a:t>
            </a:r>
            <a:r>
              <a:rPr lang="es-MX" sz="2000" dirty="0"/>
              <a:t>.</a:t>
            </a:r>
          </a:p>
        </p:txBody>
      </p:sp>
      <p:pic>
        <p:nvPicPr>
          <p:cNvPr id="7170" name="Picture 2" descr="http://patricioconcha.ubb.cl/transformadores/_borders/trafosdemedidaexteri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1" y="1700808"/>
            <a:ext cx="1733178" cy="197431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thumbs.dreamstime.com/z/transformadores-de-instrumento-de-alto-voltaje-al-aire-libre-476620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0231" y="3861048"/>
            <a:ext cx="1892787" cy="205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483564"/>
      </p:ext>
    </p:extLst>
  </p:cSld>
  <p:clrMapOvr>
    <a:masterClrMapping/>
  </p:clrMapOvr>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51</TotalTime>
  <Words>286</Words>
  <Application>Microsoft Office PowerPoint</Application>
  <PresentationFormat>Presentación en pantalla (4:3)</PresentationFormat>
  <Paragraphs>61</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Técnico</vt:lpstr>
      <vt:lpstr>Componentes de una subestación eléctrica</vt:lpstr>
      <vt:lpstr>Subestación eléctrica</vt:lpstr>
      <vt:lpstr>Los elementos primarios que constituyen una subestación</vt:lpstr>
      <vt:lpstr>Transformadores de potencia</vt:lpstr>
      <vt:lpstr>Interruptor de potencia</vt:lpstr>
      <vt:lpstr>restaurador</vt:lpstr>
      <vt:lpstr>Cuchillas y fusibles</vt:lpstr>
      <vt:lpstr>apartarayos</vt:lpstr>
      <vt:lpstr>Tableros duplex de control</vt:lpstr>
      <vt:lpstr>condensadores</vt:lpstr>
      <vt:lpstr>Transformadores de instrumento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Componentes de una subestación eléctrica</dc:title>
  <dc:creator>Juan</dc:creator>
  <cp:lastModifiedBy>Juan</cp:lastModifiedBy>
  <cp:revision>6</cp:revision>
  <dcterms:created xsi:type="dcterms:W3CDTF">2016-03-08T02:09:19Z</dcterms:created>
  <dcterms:modified xsi:type="dcterms:W3CDTF">2016-03-08T17:47:28Z</dcterms:modified>
</cp:coreProperties>
</file>