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44"/>
  </p:notesMasterIdLst>
  <p:handoutMasterIdLst>
    <p:handoutMasterId r:id="rId45"/>
  </p:handoutMasterIdLst>
  <p:sldIdLst>
    <p:sldId id="1155" r:id="rId2"/>
    <p:sldId id="1013" r:id="rId3"/>
    <p:sldId id="1187" r:id="rId4"/>
    <p:sldId id="1258" r:id="rId5"/>
    <p:sldId id="1257" r:id="rId6"/>
    <p:sldId id="1265" r:id="rId7"/>
    <p:sldId id="1266" r:id="rId8"/>
    <p:sldId id="1250" r:id="rId9"/>
    <p:sldId id="1267" r:id="rId10"/>
    <p:sldId id="1268" r:id="rId11"/>
    <p:sldId id="1269" r:id="rId12"/>
    <p:sldId id="1270" r:id="rId13"/>
    <p:sldId id="1271" r:id="rId14"/>
    <p:sldId id="1272" r:id="rId15"/>
    <p:sldId id="1200" r:id="rId16"/>
    <p:sldId id="1251" r:id="rId17"/>
    <p:sldId id="1263" r:id="rId18"/>
    <p:sldId id="1253" r:id="rId19"/>
    <p:sldId id="1264" r:id="rId20"/>
    <p:sldId id="1273" r:id="rId21"/>
    <p:sldId id="1274" r:id="rId22"/>
    <p:sldId id="1275" r:id="rId23"/>
    <p:sldId id="1276" r:id="rId24"/>
    <p:sldId id="1277" r:id="rId25"/>
    <p:sldId id="1278" r:id="rId26"/>
    <p:sldId id="1279" r:id="rId27"/>
    <p:sldId id="1280" r:id="rId28"/>
    <p:sldId id="1281" r:id="rId29"/>
    <p:sldId id="1282" r:id="rId30"/>
    <p:sldId id="1284" r:id="rId31"/>
    <p:sldId id="1283" r:id="rId32"/>
    <p:sldId id="1285" r:id="rId33"/>
    <p:sldId id="1286" r:id="rId34"/>
    <p:sldId id="1287" r:id="rId35"/>
    <p:sldId id="1288" r:id="rId36"/>
    <p:sldId id="1289" r:id="rId37"/>
    <p:sldId id="1290" r:id="rId38"/>
    <p:sldId id="1291" r:id="rId39"/>
    <p:sldId id="1292" r:id="rId40"/>
    <p:sldId id="1293" r:id="rId41"/>
    <p:sldId id="1294" r:id="rId42"/>
    <p:sldId id="1295" r:id="rId43"/>
  </p:sldIdLst>
  <p:sldSz cx="9144000" cy="6858000" type="screen4x3"/>
  <p:notesSz cx="9601200" cy="7315200"/>
  <p:defaultTextStyle>
    <a:defPPr>
      <a:defRPr lang="es-ES_tradnl"/>
    </a:defPPr>
    <a:lvl1pPr algn="l" rtl="0" fontAlgn="base">
      <a:spcBef>
        <a:spcPct val="0"/>
      </a:spcBef>
      <a:spcAft>
        <a:spcPct val="0"/>
      </a:spcAft>
      <a:defRPr sz="1000" b="1" i="1" kern="1200">
        <a:solidFill>
          <a:srgbClr val="FFFF00"/>
        </a:solidFill>
        <a:latin typeface="Tahoma" pitchFamily="34" charset="0"/>
        <a:ea typeface="+mn-ea"/>
        <a:cs typeface="+mn-cs"/>
      </a:defRPr>
    </a:lvl1pPr>
    <a:lvl2pPr marL="457200" algn="l" rtl="0" fontAlgn="base">
      <a:spcBef>
        <a:spcPct val="0"/>
      </a:spcBef>
      <a:spcAft>
        <a:spcPct val="0"/>
      </a:spcAft>
      <a:defRPr sz="1000" b="1" i="1" kern="1200">
        <a:solidFill>
          <a:srgbClr val="FFFF00"/>
        </a:solidFill>
        <a:latin typeface="Tahoma" pitchFamily="34" charset="0"/>
        <a:ea typeface="+mn-ea"/>
        <a:cs typeface="+mn-cs"/>
      </a:defRPr>
    </a:lvl2pPr>
    <a:lvl3pPr marL="914400" algn="l" rtl="0" fontAlgn="base">
      <a:spcBef>
        <a:spcPct val="0"/>
      </a:spcBef>
      <a:spcAft>
        <a:spcPct val="0"/>
      </a:spcAft>
      <a:defRPr sz="1000" b="1" i="1" kern="1200">
        <a:solidFill>
          <a:srgbClr val="FFFF00"/>
        </a:solidFill>
        <a:latin typeface="Tahoma" pitchFamily="34" charset="0"/>
        <a:ea typeface="+mn-ea"/>
        <a:cs typeface="+mn-cs"/>
      </a:defRPr>
    </a:lvl3pPr>
    <a:lvl4pPr marL="1371600" algn="l" rtl="0" fontAlgn="base">
      <a:spcBef>
        <a:spcPct val="0"/>
      </a:spcBef>
      <a:spcAft>
        <a:spcPct val="0"/>
      </a:spcAft>
      <a:defRPr sz="1000" b="1" i="1" kern="1200">
        <a:solidFill>
          <a:srgbClr val="FFFF00"/>
        </a:solidFill>
        <a:latin typeface="Tahoma" pitchFamily="34" charset="0"/>
        <a:ea typeface="+mn-ea"/>
        <a:cs typeface="+mn-cs"/>
      </a:defRPr>
    </a:lvl4pPr>
    <a:lvl5pPr marL="1828800" algn="l" rtl="0" fontAlgn="base">
      <a:spcBef>
        <a:spcPct val="0"/>
      </a:spcBef>
      <a:spcAft>
        <a:spcPct val="0"/>
      </a:spcAft>
      <a:defRPr sz="1000" b="1" i="1" kern="1200">
        <a:solidFill>
          <a:srgbClr val="FFFF00"/>
        </a:solidFill>
        <a:latin typeface="Tahoma" pitchFamily="34" charset="0"/>
        <a:ea typeface="+mn-ea"/>
        <a:cs typeface="+mn-cs"/>
      </a:defRPr>
    </a:lvl5pPr>
    <a:lvl6pPr marL="2286000" algn="l" defTabSz="914400" rtl="0" eaLnBrk="1" latinLnBrk="0" hangingPunct="1">
      <a:defRPr sz="1000" b="1" i="1" kern="1200">
        <a:solidFill>
          <a:srgbClr val="FFFF00"/>
        </a:solidFill>
        <a:latin typeface="Tahoma" pitchFamily="34" charset="0"/>
        <a:ea typeface="+mn-ea"/>
        <a:cs typeface="+mn-cs"/>
      </a:defRPr>
    </a:lvl6pPr>
    <a:lvl7pPr marL="2743200" algn="l" defTabSz="914400" rtl="0" eaLnBrk="1" latinLnBrk="0" hangingPunct="1">
      <a:defRPr sz="1000" b="1" i="1" kern="1200">
        <a:solidFill>
          <a:srgbClr val="FFFF00"/>
        </a:solidFill>
        <a:latin typeface="Tahoma" pitchFamily="34" charset="0"/>
        <a:ea typeface="+mn-ea"/>
        <a:cs typeface="+mn-cs"/>
      </a:defRPr>
    </a:lvl7pPr>
    <a:lvl8pPr marL="3200400" algn="l" defTabSz="914400" rtl="0" eaLnBrk="1" latinLnBrk="0" hangingPunct="1">
      <a:defRPr sz="1000" b="1" i="1" kern="1200">
        <a:solidFill>
          <a:srgbClr val="FFFF00"/>
        </a:solidFill>
        <a:latin typeface="Tahoma" pitchFamily="34" charset="0"/>
        <a:ea typeface="+mn-ea"/>
        <a:cs typeface="+mn-cs"/>
      </a:defRPr>
    </a:lvl8pPr>
    <a:lvl9pPr marL="3657600" algn="l" defTabSz="914400" rtl="0" eaLnBrk="1" latinLnBrk="0" hangingPunct="1">
      <a:defRPr sz="1000" b="1" i="1" kern="1200">
        <a:solidFill>
          <a:srgbClr val="FFFF00"/>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1116F7"/>
    <a:srgbClr val="00CC00"/>
    <a:srgbClr val="FFFFFF"/>
    <a:srgbClr val="808000"/>
    <a:srgbClr val="006600"/>
    <a:srgbClr val="003300"/>
    <a:srgbClr val="00FF00"/>
    <a:srgbClr val="09A368"/>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8" autoAdjust="0"/>
    <p:restoredTop sz="97522" autoAdjust="0"/>
  </p:normalViewPr>
  <p:slideViewPr>
    <p:cSldViewPr>
      <p:cViewPr>
        <p:scale>
          <a:sx n="100" d="100"/>
          <a:sy n="100" d="100"/>
        </p:scale>
        <p:origin x="-450" y="-252"/>
      </p:cViewPr>
      <p:guideLst>
        <p:guide orient="horz" pos="3838"/>
        <p:guide pos="292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470" y="-90"/>
      </p:cViewPr>
      <p:guideLst>
        <p:guide orient="horz" pos="2303"/>
        <p:guide pos="302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hdr" sz="quarter"/>
          </p:nvPr>
        </p:nvSpPr>
        <p:spPr bwMode="auto">
          <a:xfrm>
            <a:off x="0" y="0"/>
            <a:ext cx="4214813" cy="361950"/>
          </a:xfrm>
          <a:prstGeom prst="rect">
            <a:avLst/>
          </a:prstGeom>
          <a:noFill/>
          <a:ln w="9525">
            <a:noFill/>
            <a:miter lim="800000"/>
            <a:headEnd/>
            <a:tailEnd/>
          </a:ln>
          <a:effectLst/>
        </p:spPr>
        <p:txBody>
          <a:bodyPr vert="horz" wrap="square" lIns="96196" tIns="48097" rIns="96196" bIns="48097" numCol="1" anchor="t" anchorCtr="0" compatLnSpc="1">
            <a:prstTxWarp prst="textNoShape">
              <a:avLst/>
            </a:prstTxWarp>
          </a:bodyPr>
          <a:lstStyle>
            <a:lvl1pPr algn="l" defTabSz="962456" eaLnBrk="0" hangingPunct="0">
              <a:defRPr sz="1300" b="0" i="0">
                <a:solidFill>
                  <a:schemeClr val="tx1"/>
                </a:solidFill>
                <a:latin typeface="Times New Roman" pitchFamily="18" charset="0"/>
              </a:defRPr>
            </a:lvl1pPr>
          </a:lstStyle>
          <a:p>
            <a:pPr>
              <a:defRPr/>
            </a:pPr>
            <a:endParaRPr lang="es-ES_tradnl"/>
          </a:p>
        </p:txBody>
      </p:sp>
      <p:sp>
        <p:nvSpPr>
          <p:cNvPr id="149507" name="Rectangle 3"/>
          <p:cNvSpPr>
            <a:spLocks noGrp="1" noChangeArrowheads="1"/>
          </p:cNvSpPr>
          <p:nvPr>
            <p:ph type="dt" sz="quarter" idx="1"/>
          </p:nvPr>
        </p:nvSpPr>
        <p:spPr bwMode="auto">
          <a:xfrm>
            <a:off x="5476875" y="0"/>
            <a:ext cx="4106863" cy="361950"/>
          </a:xfrm>
          <a:prstGeom prst="rect">
            <a:avLst/>
          </a:prstGeom>
          <a:noFill/>
          <a:ln w="9525">
            <a:noFill/>
            <a:miter lim="800000"/>
            <a:headEnd/>
            <a:tailEnd/>
          </a:ln>
          <a:effectLst/>
        </p:spPr>
        <p:txBody>
          <a:bodyPr vert="horz" wrap="square" lIns="96196" tIns="48097" rIns="96196" bIns="48097" numCol="1" anchor="t" anchorCtr="0" compatLnSpc="1">
            <a:prstTxWarp prst="textNoShape">
              <a:avLst/>
            </a:prstTxWarp>
          </a:bodyPr>
          <a:lstStyle>
            <a:lvl1pPr algn="r" defTabSz="962456" eaLnBrk="0" hangingPunct="0">
              <a:defRPr sz="1300" b="0" i="0">
                <a:solidFill>
                  <a:schemeClr val="tx1"/>
                </a:solidFill>
                <a:latin typeface="Times New Roman" pitchFamily="18" charset="0"/>
              </a:defRPr>
            </a:lvl1pPr>
          </a:lstStyle>
          <a:p>
            <a:pPr>
              <a:defRPr/>
            </a:pPr>
            <a:endParaRPr lang="es-ES_tradnl"/>
          </a:p>
        </p:txBody>
      </p:sp>
      <p:sp>
        <p:nvSpPr>
          <p:cNvPr id="149508" name="Rectangle 4"/>
          <p:cNvSpPr>
            <a:spLocks noGrp="1" noChangeArrowheads="1"/>
          </p:cNvSpPr>
          <p:nvPr>
            <p:ph type="ftr" sz="quarter" idx="2"/>
          </p:nvPr>
        </p:nvSpPr>
        <p:spPr bwMode="auto">
          <a:xfrm>
            <a:off x="0" y="6942138"/>
            <a:ext cx="4214813" cy="363537"/>
          </a:xfrm>
          <a:prstGeom prst="rect">
            <a:avLst/>
          </a:prstGeom>
          <a:noFill/>
          <a:ln w="9525">
            <a:noFill/>
            <a:miter lim="800000"/>
            <a:headEnd/>
            <a:tailEnd/>
          </a:ln>
          <a:effectLst/>
        </p:spPr>
        <p:txBody>
          <a:bodyPr vert="horz" wrap="square" lIns="96196" tIns="48097" rIns="96196" bIns="48097" numCol="1" anchor="b" anchorCtr="0" compatLnSpc="1">
            <a:prstTxWarp prst="textNoShape">
              <a:avLst/>
            </a:prstTxWarp>
          </a:bodyPr>
          <a:lstStyle>
            <a:lvl1pPr algn="l" defTabSz="962456" eaLnBrk="0" hangingPunct="0">
              <a:defRPr sz="1300" b="0" i="0">
                <a:solidFill>
                  <a:schemeClr val="tx1"/>
                </a:solidFill>
                <a:latin typeface="Times New Roman" pitchFamily="18" charset="0"/>
              </a:defRPr>
            </a:lvl1pPr>
          </a:lstStyle>
          <a:p>
            <a:pPr>
              <a:defRPr/>
            </a:pPr>
            <a:endParaRPr lang="es-ES_tradnl"/>
          </a:p>
        </p:txBody>
      </p:sp>
      <p:sp>
        <p:nvSpPr>
          <p:cNvPr id="149509" name="Rectangle 5"/>
          <p:cNvSpPr>
            <a:spLocks noGrp="1" noChangeArrowheads="1"/>
          </p:cNvSpPr>
          <p:nvPr>
            <p:ph type="sldNum" sz="quarter" idx="3"/>
          </p:nvPr>
        </p:nvSpPr>
        <p:spPr bwMode="auto">
          <a:xfrm>
            <a:off x="5476875" y="6942138"/>
            <a:ext cx="4106863" cy="363537"/>
          </a:xfrm>
          <a:prstGeom prst="rect">
            <a:avLst/>
          </a:prstGeom>
          <a:noFill/>
          <a:ln w="9525">
            <a:noFill/>
            <a:miter lim="800000"/>
            <a:headEnd/>
            <a:tailEnd/>
          </a:ln>
          <a:effectLst/>
        </p:spPr>
        <p:txBody>
          <a:bodyPr vert="horz" wrap="square" lIns="96196" tIns="48097" rIns="96196" bIns="48097" numCol="1" anchor="b" anchorCtr="0" compatLnSpc="1">
            <a:prstTxWarp prst="textNoShape">
              <a:avLst/>
            </a:prstTxWarp>
          </a:bodyPr>
          <a:lstStyle>
            <a:lvl1pPr algn="r" defTabSz="962456" eaLnBrk="0" hangingPunct="0">
              <a:defRPr sz="1300" b="0" i="0">
                <a:solidFill>
                  <a:schemeClr val="tx1"/>
                </a:solidFill>
                <a:latin typeface="Times New Roman" pitchFamily="18" charset="0"/>
              </a:defRPr>
            </a:lvl1pPr>
          </a:lstStyle>
          <a:p>
            <a:pPr>
              <a:defRPr/>
            </a:pPr>
            <a:fld id="{B638BBE4-FB0E-4446-8BCC-6ACA2BAD8659}" type="slidenum">
              <a:rPr lang="es-ES_tradnl"/>
              <a:pPr>
                <a:defRPr/>
              </a:pPr>
              <a:t>‹Nº›</a:t>
            </a:fld>
            <a:endParaRPr lang="es-ES_trad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4157663" cy="361950"/>
          </a:xfrm>
          <a:prstGeom prst="rect">
            <a:avLst/>
          </a:prstGeom>
          <a:noFill/>
          <a:ln w="9525">
            <a:noFill/>
            <a:miter lim="800000"/>
            <a:headEnd/>
            <a:tailEnd/>
          </a:ln>
          <a:effectLst/>
        </p:spPr>
        <p:txBody>
          <a:bodyPr vert="horz" wrap="square" lIns="96804" tIns="48399" rIns="96804" bIns="48399" numCol="1" anchor="t" anchorCtr="0" compatLnSpc="1">
            <a:prstTxWarp prst="textNoShape">
              <a:avLst/>
            </a:prstTxWarp>
          </a:bodyPr>
          <a:lstStyle>
            <a:lvl1pPr algn="l" defTabSz="969105" eaLnBrk="0" hangingPunct="0">
              <a:defRPr sz="1300" b="0" i="0">
                <a:solidFill>
                  <a:schemeClr val="tx1"/>
                </a:solidFill>
                <a:latin typeface="Times New Roman" pitchFamily="18" charset="0"/>
              </a:defRPr>
            </a:lvl1pPr>
          </a:lstStyle>
          <a:p>
            <a:pPr>
              <a:defRPr/>
            </a:pPr>
            <a:endParaRPr lang="es-ES_tradnl"/>
          </a:p>
        </p:txBody>
      </p:sp>
      <p:sp>
        <p:nvSpPr>
          <p:cNvPr id="36867" name="Rectangle 3"/>
          <p:cNvSpPr>
            <a:spLocks noGrp="1" noChangeArrowheads="1"/>
          </p:cNvSpPr>
          <p:nvPr>
            <p:ph type="dt" idx="1"/>
          </p:nvPr>
        </p:nvSpPr>
        <p:spPr bwMode="auto">
          <a:xfrm>
            <a:off x="5443538" y="0"/>
            <a:ext cx="4157662" cy="361950"/>
          </a:xfrm>
          <a:prstGeom prst="rect">
            <a:avLst/>
          </a:prstGeom>
          <a:noFill/>
          <a:ln w="9525">
            <a:noFill/>
            <a:miter lim="800000"/>
            <a:headEnd/>
            <a:tailEnd/>
          </a:ln>
          <a:effectLst/>
        </p:spPr>
        <p:txBody>
          <a:bodyPr vert="horz" wrap="square" lIns="96804" tIns="48399" rIns="96804" bIns="48399" numCol="1" anchor="t" anchorCtr="0" compatLnSpc="1">
            <a:prstTxWarp prst="textNoShape">
              <a:avLst/>
            </a:prstTxWarp>
          </a:bodyPr>
          <a:lstStyle>
            <a:lvl1pPr algn="r" defTabSz="969105" eaLnBrk="0" hangingPunct="0">
              <a:defRPr sz="1300" b="0" i="0">
                <a:solidFill>
                  <a:schemeClr val="tx1"/>
                </a:solidFill>
                <a:latin typeface="Times New Roman" pitchFamily="18" charset="0"/>
              </a:defRPr>
            </a:lvl1pPr>
          </a:lstStyle>
          <a:p>
            <a:pPr>
              <a:defRPr/>
            </a:pPr>
            <a:endParaRPr lang="es-ES_tradnl"/>
          </a:p>
        </p:txBody>
      </p:sp>
      <p:sp>
        <p:nvSpPr>
          <p:cNvPr id="13316" name="Rectangle 4"/>
          <p:cNvSpPr>
            <a:spLocks noGrp="1" noRot="1" noChangeAspect="1" noChangeArrowheads="1" noTextEdit="1"/>
          </p:cNvSpPr>
          <p:nvPr>
            <p:ph type="sldImg" idx="2"/>
          </p:nvPr>
        </p:nvSpPr>
        <p:spPr bwMode="auto">
          <a:xfrm>
            <a:off x="2987675" y="542925"/>
            <a:ext cx="3627438" cy="2722563"/>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1277938" y="3444875"/>
            <a:ext cx="7045325" cy="3327400"/>
          </a:xfrm>
          <a:prstGeom prst="rect">
            <a:avLst/>
          </a:prstGeom>
          <a:noFill/>
          <a:ln w="9525">
            <a:noFill/>
            <a:miter lim="800000"/>
            <a:headEnd/>
            <a:tailEnd/>
          </a:ln>
          <a:effectLst/>
        </p:spPr>
        <p:txBody>
          <a:bodyPr vert="horz" wrap="square" lIns="96804" tIns="48399" rIns="96804" bIns="48399" numCol="1" anchor="t" anchorCtr="0" compatLnSpc="1">
            <a:prstTxWarp prst="textNoShape">
              <a:avLst/>
            </a:prstTxWarp>
          </a:bodyPr>
          <a:lstStyle/>
          <a:p>
            <a:pPr lvl="0"/>
            <a:r>
              <a:rPr lang="es-ES_tradnl" noProof="0" smtClean="0"/>
              <a:t>Haga clic para modificar el estilo de texto del patrón</a:t>
            </a:r>
          </a:p>
          <a:p>
            <a:pPr lvl="0"/>
            <a:r>
              <a:rPr lang="es-ES_tradnl" noProof="0" smtClean="0"/>
              <a:t>Segundo nivel</a:t>
            </a:r>
          </a:p>
          <a:p>
            <a:pPr lvl="0"/>
            <a:r>
              <a:rPr lang="es-ES_tradnl" noProof="0" smtClean="0"/>
              <a:t>Tercer nivel</a:t>
            </a:r>
          </a:p>
          <a:p>
            <a:pPr lvl="0"/>
            <a:r>
              <a:rPr lang="es-ES_tradnl" noProof="0" smtClean="0"/>
              <a:t>Cuarto nivel</a:t>
            </a:r>
          </a:p>
          <a:p>
            <a:pPr lvl="0"/>
            <a:r>
              <a:rPr lang="es-ES_tradnl" noProof="0" smtClean="0"/>
              <a:t>Quinto nivel</a:t>
            </a:r>
          </a:p>
        </p:txBody>
      </p:sp>
      <p:sp>
        <p:nvSpPr>
          <p:cNvPr id="36870" name="Rectangle 6"/>
          <p:cNvSpPr>
            <a:spLocks noGrp="1" noChangeArrowheads="1"/>
          </p:cNvSpPr>
          <p:nvPr>
            <p:ph type="ftr" sz="quarter" idx="4"/>
          </p:nvPr>
        </p:nvSpPr>
        <p:spPr bwMode="auto">
          <a:xfrm>
            <a:off x="0" y="6953250"/>
            <a:ext cx="4157663" cy="361950"/>
          </a:xfrm>
          <a:prstGeom prst="rect">
            <a:avLst/>
          </a:prstGeom>
          <a:noFill/>
          <a:ln w="9525">
            <a:noFill/>
            <a:miter lim="800000"/>
            <a:headEnd/>
            <a:tailEnd/>
          </a:ln>
          <a:effectLst/>
        </p:spPr>
        <p:txBody>
          <a:bodyPr vert="horz" wrap="square" lIns="96804" tIns="48399" rIns="96804" bIns="48399" numCol="1" anchor="b" anchorCtr="0" compatLnSpc="1">
            <a:prstTxWarp prst="textNoShape">
              <a:avLst/>
            </a:prstTxWarp>
          </a:bodyPr>
          <a:lstStyle>
            <a:lvl1pPr algn="l" defTabSz="969105" eaLnBrk="0" hangingPunct="0">
              <a:defRPr sz="1300" b="0" i="0">
                <a:solidFill>
                  <a:schemeClr val="tx1"/>
                </a:solidFill>
                <a:latin typeface="Times New Roman" pitchFamily="18" charset="0"/>
              </a:defRPr>
            </a:lvl1pPr>
          </a:lstStyle>
          <a:p>
            <a:pPr>
              <a:defRPr/>
            </a:pPr>
            <a:endParaRPr lang="es-ES_tradnl"/>
          </a:p>
        </p:txBody>
      </p:sp>
      <p:sp>
        <p:nvSpPr>
          <p:cNvPr id="36871" name="Rectangle 7"/>
          <p:cNvSpPr>
            <a:spLocks noGrp="1" noChangeArrowheads="1"/>
          </p:cNvSpPr>
          <p:nvPr>
            <p:ph type="sldNum" sz="quarter" idx="5"/>
          </p:nvPr>
        </p:nvSpPr>
        <p:spPr bwMode="auto">
          <a:xfrm>
            <a:off x="5443538" y="6953250"/>
            <a:ext cx="4157662" cy="361950"/>
          </a:xfrm>
          <a:prstGeom prst="rect">
            <a:avLst/>
          </a:prstGeom>
          <a:noFill/>
          <a:ln w="9525">
            <a:noFill/>
            <a:miter lim="800000"/>
            <a:headEnd/>
            <a:tailEnd/>
          </a:ln>
          <a:effectLst/>
        </p:spPr>
        <p:txBody>
          <a:bodyPr vert="horz" wrap="square" lIns="96804" tIns="48399" rIns="96804" bIns="48399" numCol="1" anchor="b" anchorCtr="0" compatLnSpc="1">
            <a:prstTxWarp prst="textNoShape">
              <a:avLst/>
            </a:prstTxWarp>
          </a:bodyPr>
          <a:lstStyle>
            <a:lvl1pPr algn="r" defTabSz="969105" eaLnBrk="0" hangingPunct="0">
              <a:defRPr sz="1300" b="0" i="0">
                <a:solidFill>
                  <a:schemeClr val="tx1"/>
                </a:solidFill>
                <a:latin typeface="Times New Roman" pitchFamily="18" charset="0"/>
              </a:defRPr>
            </a:lvl1pPr>
          </a:lstStyle>
          <a:p>
            <a:pPr>
              <a:defRPr/>
            </a:pPr>
            <a:fld id="{990077CB-01F4-47A4-9992-F9FE2D438C02}"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4"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5"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6"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7"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8"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9"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10"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4"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5"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6"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7"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8"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9"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10"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pic>
        <p:nvPicPr>
          <p:cNvPr id="5"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6"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7"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8"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9"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10"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11"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pic>
        <p:nvPicPr>
          <p:cNvPr id="7"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8"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9"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10"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11"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12"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13"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pic>
        <p:nvPicPr>
          <p:cNvPr id="3"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4"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5"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6"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7"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8"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9"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pic>
        <p:nvPicPr>
          <p:cNvPr id="5"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6"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7"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8"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9"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10"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pic>
        <p:nvPicPr>
          <p:cNvPr id="5"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6"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7"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8"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9"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10"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pic>
        <p:nvPicPr>
          <p:cNvPr id="4"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5"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6"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7"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8"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9"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10"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4" name="8 Imagen" descr="CFE LOGO1.bmp"/>
          <p:cNvPicPr>
            <a:picLocks noChangeAspect="1"/>
          </p:cNvPicPr>
          <p:nvPr userDrawn="1"/>
        </p:nvPicPr>
        <p:blipFill>
          <a:blip r:embed="rId2"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5"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6"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sp>
        <p:nvSpPr>
          <p:cNvPr id="7" name="Text Box 47"/>
          <p:cNvSpPr txBox="1">
            <a:spLocks noChangeArrowheads="1"/>
          </p:cNvSpPr>
          <p:nvPr userDrawn="1"/>
        </p:nvSpPr>
        <p:spPr bwMode="auto">
          <a:xfrm>
            <a:off x="3294063" y="6629400"/>
            <a:ext cx="5832475" cy="274638"/>
          </a:xfrm>
          <a:prstGeom prst="rect">
            <a:avLst/>
          </a:prstGeom>
          <a:noFill/>
          <a:ln w="9525">
            <a:noFill/>
            <a:miter lim="800000"/>
            <a:headEnd/>
            <a:tailEnd/>
          </a:ln>
        </p:spPr>
        <p:txBody>
          <a:bodyPr>
            <a:spAutoFit/>
          </a:bodyPr>
          <a:lstStyle/>
          <a:p>
            <a:pPr algn="r">
              <a:defRPr/>
            </a:pPr>
            <a:r>
              <a:rPr lang="es-MX" sz="1200" i="0" dirty="0">
                <a:solidFill>
                  <a:schemeClr val="bg1"/>
                </a:solidFill>
              </a:rPr>
              <a:t>Departamento de Control de Gestión G.R.T.C.</a:t>
            </a:r>
            <a:endParaRPr lang="es-ES" sz="1200" i="0" dirty="0">
              <a:solidFill>
                <a:schemeClr val="bg1"/>
              </a:solidFill>
            </a:endParaRPr>
          </a:p>
        </p:txBody>
      </p:sp>
      <p:sp>
        <p:nvSpPr>
          <p:cNvPr id="8" name="Text Box 8"/>
          <p:cNvSpPr txBox="1">
            <a:spLocks noChangeArrowheads="1"/>
          </p:cNvSpPr>
          <p:nvPr userDrawn="1"/>
        </p:nvSpPr>
        <p:spPr bwMode="auto">
          <a:xfrm>
            <a:off x="34925" y="6394450"/>
            <a:ext cx="1239838" cy="276225"/>
          </a:xfrm>
          <a:prstGeom prst="rect">
            <a:avLst/>
          </a:prstGeom>
          <a:noFill/>
          <a:ln w="9525">
            <a:noFill/>
            <a:miter lim="800000"/>
            <a:headEnd/>
            <a:tailEnd/>
          </a:ln>
        </p:spPr>
        <p:txBody>
          <a:bodyPr wrap="none">
            <a:spAutoFit/>
          </a:bodyPr>
          <a:lstStyle/>
          <a:p>
            <a:pPr eaLnBrk="0" hangingPunct="0">
              <a:defRPr/>
            </a:pPr>
            <a:r>
              <a:rPr lang="es-MX" sz="1200" i="0" dirty="0">
                <a:solidFill>
                  <a:schemeClr val="bg1"/>
                </a:solidFill>
              </a:rPr>
              <a:t>Octubre 2009</a:t>
            </a:r>
            <a:endParaRPr lang="es-ES" sz="1200" i="0" dirty="0">
              <a:solidFill>
                <a:schemeClr val="bg1"/>
              </a:solidFill>
            </a:endParaRPr>
          </a:p>
        </p:txBody>
      </p:sp>
      <p:pic>
        <p:nvPicPr>
          <p:cNvPr id="9" name="8 Imagen" descr="barra verde.png"/>
          <p:cNvPicPr>
            <a:picLocks noChangeAspect="1"/>
          </p:cNvPicPr>
          <p:nvPr userDrawn="1"/>
        </p:nvPicPr>
        <p:blipFill>
          <a:blip r:embed="rId3"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10" name="Rectangle 6"/>
          <p:cNvSpPr>
            <a:spLocks noGrp="1" noChangeArrowheads="1"/>
          </p:cNvSpPr>
          <p:nvPr>
            <p:ph type="sldNum" sz="quarter" idx="10"/>
          </p:nvPr>
        </p:nvSpPr>
        <p:spPr>
          <a:xfrm>
            <a:off x="7283450" y="6356350"/>
            <a:ext cx="1905000" cy="457200"/>
          </a:xfrm>
          <a:prstGeom prst="rect">
            <a:avLst/>
          </a:prstGeom>
        </p:spPr>
        <p:txBody>
          <a:bodyPr/>
          <a:lstStyle>
            <a:lvl1pPr algn="ctr">
              <a:defRPr i="0">
                <a:latin typeface="Verdana" pitchFamily="34" charset="0"/>
              </a:defRPr>
            </a:lvl1pPr>
          </a:lstStyle>
          <a:p>
            <a:pPr>
              <a:defRPr/>
            </a:pPr>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8 Imagen" descr="CFE LOGO1.bmp"/>
          <p:cNvPicPr>
            <a:picLocks noChangeAspect="1"/>
          </p:cNvPicPr>
          <p:nvPr userDrawn="1"/>
        </p:nvPicPr>
        <p:blipFill>
          <a:blip r:embed="rId13" cstate="print"/>
          <a:srcRect/>
          <a:stretch>
            <a:fillRect/>
          </a:stretch>
        </p:blipFill>
        <p:spPr bwMode="auto">
          <a:xfrm>
            <a:off x="7546975" y="142875"/>
            <a:ext cx="1571625" cy="487363"/>
          </a:xfrm>
          <a:prstGeom prst="rect">
            <a:avLst/>
          </a:prstGeom>
          <a:ln>
            <a:noFill/>
          </a:ln>
          <a:effectLst>
            <a:outerShdw blurRad="292100" dist="139700" dir="2700000" algn="tl" rotWithShape="0">
              <a:srgbClr val="333333">
                <a:alpha val="65000"/>
              </a:srgbClr>
            </a:outerShdw>
          </a:effectLst>
        </p:spPr>
      </p:pic>
      <p:sp>
        <p:nvSpPr>
          <p:cNvPr id="653341" name="Rectangle 29"/>
          <p:cNvSpPr>
            <a:spLocks noChangeArrowheads="1"/>
          </p:cNvSpPr>
          <p:nvPr userDrawn="1"/>
        </p:nvSpPr>
        <p:spPr bwMode="auto">
          <a:xfrm>
            <a:off x="7596188" y="765175"/>
            <a:ext cx="1547812" cy="215900"/>
          </a:xfrm>
          <a:prstGeom prst="rect">
            <a:avLst/>
          </a:prstGeom>
          <a:solidFill>
            <a:srgbClr val="FFFFFF"/>
          </a:solidFill>
          <a:ln w="9525">
            <a:noFill/>
            <a:miter lim="800000"/>
            <a:headEnd/>
            <a:tailEnd/>
          </a:ln>
          <a:effectLst/>
        </p:spPr>
        <p:txBody>
          <a:bodyPr wrap="none" anchor="ctr"/>
          <a:lstStyle/>
          <a:p>
            <a:pPr eaLnBrk="0" hangingPunct="0">
              <a:defRPr/>
            </a:pPr>
            <a:endParaRPr lang="es-MX" sz="2800" i="0">
              <a:solidFill>
                <a:schemeClr val="tx1"/>
              </a:solidFill>
            </a:endParaRPr>
          </a:p>
        </p:txBody>
      </p:sp>
      <p:sp>
        <p:nvSpPr>
          <p:cNvPr id="653343" name="Line 31"/>
          <p:cNvSpPr>
            <a:spLocks noChangeShapeType="1"/>
          </p:cNvSpPr>
          <p:nvPr userDrawn="1"/>
        </p:nvSpPr>
        <p:spPr bwMode="auto">
          <a:xfrm>
            <a:off x="0" y="6669088"/>
            <a:ext cx="9144000" cy="0"/>
          </a:xfrm>
          <a:prstGeom prst="line">
            <a:avLst/>
          </a:prstGeom>
          <a:noFill/>
          <a:ln w="25400" cmpd="tri">
            <a:solidFill>
              <a:srgbClr val="006600"/>
            </a:solidFill>
            <a:round/>
            <a:headEnd/>
            <a:tailEnd/>
          </a:ln>
          <a:effectLst/>
        </p:spPr>
        <p:txBody>
          <a:bodyPr/>
          <a:lstStyle/>
          <a:p>
            <a:pPr eaLnBrk="0" hangingPunct="0">
              <a:defRPr/>
            </a:pPr>
            <a:endParaRPr lang="es-MX" sz="2800" i="0">
              <a:solidFill>
                <a:schemeClr val="tx1"/>
              </a:solidFill>
            </a:endParaRPr>
          </a:p>
        </p:txBody>
      </p:sp>
      <p:pic>
        <p:nvPicPr>
          <p:cNvPr id="9" name="8 Imagen" descr="barra verde.png"/>
          <p:cNvPicPr>
            <a:picLocks noChangeAspect="1"/>
          </p:cNvPicPr>
          <p:nvPr userDrawn="1"/>
        </p:nvPicPr>
        <p:blipFill>
          <a:blip r:embed="rId14" cstate="print"/>
          <a:stretch>
            <a:fillRect/>
          </a:stretch>
        </p:blipFill>
        <p:spPr>
          <a:xfrm>
            <a:off x="-11420" y="0"/>
            <a:ext cx="7558416" cy="853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66" r:id="rId6"/>
    <p:sldLayoutId id="2147483672" r:id="rId7"/>
    <p:sldLayoutId id="2147483673" r:id="rId8"/>
    <p:sldLayoutId id="2147483674" r:id="rId9"/>
    <p:sldLayoutId id="2147483675" r:id="rId10"/>
    <p:sldLayoutId id="2147483665" r:id="rId11"/>
  </p:sldLayoutIdLst>
  <p:transition advClick="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Font typeface="Monotype Sorts"/>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6.xml"/><Relationship Id="rId5" Type="http://schemas.openxmlformats.org/officeDocument/2006/relationships/slide" Target="slide9.xml"/><Relationship Id="rId4" Type="http://schemas.openxmlformats.org/officeDocument/2006/relationships/slide" Target="slide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5361" name="19 Grupo"/>
          <p:cNvGrpSpPr>
            <a:grpSpLocks/>
          </p:cNvGrpSpPr>
          <p:nvPr/>
        </p:nvGrpSpPr>
        <p:grpSpPr bwMode="auto">
          <a:xfrm>
            <a:off x="36513" y="0"/>
            <a:ext cx="9144000" cy="6858000"/>
            <a:chOff x="0" y="0"/>
            <a:chExt cx="9144000" cy="6858000"/>
          </a:xfrm>
        </p:grpSpPr>
        <p:sp>
          <p:nvSpPr>
            <p:cNvPr id="11" name="10 Rectángulo"/>
            <p:cNvSpPr/>
            <p:nvPr/>
          </p:nvSpPr>
          <p:spPr>
            <a:xfrm>
              <a:off x="0" y="0"/>
              <a:ext cx="9144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4" name="3 Rectángulo"/>
            <p:cNvSpPr/>
            <p:nvPr/>
          </p:nvSpPr>
          <p:spPr>
            <a:xfrm>
              <a:off x="0" y="1071563"/>
              <a:ext cx="5286375" cy="1143000"/>
            </a:xfrm>
            <a:prstGeom prst="rect">
              <a:avLst/>
            </a:prstGeom>
            <a:solidFill>
              <a:srgbClr val="C6C3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5" name="4 Rectángulo"/>
            <p:cNvSpPr/>
            <p:nvPr/>
          </p:nvSpPr>
          <p:spPr>
            <a:xfrm>
              <a:off x="2286000" y="2214563"/>
              <a:ext cx="2286000" cy="1143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6" name="5 Rectángulo"/>
            <p:cNvSpPr/>
            <p:nvPr/>
          </p:nvSpPr>
          <p:spPr>
            <a:xfrm>
              <a:off x="0" y="3357563"/>
              <a:ext cx="3357562" cy="1143000"/>
            </a:xfrm>
            <a:prstGeom prst="rect">
              <a:avLst/>
            </a:prstGeom>
            <a:solidFill>
              <a:srgbClr val="009E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7" name="6 Rectángulo"/>
            <p:cNvSpPr/>
            <p:nvPr/>
          </p:nvSpPr>
          <p:spPr>
            <a:xfrm>
              <a:off x="0" y="2214563"/>
              <a:ext cx="2357437" cy="1143000"/>
            </a:xfrm>
            <a:prstGeom prst="rect">
              <a:avLst/>
            </a:prstGeom>
            <a:solidFill>
              <a:srgbClr val="DDE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pic>
          <p:nvPicPr>
            <p:cNvPr id="15374" name="7 Imagen" descr="uecm blanco trans.gif"/>
            <p:cNvPicPr>
              <a:picLocks noChangeAspect="1"/>
            </p:cNvPicPr>
            <p:nvPr/>
          </p:nvPicPr>
          <p:blipFill>
            <a:blip r:embed="rId2" cstate="print"/>
            <a:srcRect/>
            <a:stretch>
              <a:fillRect/>
            </a:stretch>
          </p:blipFill>
          <p:spPr bwMode="auto">
            <a:xfrm>
              <a:off x="80358" y="3517061"/>
              <a:ext cx="3134320" cy="818764"/>
            </a:xfrm>
            <a:prstGeom prst="rect">
              <a:avLst/>
            </a:prstGeom>
            <a:noFill/>
            <a:ln w="9525">
              <a:noFill/>
              <a:miter lim="800000"/>
              <a:headEnd/>
              <a:tailEnd/>
            </a:ln>
          </p:spPr>
        </p:pic>
        <p:sp>
          <p:nvSpPr>
            <p:cNvPr id="9" name="8 Rectángulo"/>
            <p:cNvSpPr/>
            <p:nvPr/>
          </p:nvSpPr>
          <p:spPr>
            <a:xfrm>
              <a:off x="5286375" y="1071563"/>
              <a:ext cx="2143125" cy="1143000"/>
            </a:xfrm>
            <a:prstGeom prst="rect">
              <a:avLst/>
            </a:prstGeom>
            <a:solidFill>
              <a:srgbClr val="DDE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10" name="9 Rectángulo"/>
            <p:cNvSpPr/>
            <p:nvPr/>
          </p:nvSpPr>
          <p:spPr>
            <a:xfrm>
              <a:off x="0" y="4500563"/>
              <a:ext cx="6000750" cy="1285875"/>
            </a:xfrm>
            <a:prstGeom prst="rect">
              <a:avLst/>
            </a:prstGeom>
            <a:solidFill>
              <a:srgbClr val="BED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13" name="12 Rectángulo"/>
            <p:cNvSpPr/>
            <p:nvPr/>
          </p:nvSpPr>
          <p:spPr>
            <a:xfrm>
              <a:off x="6000750" y="3357563"/>
              <a:ext cx="1428750" cy="242887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14" name="13 Rectángulo"/>
            <p:cNvSpPr/>
            <p:nvPr/>
          </p:nvSpPr>
          <p:spPr>
            <a:xfrm>
              <a:off x="6000750" y="2214563"/>
              <a:ext cx="1428750" cy="1143000"/>
            </a:xfrm>
            <a:prstGeom prst="rect">
              <a:avLst/>
            </a:prstGeom>
            <a:solidFill>
              <a:srgbClr val="BED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15" name="14 Rectángulo"/>
            <p:cNvSpPr/>
            <p:nvPr/>
          </p:nvSpPr>
          <p:spPr>
            <a:xfrm>
              <a:off x="7429500" y="2786063"/>
              <a:ext cx="1714500" cy="30003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16" name="15 Rectángulo"/>
            <p:cNvSpPr/>
            <p:nvPr/>
          </p:nvSpPr>
          <p:spPr>
            <a:xfrm>
              <a:off x="3357562" y="3357563"/>
              <a:ext cx="1214438" cy="1143000"/>
            </a:xfrm>
            <a:prstGeom prst="rect">
              <a:avLst/>
            </a:prstGeom>
            <a:solidFill>
              <a:srgbClr val="C6C3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sp>
          <p:nvSpPr>
            <p:cNvPr id="18" name="17 Rectángulo"/>
            <p:cNvSpPr/>
            <p:nvPr/>
          </p:nvSpPr>
          <p:spPr>
            <a:xfrm>
              <a:off x="4572000" y="2214563"/>
              <a:ext cx="1428750" cy="228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sz="1800" b="0" i="0" dirty="0"/>
            </a:p>
          </p:txBody>
        </p:sp>
      </p:grpSp>
      <p:sp>
        <p:nvSpPr>
          <p:cNvPr id="15362" name="18 CuadroTexto"/>
          <p:cNvSpPr txBox="1">
            <a:spLocks noChangeArrowheads="1"/>
          </p:cNvSpPr>
          <p:nvPr/>
        </p:nvSpPr>
        <p:spPr bwMode="auto">
          <a:xfrm>
            <a:off x="209550" y="4779963"/>
            <a:ext cx="5572125" cy="752475"/>
          </a:xfrm>
          <a:prstGeom prst="rect">
            <a:avLst/>
          </a:prstGeom>
          <a:noFill/>
          <a:ln w="9525">
            <a:noFill/>
            <a:miter lim="800000"/>
            <a:headEnd/>
            <a:tailEnd/>
          </a:ln>
        </p:spPr>
        <p:txBody>
          <a:bodyPr>
            <a:spAutoFit/>
          </a:bodyPr>
          <a:lstStyle/>
          <a:p>
            <a:pPr algn="ctr">
              <a:lnSpc>
                <a:spcPct val="120000"/>
              </a:lnSpc>
            </a:pPr>
            <a:r>
              <a:rPr lang="es-MX" sz="1800" dirty="0">
                <a:solidFill>
                  <a:srgbClr val="008000"/>
                </a:solidFill>
                <a:latin typeface="Arial" charset="0"/>
                <a:cs typeface="Arial" charset="0"/>
              </a:rPr>
              <a:t>Subgerencia de Control</a:t>
            </a:r>
          </a:p>
          <a:p>
            <a:pPr algn="ctr">
              <a:lnSpc>
                <a:spcPct val="120000"/>
              </a:lnSpc>
            </a:pPr>
            <a:r>
              <a:rPr lang="es-MX" sz="1800" dirty="0" err="1" smtClean="0">
                <a:solidFill>
                  <a:srgbClr val="008000"/>
                </a:solidFill>
                <a:latin typeface="Arial" charset="0"/>
                <a:cs typeface="Arial" charset="0"/>
              </a:rPr>
              <a:t>Automatizacion</a:t>
            </a:r>
            <a:r>
              <a:rPr lang="es-MX" sz="1800" dirty="0" smtClean="0">
                <a:solidFill>
                  <a:srgbClr val="008000"/>
                </a:solidFill>
                <a:latin typeface="Arial" charset="0"/>
                <a:cs typeface="Arial" charset="0"/>
              </a:rPr>
              <a:t> de Subestaciones</a:t>
            </a:r>
            <a:endParaRPr lang="es-ES" sz="1800" dirty="0">
              <a:solidFill>
                <a:srgbClr val="008000"/>
              </a:solidFill>
              <a:latin typeface="Arial" charset="0"/>
              <a:cs typeface="Arial" charset="0"/>
            </a:endParaRPr>
          </a:p>
        </p:txBody>
      </p:sp>
      <p:pic>
        <p:nvPicPr>
          <p:cNvPr id="15363" name="24 Imagen" descr="EUM.jpg"/>
          <p:cNvPicPr>
            <a:picLocks noChangeAspect="1"/>
          </p:cNvPicPr>
          <p:nvPr/>
        </p:nvPicPr>
        <p:blipFill>
          <a:blip r:embed="rId3" cstate="print"/>
          <a:srcRect/>
          <a:stretch>
            <a:fillRect/>
          </a:stretch>
        </p:blipFill>
        <p:spPr bwMode="auto">
          <a:xfrm>
            <a:off x="7429500" y="1071563"/>
            <a:ext cx="1714500" cy="1714500"/>
          </a:xfrm>
          <a:prstGeom prst="rect">
            <a:avLst/>
          </a:prstGeom>
          <a:noFill/>
          <a:ln w="9525">
            <a:noFill/>
            <a:miter lim="800000"/>
            <a:headEnd/>
            <a:tailEnd/>
          </a:ln>
        </p:spPr>
      </p:pic>
      <p:sp>
        <p:nvSpPr>
          <p:cNvPr id="15364" name="Text Box 18"/>
          <p:cNvSpPr txBox="1">
            <a:spLocks noChangeArrowheads="1"/>
          </p:cNvSpPr>
          <p:nvPr/>
        </p:nvSpPr>
        <p:spPr bwMode="auto">
          <a:xfrm>
            <a:off x="2989263" y="115888"/>
            <a:ext cx="5568950" cy="366712"/>
          </a:xfrm>
          <a:prstGeom prst="rect">
            <a:avLst/>
          </a:prstGeom>
          <a:noFill/>
          <a:ln w="9525">
            <a:noFill/>
            <a:miter lim="800000"/>
            <a:headEnd/>
            <a:tailEnd/>
          </a:ln>
        </p:spPr>
        <p:txBody>
          <a:bodyPr wrap="none">
            <a:spAutoFit/>
          </a:bodyPr>
          <a:lstStyle/>
          <a:p>
            <a:pPr algn="ctr"/>
            <a:r>
              <a:rPr lang="es-MX" sz="1800">
                <a:solidFill>
                  <a:srgbClr val="008000"/>
                </a:solidFill>
                <a:latin typeface="Arial" charset="0"/>
                <a:cs typeface="Arial" charset="0"/>
              </a:rPr>
              <a:t>GERENCIA REGIONAL DE TRANSMISIÓN NORTE</a:t>
            </a:r>
            <a:endParaRPr lang="es-ES" sz="1800">
              <a:solidFill>
                <a:srgbClr val="008000"/>
              </a:solidFill>
              <a:latin typeface="Arial" charset="0"/>
              <a:cs typeface="Arial" charset="0"/>
            </a:endParaRPr>
          </a:p>
        </p:txBody>
      </p:sp>
      <p:grpSp>
        <p:nvGrpSpPr>
          <p:cNvPr id="15365" name="Group 19"/>
          <p:cNvGrpSpPr>
            <a:grpSpLocks/>
          </p:cNvGrpSpPr>
          <p:nvPr/>
        </p:nvGrpSpPr>
        <p:grpSpPr bwMode="auto">
          <a:xfrm>
            <a:off x="0" y="6429375"/>
            <a:ext cx="9144000" cy="476250"/>
            <a:chOff x="0" y="4050"/>
            <a:chExt cx="5760" cy="300"/>
          </a:xfrm>
        </p:grpSpPr>
        <p:cxnSp>
          <p:nvCxnSpPr>
            <p:cNvPr id="29" name="28 Conector recto"/>
            <p:cNvCxnSpPr/>
            <p:nvPr/>
          </p:nvCxnSpPr>
          <p:spPr>
            <a:xfrm>
              <a:off x="0" y="4050"/>
              <a:ext cx="5760" cy="1"/>
            </a:xfrm>
            <a:prstGeom prst="line">
              <a:avLst/>
            </a:prstGeom>
            <a:noFill/>
            <a:ln w="6350" cap="rnd" cmpd="sng" algn="ctr">
              <a:solidFill>
                <a:srgbClr val="007F38"/>
              </a:solidFill>
              <a:prstDash val="solid"/>
            </a:ln>
            <a:effectLst/>
          </p:spPr>
          <p:style>
            <a:lnRef idx="1">
              <a:schemeClr val="accent1"/>
            </a:lnRef>
            <a:fillRef idx="0">
              <a:schemeClr val="accent1"/>
            </a:fillRef>
            <a:effectRef idx="0">
              <a:schemeClr val="accent1"/>
            </a:effectRef>
            <a:fontRef idx="minor">
              <a:schemeClr val="tx1"/>
            </a:fontRef>
          </p:style>
        </p:cxnSp>
        <p:pic>
          <p:nvPicPr>
            <p:cNvPr id="15368" name="29 Imagen" descr="LOGO TRANSMISION.gif"/>
            <p:cNvPicPr>
              <a:picLocks noChangeAspect="1"/>
            </p:cNvPicPr>
            <p:nvPr/>
          </p:nvPicPr>
          <p:blipFill>
            <a:blip r:embed="rId4" cstate="print"/>
            <a:srcRect/>
            <a:stretch>
              <a:fillRect/>
            </a:stretch>
          </p:blipFill>
          <p:spPr bwMode="auto">
            <a:xfrm>
              <a:off x="2426" y="4050"/>
              <a:ext cx="881" cy="300"/>
            </a:xfrm>
            <a:prstGeom prst="rect">
              <a:avLst/>
            </a:prstGeom>
            <a:noFill/>
            <a:ln w="9525">
              <a:noFill/>
              <a:miter lim="800000"/>
              <a:headEnd/>
              <a:tailEnd/>
            </a:ln>
          </p:spPr>
        </p:pic>
      </p:grpSp>
      <p:pic>
        <p:nvPicPr>
          <p:cNvPr id="15366" name="Picture 23" descr="colage"/>
          <p:cNvPicPr>
            <a:picLocks noChangeAspect="1" noChangeArrowheads="1"/>
          </p:cNvPicPr>
          <p:nvPr/>
        </p:nvPicPr>
        <p:blipFill>
          <a:blip r:embed="rId5" cstate="print"/>
          <a:srcRect/>
          <a:stretch>
            <a:fillRect/>
          </a:stretch>
        </p:blipFill>
        <p:spPr bwMode="auto">
          <a:xfrm>
            <a:off x="0" y="0"/>
            <a:ext cx="2916238" cy="22177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3"/>
          <p:cNvSpPr txBox="1">
            <a:spLocks noChangeArrowheads="1"/>
          </p:cNvSpPr>
          <p:nvPr/>
        </p:nvSpPr>
        <p:spPr bwMode="auto">
          <a:xfrm>
            <a:off x="34925" y="12700"/>
            <a:ext cx="7705725" cy="822325"/>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400" i="0">
                <a:solidFill>
                  <a:srgbClr val="FFFFFF"/>
                </a:solidFill>
              </a:rPr>
              <a:t>S</a:t>
            </a:r>
            <a:r>
              <a:rPr lang="es-MX" sz="2000" i="0">
                <a:solidFill>
                  <a:srgbClr val="FFFFFF"/>
                </a:solidFill>
                <a:latin typeface="Arial" charset="0"/>
              </a:rPr>
              <a:t>ubgerencia de Control</a:t>
            </a:r>
            <a:endParaRPr lang="es-ES" sz="2000" b="0" i="0">
              <a:solidFill>
                <a:srgbClr val="FFFFFF"/>
              </a:solidFill>
              <a:latin typeface="Arial" charset="0"/>
            </a:endParaRPr>
          </a:p>
        </p:txBody>
      </p:sp>
      <p:sp>
        <p:nvSpPr>
          <p:cNvPr id="1597488" name="Rectangle 48"/>
          <p:cNvSpPr>
            <a:spLocks noChangeArrowheads="1"/>
          </p:cNvSpPr>
          <p:nvPr/>
        </p:nvSpPr>
        <p:spPr bwMode="auto">
          <a:xfrm>
            <a:off x="2195736" y="1022350"/>
            <a:ext cx="4608512" cy="461665"/>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400" i="0" dirty="0" smtClean="0">
                <a:solidFill>
                  <a:srgbClr val="669900"/>
                </a:solidFill>
              </a:rPr>
              <a:t>CONTENIDO</a:t>
            </a:r>
            <a:endParaRPr lang="es-ES" sz="2400" i="0" dirty="0">
              <a:solidFill>
                <a:srgbClr val="FFFFFF"/>
              </a:solidFill>
            </a:endParaRPr>
          </a:p>
        </p:txBody>
      </p:sp>
      <p:sp>
        <p:nvSpPr>
          <p:cNvPr id="16387" name="Text Box 44">
            <a:hlinkClick r:id="rId2" action="ppaction://hlinksldjump"/>
          </p:cNvPr>
          <p:cNvSpPr txBox="1">
            <a:spLocks noChangeArrowheads="1"/>
          </p:cNvSpPr>
          <p:nvPr/>
        </p:nvSpPr>
        <p:spPr bwMode="auto">
          <a:xfrm>
            <a:off x="467544" y="1484784"/>
            <a:ext cx="8388350" cy="457200"/>
          </a:xfrm>
          <a:prstGeom prst="rect">
            <a:avLst/>
          </a:prstGeom>
          <a:gradFill rotWithShape="1">
            <a:gsLst>
              <a:gs pos="0">
                <a:srgbClr val="3B3B00"/>
              </a:gs>
              <a:gs pos="100000">
                <a:srgbClr val="808000"/>
              </a:gs>
            </a:gsLst>
            <a:lin ang="5400000" scaled="1"/>
          </a:gradFill>
          <a:ln w="9525">
            <a:noFill/>
            <a:miter lim="800000"/>
            <a:headEnd/>
            <a:tailEnd/>
          </a:ln>
        </p:spPr>
        <p:txBody>
          <a:bodyPr>
            <a:spAutoFit/>
          </a:bodyPr>
          <a:lstStyle/>
          <a:p>
            <a:r>
              <a:rPr lang="es-ES" sz="2400" b="0" i="0" dirty="0">
                <a:solidFill>
                  <a:srgbClr val="FFFFFF"/>
                </a:solidFill>
                <a:latin typeface="Arial" charset="0"/>
              </a:rPr>
              <a:t>1. </a:t>
            </a:r>
            <a:r>
              <a:rPr lang="es-ES" sz="2400" b="0" i="0" dirty="0" smtClean="0">
                <a:solidFill>
                  <a:srgbClr val="FFFFFF"/>
                </a:solidFill>
                <a:latin typeface="Arial" charset="0"/>
              </a:rPr>
              <a:t>Generalidades.</a:t>
            </a:r>
            <a:endParaRPr lang="es-ES" sz="2400" b="0" i="0" dirty="0">
              <a:solidFill>
                <a:srgbClr val="FFFFFF"/>
              </a:solidFill>
              <a:latin typeface="Arial" charset="0"/>
            </a:endParaRPr>
          </a:p>
        </p:txBody>
      </p:sp>
      <p:sp>
        <p:nvSpPr>
          <p:cNvPr id="16388" name="Text Box 44">
            <a:hlinkClick r:id="rId3" action="ppaction://hlinksldjump"/>
          </p:cNvPr>
          <p:cNvSpPr txBox="1">
            <a:spLocks noChangeArrowheads="1"/>
          </p:cNvSpPr>
          <p:nvPr/>
        </p:nvSpPr>
        <p:spPr bwMode="auto">
          <a:xfrm>
            <a:off x="467544" y="1988840"/>
            <a:ext cx="8388350" cy="457200"/>
          </a:xfrm>
          <a:prstGeom prst="rect">
            <a:avLst/>
          </a:prstGeom>
          <a:gradFill rotWithShape="1">
            <a:gsLst>
              <a:gs pos="0">
                <a:srgbClr val="3B3B00"/>
              </a:gs>
              <a:gs pos="100000">
                <a:srgbClr val="808000"/>
              </a:gs>
            </a:gsLst>
            <a:lin ang="5400000" scaled="1"/>
          </a:gradFill>
          <a:ln w="9525">
            <a:noFill/>
            <a:miter lim="800000"/>
            <a:headEnd/>
            <a:tailEnd/>
          </a:ln>
        </p:spPr>
        <p:txBody>
          <a:bodyPr>
            <a:spAutoFit/>
          </a:bodyPr>
          <a:lstStyle/>
          <a:p>
            <a:r>
              <a:rPr lang="es-ES" sz="2400" b="0" i="0" dirty="0">
                <a:solidFill>
                  <a:srgbClr val="FFFFFF"/>
                </a:solidFill>
                <a:latin typeface="Arial" charset="0"/>
              </a:rPr>
              <a:t>2. Fallas Relevantes</a:t>
            </a:r>
          </a:p>
        </p:txBody>
      </p:sp>
      <p:sp>
        <p:nvSpPr>
          <p:cNvPr id="16389" name="Text Box 44">
            <a:hlinkClick r:id="rId4" action="ppaction://hlinksldjump"/>
          </p:cNvPr>
          <p:cNvSpPr txBox="1">
            <a:spLocks noChangeArrowheads="1"/>
          </p:cNvSpPr>
          <p:nvPr/>
        </p:nvSpPr>
        <p:spPr bwMode="auto">
          <a:xfrm>
            <a:off x="395288" y="4365625"/>
            <a:ext cx="8388350" cy="457200"/>
          </a:xfrm>
          <a:prstGeom prst="rect">
            <a:avLst/>
          </a:prstGeom>
          <a:gradFill rotWithShape="1">
            <a:gsLst>
              <a:gs pos="0">
                <a:srgbClr val="3B3B00"/>
              </a:gs>
              <a:gs pos="100000">
                <a:srgbClr val="808000"/>
              </a:gs>
            </a:gsLst>
            <a:lin ang="5400000" scaled="1"/>
          </a:gradFill>
          <a:ln w="9525">
            <a:noFill/>
            <a:miter lim="800000"/>
            <a:headEnd/>
            <a:tailEnd/>
          </a:ln>
        </p:spPr>
        <p:txBody>
          <a:bodyPr>
            <a:spAutoFit/>
          </a:bodyPr>
          <a:lstStyle/>
          <a:p>
            <a:r>
              <a:rPr lang="es-ES" sz="2400" b="0" i="0" dirty="0">
                <a:solidFill>
                  <a:srgbClr val="FFFFFF"/>
                </a:solidFill>
                <a:latin typeface="Arial" charset="0"/>
              </a:rPr>
              <a:t>4. </a:t>
            </a:r>
            <a:r>
              <a:rPr lang="es-ES" sz="2400" b="0" i="0" dirty="0" smtClean="0">
                <a:solidFill>
                  <a:srgbClr val="FFFFFF"/>
                </a:solidFill>
                <a:latin typeface="Arial" charset="0"/>
              </a:rPr>
              <a:t>Avance de proyectos.</a:t>
            </a:r>
            <a:endParaRPr lang="es-ES" sz="2400" b="0" i="0" dirty="0">
              <a:solidFill>
                <a:srgbClr val="FFFFFF"/>
              </a:solidFill>
              <a:latin typeface="Arial" charset="0"/>
            </a:endParaRPr>
          </a:p>
        </p:txBody>
      </p:sp>
      <p:sp>
        <p:nvSpPr>
          <p:cNvPr id="16390" name="Text Box 44">
            <a:hlinkClick r:id="rId5" action="ppaction://hlinksldjump"/>
          </p:cNvPr>
          <p:cNvSpPr txBox="1">
            <a:spLocks noChangeArrowheads="1"/>
          </p:cNvSpPr>
          <p:nvPr/>
        </p:nvSpPr>
        <p:spPr bwMode="auto">
          <a:xfrm>
            <a:off x="467544" y="2492896"/>
            <a:ext cx="8388350" cy="457200"/>
          </a:xfrm>
          <a:prstGeom prst="rect">
            <a:avLst/>
          </a:prstGeom>
          <a:gradFill rotWithShape="1">
            <a:gsLst>
              <a:gs pos="0">
                <a:srgbClr val="3B3B00"/>
              </a:gs>
              <a:gs pos="100000">
                <a:srgbClr val="808000"/>
              </a:gs>
            </a:gsLst>
            <a:lin ang="5400000" scaled="1"/>
          </a:gradFill>
          <a:ln w="9525">
            <a:noFill/>
            <a:miter lim="800000"/>
            <a:headEnd/>
            <a:tailEnd/>
          </a:ln>
        </p:spPr>
        <p:txBody>
          <a:bodyPr>
            <a:spAutoFit/>
          </a:bodyPr>
          <a:lstStyle/>
          <a:p>
            <a:r>
              <a:rPr lang="es-ES" sz="2400" b="0" i="0" dirty="0">
                <a:solidFill>
                  <a:srgbClr val="FFFFFF"/>
                </a:solidFill>
                <a:latin typeface="Arial" charset="0"/>
              </a:rPr>
              <a:t>3. Indicadores IFCS - DCEV</a:t>
            </a:r>
          </a:p>
        </p:txBody>
      </p:sp>
      <p:sp>
        <p:nvSpPr>
          <p:cNvPr id="16391" name="Text Box 44">
            <a:hlinkClick r:id="rId4" action="ppaction://hlinksldjump"/>
          </p:cNvPr>
          <p:cNvSpPr txBox="1">
            <a:spLocks noChangeArrowheads="1"/>
          </p:cNvSpPr>
          <p:nvPr/>
        </p:nvSpPr>
        <p:spPr bwMode="auto">
          <a:xfrm>
            <a:off x="398463" y="5000625"/>
            <a:ext cx="8388350" cy="457200"/>
          </a:xfrm>
          <a:prstGeom prst="rect">
            <a:avLst/>
          </a:prstGeom>
          <a:gradFill rotWithShape="1">
            <a:gsLst>
              <a:gs pos="0">
                <a:srgbClr val="3B3B00"/>
              </a:gs>
              <a:gs pos="100000">
                <a:srgbClr val="808000"/>
              </a:gs>
            </a:gsLst>
            <a:lin ang="5400000" scaled="1"/>
          </a:gradFill>
          <a:ln w="9525">
            <a:noFill/>
            <a:miter lim="800000"/>
            <a:headEnd/>
            <a:tailEnd/>
          </a:ln>
        </p:spPr>
        <p:txBody>
          <a:bodyPr>
            <a:spAutoFit/>
          </a:bodyPr>
          <a:lstStyle/>
          <a:p>
            <a:r>
              <a:rPr lang="es-ES" sz="2400" b="0" i="0" dirty="0">
                <a:solidFill>
                  <a:srgbClr val="FFFFFF"/>
                </a:solidFill>
                <a:latin typeface="Arial" charset="0"/>
              </a:rPr>
              <a:t>5. </a:t>
            </a:r>
            <a:r>
              <a:rPr lang="es-ES" sz="2400" b="0" i="0" dirty="0" smtClean="0">
                <a:solidFill>
                  <a:srgbClr val="FFFFFF"/>
                </a:solidFill>
                <a:latin typeface="Arial" charset="0"/>
              </a:rPr>
              <a:t>Asuntos </a:t>
            </a:r>
            <a:r>
              <a:rPr lang="es-ES" sz="2400" b="0" i="0" dirty="0" err="1" smtClean="0">
                <a:solidFill>
                  <a:srgbClr val="FFFFFF"/>
                </a:solidFill>
                <a:latin typeface="Arial" charset="0"/>
              </a:rPr>
              <a:t>Tecnicos</a:t>
            </a:r>
            <a:r>
              <a:rPr lang="es-ES" sz="2400" b="0" i="0" dirty="0" smtClean="0">
                <a:solidFill>
                  <a:srgbClr val="FFFFFF"/>
                </a:solidFill>
                <a:latin typeface="Arial" charset="0"/>
              </a:rPr>
              <a:t> Administrativos.</a:t>
            </a:r>
            <a:endParaRPr lang="es-ES" sz="2400" b="0" i="0" dirty="0">
              <a:solidFill>
                <a:srgbClr val="FFFFFF"/>
              </a:solidFill>
              <a:latin typeface="Arial" charset="0"/>
            </a:endParaRP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8" name="Rectangle 48"/>
          <p:cNvSpPr>
            <a:spLocks noChangeArrowheads="1"/>
          </p:cNvSpPr>
          <p:nvPr/>
        </p:nvSpPr>
        <p:spPr bwMode="auto">
          <a:xfrm>
            <a:off x="1763688" y="836712"/>
            <a:ext cx="5473700" cy="396875"/>
          </a:xfrm>
          <a:prstGeom prst="rect">
            <a:avLst/>
          </a:prstGeom>
          <a:noFill/>
          <a:ln w="9525">
            <a:noFill/>
            <a:miter lim="800000"/>
            <a:headEnd/>
            <a:tailEnd/>
          </a:ln>
          <a:effectLst>
            <a:outerShdw dist="35921" dir="2700000" algn="ctr" rotWithShape="0">
              <a:srgbClr val="C0C0C0"/>
            </a:outerShdw>
          </a:effectLst>
        </p:spPr>
        <p:txBody>
          <a:bodyPr>
            <a:spAutoFit/>
          </a:bodyPr>
          <a:lstStyle/>
          <a:p>
            <a:pPr algn="ctr" eaLnBrk="0" hangingPunct="0">
              <a:defRPr/>
            </a:pPr>
            <a:r>
              <a:rPr lang="es-MX" sz="2000" i="0" dirty="0">
                <a:solidFill>
                  <a:srgbClr val="669900"/>
                </a:solidFill>
              </a:rPr>
              <a:t>1.- </a:t>
            </a:r>
            <a:r>
              <a:rPr lang="es-MX" sz="2000" i="0" dirty="0" smtClean="0">
                <a:solidFill>
                  <a:srgbClr val="669900"/>
                </a:solidFill>
              </a:rPr>
              <a:t>Glosario de Términos</a:t>
            </a:r>
            <a:endParaRPr lang="es-ES" sz="2000" i="0" dirty="0">
              <a:solidFill>
                <a:srgbClr val="FFFFFF"/>
              </a:solidFill>
            </a:endParaRPr>
          </a:p>
        </p:txBody>
      </p:sp>
      <p:sp>
        <p:nvSpPr>
          <p:cNvPr id="17410" name="3 CuadroTexto"/>
          <p:cNvSpPr txBox="1">
            <a:spLocks noChangeArrowheads="1"/>
          </p:cNvSpPr>
          <p:nvPr/>
        </p:nvSpPr>
        <p:spPr bwMode="auto">
          <a:xfrm>
            <a:off x="179512" y="1340768"/>
            <a:ext cx="8786812" cy="738664"/>
          </a:xfrm>
          <a:prstGeom prst="rect">
            <a:avLst/>
          </a:prstGeom>
          <a:noFill/>
          <a:ln w="9525">
            <a:noFill/>
            <a:miter lim="800000"/>
            <a:headEnd/>
            <a:tailEnd/>
          </a:ln>
        </p:spPr>
        <p:txBody>
          <a:bodyPr>
            <a:spAutoFit/>
          </a:bodyPr>
          <a:lstStyle/>
          <a:p>
            <a:pPr marL="742950" lvl="1" indent="-285750"/>
            <a:endParaRPr lang="es-MX" sz="1400" i="0" dirty="0">
              <a:solidFill>
                <a:schemeClr val="tx1"/>
              </a:solidFill>
            </a:endParaRPr>
          </a:p>
          <a:p>
            <a:pPr marL="742950" lvl="1" indent="-285750"/>
            <a:endParaRPr lang="es-MX" sz="1400" i="0" dirty="0">
              <a:solidFill>
                <a:schemeClr val="tx1"/>
              </a:solidFill>
            </a:endParaRPr>
          </a:p>
          <a:p>
            <a:pPr marL="742950" lvl="1" indent="-285750"/>
            <a:endParaRPr lang="es-MX" sz="1400" i="0" dirty="0">
              <a:solidFill>
                <a:schemeClr val="tx1"/>
              </a:solidFill>
            </a:endParaRPr>
          </a:p>
        </p:txBody>
      </p:sp>
      <p:sp>
        <p:nvSpPr>
          <p:cNvPr id="17411"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6" name="5 CuadroTexto"/>
          <p:cNvSpPr txBox="1"/>
          <p:nvPr/>
        </p:nvSpPr>
        <p:spPr>
          <a:xfrm>
            <a:off x="1043608" y="1772816"/>
            <a:ext cx="3417923" cy="1323439"/>
          </a:xfrm>
          <a:prstGeom prst="rect">
            <a:avLst/>
          </a:prstGeom>
          <a:noFill/>
        </p:spPr>
        <p:txBody>
          <a:bodyPr wrap="none" rtlCol="0">
            <a:spAutoFit/>
          </a:bodyPr>
          <a:lstStyle/>
          <a:p>
            <a:pPr>
              <a:buFont typeface="Arial" pitchFamily="34" charset="0"/>
              <a:buChar char="•"/>
            </a:pPr>
            <a:r>
              <a:rPr lang="es-MX" dirty="0" smtClean="0">
                <a:solidFill>
                  <a:srgbClr val="1116F7"/>
                </a:solidFill>
              </a:rPr>
              <a:t>  IED  o DEI  </a:t>
            </a:r>
            <a:r>
              <a:rPr lang="es-MX" dirty="0" err="1" smtClean="0">
                <a:solidFill>
                  <a:srgbClr val="1116F7"/>
                </a:solidFill>
              </a:rPr>
              <a:t>Intelligent</a:t>
            </a:r>
            <a:r>
              <a:rPr lang="es-MX" dirty="0" smtClean="0">
                <a:solidFill>
                  <a:srgbClr val="1116F7"/>
                </a:solidFill>
              </a:rPr>
              <a:t> </a:t>
            </a:r>
            <a:r>
              <a:rPr lang="es-MX" dirty="0" err="1" smtClean="0">
                <a:solidFill>
                  <a:srgbClr val="1116F7"/>
                </a:solidFill>
              </a:rPr>
              <a:t>Electronic</a:t>
            </a:r>
            <a:r>
              <a:rPr lang="es-MX" dirty="0" smtClean="0">
                <a:solidFill>
                  <a:srgbClr val="1116F7"/>
                </a:solidFill>
              </a:rPr>
              <a:t> </a:t>
            </a:r>
            <a:r>
              <a:rPr lang="es-MX" dirty="0" err="1" smtClean="0">
                <a:solidFill>
                  <a:srgbClr val="1116F7"/>
                </a:solidFill>
              </a:rPr>
              <a:t>Device</a:t>
            </a:r>
            <a:r>
              <a:rPr lang="es-MX" dirty="0" smtClean="0">
                <a:solidFill>
                  <a:srgbClr val="1116F7"/>
                </a:solidFill>
              </a:rPr>
              <a:t>.</a:t>
            </a:r>
          </a:p>
          <a:p>
            <a:pPr>
              <a:buFont typeface="Arial" pitchFamily="34" charset="0"/>
              <a:buChar char="•"/>
            </a:pPr>
            <a:r>
              <a:rPr lang="es-MX" dirty="0" smtClean="0">
                <a:solidFill>
                  <a:srgbClr val="1116F7"/>
                </a:solidFill>
              </a:rPr>
              <a:t>RTU o UTR    Unidad Terminal Remota</a:t>
            </a:r>
          </a:p>
          <a:p>
            <a:pPr>
              <a:buFont typeface="Arial" pitchFamily="34" charset="0"/>
              <a:buChar char="•"/>
            </a:pPr>
            <a:r>
              <a:rPr lang="es-MX" dirty="0" smtClean="0">
                <a:solidFill>
                  <a:srgbClr val="1116F7"/>
                </a:solidFill>
              </a:rPr>
              <a:t>SCADA   </a:t>
            </a:r>
            <a:r>
              <a:rPr lang="es-MX" dirty="0" err="1" smtClean="0">
                <a:solidFill>
                  <a:srgbClr val="1116F7"/>
                </a:solidFill>
              </a:rPr>
              <a:t>Supervisory</a:t>
            </a:r>
            <a:r>
              <a:rPr lang="es-MX" dirty="0" smtClean="0">
                <a:solidFill>
                  <a:srgbClr val="1116F7"/>
                </a:solidFill>
              </a:rPr>
              <a:t> Control and Data </a:t>
            </a:r>
            <a:r>
              <a:rPr lang="es-MX" dirty="0" err="1" smtClean="0">
                <a:solidFill>
                  <a:srgbClr val="1116F7"/>
                </a:solidFill>
              </a:rPr>
              <a:t>Acquisition</a:t>
            </a:r>
            <a:endParaRPr lang="es-MX" dirty="0" smtClean="0">
              <a:solidFill>
                <a:srgbClr val="1116F7"/>
              </a:solidFill>
            </a:endParaRPr>
          </a:p>
          <a:p>
            <a:pPr>
              <a:buFont typeface="Arial" pitchFamily="34" charset="0"/>
              <a:buChar char="•"/>
            </a:pPr>
            <a:r>
              <a:rPr lang="es-MX" dirty="0" smtClean="0">
                <a:solidFill>
                  <a:srgbClr val="1116F7"/>
                </a:solidFill>
              </a:rPr>
              <a:t>SICLE  Sistema de Control Local de Estación.</a:t>
            </a:r>
          </a:p>
          <a:p>
            <a:pPr>
              <a:buFont typeface="Arial" pitchFamily="34" charset="0"/>
              <a:buChar char="•"/>
            </a:pPr>
            <a:r>
              <a:rPr lang="es-MX" dirty="0" smtClean="0">
                <a:solidFill>
                  <a:srgbClr val="1116F7"/>
                </a:solidFill>
              </a:rPr>
              <a:t>CCL  (o SSL) Consola de Control Local.</a:t>
            </a:r>
          </a:p>
          <a:p>
            <a:pPr>
              <a:buFont typeface="Arial" pitchFamily="34" charset="0"/>
              <a:buChar char="•"/>
            </a:pPr>
            <a:r>
              <a:rPr lang="es-MX" dirty="0" smtClean="0">
                <a:solidFill>
                  <a:srgbClr val="1116F7"/>
                </a:solidFill>
              </a:rPr>
              <a:t>DNP. </a:t>
            </a:r>
            <a:r>
              <a:rPr lang="es-MX" dirty="0" err="1" smtClean="0">
                <a:solidFill>
                  <a:srgbClr val="1116F7"/>
                </a:solidFill>
              </a:rPr>
              <a:t>Distributed</a:t>
            </a:r>
            <a:r>
              <a:rPr lang="es-MX" dirty="0" smtClean="0">
                <a:solidFill>
                  <a:srgbClr val="1116F7"/>
                </a:solidFill>
              </a:rPr>
              <a:t> Network </a:t>
            </a:r>
            <a:r>
              <a:rPr lang="es-MX" dirty="0" err="1" smtClean="0">
                <a:solidFill>
                  <a:srgbClr val="1116F7"/>
                </a:solidFill>
              </a:rPr>
              <a:t>Protocol</a:t>
            </a:r>
            <a:r>
              <a:rPr lang="es-MX" dirty="0" smtClean="0">
                <a:solidFill>
                  <a:srgbClr val="1116F7"/>
                </a:solidFill>
              </a:rPr>
              <a:t> </a:t>
            </a:r>
            <a:r>
              <a:rPr lang="es-MX" dirty="0" smtClean="0">
                <a:solidFill>
                  <a:srgbClr val="1116F7"/>
                </a:solidFill>
              </a:rPr>
              <a:t>3.0</a:t>
            </a:r>
          </a:p>
          <a:p>
            <a:pPr>
              <a:buFont typeface="Arial" pitchFamily="34" charset="0"/>
              <a:buChar char="•"/>
            </a:pPr>
            <a:r>
              <a:rPr lang="es-MX" dirty="0" smtClean="0">
                <a:solidFill>
                  <a:srgbClr val="1116F7"/>
                </a:solidFill>
              </a:rPr>
              <a:t>MCAD   Modulo de Control y Adquisición de Datos</a:t>
            </a:r>
            <a:endParaRPr lang="es-MX" dirty="0" smtClean="0">
              <a:solidFill>
                <a:srgbClr val="1116F7"/>
              </a:solidFill>
            </a:endParaRPr>
          </a:p>
          <a:p>
            <a:pPr>
              <a:buFont typeface="Arial" pitchFamily="34" charset="0"/>
              <a:buChar char="•"/>
            </a:pPr>
            <a:endParaRPr lang="es-MX" dirty="0">
              <a:solidFill>
                <a:srgbClr val="1116F7"/>
              </a:solidFill>
            </a:endParaRP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ChangeArrowheads="1"/>
          </p:cNvSpPr>
          <p:nvPr/>
        </p:nvSpPr>
        <p:spPr bwMode="auto">
          <a:xfrm>
            <a:off x="0" y="0"/>
            <a:ext cx="7524750" cy="7620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just">
              <a:defRPr/>
            </a:pPr>
            <a:r>
              <a:rPr lang="es-MX" sz="2400" i="0">
                <a:solidFill>
                  <a:srgbClr val="FFFFFF"/>
                </a:solidFill>
              </a:rPr>
              <a:t>Gerencia Regional de Transmisión Norte</a:t>
            </a:r>
          </a:p>
          <a:p>
            <a:pPr algn="just">
              <a:defRPr/>
            </a:pPr>
            <a:r>
              <a:rPr lang="es-MX" sz="2000" i="0">
                <a:solidFill>
                  <a:srgbClr val="FFFFFF"/>
                </a:solidFill>
                <a:latin typeface="Arial" charset="0"/>
              </a:rPr>
              <a:t>Subgerencia de Control</a:t>
            </a:r>
            <a:endParaRPr lang="es-ES" sz="2000" i="0">
              <a:solidFill>
                <a:srgbClr val="FFFFFF"/>
              </a:solidFill>
              <a:latin typeface="Arial" charset="0"/>
            </a:endParaRPr>
          </a:p>
        </p:txBody>
      </p:sp>
      <p:sp>
        <p:nvSpPr>
          <p:cNvPr id="33799" name="Rectangle 7"/>
          <p:cNvSpPr>
            <a:spLocks noChangeArrowheads="1"/>
          </p:cNvSpPr>
          <p:nvPr/>
        </p:nvSpPr>
        <p:spPr bwMode="auto">
          <a:xfrm>
            <a:off x="251520" y="764704"/>
            <a:ext cx="8352928" cy="677108"/>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lgn="ctr">
              <a:defRPr/>
            </a:pPr>
            <a:r>
              <a:rPr lang="es-MX" sz="1800" i="0" dirty="0" smtClean="0">
                <a:solidFill>
                  <a:srgbClr val="669900"/>
                </a:solidFill>
              </a:rPr>
              <a:t>2.- Componentes de un sistema de automatización de subestaciones</a:t>
            </a:r>
          </a:p>
          <a:p>
            <a:pPr>
              <a:defRPr/>
            </a:pPr>
            <a:endParaRPr lang="es-ES" sz="2000" i="0" dirty="0">
              <a:solidFill>
                <a:srgbClr val="669900"/>
              </a:solidFill>
            </a:endParaRPr>
          </a:p>
        </p:txBody>
      </p:sp>
      <p:sp>
        <p:nvSpPr>
          <p:cNvPr id="10" name="9 CuadroTexto"/>
          <p:cNvSpPr txBox="1"/>
          <p:nvPr/>
        </p:nvSpPr>
        <p:spPr>
          <a:xfrm>
            <a:off x="827584" y="4611231"/>
            <a:ext cx="7885492" cy="2246769"/>
          </a:xfrm>
          <a:prstGeom prst="rect">
            <a:avLst/>
          </a:prstGeom>
          <a:noFill/>
        </p:spPr>
        <p:txBody>
          <a:bodyPr wrap="square" rtlCol="0">
            <a:spAutoFit/>
          </a:bodyPr>
          <a:lstStyle/>
          <a:p>
            <a:r>
              <a:rPr lang="es-MX" dirty="0" smtClean="0">
                <a:solidFill>
                  <a:srgbClr val="1116F7"/>
                </a:solidFill>
              </a:rPr>
              <a:t>Un sistema de automatización de subestaciones, integra una variedad de dispositivos con tecnología de comunicaciones</a:t>
            </a:r>
          </a:p>
          <a:p>
            <a:r>
              <a:rPr lang="es-MX" dirty="0" smtClean="0">
                <a:solidFill>
                  <a:srgbClr val="1116F7"/>
                </a:solidFill>
              </a:rPr>
              <a:t>Para monitorear y controlar una subestación.</a:t>
            </a:r>
          </a:p>
          <a:p>
            <a:endParaRPr lang="es-MX" dirty="0" smtClean="0">
              <a:solidFill>
                <a:srgbClr val="1116F7"/>
              </a:solidFill>
            </a:endParaRPr>
          </a:p>
          <a:p>
            <a:r>
              <a:rPr lang="es-MX" dirty="0" smtClean="0">
                <a:solidFill>
                  <a:srgbClr val="1116F7"/>
                </a:solidFill>
              </a:rPr>
              <a:t>Se integran dispositivos </a:t>
            </a:r>
            <a:r>
              <a:rPr lang="es-MX" dirty="0" err="1" smtClean="0">
                <a:solidFill>
                  <a:srgbClr val="1116F7"/>
                </a:solidFill>
              </a:rPr>
              <a:t>micropocesador</a:t>
            </a:r>
            <a:r>
              <a:rPr lang="es-MX" dirty="0" smtClean="0">
                <a:solidFill>
                  <a:srgbClr val="1116F7"/>
                </a:solidFill>
              </a:rPr>
              <a:t> o IED, Dispositivos Electrónicos Inteligentes, para proporcionar las entradas</a:t>
            </a:r>
          </a:p>
          <a:p>
            <a:r>
              <a:rPr lang="es-MX" dirty="0" smtClean="0">
                <a:solidFill>
                  <a:srgbClr val="1116F7"/>
                </a:solidFill>
              </a:rPr>
              <a:t>Y salidas al sistema. Algunos ejemplos de </a:t>
            </a:r>
            <a:r>
              <a:rPr lang="es-MX" dirty="0" err="1" smtClean="0">
                <a:solidFill>
                  <a:srgbClr val="1116F7"/>
                </a:solidFill>
              </a:rPr>
              <a:t>IED’s</a:t>
            </a:r>
            <a:r>
              <a:rPr lang="es-MX" dirty="0" smtClean="0">
                <a:solidFill>
                  <a:srgbClr val="1116F7"/>
                </a:solidFill>
              </a:rPr>
              <a:t> son :</a:t>
            </a:r>
          </a:p>
          <a:p>
            <a:endParaRPr lang="es-MX" dirty="0" smtClean="0">
              <a:solidFill>
                <a:srgbClr val="1116F7"/>
              </a:solidFill>
            </a:endParaRPr>
          </a:p>
          <a:p>
            <a:r>
              <a:rPr lang="es-MX" dirty="0" smtClean="0">
                <a:solidFill>
                  <a:srgbClr val="1116F7"/>
                </a:solidFill>
              </a:rPr>
              <a:t>	Relevadores de Protección, Medidores, </a:t>
            </a:r>
            <a:r>
              <a:rPr lang="es-MX" dirty="0" err="1" smtClean="0">
                <a:solidFill>
                  <a:srgbClr val="1116F7"/>
                </a:solidFill>
              </a:rPr>
              <a:t>PLC’s</a:t>
            </a:r>
            <a:r>
              <a:rPr lang="es-MX" dirty="0" smtClean="0">
                <a:solidFill>
                  <a:srgbClr val="1116F7"/>
                </a:solidFill>
              </a:rPr>
              <a:t>, y Controladores de Equipo Primario, etc.</a:t>
            </a:r>
          </a:p>
          <a:p>
            <a:endParaRPr lang="es-MX" dirty="0" smtClean="0">
              <a:solidFill>
                <a:srgbClr val="1116F7"/>
              </a:solidFill>
            </a:endParaRPr>
          </a:p>
          <a:p>
            <a:endParaRPr lang="es-MX" dirty="0" smtClean="0">
              <a:solidFill>
                <a:srgbClr val="1116F7"/>
              </a:solidFill>
            </a:endParaRPr>
          </a:p>
          <a:p>
            <a:r>
              <a:rPr lang="es-MX" dirty="0" smtClean="0">
                <a:solidFill>
                  <a:srgbClr val="1116F7"/>
                </a:solidFill>
              </a:rPr>
              <a:t>El Equipo de Automatización, incluye distintas salidas al mundo exterior de la subestación, incluyendo :</a:t>
            </a:r>
          </a:p>
          <a:p>
            <a:endParaRPr lang="es-MX" dirty="0" smtClean="0">
              <a:solidFill>
                <a:srgbClr val="1116F7"/>
              </a:solidFill>
            </a:endParaRPr>
          </a:p>
          <a:p>
            <a:r>
              <a:rPr lang="es-MX" dirty="0" smtClean="0">
                <a:solidFill>
                  <a:srgbClr val="1116F7"/>
                </a:solidFill>
              </a:rPr>
              <a:t>Centros de Control</a:t>
            </a:r>
          </a:p>
          <a:p>
            <a:r>
              <a:rPr lang="es-MX" dirty="0" smtClean="0">
                <a:solidFill>
                  <a:srgbClr val="1116F7"/>
                </a:solidFill>
              </a:rPr>
              <a:t>Oficinas de Mantenimiento.</a:t>
            </a:r>
          </a:p>
          <a:p>
            <a:r>
              <a:rPr lang="es-MX" dirty="0" smtClean="0">
                <a:solidFill>
                  <a:srgbClr val="1116F7"/>
                </a:solidFill>
              </a:rPr>
              <a:t>Otras Subestaciones.</a:t>
            </a:r>
            <a:endParaRPr lang="es-MX" dirty="0">
              <a:solidFill>
                <a:srgbClr val="1116F7"/>
              </a:solidFill>
            </a:endParaRPr>
          </a:p>
        </p:txBody>
      </p:sp>
      <p:pic>
        <p:nvPicPr>
          <p:cNvPr id="1026" name="Picture 2"/>
          <p:cNvPicPr>
            <a:picLocks noChangeAspect="1" noChangeArrowheads="1"/>
          </p:cNvPicPr>
          <p:nvPr/>
        </p:nvPicPr>
        <p:blipFill>
          <a:blip r:embed="rId2" cstate="print"/>
          <a:srcRect/>
          <a:stretch>
            <a:fillRect/>
          </a:stretch>
        </p:blipFill>
        <p:spPr bwMode="auto">
          <a:xfrm>
            <a:off x="1619672" y="1124744"/>
            <a:ext cx="5976664" cy="3492069"/>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051050" y="836613"/>
            <a:ext cx="5473700" cy="396875"/>
          </a:xfrm>
          <a:prstGeom prst="rect">
            <a:avLst/>
          </a:prstGeom>
          <a:noFill/>
          <a:ln w="9525">
            <a:noFill/>
            <a:miter lim="800000"/>
            <a:headEnd/>
            <a:tailEnd/>
          </a:ln>
          <a:effectLst>
            <a:outerShdw dist="35921" dir="2700000" algn="ctr" rotWithShape="0">
              <a:srgbClr val="C0C0C0"/>
            </a:outerShdw>
          </a:effectLst>
        </p:spPr>
        <p:txBody>
          <a:bodyPr>
            <a:spAutoFit/>
          </a:bodyPr>
          <a:lstStyle/>
          <a:p>
            <a:pPr algn="ctr" eaLnBrk="0" hangingPunct="0">
              <a:defRPr/>
            </a:pPr>
            <a:r>
              <a:rPr lang="es-MX" sz="2000" i="0" dirty="0" smtClean="0">
                <a:solidFill>
                  <a:srgbClr val="669900"/>
                </a:solidFill>
              </a:rPr>
              <a:t>3.- Localización de un SA</a:t>
            </a:r>
            <a:endParaRPr lang="es-ES" sz="2000" i="0" dirty="0">
              <a:solidFill>
                <a:srgbClr val="FFFFFF"/>
              </a:solidFill>
            </a:endParaRPr>
          </a:p>
        </p:txBody>
      </p:sp>
      <p:sp>
        <p:nvSpPr>
          <p:cNvPr id="21506"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21507" name="Text Box 8"/>
          <p:cNvSpPr txBox="1">
            <a:spLocks noChangeArrowheads="1"/>
          </p:cNvSpPr>
          <p:nvPr/>
        </p:nvSpPr>
        <p:spPr bwMode="auto">
          <a:xfrm>
            <a:off x="592138" y="1341438"/>
            <a:ext cx="7681912" cy="5047536"/>
          </a:xfrm>
          <a:prstGeom prst="rect">
            <a:avLst/>
          </a:prstGeom>
          <a:noFill/>
          <a:ln w="9525">
            <a:noFill/>
            <a:miter lim="800000"/>
            <a:headEnd/>
            <a:tailEnd/>
          </a:ln>
          <a:effectLst>
            <a:prstShdw prst="shdw17" dist="17961" dir="2700000">
              <a:srgbClr val="997A7A"/>
            </a:prstShdw>
          </a:effectLst>
        </p:spPr>
        <p:txBody>
          <a:bodyPr>
            <a:spAutoFit/>
          </a:bodyPr>
          <a:lstStyle/>
          <a:p>
            <a:r>
              <a:rPr lang="es-ES" sz="1400" b="0" i="0" dirty="0" smtClean="0">
                <a:solidFill>
                  <a:schemeClr val="tx1"/>
                </a:solidFill>
              </a:rPr>
              <a:t>Centralizado :</a:t>
            </a:r>
          </a:p>
          <a:p>
            <a:endParaRPr lang="es-ES" sz="1400" b="0" i="0" dirty="0" smtClean="0">
              <a:solidFill>
                <a:schemeClr val="tx1"/>
              </a:solidFill>
            </a:endParaRPr>
          </a:p>
          <a:p>
            <a:pPr lvl="1">
              <a:buFont typeface="Arial" pitchFamily="34" charset="0"/>
              <a:buChar char="•"/>
            </a:pPr>
            <a:r>
              <a:rPr lang="es-ES" sz="1400" b="0" i="0" dirty="0" smtClean="0">
                <a:solidFill>
                  <a:schemeClr val="tx1"/>
                </a:solidFill>
              </a:rPr>
              <a:t>Instalación mas simple.</a:t>
            </a:r>
          </a:p>
          <a:p>
            <a:pPr lvl="1">
              <a:buFont typeface="Arial" pitchFamily="34" charset="0"/>
              <a:buChar char="•"/>
            </a:pPr>
            <a:r>
              <a:rPr lang="es-ES" sz="1400" b="0" i="0" dirty="0" smtClean="0">
                <a:solidFill>
                  <a:schemeClr val="tx1"/>
                </a:solidFill>
              </a:rPr>
              <a:t>Al estar concentrado afecta la seguridad de la instalación, por fuego, error humano, etc.</a:t>
            </a:r>
          </a:p>
          <a:p>
            <a:pPr lvl="1">
              <a:buFont typeface="Arial" pitchFamily="34" charset="0"/>
              <a:buChar char="•"/>
            </a:pPr>
            <a:r>
              <a:rPr lang="es-ES" sz="1400" b="0" i="0" dirty="0" smtClean="0">
                <a:solidFill>
                  <a:schemeClr val="tx1"/>
                </a:solidFill>
              </a:rPr>
              <a:t>Sin embargo es el método más utilizado.</a:t>
            </a:r>
          </a:p>
          <a:p>
            <a:pPr lvl="1">
              <a:buFont typeface="Arial" pitchFamily="34" charset="0"/>
              <a:buChar char="•"/>
            </a:pPr>
            <a:endParaRPr lang="es-ES" sz="1400" b="0" i="0" dirty="0" smtClean="0">
              <a:solidFill>
                <a:schemeClr val="tx1"/>
              </a:solidFill>
            </a:endParaRPr>
          </a:p>
          <a:p>
            <a:r>
              <a:rPr lang="es-ES" sz="1400" b="0" i="0" dirty="0" smtClean="0">
                <a:solidFill>
                  <a:schemeClr val="tx1"/>
                </a:solidFill>
              </a:rPr>
              <a:t>Distribuido :</a:t>
            </a:r>
          </a:p>
          <a:p>
            <a:endParaRPr lang="es-ES" sz="1400" b="0" i="0" dirty="0" smtClean="0">
              <a:solidFill>
                <a:schemeClr val="tx1"/>
              </a:solidFill>
            </a:endParaRPr>
          </a:p>
          <a:p>
            <a:pPr lvl="1">
              <a:buFont typeface="Arial" pitchFamily="34" charset="0"/>
              <a:buChar char="•"/>
            </a:pPr>
            <a:r>
              <a:rPr lang="es-ES" sz="1400" b="0" i="0" dirty="0" smtClean="0">
                <a:solidFill>
                  <a:schemeClr val="tx1"/>
                </a:solidFill>
              </a:rPr>
              <a:t>Los componentes se colocan en cada sección de tablero en la caseta de control, o incluso en cada uno de los equipos en el patio de la subestación.</a:t>
            </a:r>
          </a:p>
          <a:p>
            <a:pPr lvl="1">
              <a:buFont typeface="Arial" pitchFamily="34" charset="0"/>
              <a:buChar char="•"/>
            </a:pPr>
            <a:r>
              <a:rPr lang="es-ES" sz="1400" b="0" i="0" dirty="0" smtClean="0">
                <a:solidFill>
                  <a:schemeClr val="tx1"/>
                </a:solidFill>
              </a:rPr>
              <a:t>Es mas </a:t>
            </a:r>
            <a:r>
              <a:rPr lang="es-ES" sz="1400" b="0" i="0" dirty="0" err="1" smtClean="0">
                <a:solidFill>
                  <a:schemeClr val="tx1"/>
                </a:solidFill>
              </a:rPr>
              <a:t>cosotoso</a:t>
            </a:r>
            <a:r>
              <a:rPr lang="es-ES" sz="1400" b="0" i="0" dirty="0" smtClean="0">
                <a:solidFill>
                  <a:schemeClr val="tx1"/>
                </a:solidFill>
              </a:rPr>
              <a:t>.</a:t>
            </a:r>
          </a:p>
          <a:p>
            <a:pPr lvl="1">
              <a:buFont typeface="Arial" pitchFamily="34" charset="0"/>
              <a:buChar char="•"/>
            </a:pPr>
            <a:r>
              <a:rPr lang="es-ES" sz="1400" b="0" i="0" dirty="0" smtClean="0">
                <a:solidFill>
                  <a:schemeClr val="tx1"/>
                </a:solidFill>
              </a:rPr>
              <a:t>Brinda mayor seguridad a la instalación, si las funciones de los dispositivos se agrupan de manera lógica.</a:t>
            </a:r>
          </a:p>
          <a:p>
            <a:pPr lvl="1">
              <a:buFont typeface="Arial" pitchFamily="34" charset="0"/>
              <a:buChar char="•"/>
            </a:pPr>
            <a:r>
              <a:rPr lang="es-ES" sz="1400" b="0" i="0" dirty="0" smtClean="0">
                <a:solidFill>
                  <a:schemeClr val="tx1"/>
                </a:solidFill>
              </a:rPr>
              <a:t>Muchas instalaciones han abandonado el uso de mímicos unifilares, distribuyendo las funciones de indicación y control en cada sección de tablero.</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Al aumentar las distancias en las subestaciones requiere diferentes enlaces de comunicación entre los dispositivos :</a:t>
            </a:r>
          </a:p>
          <a:p>
            <a:pPr lvl="3">
              <a:buFont typeface="Arial" pitchFamily="34" charset="0"/>
              <a:buChar char="•"/>
            </a:pPr>
            <a:r>
              <a:rPr lang="es-ES" sz="1400" b="0" i="0" dirty="0" smtClean="0">
                <a:solidFill>
                  <a:schemeClr val="tx1"/>
                </a:solidFill>
              </a:rPr>
              <a:t>RS-232,  RS485, UTP, Ethernet, e incluso Fibra Óptica.</a:t>
            </a:r>
          </a:p>
          <a:p>
            <a:pPr lvl="3">
              <a:buFont typeface="Arial" pitchFamily="34" charset="0"/>
              <a:buChar char="•"/>
            </a:pPr>
            <a:endParaRPr lang="es-ES" sz="1400" b="0" i="0" dirty="0" smtClean="0">
              <a:solidFill>
                <a:schemeClr val="tx1"/>
              </a:solidFill>
            </a:endParaRPr>
          </a:p>
          <a:p>
            <a:pPr lvl="3">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El uso de sistemas de baja potencia (menor a 50 V), reduce costos de cableado, ya que permite utilizar calibres mas pequeños.</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051050" y="836613"/>
            <a:ext cx="5473700" cy="396875"/>
          </a:xfrm>
          <a:prstGeom prst="rect">
            <a:avLst/>
          </a:prstGeom>
          <a:noFill/>
          <a:ln w="9525">
            <a:noFill/>
            <a:miter lim="800000"/>
            <a:headEnd/>
            <a:tailEnd/>
          </a:ln>
          <a:effectLst>
            <a:outerShdw dist="35921" dir="2700000" algn="ctr" rotWithShape="0">
              <a:srgbClr val="C0C0C0"/>
            </a:outerShdw>
          </a:effectLst>
        </p:spPr>
        <p:txBody>
          <a:bodyPr>
            <a:spAutoFit/>
          </a:bodyPr>
          <a:lstStyle/>
          <a:p>
            <a:pPr algn="ctr" eaLnBrk="0" hangingPunct="0">
              <a:defRPr/>
            </a:pPr>
            <a:r>
              <a:rPr lang="es-MX" sz="2000" i="0" dirty="0" smtClean="0">
                <a:solidFill>
                  <a:srgbClr val="669900"/>
                </a:solidFill>
              </a:rPr>
              <a:t>4.- Ambiente en una subestación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4616648"/>
          </a:xfrm>
          <a:prstGeom prst="rect">
            <a:avLst/>
          </a:prstGeom>
          <a:noFill/>
          <a:ln w="9525">
            <a:noFill/>
            <a:miter lim="800000"/>
            <a:headEnd/>
            <a:tailEnd/>
          </a:ln>
          <a:effectLst>
            <a:prstShdw prst="shdw17" dist="17961" dir="2700000">
              <a:srgbClr val="997A7A"/>
            </a:prstShdw>
          </a:effectLst>
        </p:spPr>
        <p:txBody>
          <a:bodyPr>
            <a:spAutoFit/>
          </a:bodyPr>
          <a:lstStyle/>
          <a:p>
            <a:r>
              <a:rPr lang="es-ES" sz="1400" b="0" i="0" dirty="0" smtClean="0">
                <a:solidFill>
                  <a:schemeClr val="tx1"/>
                </a:solidFill>
              </a:rPr>
              <a:t>El ambiente de subestaciones representa un gran desafío para el diseño electrónico.:</a:t>
            </a:r>
          </a:p>
          <a:p>
            <a:endParaRPr lang="es-ES" sz="1400" b="0" i="0" dirty="0" smtClean="0">
              <a:solidFill>
                <a:schemeClr val="tx1"/>
              </a:solidFill>
            </a:endParaRPr>
          </a:p>
          <a:p>
            <a:pPr lvl="1">
              <a:buFont typeface="Arial" pitchFamily="34" charset="0"/>
              <a:buChar char="•"/>
            </a:pPr>
            <a:r>
              <a:rPr lang="es-ES" sz="1400" b="0" i="0" dirty="0" smtClean="0">
                <a:solidFill>
                  <a:schemeClr val="tx1"/>
                </a:solidFill>
              </a:rPr>
              <a:t>Temperaturas bajo cero, hasta 50 grados C.</a:t>
            </a:r>
          </a:p>
          <a:p>
            <a:pPr lvl="1">
              <a:buFont typeface="Arial" pitchFamily="34" charset="0"/>
              <a:buChar char="•"/>
            </a:pPr>
            <a:r>
              <a:rPr lang="es-ES" sz="1400" b="0" i="0" dirty="0" smtClean="0">
                <a:solidFill>
                  <a:schemeClr val="tx1"/>
                </a:solidFill>
              </a:rPr>
              <a:t>En algunas ocasiones no se cuenta con aire acondicionado o calefacción.</a:t>
            </a:r>
          </a:p>
          <a:p>
            <a:pPr lvl="1">
              <a:buFont typeface="Arial" pitchFamily="34" charset="0"/>
              <a:buChar char="•"/>
            </a:pPr>
            <a:r>
              <a:rPr lang="es-ES" sz="1400" b="0" i="0" dirty="0" smtClean="0">
                <a:solidFill>
                  <a:schemeClr val="tx1"/>
                </a:solidFill>
              </a:rPr>
              <a:t>Los cambios de temperatura, ejercen presión sobre la estabilidad de los componentes de medición y los de proceso.</a:t>
            </a:r>
          </a:p>
          <a:p>
            <a:pPr lvl="1">
              <a:buFont typeface="Arial" pitchFamily="34" charset="0"/>
              <a:buChar char="•"/>
            </a:pPr>
            <a:r>
              <a:rPr lang="es-ES" sz="1400" b="0" i="0" dirty="0" smtClean="0">
                <a:solidFill>
                  <a:schemeClr val="tx1"/>
                </a:solidFill>
              </a:rPr>
              <a:t>Cuando los equipos se instalan en el patio de la subestación, el problema de temperatura se agrava.</a:t>
            </a:r>
          </a:p>
          <a:p>
            <a:pPr lvl="1">
              <a:buFont typeface="Arial" pitchFamily="34" charset="0"/>
              <a:buChar char="•"/>
            </a:pPr>
            <a:r>
              <a:rPr lang="es-ES" sz="1400" b="0" i="0" dirty="0" smtClean="0">
                <a:solidFill>
                  <a:schemeClr val="tx1"/>
                </a:solidFill>
              </a:rPr>
              <a:t>Deben protegerse contra condensación, lluvia, polvo.</a:t>
            </a:r>
          </a:p>
          <a:p>
            <a:pPr lvl="1">
              <a:buFont typeface="Arial" pitchFamily="34" charset="0"/>
              <a:buChar char="•"/>
            </a:pPr>
            <a:endParaRPr lang="es-ES" sz="1400" b="0" i="0" dirty="0" smtClean="0">
              <a:solidFill>
                <a:schemeClr val="tx1"/>
              </a:solidFill>
            </a:endParaRPr>
          </a:p>
          <a:p>
            <a:endParaRPr lang="es-ES" sz="1400" b="0" i="0" dirty="0" smtClean="0">
              <a:solidFill>
                <a:schemeClr val="tx1"/>
              </a:solidFill>
            </a:endParaRPr>
          </a:p>
          <a:p>
            <a:pPr lvl="1">
              <a:buFont typeface="Arial" pitchFamily="34" charset="0"/>
              <a:buChar char="•"/>
            </a:pPr>
            <a:r>
              <a:rPr lang="es-ES" sz="1400" b="0" i="0" dirty="0" smtClean="0">
                <a:solidFill>
                  <a:schemeClr val="tx1"/>
                </a:solidFill>
              </a:rPr>
              <a:t>El ambiente eléctrico de la subestación también es severo con altos componentes de ruido y transitorios eléctricos</a:t>
            </a:r>
          </a:p>
          <a:p>
            <a:pPr lvl="1">
              <a:buFont typeface="Arial" pitchFamily="34" charset="0"/>
              <a:buChar char="•"/>
            </a:pPr>
            <a:r>
              <a:rPr lang="es-ES" sz="1400" b="0" i="0" dirty="0" smtClean="0">
                <a:solidFill>
                  <a:schemeClr val="tx1"/>
                </a:solidFill>
              </a:rPr>
              <a:t>La operación de interruptores de desconexión de altos voltajes pueden generar picos  transitorios que se reflejan en toda la subestación a través de los cables que entran o salen de la caseta hacia la subestación, o bien a través de la alimentación de baterías.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Para evitar lo anterior, es necesario un efectivo sistema de tierras.</a:t>
            </a:r>
          </a:p>
          <a:p>
            <a:pPr lvl="1">
              <a:buFont typeface="Arial" pitchFamily="34" charset="0"/>
              <a:buChar char="•"/>
            </a:pPr>
            <a:r>
              <a:rPr lang="es-ES" sz="1400" b="0" i="0" dirty="0" smtClean="0">
                <a:solidFill>
                  <a:schemeClr val="tx1"/>
                </a:solidFill>
              </a:rPr>
              <a:t>Es requerido también el uso de supresores de picos.</a:t>
            </a:r>
          </a:p>
          <a:p>
            <a:pPr lvl="1">
              <a:buFont typeface="Arial" pitchFamily="34" charset="0"/>
              <a:buChar char="•"/>
            </a:pPr>
            <a:r>
              <a:rPr lang="es-ES" sz="1400" b="0" i="0" dirty="0" smtClean="0">
                <a:solidFill>
                  <a:schemeClr val="tx1"/>
                </a:solidFill>
              </a:rPr>
              <a:t>Se recomienda en muchos casos el uso de aislamiento óptico.</a:t>
            </a:r>
          </a:p>
          <a:p>
            <a:pPr lvl="1">
              <a:buFont typeface="Arial" pitchFamily="34" charset="0"/>
              <a:buChar char="•"/>
            </a:pPr>
            <a:endParaRPr lang="es-ES" sz="1400" b="0" i="0" dirty="0" smtClean="0">
              <a:solidFill>
                <a:schemeClr val="tx1"/>
              </a:solidFill>
            </a:endParaRP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051050" y="836613"/>
            <a:ext cx="5473700" cy="396875"/>
          </a:xfrm>
          <a:prstGeom prst="rect">
            <a:avLst/>
          </a:prstGeom>
          <a:noFill/>
          <a:ln w="9525">
            <a:noFill/>
            <a:miter lim="800000"/>
            <a:headEnd/>
            <a:tailEnd/>
          </a:ln>
          <a:effectLst>
            <a:outerShdw dist="35921" dir="2700000" algn="ctr" rotWithShape="0">
              <a:srgbClr val="C0C0C0"/>
            </a:outerShdw>
          </a:effectLst>
        </p:spPr>
        <p:txBody>
          <a:bodyPr>
            <a:spAutoFit/>
          </a:bodyPr>
          <a:lstStyle/>
          <a:p>
            <a:pPr algn="ctr" eaLnBrk="0" hangingPunct="0">
              <a:defRPr/>
            </a:pPr>
            <a:r>
              <a:rPr lang="es-MX" sz="2000" i="0" dirty="0" smtClean="0">
                <a:solidFill>
                  <a:srgbClr val="669900"/>
                </a:solidFill>
              </a:rPr>
              <a:t>5.- Adquisición Analógica</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4616648"/>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Parámetros del sistema como KV, MW, </a:t>
            </a:r>
            <a:r>
              <a:rPr lang="es-ES" sz="1400" b="0" i="0" dirty="0" err="1" smtClean="0">
                <a:solidFill>
                  <a:schemeClr val="tx1"/>
                </a:solidFill>
              </a:rPr>
              <a:t>MVars</a:t>
            </a:r>
            <a:r>
              <a:rPr lang="es-ES" sz="1400" b="0" i="0" dirty="0" smtClean="0">
                <a:solidFill>
                  <a:schemeClr val="tx1"/>
                </a:solidFill>
              </a:rPr>
              <a:t>, </a:t>
            </a:r>
            <a:r>
              <a:rPr lang="es-ES" sz="1400" b="0" i="0" dirty="0" err="1" smtClean="0">
                <a:solidFill>
                  <a:schemeClr val="tx1"/>
                </a:solidFill>
              </a:rPr>
              <a:t>Amps</a:t>
            </a:r>
            <a:r>
              <a:rPr lang="es-ES" sz="1400" b="0" i="0" dirty="0" smtClean="0">
                <a:solidFill>
                  <a:schemeClr val="tx1"/>
                </a:solidFill>
              </a:rPr>
              <a:t> para generadores, líneas de transmisión, bancos de transformación, Buses y alimentadores de distribución.</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Mediciones de Energía como  </a:t>
            </a:r>
            <a:r>
              <a:rPr lang="es-ES" sz="1400" b="0" i="0" dirty="0" err="1" smtClean="0">
                <a:solidFill>
                  <a:schemeClr val="tx1"/>
                </a:solidFill>
              </a:rPr>
              <a:t>Kilowats</a:t>
            </a:r>
            <a:r>
              <a:rPr lang="es-ES" sz="1400" b="0" i="0" dirty="0" smtClean="0">
                <a:solidFill>
                  <a:schemeClr val="tx1"/>
                </a:solidFill>
              </a:rPr>
              <a:t> </a:t>
            </a:r>
            <a:r>
              <a:rPr lang="es-ES" sz="1400" b="0" i="0" dirty="0" smtClean="0">
                <a:solidFill>
                  <a:schemeClr val="tx1"/>
                </a:solidFill>
              </a:rPr>
              <a:t>o </a:t>
            </a:r>
            <a:r>
              <a:rPr lang="es-ES" sz="1400" b="0" i="0" dirty="0" err="1" smtClean="0">
                <a:solidFill>
                  <a:schemeClr val="tx1"/>
                </a:solidFill>
              </a:rPr>
              <a:t>Megawatts</a:t>
            </a:r>
            <a:r>
              <a:rPr lang="es-ES" sz="1400" b="0" i="0" dirty="0" smtClean="0">
                <a:solidFill>
                  <a:schemeClr val="tx1"/>
                </a:solidFill>
              </a:rPr>
              <a:t> – Hora, son importantes para medir los intercambios de energía y estimar el costo de la energía.</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Otras mediciones requeridas son : </a:t>
            </a:r>
            <a:r>
              <a:rPr lang="es-ES" sz="1400" b="0" i="0" dirty="0" smtClean="0">
                <a:solidFill>
                  <a:schemeClr val="tx1"/>
                </a:solidFill>
              </a:rPr>
              <a:t>Temperaturas</a:t>
            </a:r>
            <a:r>
              <a:rPr lang="es-ES" sz="1400" b="0" i="0" dirty="0" smtClean="0">
                <a:solidFill>
                  <a:schemeClr val="tx1"/>
                </a:solidFill>
              </a:rPr>
              <a:t>, presión de gases aislantes, nivel de agua en hidroeléctricas, Posición de los cambiadores de taps, etc.</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Estas mediciones se integran a través de Transductores , Dispositivos electrónicos inteligentes o IEDS, y sensores.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Estos sensores y dispositivos miden las variables eléctricas a </a:t>
            </a:r>
            <a:r>
              <a:rPr lang="es-ES" sz="1400" b="0" i="0" dirty="0" smtClean="0">
                <a:solidFill>
                  <a:schemeClr val="tx1"/>
                </a:solidFill>
              </a:rPr>
              <a:t>través </a:t>
            </a:r>
            <a:r>
              <a:rPr lang="es-ES" sz="1400" b="0" i="0" dirty="0" smtClean="0">
                <a:solidFill>
                  <a:schemeClr val="tx1"/>
                </a:solidFill>
              </a:rPr>
              <a:t>de los transformadores de instrumentos </a:t>
            </a:r>
            <a:r>
              <a:rPr lang="es-ES" sz="1400" b="0" i="0" dirty="0" err="1" smtClean="0">
                <a:solidFill>
                  <a:schemeClr val="tx1"/>
                </a:solidFill>
              </a:rPr>
              <a:t>TC’s</a:t>
            </a:r>
            <a:r>
              <a:rPr lang="es-ES" sz="1400" b="0" i="0" dirty="0" smtClean="0">
                <a:solidFill>
                  <a:schemeClr val="tx1"/>
                </a:solidFill>
              </a:rPr>
              <a:t> y </a:t>
            </a:r>
            <a:r>
              <a:rPr lang="es-ES" sz="1400" b="0" i="0" dirty="0" err="1" smtClean="0">
                <a:solidFill>
                  <a:schemeClr val="tx1"/>
                </a:solidFill>
              </a:rPr>
              <a:t>TP’s</a:t>
            </a:r>
            <a:r>
              <a:rPr lang="es-ES" sz="1400" b="0" i="0" dirty="0" smtClean="0">
                <a:solidFill>
                  <a:schemeClr val="tx1"/>
                </a:solidFill>
              </a:rPr>
              <a:t> en el equipo primario, y los convierten en valores digitales o pequeños voltajes o corrientes que a través de un convertidor A/D en el sistema pueden ser manejados por un sistema SCADA.</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Las mediciones analógicas también pueden ser recolectados desde los medidores inteligentes, relevadores de protección, e </a:t>
            </a:r>
            <a:r>
              <a:rPr lang="es-ES" sz="1400" b="0" i="0" dirty="0" err="1" smtClean="0">
                <a:solidFill>
                  <a:schemeClr val="tx1"/>
                </a:solidFill>
              </a:rPr>
              <a:t>IED’s</a:t>
            </a:r>
            <a:r>
              <a:rPr lang="es-ES" sz="1400" b="0" i="0" dirty="0" smtClean="0">
                <a:solidFill>
                  <a:schemeClr val="tx1"/>
                </a:solidFill>
              </a:rPr>
              <a:t>, donde generalmente estos dispositivos realizan directamente la conversión análoga digital, y trasmiten sus datos a través de un sistema de </a:t>
            </a:r>
            <a:r>
              <a:rPr lang="es-ES" sz="1400" b="0" i="0" dirty="0" smtClean="0">
                <a:solidFill>
                  <a:schemeClr val="tx1"/>
                </a:solidFill>
              </a:rPr>
              <a:t>comunicaciones </a:t>
            </a:r>
            <a:r>
              <a:rPr lang="es-ES" sz="1400" b="0" i="0" dirty="0" smtClean="0">
                <a:solidFill>
                  <a:schemeClr val="tx1"/>
                </a:solidFill>
              </a:rPr>
              <a:t>a la UTR o SICLE</a:t>
            </a:r>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0" y="0"/>
            <a:ext cx="7705725" cy="769441"/>
          </a:xfrm>
          <a:prstGeom prst="rect">
            <a:avLst/>
          </a:prstGeom>
          <a:noFill/>
          <a:ln w="9525">
            <a:noFill/>
            <a:miter lim="800000"/>
            <a:headEnd/>
            <a:tailEnd/>
          </a:ln>
        </p:spPr>
        <p:txBody>
          <a:bodyPr>
            <a:spAutoFit/>
          </a:bodyPr>
          <a:lstStyle/>
          <a:p>
            <a:pPr algn="just"/>
            <a:r>
              <a:rPr lang="es-MX" sz="2400" i="0" dirty="0" smtClean="0">
                <a:solidFill>
                  <a:srgbClr val="FFFFFF"/>
                </a:solidFill>
                <a:latin typeface="Arial" charset="0"/>
              </a:rPr>
              <a:t>Subgerencia de Control</a:t>
            </a:r>
            <a:endParaRPr lang="es-ES" sz="2400" b="0" i="0" dirty="0" smtClean="0">
              <a:solidFill>
                <a:srgbClr val="FFFFFF"/>
              </a:solidFill>
              <a:latin typeface="Arial" charset="0"/>
            </a:endParaRPr>
          </a:p>
          <a:p>
            <a:pPr algn="just"/>
            <a:r>
              <a:rPr lang="es-MX" sz="2000" i="0" dirty="0" smtClean="0">
                <a:solidFill>
                  <a:srgbClr val="FFFFFF"/>
                </a:solidFill>
                <a:latin typeface="Arial" charset="0"/>
              </a:rPr>
              <a:t>Proyectos Relevantes</a:t>
            </a:r>
            <a:endParaRPr lang="es-ES" sz="2000" b="0" i="0" dirty="0">
              <a:solidFill>
                <a:srgbClr val="FFFFFF"/>
              </a:solidFill>
              <a:latin typeface="Arial" charset="0"/>
            </a:endParaRPr>
          </a:p>
        </p:txBody>
      </p:sp>
      <p:sp>
        <p:nvSpPr>
          <p:cNvPr id="15374" name="Rectangle 14"/>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es-MX" i="0">
              <a:latin typeface="Verdana" pitchFamily="34" charset="0"/>
            </a:endParaRPr>
          </a:p>
        </p:txBody>
      </p:sp>
      <p:sp>
        <p:nvSpPr>
          <p:cNvPr id="15375" name="Rectangle 15"/>
          <p:cNvSpPr>
            <a:spLocks noChangeArrowheads="1"/>
          </p:cNvSpPr>
          <p:nvPr/>
        </p:nvSpPr>
        <p:spPr bwMode="auto">
          <a:xfrm>
            <a:off x="0" y="457200"/>
            <a:ext cx="9144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es-MX" i="0">
              <a:latin typeface="Verdana" pitchFamily="34" charset="0"/>
            </a:endParaRPr>
          </a:p>
        </p:txBody>
      </p:sp>
      <p:sp>
        <p:nvSpPr>
          <p:cNvPr id="21553" name="Text Box 49"/>
          <p:cNvSpPr txBox="1">
            <a:spLocks noChangeArrowheads="1"/>
          </p:cNvSpPr>
          <p:nvPr/>
        </p:nvSpPr>
        <p:spPr bwMode="auto">
          <a:xfrm>
            <a:off x="1331640" y="836712"/>
            <a:ext cx="5697394" cy="33855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es-MX" sz="1600" i="0" dirty="0" smtClean="0">
                <a:solidFill>
                  <a:schemeClr val="tx1"/>
                </a:solidFill>
              </a:rPr>
              <a:t>SICLE. Sistema de Información y Control de Estación.</a:t>
            </a:r>
            <a:endParaRPr lang="es-ES" sz="1400" b="0" i="0" dirty="0">
              <a:solidFill>
                <a:schemeClr val="tx1"/>
              </a:solidFill>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MX"/>
          </a:p>
        </p:txBody>
      </p:sp>
      <p:pic>
        <p:nvPicPr>
          <p:cNvPr id="2050" name="Picture 2"/>
          <p:cNvPicPr>
            <a:picLocks noChangeAspect="1" noChangeArrowheads="1"/>
          </p:cNvPicPr>
          <p:nvPr/>
        </p:nvPicPr>
        <p:blipFill>
          <a:blip r:embed="rId2" cstate="print"/>
          <a:srcRect/>
          <a:stretch>
            <a:fillRect/>
          </a:stretch>
        </p:blipFill>
        <p:spPr bwMode="auto">
          <a:xfrm>
            <a:off x="1115616" y="1124744"/>
            <a:ext cx="7452320" cy="4883802"/>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051050" y="836613"/>
            <a:ext cx="5473700" cy="396875"/>
          </a:xfrm>
          <a:prstGeom prst="rect">
            <a:avLst/>
          </a:prstGeom>
          <a:noFill/>
          <a:ln w="9525">
            <a:noFill/>
            <a:miter lim="800000"/>
            <a:headEnd/>
            <a:tailEnd/>
          </a:ln>
          <a:effectLst>
            <a:outerShdw dist="35921" dir="2700000" algn="ctr" rotWithShape="0">
              <a:srgbClr val="C0C0C0"/>
            </a:outerShdw>
          </a:effectLst>
        </p:spPr>
        <p:txBody>
          <a:bodyPr>
            <a:spAutoFit/>
          </a:bodyPr>
          <a:lstStyle/>
          <a:p>
            <a:pPr algn="ctr" eaLnBrk="0" hangingPunct="0">
              <a:defRPr/>
            </a:pPr>
            <a:r>
              <a:rPr lang="es-MX" sz="2000" i="0" dirty="0" smtClean="0">
                <a:solidFill>
                  <a:srgbClr val="669900"/>
                </a:solidFill>
              </a:rPr>
              <a:t>5.- Adquisición Analógica</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4832092"/>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err="1" smtClean="0">
                <a:solidFill>
                  <a:schemeClr val="tx1"/>
                </a:solidFill>
              </a:rPr>
              <a:t>TC’s</a:t>
            </a:r>
            <a:r>
              <a:rPr lang="es-ES" sz="1400" b="0" i="0" dirty="0" smtClean="0">
                <a:solidFill>
                  <a:schemeClr val="tx1"/>
                </a:solidFill>
              </a:rPr>
              <a:t>  transformadores de corriente. Proporcionan las réplicas de corriente requeridas para todas la mediciones, controles, protecciones, etc. Su desempeño se ve afectado por la relación de transformación, voltaje de saturación, error de </a:t>
            </a:r>
            <a:r>
              <a:rPr lang="es-ES" sz="1400" b="0" i="0" dirty="0" err="1" smtClean="0">
                <a:solidFill>
                  <a:schemeClr val="tx1"/>
                </a:solidFill>
              </a:rPr>
              <a:t>angulo</a:t>
            </a:r>
            <a:r>
              <a:rPr lang="es-ES" sz="1400" b="0" i="0" dirty="0" smtClean="0">
                <a:solidFill>
                  <a:schemeClr val="tx1"/>
                </a:solidFill>
              </a:rPr>
              <a:t> de fase, y </a:t>
            </a:r>
            <a:r>
              <a:rPr lang="es-ES" sz="1400" b="0" i="0" dirty="0" err="1" smtClean="0">
                <a:solidFill>
                  <a:schemeClr val="tx1"/>
                </a:solidFill>
              </a:rPr>
              <a:t>burden</a:t>
            </a:r>
            <a:r>
              <a:rPr lang="es-ES" sz="1400" b="0" i="0" dirty="0" smtClean="0">
                <a:solidFill>
                  <a:schemeClr val="tx1"/>
                </a:solidFill>
              </a:rPr>
              <a:t>.</a:t>
            </a:r>
          </a:p>
          <a:p>
            <a:pPr lvl="1">
              <a:buFont typeface="Arial" pitchFamily="34" charset="0"/>
              <a:buChar char="•"/>
            </a:pPr>
            <a:r>
              <a:rPr lang="es-ES" sz="1400" b="0" i="0" dirty="0" smtClean="0">
                <a:solidFill>
                  <a:schemeClr val="tx1"/>
                </a:solidFill>
              </a:rPr>
              <a:t>Generalmente se construyen a partir de un toroide (o dona) que tiene una sola vuelta  constituida por el cable conductor de potencia. La relación de transformación resulta del número de vueltas enrolladas en el núcleo, las cuales constituyen el secundario. Salidas en el rango de 5 A CA.</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err="1" smtClean="0">
                <a:solidFill>
                  <a:schemeClr val="tx1"/>
                </a:solidFill>
              </a:rPr>
              <a:t>TP’s</a:t>
            </a:r>
            <a:r>
              <a:rPr lang="es-ES" sz="1400" b="0" i="0" dirty="0" smtClean="0">
                <a:solidFill>
                  <a:schemeClr val="tx1"/>
                </a:solidFill>
              </a:rPr>
              <a:t> o </a:t>
            </a:r>
            <a:r>
              <a:rPr lang="es-ES" sz="1400" b="0" i="0" dirty="0" err="1" smtClean="0">
                <a:solidFill>
                  <a:schemeClr val="tx1"/>
                </a:solidFill>
              </a:rPr>
              <a:t>DP’s</a:t>
            </a:r>
            <a:r>
              <a:rPr lang="es-ES" sz="1400" b="0" i="0" dirty="0" smtClean="0">
                <a:solidFill>
                  <a:schemeClr val="tx1"/>
                </a:solidFill>
              </a:rPr>
              <a:t> Las fuentes de medición de voltaje mas frecuentes en Medición de sistemas </a:t>
            </a:r>
            <a:r>
              <a:rPr lang="es-ES" sz="1400" b="0" i="0" dirty="0" smtClean="0">
                <a:solidFill>
                  <a:schemeClr val="tx1"/>
                </a:solidFill>
              </a:rPr>
              <a:t>eléctricos </a:t>
            </a:r>
            <a:r>
              <a:rPr lang="es-ES" sz="1400" b="0" i="0" dirty="0" smtClean="0">
                <a:solidFill>
                  <a:schemeClr val="tx1"/>
                </a:solidFill>
              </a:rPr>
              <a:t>de potencia son Transformadores devanados, o transformadores de potencial, o bien dispositivos divisores capacitivos. Algunas nuevas tecnologías incluyen divisores resistivos, y dispositivos con tecnologías magneto – ópticas. Todos ellos proporcionan réplicas a escala del alto voltaje. Salidas en el rango de 120 VCA</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Transductores. Proporcionan una señal de baja potencia, que representa una </a:t>
            </a:r>
            <a:r>
              <a:rPr lang="es-ES" sz="1400" b="0" i="0" dirty="0" err="1" smtClean="0">
                <a:solidFill>
                  <a:schemeClr val="tx1"/>
                </a:solidFill>
              </a:rPr>
              <a:t>cantida</a:t>
            </a:r>
            <a:r>
              <a:rPr lang="es-ES" sz="1400" b="0" i="0" dirty="0" smtClean="0">
                <a:solidFill>
                  <a:schemeClr val="tx1"/>
                </a:solidFill>
              </a:rPr>
              <a:t> del sistema de potencia, que puede aceptar el sistema SCADA. Estos transductores </a:t>
            </a:r>
            <a:r>
              <a:rPr lang="es-ES" sz="1400" b="0" i="0" dirty="0" err="1" smtClean="0">
                <a:solidFill>
                  <a:schemeClr val="tx1"/>
                </a:solidFill>
              </a:rPr>
              <a:t>tambien</a:t>
            </a:r>
            <a:r>
              <a:rPr lang="es-ES" sz="1400" b="0" i="0" dirty="0" smtClean="0">
                <a:solidFill>
                  <a:schemeClr val="tx1"/>
                </a:solidFill>
              </a:rPr>
              <a:t> deben proporcionar aislamiento galvánico, y amplificación de la señal. Generalmente su salida es en el rango de algunas decimas de volts, o bien de </a:t>
            </a:r>
            <a:r>
              <a:rPr lang="es-ES" sz="1400" b="0" i="0" dirty="0" err="1" smtClean="0">
                <a:solidFill>
                  <a:schemeClr val="tx1"/>
                </a:solidFill>
              </a:rPr>
              <a:t>miliamperes</a:t>
            </a:r>
            <a:r>
              <a:rPr lang="es-ES" sz="1400" b="0" i="0" dirty="0" smtClean="0">
                <a:solidFill>
                  <a:schemeClr val="tx1"/>
                </a:solidFill>
              </a:rPr>
              <a:t> (4-20 </a:t>
            </a:r>
            <a:r>
              <a:rPr lang="es-ES" sz="1400" b="0" i="0" dirty="0" err="1" smtClean="0">
                <a:solidFill>
                  <a:schemeClr val="tx1"/>
                </a:solidFill>
              </a:rPr>
              <a:t>mA</a:t>
            </a:r>
            <a:r>
              <a:rPr lang="es-ES" sz="1400" b="0" i="0" dirty="0" smtClean="0">
                <a:solidFill>
                  <a:schemeClr val="tx1"/>
                </a:solidFill>
              </a:rPr>
              <a:t> o 1 </a:t>
            </a:r>
            <a:r>
              <a:rPr lang="es-ES" sz="1400" b="0" i="0" dirty="0" err="1" smtClean="0">
                <a:solidFill>
                  <a:schemeClr val="tx1"/>
                </a:solidFill>
              </a:rPr>
              <a:t>mA</a:t>
            </a:r>
            <a:r>
              <a:rPr lang="es-ES" sz="1400" b="0" i="0" dirty="0" smtClean="0">
                <a:solidFill>
                  <a:schemeClr val="tx1"/>
                </a:solidFill>
              </a:rPr>
              <a:t>)</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Escalamiento.</a:t>
            </a:r>
          </a:p>
          <a:p>
            <a:pPr lvl="1"/>
            <a:endParaRPr lang="es-ES" sz="1400" b="0" i="0" dirty="0" smtClean="0">
              <a:solidFill>
                <a:schemeClr val="tx1"/>
              </a:solidFill>
            </a:endParaRP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87624" y="836613"/>
            <a:ext cx="6480720"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6.- Integradores – Acumuladores de pulsos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3754874"/>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La medición de la cantidad de transferencia de energía es de mucho interés en el sistema de potencia. </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Esta medición se deriva al integrar una medición </a:t>
            </a:r>
            <a:r>
              <a:rPr lang="es-ES" sz="1400" b="0" i="0" dirty="0" smtClean="0">
                <a:solidFill>
                  <a:schemeClr val="tx1"/>
                </a:solidFill>
              </a:rPr>
              <a:t>instantánea  </a:t>
            </a:r>
            <a:r>
              <a:rPr lang="es-ES" sz="1400" b="0" i="0" dirty="0" smtClean="0">
                <a:solidFill>
                  <a:schemeClr val="tx1"/>
                </a:solidFill>
              </a:rPr>
              <a:t>sobre un período arbitrario de tiempo. El mas común de estos valores son los MW-H y/o Var-Horas.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Se asocian generalmente con Transferencia de energía en líneas de enlace, salida de generadores, en el intercambio entre transmisión y distribución, en la medición de carga de grandes consumidores, etc.</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Antiguamente esta medición se realizaba contando las revoluciones de un disco magnético. Un conjunto de contactos, se abría o cerraba en relación directa a la rotación del disco, ya sea </a:t>
            </a:r>
            <a:r>
              <a:rPr lang="es-ES" sz="1400" b="0" i="0" dirty="0" smtClean="0">
                <a:solidFill>
                  <a:schemeClr val="tx1"/>
                </a:solidFill>
              </a:rPr>
              <a:t>mecánicamente, </a:t>
            </a:r>
            <a:r>
              <a:rPr lang="es-ES" sz="1400" b="0" i="0" dirty="0" smtClean="0">
                <a:solidFill>
                  <a:schemeClr val="tx1"/>
                </a:solidFill>
              </a:rPr>
              <a:t>o utilizando dispositivos </a:t>
            </a:r>
            <a:r>
              <a:rPr lang="es-ES" sz="1400" b="0" i="0" dirty="0" smtClean="0">
                <a:solidFill>
                  <a:schemeClr val="tx1"/>
                </a:solidFill>
              </a:rPr>
              <a:t>opto-electrónicos</a:t>
            </a:r>
            <a:r>
              <a:rPr lang="es-ES" sz="1400" b="0" i="0" dirty="0" smtClean="0">
                <a:solidFill>
                  <a:schemeClr val="tx1"/>
                </a:solidFill>
              </a:rPr>
              <a:t>.</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Cada pulso, o cierre de contactos, representa un incremento en la transferencia de energía medida. Los pulsos se acumulan durante un periodo de tiempo determinado, y se registra el total en ese tiempo.</a:t>
            </a: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87624" y="836613"/>
            <a:ext cx="7056784"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7.- Monitoreo de </a:t>
            </a:r>
            <a:r>
              <a:rPr lang="es-MX" sz="2000" i="0" dirty="0" smtClean="0">
                <a:solidFill>
                  <a:srgbClr val="669900"/>
                </a:solidFill>
              </a:rPr>
              <a:t>Contactos. </a:t>
            </a:r>
            <a:r>
              <a:rPr lang="es-MX" sz="2000" i="0" dirty="0" smtClean="0">
                <a:solidFill>
                  <a:srgbClr val="669900"/>
                </a:solidFill>
              </a:rPr>
              <a:t>Indicaciones y Alarmas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5047536"/>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El monitoreo a través de contactos es utilizado para :</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Verificar el estado de los interruptores o  cuchillas.</a:t>
            </a:r>
          </a:p>
          <a:p>
            <a:pPr lvl="2">
              <a:buFont typeface="Arial" pitchFamily="34" charset="0"/>
              <a:buChar char="•"/>
            </a:pPr>
            <a:r>
              <a:rPr lang="es-ES" sz="1400" b="0" i="0" dirty="0" err="1" smtClean="0">
                <a:solidFill>
                  <a:schemeClr val="tx1"/>
                </a:solidFill>
              </a:rPr>
              <a:t>Recierres</a:t>
            </a:r>
            <a:r>
              <a:rPr lang="es-ES" sz="1400" b="0" i="0" dirty="0" smtClean="0">
                <a:solidFill>
                  <a:schemeClr val="tx1"/>
                </a:solidFill>
              </a:rPr>
              <a:t>, alarmas, operación de protecciones, etc.</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Estos Estados o Indicaciones se registran en la base de datos </a:t>
            </a:r>
            <a:r>
              <a:rPr lang="es-ES" sz="1400" b="0" i="0" dirty="0" err="1" smtClean="0">
                <a:solidFill>
                  <a:schemeClr val="tx1"/>
                </a:solidFill>
              </a:rPr>
              <a:t>Scada</a:t>
            </a:r>
            <a:r>
              <a:rPr lang="es-ES" sz="1400" b="0" i="0" dirty="0" smtClean="0">
                <a:solidFill>
                  <a:schemeClr val="tx1"/>
                </a:solidFill>
              </a:rPr>
              <a:t> como un registro de un bit de información.</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Los puntos de Indicación pueden tener memoria de contactos, para monitorear cambios de estado que puedan ocurrir entre reportes.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Pueden tener estampa de tiempo, para obtener una secuencia de eventos (SOE).</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Estas indicaciones y alarmas, se originan de contactos auxiliares que son </a:t>
            </a:r>
            <a:r>
              <a:rPr lang="es-ES" sz="1400" b="0" i="0" dirty="0" smtClean="0">
                <a:solidFill>
                  <a:schemeClr val="tx1"/>
                </a:solidFill>
              </a:rPr>
              <a:t>mecánicamente </a:t>
            </a:r>
            <a:r>
              <a:rPr lang="es-ES" sz="1400" b="0" i="0" dirty="0" smtClean="0">
                <a:solidFill>
                  <a:schemeClr val="tx1"/>
                </a:solidFill>
              </a:rPr>
              <a:t>actuados por el dispositivo a monitorear.</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También se usan relevadores de interposición.</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Los equipos SCADA deben contener filtros anti-rebote de contactos.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Contactos secos, y contactos mojados.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Practicas de cableado.</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87624" y="836613"/>
            <a:ext cx="6480720"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7.- Funciones de Control</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4616648"/>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Un sistema SCADA o de automatización debe proporcionar la capacidad de realizar desconexiones de rutina y de emergencia, así como la capacidad de operación local o remota de una subestación.</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Un sistema de automatización debe proporcionar la capacidad de operar :</a:t>
            </a:r>
          </a:p>
          <a:p>
            <a:pPr lvl="2">
              <a:buFont typeface="Arial" pitchFamily="34" charset="0"/>
              <a:buChar char="•"/>
            </a:pPr>
            <a:r>
              <a:rPr lang="es-ES" sz="1400" b="0" i="0" dirty="0" smtClean="0">
                <a:solidFill>
                  <a:schemeClr val="tx1"/>
                </a:solidFill>
              </a:rPr>
              <a:t>Interruptores (Local y Remota)</a:t>
            </a:r>
          </a:p>
          <a:p>
            <a:pPr lvl="2">
              <a:buFont typeface="Arial" pitchFamily="34" charset="0"/>
              <a:buChar char="•"/>
            </a:pPr>
            <a:r>
              <a:rPr lang="es-ES" sz="1400" b="0" i="0" dirty="0" err="1" smtClean="0">
                <a:solidFill>
                  <a:schemeClr val="tx1"/>
                </a:solidFill>
              </a:rPr>
              <a:t>Recierres</a:t>
            </a:r>
            <a:r>
              <a:rPr lang="es-ES" sz="1400" b="0" i="0" dirty="0" smtClean="0">
                <a:solidFill>
                  <a:schemeClr val="tx1"/>
                </a:solidFill>
              </a:rPr>
              <a:t> (Local y Remota)</a:t>
            </a:r>
          </a:p>
          <a:p>
            <a:pPr lvl="2">
              <a:buFont typeface="Arial" pitchFamily="34" charset="0"/>
              <a:buChar char="•"/>
            </a:pPr>
            <a:r>
              <a:rPr lang="es-ES" sz="1400" b="0" i="0" dirty="0" smtClean="0">
                <a:solidFill>
                  <a:schemeClr val="tx1"/>
                </a:solidFill>
              </a:rPr>
              <a:t>Cuchillas ( Solo Local)</a:t>
            </a:r>
          </a:p>
          <a:p>
            <a:pPr lvl="2">
              <a:buFont typeface="Arial" pitchFamily="34" charset="0"/>
              <a:buChar char="•"/>
            </a:pPr>
            <a:r>
              <a:rPr lang="es-ES" sz="1400" b="0" i="0" dirty="0" smtClean="0">
                <a:solidFill>
                  <a:schemeClr val="tx1"/>
                </a:solidFill>
              </a:rPr>
              <a:t>Control de </a:t>
            </a:r>
            <a:r>
              <a:rPr lang="es-ES" sz="1400" b="0" i="0" dirty="0" smtClean="0">
                <a:solidFill>
                  <a:schemeClr val="tx1"/>
                </a:solidFill>
              </a:rPr>
              <a:t>Reguladores de voltaje (Local y Remota).</a:t>
            </a:r>
          </a:p>
          <a:p>
            <a:pPr lvl="2">
              <a:buFont typeface="Arial" pitchFamily="34" charset="0"/>
              <a:buChar char="•"/>
            </a:pPr>
            <a:r>
              <a:rPr lang="es-ES" sz="1400" b="0" i="0" dirty="0" smtClean="0">
                <a:solidFill>
                  <a:schemeClr val="tx1"/>
                </a:solidFill>
              </a:rPr>
              <a:t>Cambiadores de taps (Local y Remota).</a:t>
            </a: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Las salidas de control del sistema SCADA pueden ser salidas temporizadas o pulsos de control, o de tipo </a:t>
            </a:r>
            <a:r>
              <a:rPr lang="es-ES" sz="1400" b="0" i="0" dirty="0" err="1" smtClean="0">
                <a:solidFill>
                  <a:schemeClr val="tx1"/>
                </a:solidFill>
              </a:rPr>
              <a:t>Latch</a:t>
            </a:r>
            <a:r>
              <a:rPr lang="es-ES" sz="1400" b="0" i="0" dirty="0" smtClean="0">
                <a:solidFill>
                  <a:schemeClr val="tx1"/>
                </a:solidFill>
              </a:rPr>
              <a:t>.</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Las salidas tipo </a:t>
            </a:r>
            <a:r>
              <a:rPr lang="es-ES" sz="1400" b="0" i="0" dirty="0" err="1" smtClean="0">
                <a:solidFill>
                  <a:schemeClr val="tx1"/>
                </a:solidFill>
              </a:rPr>
              <a:t>latch</a:t>
            </a:r>
            <a:r>
              <a:rPr lang="es-ES" sz="1400" b="0" i="0" dirty="0" smtClean="0">
                <a:solidFill>
                  <a:schemeClr val="tx1"/>
                </a:solidFill>
              </a:rPr>
              <a:t>, están asociadas con el bloqueo de los relevadores de </a:t>
            </a:r>
            <a:r>
              <a:rPr lang="es-ES" sz="1400" b="0" i="0" dirty="0" err="1" smtClean="0">
                <a:solidFill>
                  <a:schemeClr val="tx1"/>
                </a:solidFill>
              </a:rPr>
              <a:t>recierre</a:t>
            </a:r>
            <a:r>
              <a:rPr lang="es-ES" sz="1400" b="0" i="0" dirty="0" smtClean="0">
                <a:solidFill>
                  <a:schemeClr val="tx1"/>
                </a:solidFill>
              </a:rPr>
              <a:t> y algunos controladores de voltaje para inserción de capacitores.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En algunos casos ( no son frecuentes en transmisión ) se pueden usar salidas de Set Point, las cuales requieren el uso de convertidores Digital Analógico, para proporcionar una salida analógica de referencia al dispositivo a controlar.</a:t>
            </a:r>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87624" y="836613"/>
            <a:ext cx="6480720"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7.- Funciones de Control</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681912" cy="954107"/>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También se pueden realizar controles a través de un IED como relevadores de protección, controladores de bahía o UCB, sin usar relevadores de interposición, a través de un medio o puerto de comunicación entre el Sistema y el IED.</a:t>
            </a:r>
          </a:p>
          <a:p>
            <a:pPr lvl="1"/>
            <a:endParaRPr lang="es-ES" sz="1400" b="0" i="0" dirty="0" smtClean="0">
              <a:solidFill>
                <a:schemeClr val="tx1"/>
              </a:solidFill>
            </a:endParaRPr>
          </a:p>
        </p:txBody>
      </p:sp>
      <p:pic>
        <p:nvPicPr>
          <p:cNvPr id="3074" name="Picture 2"/>
          <p:cNvPicPr>
            <a:picLocks noChangeAspect="1" noChangeArrowheads="1"/>
          </p:cNvPicPr>
          <p:nvPr/>
        </p:nvPicPr>
        <p:blipFill>
          <a:blip r:embed="rId2" cstate="print"/>
          <a:srcRect/>
          <a:stretch>
            <a:fillRect/>
          </a:stretch>
        </p:blipFill>
        <p:spPr bwMode="auto">
          <a:xfrm>
            <a:off x="683568" y="2276872"/>
            <a:ext cx="7867650" cy="4114800"/>
          </a:xfrm>
          <a:prstGeom prst="rect">
            <a:avLst/>
          </a:prstGeom>
          <a:noFill/>
          <a:ln w="9525">
            <a:noFill/>
            <a:miter lim="800000"/>
            <a:headEnd/>
            <a:tailEnd/>
          </a:ln>
        </p:spPr>
      </p:pic>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Redes de comunicación dentro de la subestación</a:t>
            </a:r>
            <a:endParaRPr lang="es-ES" sz="2000" i="0" dirty="0">
              <a:solidFill>
                <a:srgbClr val="FFFFFF"/>
              </a:solidFill>
            </a:endParaRPr>
          </a:p>
        </p:txBody>
      </p:sp>
      <p:sp>
        <p:nvSpPr>
          <p:cNvPr id="4"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5" name="Text Box 8"/>
          <p:cNvSpPr txBox="1">
            <a:spLocks noChangeArrowheads="1"/>
          </p:cNvSpPr>
          <p:nvPr/>
        </p:nvSpPr>
        <p:spPr bwMode="auto">
          <a:xfrm>
            <a:off x="592138" y="1341438"/>
            <a:ext cx="7681912" cy="3970318"/>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Los sistemas de automatización de subestaciones, están basados en </a:t>
            </a:r>
            <a:r>
              <a:rPr lang="es-ES" sz="1400" b="0" i="0" dirty="0" err="1" smtClean="0">
                <a:solidFill>
                  <a:schemeClr val="tx1"/>
                </a:solidFill>
              </a:rPr>
              <a:t>IED’s</a:t>
            </a:r>
            <a:r>
              <a:rPr lang="es-ES" sz="1400" b="0" i="0" dirty="0" smtClean="0">
                <a:solidFill>
                  <a:schemeClr val="tx1"/>
                </a:solidFill>
              </a:rPr>
              <a:t> que comparten información y funciones a través de sus capacidades de comunicación.</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Las interconexiones de comunicación, pueden ser  cobre, fibra óptica, inalámbrica, o una combinación de varias.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En última instancia, también se requieren comunicaciones con el resto de la </a:t>
            </a:r>
            <a:r>
              <a:rPr lang="es-ES" sz="1400" b="0" i="0" dirty="0" smtClean="0">
                <a:solidFill>
                  <a:schemeClr val="tx1"/>
                </a:solidFill>
              </a:rPr>
              <a:t>empresa.</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Los sistemas de comunicaciones pueden ser muy complejos, dependiendo del sistema</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Tipos de Comunicaciones :</a:t>
            </a:r>
          </a:p>
          <a:p>
            <a:pPr lvl="1">
              <a:buFont typeface="Arial" pitchFamily="34" charset="0"/>
              <a:buChar char="•"/>
            </a:pPr>
            <a:endParaRPr lang="es-ES" sz="1400" b="0" i="0" dirty="0" smtClean="0">
              <a:solidFill>
                <a:schemeClr val="tx1"/>
              </a:solidFill>
            </a:endParaRPr>
          </a:p>
          <a:p>
            <a:pPr lvl="3">
              <a:buFont typeface="Arial" pitchFamily="34" charset="0"/>
              <a:buChar char="•"/>
            </a:pPr>
            <a:r>
              <a:rPr lang="es-ES" sz="1400" b="0" i="0" dirty="0" smtClean="0">
                <a:solidFill>
                  <a:schemeClr val="tx1"/>
                </a:solidFill>
              </a:rPr>
              <a:t>Comunicación Punto a Punto.</a:t>
            </a:r>
          </a:p>
          <a:p>
            <a:pPr lvl="3">
              <a:buFont typeface="Arial" pitchFamily="34" charset="0"/>
              <a:buChar char="•"/>
            </a:pPr>
            <a:endParaRPr lang="es-ES" sz="1400" b="0" i="0" dirty="0" smtClean="0">
              <a:solidFill>
                <a:schemeClr val="tx1"/>
              </a:solidFill>
            </a:endParaRPr>
          </a:p>
          <a:p>
            <a:pPr lvl="3">
              <a:buFont typeface="Arial" pitchFamily="34" charset="0"/>
              <a:buChar char="•"/>
            </a:pPr>
            <a:r>
              <a:rPr lang="es-ES" sz="1400" b="0" i="0" dirty="0" smtClean="0">
                <a:solidFill>
                  <a:schemeClr val="tx1"/>
                </a:solidFill>
              </a:rPr>
              <a:t>Comunicación Punto a Multipunto.</a:t>
            </a:r>
          </a:p>
          <a:p>
            <a:pPr lvl="3">
              <a:buFont typeface="Arial" pitchFamily="34" charset="0"/>
              <a:buChar char="•"/>
            </a:pPr>
            <a:endParaRPr lang="es-ES" sz="1400" b="0" i="0" dirty="0" smtClean="0">
              <a:solidFill>
                <a:schemeClr val="tx1"/>
              </a:solidFill>
            </a:endParaRPr>
          </a:p>
          <a:p>
            <a:pPr lvl="3">
              <a:buFont typeface="Arial" pitchFamily="34" charset="0"/>
              <a:buChar char="•"/>
            </a:pPr>
            <a:r>
              <a:rPr lang="es-ES" sz="1400" b="0" i="0" dirty="0" smtClean="0">
                <a:solidFill>
                  <a:schemeClr val="tx1"/>
                </a:solidFill>
              </a:rPr>
              <a:t>Redes Peer </a:t>
            </a:r>
            <a:r>
              <a:rPr lang="es-ES" sz="1400" b="0" i="0" dirty="0" err="1" smtClean="0">
                <a:solidFill>
                  <a:schemeClr val="tx1"/>
                </a:solidFill>
              </a:rPr>
              <a:t>to</a:t>
            </a:r>
            <a:r>
              <a:rPr lang="es-ES" sz="1400" b="0" i="0" dirty="0" smtClean="0">
                <a:solidFill>
                  <a:schemeClr val="tx1"/>
                </a:solidFill>
              </a:rPr>
              <a:t> Peer. Red de Pares.</a:t>
            </a:r>
            <a:r>
              <a:rPr lang="es-ES" sz="1400" b="0" i="0" dirty="0" smtClean="0">
                <a:solidFill>
                  <a:schemeClr val="tx1"/>
                </a:solidFill>
              </a:rPr>
              <a:t> </a:t>
            </a:r>
            <a:endParaRPr lang="es-ES" sz="1400" b="0" i="0" dirty="0" smtClean="0">
              <a:solidFill>
                <a:schemeClr val="tx1"/>
              </a:solidFill>
            </a:endParaRPr>
          </a:p>
          <a:p>
            <a:pPr lvl="1">
              <a:buFont typeface="Arial" pitchFamily="34" charset="0"/>
              <a:buChar char="•"/>
            </a:pPr>
            <a:endParaRPr lang="es-ES" sz="1400" b="0" i="0" dirty="0" smtClean="0">
              <a:solidFill>
                <a:schemeClr val="tx1"/>
              </a:solidFill>
            </a:endParaRPr>
          </a:p>
        </p:txBody>
      </p:sp>
    </p:spTree>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Redes de comunicación dentro de la subestación</a:t>
            </a:r>
            <a:endParaRPr lang="es-ES" sz="2000" i="0" dirty="0">
              <a:solidFill>
                <a:srgbClr val="FFFFFF"/>
              </a:solidFill>
            </a:endParaRPr>
          </a:p>
        </p:txBody>
      </p:sp>
      <p:sp>
        <p:nvSpPr>
          <p:cNvPr id="5"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6" name="Text Box 8"/>
          <p:cNvSpPr txBox="1">
            <a:spLocks noChangeArrowheads="1"/>
          </p:cNvSpPr>
          <p:nvPr/>
        </p:nvSpPr>
        <p:spPr bwMode="auto">
          <a:xfrm>
            <a:off x="592138" y="1341438"/>
            <a:ext cx="7681912" cy="4401205"/>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Comunicación Punto a Punto:</a:t>
            </a:r>
          </a:p>
          <a:p>
            <a:pPr lvl="1">
              <a:buFont typeface="Arial" pitchFamily="34" charset="0"/>
              <a:buChar char="•"/>
            </a:pPr>
            <a:endParaRPr lang="es-ES" sz="1400" b="0" i="0" dirty="0" smtClean="0">
              <a:solidFill>
                <a:schemeClr val="tx1"/>
              </a:solidFill>
            </a:endParaRPr>
          </a:p>
          <a:p>
            <a:pPr lvl="1">
              <a:buFont typeface="Arial" pitchFamily="34" charset="0"/>
              <a:buChar char="•"/>
            </a:pPr>
            <a:endParaRPr lang="es-ES" sz="1400" b="0" i="0" dirty="0" smtClean="0">
              <a:solidFill>
                <a:schemeClr val="tx1"/>
              </a:solidFill>
            </a:endParaRP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El IED se conecta directamente a un controlador del sistema de Automatización.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Muchos dispositivos se conectan punto a punto a un controlador con muchos puertos de comunicación.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Típicamente estos eran puertos serie RS-232.</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RS-232 no soporta el manejo de múltiples dispositivos en una conexión.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RS-232 solo se usa para distancias cortas, 50 pies o 18 metros.</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RS-232 requiere algún tipo de aislamiento.</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En muchas ocasiones se usan convertidores de RS-232 a Fibra Óptica y Fibra Óptica a RS-232 para </a:t>
            </a:r>
            <a:r>
              <a:rPr lang="es-ES" sz="1400" b="0" i="0" dirty="0" err="1" smtClean="0">
                <a:solidFill>
                  <a:schemeClr val="tx1"/>
                </a:solidFill>
              </a:rPr>
              <a:t>relizar</a:t>
            </a:r>
            <a:r>
              <a:rPr lang="es-ES" sz="1400" b="0" i="0" dirty="0" smtClean="0">
                <a:solidFill>
                  <a:schemeClr val="tx1"/>
                </a:solidFill>
              </a:rPr>
              <a:t> este aislamiento.</a:t>
            </a:r>
          </a:p>
          <a:p>
            <a:pPr lvl="2">
              <a:buFont typeface="Arial" pitchFamily="34" charset="0"/>
              <a:buChar char="•"/>
            </a:pPr>
            <a:endParaRPr lang="es-ES" sz="1400" b="0" i="0" dirty="0" smtClean="0">
              <a:solidFill>
                <a:schemeClr val="tx1"/>
              </a:solidFill>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Redes de comunicación dentro de la subestación</a:t>
            </a:r>
            <a:endParaRPr lang="es-ES" sz="2000" i="0" dirty="0">
              <a:solidFill>
                <a:srgbClr val="FFFFFF"/>
              </a:solidFill>
            </a:endParaRPr>
          </a:p>
        </p:txBody>
      </p:sp>
      <p:sp>
        <p:nvSpPr>
          <p:cNvPr id="6"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7" name="Text Box 8"/>
          <p:cNvSpPr txBox="1">
            <a:spLocks noChangeArrowheads="1"/>
          </p:cNvSpPr>
          <p:nvPr/>
        </p:nvSpPr>
        <p:spPr bwMode="auto">
          <a:xfrm>
            <a:off x="592138" y="1341438"/>
            <a:ext cx="7681912" cy="5262979"/>
          </a:xfrm>
          <a:prstGeom prst="rect">
            <a:avLst/>
          </a:prstGeom>
          <a:noFill/>
          <a:ln w="9525">
            <a:noFill/>
            <a:miter lim="800000"/>
            <a:headEnd/>
            <a:tailEnd/>
          </a:ln>
          <a:effectLst>
            <a:prstShdw prst="shdw17" dist="17961" dir="2700000">
              <a:srgbClr val="997A7A"/>
            </a:prstShdw>
          </a:effectLst>
        </p:spPr>
        <p:txBody>
          <a:bodyPr>
            <a:spAutoFit/>
          </a:bodyPr>
          <a:lstStyle/>
          <a:p>
            <a:pPr lvl="1">
              <a:buFont typeface="Arial" pitchFamily="34" charset="0"/>
              <a:buChar char="•"/>
            </a:pPr>
            <a:r>
              <a:rPr lang="es-ES" sz="1400" b="0" i="0" dirty="0" smtClean="0">
                <a:solidFill>
                  <a:schemeClr val="tx1"/>
                </a:solidFill>
              </a:rPr>
              <a:t>Comunicación Punto a </a:t>
            </a:r>
            <a:r>
              <a:rPr lang="es-ES" sz="1400" b="0" i="0" dirty="0" err="1" smtClean="0">
                <a:solidFill>
                  <a:schemeClr val="tx1"/>
                </a:solidFill>
              </a:rPr>
              <a:t>Multi</a:t>
            </a:r>
            <a:r>
              <a:rPr lang="es-ES" sz="1400" b="0" i="0" dirty="0" smtClean="0">
                <a:solidFill>
                  <a:schemeClr val="tx1"/>
                </a:solidFill>
              </a:rPr>
              <a:t> - Punto:</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Los </a:t>
            </a:r>
            <a:r>
              <a:rPr lang="es-ES" sz="1400" b="0" i="0" dirty="0" err="1" smtClean="0">
                <a:solidFill>
                  <a:schemeClr val="tx1"/>
                </a:solidFill>
              </a:rPr>
              <a:t>IED’s</a:t>
            </a:r>
            <a:r>
              <a:rPr lang="es-ES" sz="1400" b="0" i="0" dirty="0" smtClean="0">
                <a:solidFill>
                  <a:schemeClr val="tx1"/>
                </a:solidFill>
              </a:rPr>
              <a:t> que comparten un mismo protocolo de comunicación, también pueden compartir un mismo canal de comunicación.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Un controlador del sistema de Automatización puede usar este canal de comunicación como un bus de Maestro -  Esclavos, y controla todo el trafico de datos en el canal.</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Todos los dispositivos, tienen una dirección de datos de forma tal que solo aquel a quien se le pregunta (por parte del controlador), puede contestar.</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RS-485 es el bus mas frecuente para comunicaciones punto a multipunto.</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RS-485 es un Par de cables trenzados y blindados de cobre terminado al final del bus en una resistencia de </a:t>
            </a:r>
            <a:r>
              <a:rPr lang="es-ES" sz="1400" b="0" i="0" dirty="0" err="1" smtClean="0">
                <a:solidFill>
                  <a:schemeClr val="tx1"/>
                </a:solidFill>
              </a:rPr>
              <a:t>teminación</a:t>
            </a:r>
            <a:r>
              <a:rPr lang="es-ES" sz="1400" b="0" i="0" dirty="0" smtClean="0">
                <a:solidFill>
                  <a:schemeClr val="tx1"/>
                </a:solidFill>
              </a:rPr>
              <a:t>, de un valor igual a la impedancia característica del cable.</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RS-485 soporta un máximo de 32 dispositivos en una cadena y hasta una distancia de 4000 pies o 1333 </a:t>
            </a:r>
            <a:r>
              <a:rPr lang="es-ES" sz="1400" b="0" i="0" dirty="0" err="1" smtClean="0">
                <a:solidFill>
                  <a:schemeClr val="tx1"/>
                </a:solidFill>
              </a:rPr>
              <a:t>mts</a:t>
            </a:r>
            <a:r>
              <a:rPr lang="es-ES" sz="1400" b="0" i="0" dirty="0" smtClean="0">
                <a:solidFill>
                  <a:schemeClr val="tx1"/>
                </a:solidFill>
              </a:rPr>
              <a:t>.</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La máxima </a:t>
            </a:r>
            <a:r>
              <a:rPr lang="es-ES" sz="1400" b="0" i="0" dirty="0" err="1" smtClean="0">
                <a:solidFill>
                  <a:schemeClr val="tx1"/>
                </a:solidFill>
              </a:rPr>
              <a:t>velocida</a:t>
            </a:r>
            <a:r>
              <a:rPr lang="es-ES" sz="1400" b="0" i="0" dirty="0" smtClean="0">
                <a:solidFill>
                  <a:schemeClr val="tx1"/>
                </a:solidFill>
              </a:rPr>
              <a:t> a que puede operar es de 1.0 Mbps, pero generalmente trabajan en 19.2 </a:t>
            </a:r>
            <a:r>
              <a:rPr lang="es-ES" sz="1400" b="0" i="0" dirty="0" err="1" smtClean="0">
                <a:solidFill>
                  <a:schemeClr val="tx1"/>
                </a:solidFill>
              </a:rPr>
              <a:t>Kbps.</a:t>
            </a: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Redes de comunicación dentro de la subestación</a:t>
            </a:r>
            <a:endParaRPr lang="es-ES" sz="2000" i="0" dirty="0">
              <a:solidFill>
                <a:srgbClr val="FFFFFF"/>
              </a:solidFill>
            </a:endParaRPr>
          </a:p>
        </p:txBody>
      </p:sp>
      <p:sp>
        <p:nvSpPr>
          <p:cNvPr id="5"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6" name="Text Box 8"/>
          <p:cNvSpPr txBox="1">
            <a:spLocks noChangeArrowheads="1"/>
          </p:cNvSpPr>
          <p:nvPr/>
        </p:nvSpPr>
        <p:spPr bwMode="auto">
          <a:xfrm>
            <a:off x="592138" y="1341438"/>
            <a:ext cx="7796286" cy="5478423"/>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Comunicación con Redes de Pares o Peer </a:t>
            </a:r>
            <a:r>
              <a:rPr lang="es-ES" sz="1400" b="0" i="0" dirty="0" err="1" smtClean="0">
                <a:solidFill>
                  <a:schemeClr val="tx1"/>
                </a:solidFill>
              </a:rPr>
              <a:t>to</a:t>
            </a:r>
            <a:r>
              <a:rPr lang="es-ES" sz="1400" b="0" i="0" dirty="0" smtClean="0">
                <a:solidFill>
                  <a:schemeClr val="tx1"/>
                </a:solidFill>
              </a:rPr>
              <a:t> Peer:</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Hay una tendencia creciente a utilizar redes de pares en una subestación. En esta caso, cada uno de los dispositivos tiene igual acceso al canal de comunicaciones y puede comunicarse con cualquier otro dispositivo. Esta es una diferencia importante que contrasta con el modo de comunicaciones  Maestro – Esclavo.</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En subestaciones, para una red de pares, se usa </a:t>
            </a:r>
            <a:r>
              <a:rPr lang="es-ES" sz="1400" b="0" i="0" dirty="0" err="1" smtClean="0">
                <a:solidFill>
                  <a:schemeClr val="tx1"/>
                </a:solidFill>
              </a:rPr>
              <a:t>ethernet</a:t>
            </a:r>
            <a:r>
              <a:rPr lang="es-ES" sz="1400" b="0" i="0" dirty="0" smtClean="0">
                <a:solidFill>
                  <a:schemeClr val="tx1"/>
                </a:solidFill>
              </a:rPr>
              <a:t>. IEEE </a:t>
            </a:r>
            <a:r>
              <a:rPr lang="es-ES" sz="1400" b="0" i="0" dirty="0" err="1" smtClean="0">
                <a:solidFill>
                  <a:schemeClr val="tx1"/>
                </a:solidFill>
              </a:rPr>
              <a:t>Std</a:t>
            </a:r>
            <a:r>
              <a:rPr lang="es-ES" sz="1400" b="0" i="0" dirty="0" smtClean="0">
                <a:solidFill>
                  <a:schemeClr val="tx1"/>
                </a:solidFill>
              </a:rPr>
              <a:t> 802.3</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Ethernet utiliza cable trenzado o UTP </a:t>
            </a:r>
            <a:r>
              <a:rPr lang="es-ES" sz="1400" b="0" i="0" dirty="0" err="1" smtClean="0">
                <a:solidFill>
                  <a:schemeClr val="tx1"/>
                </a:solidFill>
              </a:rPr>
              <a:t>cat</a:t>
            </a:r>
            <a:r>
              <a:rPr lang="es-ES" sz="1400" b="0" i="0" dirty="0" smtClean="0">
                <a:solidFill>
                  <a:schemeClr val="tx1"/>
                </a:solidFill>
              </a:rPr>
              <a:t> V y en muchas ocasiones se usa </a:t>
            </a:r>
            <a:r>
              <a:rPr lang="es-ES" sz="1400" b="0" i="0" dirty="0" err="1" smtClean="0">
                <a:solidFill>
                  <a:schemeClr val="tx1"/>
                </a:solidFill>
              </a:rPr>
              <a:t>tambien</a:t>
            </a:r>
            <a:r>
              <a:rPr lang="es-ES" sz="1400" b="0" i="0" dirty="0" smtClean="0">
                <a:solidFill>
                  <a:schemeClr val="tx1"/>
                </a:solidFill>
              </a:rPr>
              <a:t> enlaces de fibra óptica.</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Han aparecido un gran número de protocolos de comunicación entre los distintos dispositivos, todos incrustados en el protocolo TCP/IP, o también UDP.</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Algunos dispositivos que utilizan comunicación serie, utilizan convertidores de Serie a Ethernet llamados Network Interface Modules, para ser integrados a la red LAN.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Todos los dispositivos en </a:t>
            </a:r>
            <a:r>
              <a:rPr lang="es-ES" sz="1400" b="0" i="0" dirty="0" err="1" smtClean="0">
                <a:solidFill>
                  <a:schemeClr val="tx1"/>
                </a:solidFill>
              </a:rPr>
              <a:t>ethernet</a:t>
            </a:r>
            <a:r>
              <a:rPr lang="es-ES" sz="1400" b="0" i="0" dirty="0" smtClean="0">
                <a:solidFill>
                  <a:schemeClr val="tx1"/>
                </a:solidFill>
              </a:rPr>
              <a:t> se conectan a un </a:t>
            </a:r>
            <a:r>
              <a:rPr lang="es-ES" sz="1400" b="0" i="0" dirty="0" err="1" smtClean="0">
                <a:solidFill>
                  <a:schemeClr val="tx1"/>
                </a:solidFill>
              </a:rPr>
              <a:t>Hub</a:t>
            </a:r>
            <a:r>
              <a:rPr lang="es-ES" sz="1400" b="0" i="0" dirty="0" smtClean="0">
                <a:solidFill>
                  <a:schemeClr val="tx1"/>
                </a:solidFill>
              </a:rPr>
              <a:t> o </a:t>
            </a:r>
            <a:r>
              <a:rPr lang="es-ES" sz="1400" b="0" i="0" dirty="0" err="1" smtClean="0">
                <a:solidFill>
                  <a:schemeClr val="tx1"/>
                </a:solidFill>
              </a:rPr>
              <a:t>Switch</a:t>
            </a:r>
            <a:r>
              <a:rPr lang="es-ES" sz="1400" b="0" i="0" dirty="0" smtClean="0">
                <a:solidFill>
                  <a:schemeClr val="tx1"/>
                </a:solidFill>
              </a:rPr>
              <a:t>, y de </a:t>
            </a:r>
            <a:r>
              <a:rPr lang="es-ES" sz="1400" b="0" i="0" dirty="0" err="1" smtClean="0">
                <a:solidFill>
                  <a:schemeClr val="tx1"/>
                </a:solidFill>
              </a:rPr>
              <a:t>alli</a:t>
            </a:r>
            <a:r>
              <a:rPr lang="es-ES" sz="1400" b="0" i="0" dirty="0" smtClean="0">
                <a:solidFill>
                  <a:schemeClr val="tx1"/>
                </a:solidFill>
              </a:rPr>
              <a:t> pueden conectarse a un </a:t>
            </a:r>
            <a:r>
              <a:rPr lang="es-ES" sz="1400" b="0" i="0" dirty="0" err="1" smtClean="0">
                <a:solidFill>
                  <a:schemeClr val="tx1"/>
                </a:solidFill>
              </a:rPr>
              <a:t>router</a:t>
            </a:r>
            <a:r>
              <a:rPr lang="es-ES" sz="1400" b="0" i="0" dirty="0" smtClean="0">
                <a:solidFill>
                  <a:schemeClr val="tx1"/>
                </a:solidFill>
              </a:rPr>
              <a:t>, para salir al mundo externo.</a:t>
            </a: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a:t>
            </a:r>
            <a:r>
              <a:rPr lang="es-MX" sz="2000" i="0" dirty="0" smtClean="0">
                <a:solidFill>
                  <a:srgbClr val="669900"/>
                </a:solidFill>
              </a:rPr>
              <a:t>Puesta en Servicio de Equipos de Automatización</a:t>
            </a:r>
            <a:endParaRPr lang="es-ES" sz="2000" i="0" dirty="0">
              <a:solidFill>
                <a:srgbClr val="FFFFFF"/>
              </a:solidFill>
            </a:endParaRPr>
          </a:p>
        </p:txBody>
      </p:sp>
      <p:sp>
        <p:nvSpPr>
          <p:cNvPr id="6"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7" name="Text Box 8"/>
          <p:cNvSpPr txBox="1">
            <a:spLocks noChangeArrowheads="1"/>
          </p:cNvSpPr>
          <p:nvPr/>
        </p:nvSpPr>
        <p:spPr bwMode="auto">
          <a:xfrm>
            <a:off x="592138" y="1341438"/>
            <a:ext cx="7796286" cy="4832092"/>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Los sistemas de automatización integran </a:t>
            </a:r>
            <a:r>
              <a:rPr lang="es-ES" sz="1400" b="0" i="0" dirty="0" err="1" smtClean="0">
                <a:solidFill>
                  <a:schemeClr val="tx1"/>
                </a:solidFill>
              </a:rPr>
              <a:t>IED’s</a:t>
            </a:r>
            <a:r>
              <a:rPr lang="es-ES" sz="1400" b="0" i="0" dirty="0" smtClean="0">
                <a:solidFill>
                  <a:schemeClr val="tx1"/>
                </a:solidFill>
              </a:rPr>
              <a:t>  cuya función primaria puede ser la protección, o una interface del operador de subestación, control de equipo, e incluso </a:t>
            </a:r>
            <a:r>
              <a:rPr lang="es-ES" sz="1400" b="0" i="0" dirty="0" err="1" smtClean="0">
                <a:solidFill>
                  <a:schemeClr val="tx1"/>
                </a:solidFill>
              </a:rPr>
              <a:t>medicion</a:t>
            </a:r>
            <a:r>
              <a:rPr lang="es-ES" sz="1400" b="0" i="0" dirty="0" smtClean="0">
                <a:solidFill>
                  <a:schemeClr val="tx1"/>
                </a:solidFill>
              </a:rPr>
              <a:t> de intercambios de energía.</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Prueba de Puntos de Control. Es necesario confirmar el mapeo de los puntos de control, a todas las interfaces del operador y todas las bases de datos. </a:t>
            </a:r>
          </a:p>
          <a:p>
            <a:pPr lvl="2">
              <a:buFont typeface="Arial" pitchFamily="34" charset="0"/>
              <a:buChar char="•"/>
            </a:pPr>
            <a:r>
              <a:rPr lang="es-ES" sz="1400" b="0" i="0" dirty="0" smtClean="0">
                <a:solidFill>
                  <a:schemeClr val="tx1"/>
                </a:solidFill>
              </a:rPr>
              <a:t>Igualmente deben confirmarse todos los algoritmos de control. Debe asegurarse que opera el equipo correcto cuando se pretende realizar un control, ya que de no hacerlo, o en caso de que no se opere, se compromete gravemente la confianza en la instalación.</a:t>
            </a:r>
          </a:p>
          <a:p>
            <a:pPr lvl="2">
              <a:buFont typeface="Arial" pitchFamily="34" charset="0"/>
              <a:buChar char="•"/>
            </a:pPr>
            <a:r>
              <a:rPr lang="es-ES" sz="1400" b="0" i="0" dirty="0" smtClean="0">
                <a:solidFill>
                  <a:schemeClr val="tx1"/>
                </a:solidFill>
              </a:rPr>
              <a:t>Deben establecerse procedimientos de prueba que no comprometan la operación de la subestación, en algunos casos desconectando los puntos de cierre o disparo.</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Las interfaces de operador son, La consola Local, Los Paneles Mímicos.</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Igualmente debe comprobarse en todos los caso la interface con el centro de control.</a:t>
            </a: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a:t>
            </a:r>
            <a:r>
              <a:rPr lang="es-MX" sz="2000" i="0" dirty="0" smtClean="0">
                <a:solidFill>
                  <a:srgbClr val="669900"/>
                </a:solidFill>
              </a:rPr>
              <a:t>Puesta en Servicio de Equipos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8300342" cy="5262979"/>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Los sistemas de automatización integran </a:t>
            </a:r>
            <a:r>
              <a:rPr lang="es-ES" sz="1400" b="0" i="0" dirty="0" err="1" smtClean="0">
                <a:solidFill>
                  <a:schemeClr val="tx1"/>
                </a:solidFill>
              </a:rPr>
              <a:t>IED’s</a:t>
            </a:r>
            <a:r>
              <a:rPr lang="es-ES" sz="1400" b="0" i="0" dirty="0" smtClean="0">
                <a:solidFill>
                  <a:schemeClr val="tx1"/>
                </a:solidFill>
              </a:rPr>
              <a:t>  cuya función primaria puede ser la protección, o una interface del operador de subestación, control de equipo, e incluso </a:t>
            </a:r>
            <a:r>
              <a:rPr lang="es-ES" sz="1400" b="0" i="0" dirty="0" err="1" smtClean="0">
                <a:solidFill>
                  <a:schemeClr val="tx1"/>
                </a:solidFill>
              </a:rPr>
              <a:t>medicion</a:t>
            </a:r>
            <a:r>
              <a:rPr lang="es-ES" sz="1400" b="0" i="0" dirty="0" smtClean="0">
                <a:solidFill>
                  <a:schemeClr val="tx1"/>
                </a:solidFill>
              </a:rPr>
              <a:t> de intercambios de energía.</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Prueba de estados y </a:t>
            </a:r>
            <a:r>
              <a:rPr lang="es-ES" sz="1400" b="0" i="0" dirty="0" err="1" smtClean="0">
                <a:solidFill>
                  <a:schemeClr val="tx1"/>
                </a:solidFill>
              </a:rPr>
              <a:t>Alarmas.Todas</a:t>
            </a:r>
            <a:r>
              <a:rPr lang="es-ES" sz="1400" b="0" i="0" dirty="0" smtClean="0">
                <a:solidFill>
                  <a:schemeClr val="tx1"/>
                </a:solidFill>
              </a:rPr>
              <a:t> las alarmas e indicaciones se reflejan en los diversos </a:t>
            </a:r>
            <a:r>
              <a:rPr lang="es-ES" sz="1400" b="0" i="0" dirty="0" err="1" smtClean="0">
                <a:solidFill>
                  <a:schemeClr val="tx1"/>
                </a:solidFill>
              </a:rPr>
              <a:t>display</a:t>
            </a:r>
            <a:r>
              <a:rPr lang="es-ES" sz="1400" b="0" i="0" dirty="0" smtClean="0">
                <a:solidFill>
                  <a:schemeClr val="tx1"/>
                </a:solidFill>
              </a:rPr>
              <a:t> y registros de la interface del operador. Estas señales son importantes para conocer el estado de la subestación.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Inicialmente se recomienda que se opere la fuente de la alarma o la indicación.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En algunas ocasiones, también se permite cortocircuitar o abrir el circuito de la alarma para registrar la indicación.</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De igual forma que con los puntos de control, se debe tener cuidado al realizar la prueba con las indicaciones o alarmas.</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El operador debe reconocer estas pruebas para no tomarlas en cuenta y en su caso limpiar los registros en las interfaces de operador en caso necesario.</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Si el sistema de automatización tiene lógicas programadas, que se habilitan de acuerdo a indicaciones o alarmas, será necesario deshabilitarlas durante la prueba, para que estas no se propaguen a los algoritmos de control y ocasiones eventos o acciones indeseadas.</a:t>
            </a:r>
          </a:p>
          <a:p>
            <a:pPr lvl="2">
              <a:buFont typeface="Arial" pitchFamily="34" charset="0"/>
              <a:buChar char="•"/>
            </a:pPr>
            <a:endParaRPr lang="es-ES" sz="1400" b="0" i="0" dirty="0" smtClean="0">
              <a:solidFill>
                <a:schemeClr val="tx1"/>
              </a:solidFill>
            </a:endParaRPr>
          </a:p>
          <a:p>
            <a:pPr lvl="2"/>
            <a:endParaRPr lang="es-ES" sz="1400" b="0" i="0" dirty="0" smtClean="0">
              <a:solidFill>
                <a:schemeClr val="tx1"/>
              </a:solidFill>
            </a:endParaRPr>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a:t>
            </a:r>
            <a:r>
              <a:rPr lang="es-MX" sz="2000" i="0" dirty="0" smtClean="0">
                <a:solidFill>
                  <a:srgbClr val="669900"/>
                </a:solidFill>
              </a:rPr>
              <a:t>Puesta en Servicio de Equipos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796286" cy="5262979"/>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Los sistemas de automatización integran </a:t>
            </a:r>
            <a:r>
              <a:rPr lang="es-ES" sz="1400" b="0" i="0" dirty="0" err="1" smtClean="0">
                <a:solidFill>
                  <a:schemeClr val="tx1"/>
                </a:solidFill>
              </a:rPr>
              <a:t>IED’s</a:t>
            </a:r>
            <a:r>
              <a:rPr lang="es-ES" sz="1400" b="0" i="0" dirty="0" smtClean="0">
                <a:solidFill>
                  <a:schemeClr val="tx1"/>
                </a:solidFill>
              </a:rPr>
              <a:t>  cuya función primaria puede ser la protección, o una interface del operador de subestación, control de equipo, e incluso </a:t>
            </a:r>
            <a:r>
              <a:rPr lang="es-ES" sz="1400" b="0" i="0" dirty="0" err="1" smtClean="0">
                <a:solidFill>
                  <a:schemeClr val="tx1"/>
                </a:solidFill>
              </a:rPr>
              <a:t>medicion</a:t>
            </a:r>
            <a:r>
              <a:rPr lang="es-ES" sz="1400" b="0" i="0" dirty="0" smtClean="0">
                <a:solidFill>
                  <a:schemeClr val="tx1"/>
                </a:solidFill>
              </a:rPr>
              <a:t> de intercambios de energía.</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Prueba de Mediciones. Las mediciones están establecidas en las bases de datos del centro de control. Alimentan al centro de control, y a los distintos registros y tabulares de las interfaces del operador. </a:t>
            </a:r>
            <a:r>
              <a:rPr lang="es-ES" sz="1400" b="0" i="0" dirty="0" err="1" smtClean="0">
                <a:solidFill>
                  <a:schemeClr val="tx1"/>
                </a:solidFill>
              </a:rPr>
              <a:t>Tambien</a:t>
            </a:r>
            <a:r>
              <a:rPr lang="es-ES" sz="1400" b="0" i="0" dirty="0" smtClean="0">
                <a:solidFill>
                  <a:schemeClr val="tx1"/>
                </a:solidFill>
              </a:rPr>
              <a:t> pueden ser usadas en lógicas </a:t>
            </a:r>
            <a:r>
              <a:rPr lang="es-ES" sz="1400" b="0" i="0" dirty="0" err="1" smtClean="0">
                <a:solidFill>
                  <a:schemeClr val="tx1"/>
                </a:solidFill>
              </a:rPr>
              <a:t>prgramadas</a:t>
            </a:r>
            <a:r>
              <a:rPr lang="es-ES" sz="1400" b="0" i="0" dirty="0" smtClean="0">
                <a:solidFill>
                  <a:schemeClr val="tx1"/>
                </a:solidFill>
              </a:rPr>
              <a:t> tipo PLC.</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Todas las mediciones deben ser verificadas para que su valor sea razonable de acuerdo a la operación del sistema de potencia.</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Generalmente, una vez en servicio, resulta muy difícil realizar calibraciones a cada una de las mediciones.</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En algunos casos, con el fin de comprobar la congruencia de las bases de datos, es posible simular o sustituir el valor de una medición, por un numero determinado fijo. Por lo que es necesario regresar al valor medido una vez realizada la prueba</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El operador debe reconocer estas pruebas  y ser informado para no tomarlas en cuenta y en su caso limpiar los registros en las interfaces de operador en caso necesario.</a:t>
            </a: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p:txBody>
      </p:sp>
    </p:spTree>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8.- </a:t>
            </a:r>
            <a:r>
              <a:rPr lang="es-MX" sz="2000" i="0" dirty="0" smtClean="0">
                <a:solidFill>
                  <a:srgbClr val="669900"/>
                </a:solidFill>
              </a:rPr>
              <a:t>Puesta en Servicio de Equipos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592138" y="1341438"/>
            <a:ext cx="7796286" cy="5262979"/>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Los sistemas de automatización integran </a:t>
            </a:r>
            <a:r>
              <a:rPr lang="es-ES" sz="1400" b="0" i="0" dirty="0" err="1" smtClean="0">
                <a:solidFill>
                  <a:schemeClr val="tx1"/>
                </a:solidFill>
              </a:rPr>
              <a:t>IED’s</a:t>
            </a:r>
            <a:r>
              <a:rPr lang="es-ES" sz="1400" b="0" i="0" dirty="0" smtClean="0">
                <a:solidFill>
                  <a:schemeClr val="tx1"/>
                </a:solidFill>
              </a:rPr>
              <a:t>  cuya función primaria puede ser la protección, o una interface del operador de subestación, control de equipo, e incluso </a:t>
            </a:r>
            <a:r>
              <a:rPr lang="es-ES" sz="1400" b="0" i="0" dirty="0" err="1" smtClean="0">
                <a:solidFill>
                  <a:schemeClr val="tx1"/>
                </a:solidFill>
              </a:rPr>
              <a:t>medicion</a:t>
            </a:r>
            <a:r>
              <a:rPr lang="es-ES" sz="1400" b="0" i="0" dirty="0" smtClean="0">
                <a:solidFill>
                  <a:schemeClr val="tx1"/>
                </a:solidFill>
              </a:rPr>
              <a:t> de intercambios de energía.</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Pruebas a Lógicas Programadas. Muchos sistemas de automatización incluyen lógicas programadas como una parte esencial del sistema</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Las lógicas programadas obtienen datos a partir de señales de campo o </a:t>
            </a:r>
            <a:r>
              <a:rPr lang="es-ES" sz="1400" b="0" i="0" dirty="0" err="1" smtClean="0">
                <a:solidFill>
                  <a:schemeClr val="tx1"/>
                </a:solidFill>
              </a:rPr>
              <a:t>IED’s</a:t>
            </a:r>
            <a:r>
              <a:rPr lang="es-ES" sz="1400" b="0" i="0" dirty="0" smtClean="0">
                <a:solidFill>
                  <a:schemeClr val="tx1"/>
                </a:solidFill>
              </a:rPr>
              <a:t>, </a:t>
            </a:r>
            <a:r>
              <a:rPr lang="es-ES" sz="1400" b="0" i="0" dirty="0" err="1" smtClean="0">
                <a:solidFill>
                  <a:schemeClr val="tx1"/>
                </a:solidFill>
              </a:rPr>
              <a:t>yrealizan</a:t>
            </a:r>
            <a:r>
              <a:rPr lang="es-ES" sz="1400" b="0" i="0" dirty="0" smtClean="0">
                <a:solidFill>
                  <a:schemeClr val="tx1"/>
                </a:solidFill>
              </a:rPr>
              <a:t> una acción de </a:t>
            </a:r>
            <a:r>
              <a:rPr lang="es-ES" sz="1400" b="0" i="0" dirty="0" err="1" smtClean="0">
                <a:solidFill>
                  <a:schemeClr val="tx1"/>
                </a:solidFill>
              </a:rPr>
              <a:t>contro</a:t>
            </a:r>
            <a:r>
              <a:rPr lang="es-ES" sz="1400" b="0" i="0" dirty="0" smtClean="0">
                <a:solidFill>
                  <a:schemeClr val="tx1"/>
                </a:solidFill>
              </a:rPr>
              <a:t> o entregan una salida como resultado de la evaluación de tales señales.</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Las salidas generalmente incluyen  control de algunos equipos, tales como regulación de voltaje, control de reactivos, o incluso conexiones y desconexiones de equipo.</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En muchas ocasiones, también los </a:t>
            </a:r>
            <a:r>
              <a:rPr lang="es-ES" sz="1400" b="0" i="0" dirty="0" err="1" smtClean="0">
                <a:solidFill>
                  <a:schemeClr val="tx1"/>
                </a:solidFill>
              </a:rPr>
              <a:t>interlocks</a:t>
            </a:r>
            <a:r>
              <a:rPr lang="es-ES" sz="1400" b="0" i="0" dirty="0" smtClean="0">
                <a:solidFill>
                  <a:schemeClr val="tx1"/>
                </a:solidFill>
              </a:rPr>
              <a:t> de cuchillas e interruptores, están programados en los </a:t>
            </a:r>
            <a:r>
              <a:rPr lang="es-ES" sz="1400" b="0" i="0" dirty="0" err="1" smtClean="0">
                <a:solidFill>
                  <a:schemeClr val="tx1"/>
                </a:solidFill>
              </a:rPr>
              <a:t>IED’s</a:t>
            </a:r>
            <a:r>
              <a:rPr lang="es-ES" sz="1400" b="0" i="0" dirty="0" smtClean="0">
                <a:solidFill>
                  <a:schemeClr val="tx1"/>
                </a:solidFill>
              </a:rPr>
              <a:t> o </a:t>
            </a:r>
            <a:r>
              <a:rPr lang="es-ES" sz="1400" b="0" i="0" dirty="0" err="1" smtClean="0">
                <a:solidFill>
                  <a:schemeClr val="tx1"/>
                </a:solidFill>
              </a:rPr>
              <a:t>MCADs</a:t>
            </a: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Todas estas </a:t>
            </a:r>
            <a:r>
              <a:rPr lang="es-ES" sz="1400" b="0" i="0" dirty="0" err="1" smtClean="0">
                <a:solidFill>
                  <a:schemeClr val="tx1"/>
                </a:solidFill>
              </a:rPr>
              <a:t>logicas</a:t>
            </a:r>
            <a:r>
              <a:rPr lang="es-ES" sz="1400" b="0" i="0" dirty="0" smtClean="0">
                <a:solidFill>
                  <a:schemeClr val="tx1"/>
                </a:solidFill>
              </a:rPr>
              <a:t> deben ser verificadas en vivo o con datos simulados.</a:t>
            </a: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Algunos algoritmos no pueden ser probados en toda su extensión con datos simulados, por lo que en algunas ocasiones será necesario probarlos en vivo durante un periodo determinado de tiempo, y revisar los resultados periódicamente para verificar su operación correcta.</a:t>
            </a:r>
          </a:p>
        </p:txBody>
      </p:sp>
    </p:spTree>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9.- Integración del Sistema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026" name="Picture 2"/>
          <p:cNvPicPr>
            <a:picLocks noChangeAspect="1" noChangeArrowheads="1"/>
          </p:cNvPicPr>
          <p:nvPr/>
        </p:nvPicPr>
        <p:blipFill>
          <a:blip r:embed="rId2" cstate="print"/>
          <a:srcRect/>
          <a:stretch>
            <a:fillRect/>
          </a:stretch>
        </p:blipFill>
        <p:spPr bwMode="auto">
          <a:xfrm>
            <a:off x="2915816" y="5085184"/>
            <a:ext cx="6120680" cy="148941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539552" y="1196752"/>
            <a:ext cx="4392488" cy="4183322"/>
          </a:xfrm>
          <a:prstGeom prst="rect">
            <a:avLst/>
          </a:prstGeom>
          <a:noFill/>
          <a:ln w="9525">
            <a:noFill/>
            <a:miter lim="800000"/>
            <a:headEnd/>
            <a:tailEnd/>
          </a:ln>
        </p:spPr>
      </p:pic>
    </p:spTree>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9.- Integración del Sistema de Automatización</a:t>
            </a:r>
            <a:endParaRPr lang="es-ES" sz="2000" i="0" dirty="0">
              <a:solidFill>
                <a:srgbClr val="FFFFFF"/>
              </a:solidFill>
            </a:endParaRPr>
          </a:p>
        </p:txBody>
      </p:sp>
      <p:sp>
        <p:nvSpPr>
          <p:cNvPr id="4"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2051" name="Picture 3"/>
          <p:cNvPicPr>
            <a:picLocks noChangeAspect="1" noChangeArrowheads="1"/>
          </p:cNvPicPr>
          <p:nvPr/>
        </p:nvPicPr>
        <p:blipFill>
          <a:blip r:embed="rId2" cstate="print"/>
          <a:srcRect/>
          <a:stretch>
            <a:fillRect/>
          </a:stretch>
        </p:blipFill>
        <p:spPr bwMode="auto">
          <a:xfrm>
            <a:off x="1115616" y="1358996"/>
            <a:ext cx="6552728" cy="5041803"/>
          </a:xfrm>
          <a:prstGeom prst="rect">
            <a:avLst/>
          </a:prstGeom>
          <a:noFill/>
          <a:ln w="9525">
            <a:noFill/>
            <a:miter lim="800000"/>
            <a:headEnd/>
            <a:tailEnd/>
          </a:ln>
        </p:spPr>
      </p:pic>
    </p:spTree>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9.- Integración del Sistema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3074" name="Picture 2"/>
          <p:cNvPicPr>
            <a:picLocks noChangeAspect="1" noChangeArrowheads="1"/>
          </p:cNvPicPr>
          <p:nvPr/>
        </p:nvPicPr>
        <p:blipFill>
          <a:blip r:embed="rId2" cstate="print"/>
          <a:srcRect/>
          <a:stretch>
            <a:fillRect/>
          </a:stretch>
        </p:blipFill>
        <p:spPr bwMode="auto">
          <a:xfrm>
            <a:off x="899592" y="1484784"/>
            <a:ext cx="7558037" cy="4874979"/>
          </a:xfrm>
          <a:prstGeom prst="rect">
            <a:avLst/>
          </a:prstGeom>
          <a:noFill/>
          <a:ln w="9525">
            <a:noFill/>
            <a:miter lim="800000"/>
            <a:headEnd/>
            <a:tailEnd/>
          </a:ln>
        </p:spPr>
      </p:pic>
    </p:spTree>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9.- Integración del Sistema de Automatización</a:t>
            </a:r>
            <a:endParaRPr lang="es-ES" sz="2000" i="0" dirty="0">
              <a:solidFill>
                <a:srgbClr val="FFFFFF"/>
              </a:solidFill>
            </a:endParaRPr>
          </a:p>
        </p:txBody>
      </p:sp>
      <p:sp>
        <p:nvSpPr>
          <p:cNvPr id="4"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4099" name="Picture 3"/>
          <p:cNvPicPr>
            <a:picLocks noChangeAspect="1" noChangeArrowheads="1"/>
          </p:cNvPicPr>
          <p:nvPr/>
        </p:nvPicPr>
        <p:blipFill>
          <a:blip r:embed="rId2" cstate="print"/>
          <a:srcRect/>
          <a:stretch>
            <a:fillRect/>
          </a:stretch>
        </p:blipFill>
        <p:spPr bwMode="auto">
          <a:xfrm>
            <a:off x="827584" y="1196752"/>
            <a:ext cx="7572392" cy="5257428"/>
          </a:xfrm>
          <a:prstGeom prst="rect">
            <a:avLst/>
          </a:prstGeom>
          <a:noFill/>
          <a:ln w="9525">
            <a:noFill/>
            <a:miter lim="800000"/>
            <a:headEnd/>
            <a:tailEnd/>
          </a:ln>
        </p:spPr>
      </p:pic>
    </p:spTree>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9.- Integración del Sistema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5122" name="Picture 2"/>
          <p:cNvPicPr>
            <a:picLocks noChangeAspect="1" noChangeArrowheads="1"/>
          </p:cNvPicPr>
          <p:nvPr/>
        </p:nvPicPr>
        <p:blipFill>
          <a:blip r:embed="rId2" cstate="print"/>
          <a:srcRect/>
          <a:stretch>
            <a:fillRect/>
          </a:stretch>
        </p:blipFill>
        <p:spPr bwMode="auto">
          <a:xfrm>
            <a:off x="0" y="1196752"/>
            <a:ext cx="4968552" cy="5277232"/>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594094" y="1556792"/>
            <a:ext cx="4549906" cy="4635652"/>
          </a:xfrm>
          <a:prstGeom prst="rect">
            <a:avLst/>
          </a:prstGeom>
          <a:noFill/>
          <a:ln w="9525">
            <a:noFill/>
            <a:miter lim="800000"/>
            <a:headEnd/>
            <a:tailEnd/>
          </a:ln>
        </p:spPr>
      </p:pic>
    </p:spTree>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9.- Integración del Sistema de Automatización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6146" name="Picture 2"/>
          <p:cNvPicPr>
            <a:picLocks noChangeAspect="1" noChangeArrowheads="1"/>
          </p:cNvPicPr>
          <p:nvPr/>
        </p:nvPicPr>
        <p:blipFill>
          <a:blip r:embed="rId2" cstate="print"/>
          <a:srcRect/>
          <a:stretch>
            <a:fillRect/>
          </a:stretch>
        </p:blipFill>
        <p:spPr bwMode="auto">
          <a:xfrm>
            <a:off x="971600" y="1412776"/>
            <a:ext cx="7160146" cy="4877323"/>
          </a:xfrm>
          <a:prstGeom prst="rect">
            <a:avLst/>
          </a:prstGeom>
          <a:noFill/>
          <a:ln w="9525">
            <a:noFill/>
            <a:miter lim="800000"/>
            <a:headEnd/>
            <a:tailEnd/>
          </a:ln>
        </p:spPr>
      </p:pic>
    </p:spTree>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10.- Interfaces de Operación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7170" name="Picture 2"/>
          <p:cNvPicPr>
            <a:picLocks noChangeAspect="1" noChangeArrowheads="1"/>
          </p:cNvPicPr>
          <p:nvPr/>
        </p:nvPicPr>
        <p:blipFill>
          <a:blip r:embed="rId2" cstate="print"/>
          <a:srcRect/>
          <a:stretch>
            <a:fillRect/>
          </a:stretch>
        </p:blipFill>
        <p:spPr bwMode="auto">
          <a:xfrm>
            <a:off x="827584" y="1196752"/>
            <a:ext cx="7211963" cy="5256460"/>
          </a:xfrm>
          <a:prstGeom prst="rect">
            <a:avLst/>
          </a:prstGeom>
          <a:noFill/>
          <a:ln w="9525">
            <a:noFill/>
            <a:miter lim="800000"/>
            <a:headEnd/>
            <a:tailEnd/>
          </a:ln>
        </p:spPr>
      </p:pic>
    </p:spTree>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10.- Evolución de los protocolos de comunicación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6" name="Text Box 8"/>
          <p:cNvSpPr txBox="1">
            <a:spLocks noChangeArrowheads="1"/>
          </p:cNvSpPr>
          <p:nvPr/>
        </p:nvSpPr>
        <p:spPr bwMode="auto">
          <a:xfrm>
            <a:off x="683568" y="1700808"/>
            <a:ext cx="7796286" cy="3323987"/>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Protocolos Propietarios. Eran dependientes del fabricante del equipo. Por poseer derechos de autor, obligaban a que el resto de los equipos que </a:t>
            </a:r>
            <a:r>
              <a:rPr lang="es-ES" sz="1400" b="0" i="0" dirty="0" err="1" smtClean="0">
                <a:solidFill>
                  <a:schemeClr val="tx1"/>
                </a:solidFill>
              </a:rPr>
              <a:t>debian</a:t>
            </a:r>
            <a:r>
              <a:rPr lang="es-ES" sz="1400" b="0" i="0" dirty="0" smtClean="0">
                <a:solidFill>
                  <a:schemeClr val="tx1"/>
                </a:solidFill>
              </a:rPr>
              <a:t> comunicarse con ellos fueran de la misma marca, o incluso si fueran de otro fabricante, este pagara derechos por el uso o desarrollo del protocolo en sus equipos.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Sistemas Abiertos (Open </a:t>
            </a:r>
            <a:r>
              <a:rPr lang="es-ES" sz="1400" b="0" i="0" dirty="0" err="1" smtClean="0">
                <a:solidFill>
                  <a:schemeClr val="tx1"/>
                </a:solidFill>
              </a:rPr>
              <a:t>Systems</a:t>
            </a:r>
            <a:r>
              <a:rPr lang="es-ES" sz="1400" b="0" i="0" dirty="0" smtClean="0">
                <a:solidFill>
                  <a:schemeClr val="tx1"/>
                </a:solidFill>
              </a:rPr>
              <a:t>). Es un sistema que integra e involucra estándares o especificaciones independientes del fabricante, de forma que todo el software y el diseño utilizado pueda ser aplicado en distintas plataformas, e interactuar con otras aplicaciones en sistemas locales o remotos.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Un sistema abierto es un medio de evolución de los sistemas de control de la subestación, que esta basado en el uso de estándares no propietarios  de software y hardware. Los sistemas abiertos permiten el uso de actualizaciones basadas o disponible de diversos fabricantes, con un menor costo y con un menor riesgo de problemas en la integración.</a:t>
            </a:r>
          </a:p>
          <a:p>
            <a:pPr lvl="1">
              <a:buFont typeface="Arial" pitchFamily="34" charset="0"/>
              <a:buChar char="•"/>
            </a:pPr>
            <a:endParaRPr lang="es-ES" sz="1400" b="0" i="0" dirty="0" smtClean="0">
              <a:solidFill>
                <a:schemeClr val="tx1"/>
              </a:solidFill>
            </a:endParaRPr>
          </a:p>
        </p:txBody>
      </p:sp>
    </p:spTree>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10.- Evolución de los protocolos de comunicación</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683568" y="1196752"/>
            <a:ext cx="7796286" cy="5693866"/>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Un protocolo de comunicación, permite la comunicación entre dos dispositivos. Los dispositivos deben tener el mismo protocolo de comunicación ( y versión ). Cualquier diferencia resultará en errores de comunicación.</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Existen protocolos de comunicación que son del mismo proveedor y los dispositivos del mismo fabricante no deben tener problemas comunicándose entre sí.</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Existen protocolos de comunicación que son estándares industriales, y mientras sean implementados por cualquier fabricante, no deben tener problemas para comunicarse entre sí.</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Algunos protocolos de este tipo, son el </a:t>
            </a:r>
            <a:r>
              <a:rPr lang="es-ES" sz="1400" b="0" i="0" dirty="0" err="1" smtClean="0">
                <a:solidFill>
                  <a:schemeClr val="tx1"/>
                </a:solidFill>
              </a:rPr>
              <a:t>Modbus</a:t>
            </a:r>
            <a:r>
              <a:rPr lang="es-ES" sz="1400" b="0" i="0" dirty="0" smtClean="0">
                <a:solidFill>
                  <a:schemeClr val="tx1"/>
                </a:solidFill>
              </a:rPr>
              <a:t>, DNP 3.0, MMS, etc.</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Protocolo DNP 3.0 Fue desarrollado por Harris </a:t>
            </a:r>
            <a:r>
              <a:rPr lang="es-ES" sz="1400" b="0" i="0" dirty="0" err="1" smtClean="0">
                <a:solidFill>
                  <a:schemeClr val="tx1"/>
                </a:solidFill>
              </a:rPr>
              <a:t>Distribution</a:t>
            </a:r>
            <a:r>
              <a:rPr lang="es-ES" sz="1400" b="0" i="0" dirty="0" smtClean="0">
                <a:solidFill>
                  <a:schemeClr val="tx1"/>
                </a:solidFill>
              </a:rPr>
              <a:t> </a:t>
            </a:r>
            <a:r>
              <a:rPr lang="es-ES" sz="1400" b="0" i="0" dirty="0" err="1" smtClean="0">
                <a:solidFill>
                  <a:schemeClr val="tx1"/>
                </a:solidFill>
              </a:rPr>
              <a:t>Automation</a:t>
            </a:r>
            <a:r>
              <a:rPr lang="es-ES" sz="1400" b="0" i="0" dirty="0" smtClean="0">
                <a:solidFill>
                  <a:schemeClr val="tx1"/>
                </a:solidFill>
              </a:rPr>
              <a:t> </a:t>
            </a:r>
            <a:r>
              <a:rPr lang="es-ES" sz="1400" b="0" i="0" dirty="0" err="1" smtClean="0">
                <a:solidFill>
                  <a:schemeClr val="tx1"/>
                </a:solidFill>
              </a:rPr>
              <a:t>Products</a:t>
            </a:r>
            <a:r>
              <a:rPr lang="es-ES" sz="1400" b="0" i="0" dirty="0" smtClean="0">
                <a:solidFill>
                  <a:schemeClr val="tx1"/>
                </a:solidFill>
              </a:rPr>
              <a:t> Hoy GE Harris. La especificación del protocolo, y la propiedad del protocolo fue cedida a Grupo de usuarios de DNP, el cual comprende un grupo de usuarios en empresas eléctricas y fabricantes de equipo de automatización a nivel mundial. Los objetivos del grupo son : mantener el control del protocolo, determinar en que dirección debe migrar el protocolo, revisar y agregar nuevas características y  funciones, etc.</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El protocolo DNP tiene tres niveles de implementación sus beneficios son de su uso son :</a:t>
            </a:r>
          </a:p>
          <a:p>
            <a:pPr lvl="2">
              <a:buFont typeface="Arial" pitchFamily="34" charset="0"/>
              <a:buChar char="•"/>
            </a:pPr>
            <a:r>
              <a:rPr lang="es-ES" sz="1400" b="0" i="0" dirty="0" smtClean="0">
                <a:solidFill>
                  <a:schemeClr val="tx1"/>
                </a:solidFill>
              </a:rPr>
              <a:t>Interoperabilidad entre dispositivos de diferentes fabricantes</a:t>
            </a:r>
          </a:p>
          <a:p>
            <a:pPr lvl="2">
              <a:buFont typeface="Arial" pitchFamily="34" charset="0"/>
              <a:buChar char="•"/>
            </a:pPr>
            <a:r>
              <a:rPr lang="es-ES" sz="1400" b="0" i="0" dirty="0" smtClean="0">
                <a:solidFill>
                  <a:schemeClr val="tx1"/>
                </a:solidFill>
              </a:rPr>
              <a:t>Menor cantidad de protocolos a considerar.</a:t>
            </a:r>
          </a:p>
          <a:p>
            <a:pPr lvl="2">
              <a:buFont typeface="Arial" pitchFamily="34" charset="0"/>
              <a:buChar char="•"/>
            </a:pPr>
            <a:r>
              <a:rPr lang="es-ES" sz="1400" b="0" i="0" dirty="0" smtClean="0">
                <a:solidFill>
                  <a:schemeClr val="tx1"/>
                </a:solidFill>
              </a:rPr>
              <a:t>Evitar el uso de convertidores de protocolos</a:t>
            </a:r>
          </a:p>
          <a:p>
            <a:pPr lvl="2">
              <a:buFont typeface="Arial" pitchFamily="34" charset="0"/>
              <a:buChar char="•"/>
            </a:pPr>
            <a:r>
              <a:rPr lang="es-ES" sz="1400" b="0" i="0" dirty="0" smtClean="0">
                <a:solidFill>
                  <a:schemeClr val="tx1"/>
                </a:solidFill>
              </a:rPr>
              <a:t>Simplificar el mantenimiento y la capacitación</a:t>
            </a:r>
          </a:p>
          <a:p>
            <a:pPr lvl="1">
              <a:buFont typeface="Arial" pitchFamily="34" charset="0"/>
              <a:buChar char="•"/>
            </a:pPr>
            <a:endParaRPr lang="es-ES" sz="1400" b="0" i="0" dirty="0" smtClean="0">
              <a:solidFill>
                <a:schemeClr val="tx1"/>
              </a:solidFill>
            </a:endParaRPr>
          </a:p>
        </p:txBody>
      </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51520" y="836712"/>
            <a:ext cx="8208912"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10.- Evolución de los protocolos de comunicación IEC 61850</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Tree>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11.- Cargadores y bancos de Baterías en subestaciones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611560" y="1628800"/>
            <a:ext cx="7796286" cy="3323987"/>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En todas las subestaciones de CFE, se requieren sistemas de CD, destinados para alimentar a todos los dispositivos de protección, tableros eléctricos, esquemas de control y señalización, alumbrado de emergencia, etc.</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Estos sistemas comprenden uno o varios bancos de baterías de 129 VCD y 48 VCD, y uno o varios cargadores de baterías para cada uno de estos bancos.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Los sistemas de baterías de 129 VCD son flotantes.</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Los sistemas de 48 VCD son con el negativo aterrizado.</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Las baterías utilizadas generalmente, pueden ser de Níquel – Cadmio, pero también se usan frecuentemente baterías de Plomo – Ácido.</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Ambos generan residuos peligrosos.</a:t>
            </a:r>
            <a:endParaRPr lang="es-ES" sz="1400" b="0" i="0" dirty="0" smtClean="0">
              <a:solidFill>
                <a:schemeClr val="tx1"/>
              </a:solidFill>
            </a:endParaRPr>
          </a:p>
        </p:txBody>
      </p:sp>
    </p:spTree>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11.- Cargadores y bancos de Baterías en subestaciones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9218" name="Picture 2"/>
          <p:cNvPicPr>
            <a:picLocks noChangeAspect="1" noChangeArrowheads="1"/>
          </p:cNvPicPr>
          <p:nvPr/>
        </p:nvPicPr>
        <p:blipFill>
          <a:blip r:embed="rId2" cstate="print"/>
          <a:srcRect/>
          <a:stretch>
            <a:fillRect/>
          </a:stretch>
        </p:blipFill>
        <p:spPr bwMode="auto">
          <a:xfrm>
            <a:off x="539552" y="1268760"/>
            <a:ext cx="8100340" cy="5095850"/>
          </a:xfrm>
          <a:prstGeom prst="rect">
            <a:avLst/>
          </a:prstGeom>
          <a:noFill/>
          <a:ln w="9525">
            <a:noFill/>
            <a:miter lim="800000"/>
            <a:headEnd/>
            <a:tailEnd/>
          </a:ln>
        </p:spPr>
      </p:pic>
    </p:spTree>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11.- Cargadores y bancos de Baterías en subestaciones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0242" name="Picture 2"/>
          <p:cNvPicPr>
            <a:picLocks noChangeAspect="1" noChangeArrowheads="1"/>
          </p:cNvPicPr>
          <p:nvPr/>
        </p:nvPicPr>
        <p:blipFill>
          <a:blip r:embed="rId2" cstate="print"/>
          <a:srcRect/>
          <a:stretch>
            <a:fillRect/>
          </a:stretch>
        </p:blipFill>
        <p:spPr bwMode="auto">
          <a:xfrm>
            <a:off x="323528" y="1412776"/>
            <a:ext cx="8461448" cy="4439041"/>
          </a:xfrm>
          <a:prstGeom prst="rect">
            <a:avLst/>
          </a:prstGeom>
          <a:noFill/>
          <a:ln w="9525">
            <a:noFill/>
            <a:miter lim="800000"/>
            <a:headEnd/>
            <a:tailEnd/>
          </a:ln>
        </p:spPr>
      </p:pic>
    </p:spTree>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11.- Cargadores y bancos de Baterías en subestaciones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1266" name="Picture 2"/>
          <p:cNvPicPr>
            <a:picLocks noChangeAspect="1" noChangeArrowheads="1"/>
          </p:cNvPicPr>
          <p:nvPr/>
        </p:nvPicPr>
        <p:blipFill>
          <a:blip r:embed="rId2" cstate="print"/>
          <a:srcRect/>
          <a:stretch>
            <a:fillRect/>
          </a:stretch>
        </p:blipFill>
        <p:spPr bwMode="auto">
          <a:xfrm>
            <a:off x="467544" y="1268760"/>
            <a:ext cx="8244408" cy="2705432"/>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611560" y="4149080"/>
            <a:ext cx="7776864" cy="832432"/>
          </a:xfrm>
          <a:prstGeom prst="rect">
            <a:avLst/>
          </a:prstGeom>
          <a:noFill/>
          <a:ln w="9525">
            <a:noFill/>
            <a:miter lim="800000"/>
            <a:headEnd/>
            <a:tailEnd/>
          </a:ln>
        </p:spPr>
      </p:pic>
    </p:spTree>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11.- Cargadores y bancos de Baterías en subestaciones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2291" name="Picture 3"/>
          <p:cNvPicPr>
            <a:picLocks noChangeAspect="1" noChangeArrowheads="1"/>
          </p:cNvPicPr>
          <p:nvPr/>
        </p:nvPicPr>
        <p:blipFill>
          <a:blip r:embed="rId2" cstate="print"/>
          <a:srcRect/>
          <a:stretch>
            <a:fillRect/>
          </a:stretch>
        </p:blipFill>
        <p:spPr bwMode="auto">
          <a:xfrm>
            <a:off x="611560" y="1412776"/>
            <a:ext cx="7805962" cy="1029598"/>
          </a:xfrm>
          <a:prstGeom prst="rect">
            <a:avLst/>
          </a:prstGeom>
          <a:noFill/>
          <a:ln w="9525">
            <a:noFill/>
            <a:miter lim="800000"/>
            <a:headEnd/>
            <a:tailEnd/>
          </a:ln>
        </p:spPr>
      </p:pic>
      <p:pic>
        <p:nvPicPr>
          <p:cNvPr id="12292" name="Picture 4"/>
          <p:cNvPicPr>
            <a:picLocks noChangeAspect="1" noChangeArrowheads="1"/>
          </p:cNvPicPr>
          <p:nvPr/>
        </p:nvPicPr>
        <p:blipFill>
          <a:blip r:embed="rId3" cstate="print"/>
          <a:srcRect/>
          <a:stretch>
            <a:fillRect/>
          </a:stretch>
        </p:blipFill>
        <p:spPr bwMode="auto">
          <a:xfrm>
            <a:off x="467544" y="2636912"/>
            <a:ext cx="7924042" cy="1653586"/>
          </a:xfrm>
          <a:prstGeom prst="rect">
            <a:avLst/>
          </a:prstGeom>
          <a:noFill/>
          <a:ln w="9525">
            <a:noFill/>
            <a:miter lim="800000"/>
            <a:headEnd/>
            <a:tailEnd/>
          </a:ln>
        </p:spPr>
      </p:pic>
    </p:spTree>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1115616" y="836712"/>
            <a:ext cx="7344816" cy="400110"/>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11.- Cargadores y bancos de Baterías en subestaciones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3314" name="Picture 2"/>
          <p:cNvPicPr>
            <a:picLocks noChangeAspect="1" noChangeArrowheads="1"/>
          </p:cNvPicPr>
          <p:nvPr/>
        </p:nvPicPr>
        <p:blipFill>
          <a:blip r:embed="rId2" cstate="print"/>
          <a:srcRect/>
          <a:stretch>
            <a:fillRect/>
          </a:stretch>
        </p:blipFill>
        <p:spPr bwMode="auto">
          <a:xfrm>
            <a:off x="827584" y="1340768"/>
            <a:ext cx="7884368" cy="1769503"/>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467544" y="3068960"/>
            <a:ext cx="7280870" cy="480663"/>
          </a:xfrm>
          <a:prstGeom prst="rect">
            <a:avLst/>
          </a:prstGeom>
          <a:noFill/>
          <a:ln w="9525">
            <a:noFill/>
            <a:miter lim="800000"/>
            <a:headEnd/>
            <a:tailEnd/>
          </a:ln>
        </p:spPr>
      </p:pic>
      <p:pic>
        <p:nvPicPr>
          <p:cNvPr id="13316" name="Picture 4"/>
          <p:cNvPicPr>
            <a:picLocks noChangeAspect="1" noChangeArrowheads="1"/>
          </p:cNvPicPr>
          <p:nvPr/>
        </p:nvPicPr>
        <p:blipFill>
          <a:blip r:embed="rId4" cstate="print"/>
          <a:srcRect/>
          <a:stretch>
            <a:fillRect/>
          </a:stretch>
        </p:blipFill>
        <p:spPr bwMode="auto">
          <a:xfrm>
            <a:off x="323528" y="3573016"/>
            <a:ext cx="5174584" cy="2190378"/>
          </a:xfrm>
          <a:prstGeom prst="rect">
            <a:avLst/>
          </a:prstGeom>
          <a:noFill/>
          <a:ln w="9525">
            <a:noFill/>
            <a:miter lim="800000"/>
            <a:headEnd/>
            <a:tailEnd/>
          </a:ln>
        </p:spPr>
      </p:pic>
      <p:pic>
        <p:nvPicPr>
          <p:cNvPr id="13317" name="Picture 5"/>
          <p:cNvPicPr>
            <a:picLocks noChangeAspect="1" noChangeArrowheads="1"/>
          </p:cNvPicPr>
          <p:nvPr/>
        </p:nvPicPr>
        <p:blipFill>
          <a:blip r:embed="rId5" cstate="print"/>
          <a:srcRect/>
          <a:stretch>
            <a:fillRect/>
          </a:stretch>
        </p:blipFill>
        <p:spPr bwMode="auto">
          <a:xfrm>
            <a:off x="4572000" y="3861048"/>
            <a:ext cx="3929236" cy="1321275"/>
          </a:xfrm>
          <a:prstGeom prst="rect">
            <a:avLst/>
          </a:prstGeom>
          <a:noFill/>
          <a:ln w="9525">
            <a:noFill/>
            <a:miter lim="800000"/>
            <a:headEnd/>
            <a:tailEnd/>
          </a:ln>
        </p:spPr>
      </p:pic>
      <p:pic>
        <p:nvPicPr>
          <p:cNvPr id="13318" name="Picture 6"/>
          <p:cNvPicPr>
            <a:picLocks noChangeAspect="1" noChangeArrowheads="1"/>
          </p:cNvPicPr>
          <p:nvPr/>
        </p:nvPicPr>
        <p:blipFill>
          <a:blip r:embed="rId6" cstate="print"/>
          <a:srcRect/>
          <a:stretch>
            <a:fillRect/>
          </a:stretch>
        </p:blipFill>
        <p:spPr bwMode="auto">
          <a:xfrm>
            <a:off x="4716016" y="5013176"/>
            <a:ext cx="3384375" cy="791929"/>
          </a:xfrm>
          <a:prstGeom prst="rect">
            <a:avLst/>
          </a:prstGeom>
          <a:noFill/>
          <a:ln w="9525">
            <a:noFill/>
            <a:miter lim="800000"/>
            <a:headEnd/>
            <a:tailEnd/>
          </a:ln>
        </p:spPr>
      </p:pic>
    </p:spTree>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9" name="Text Box 8"/>
          <p:cNvSpPr txBox="1">
            <a:spLocks noChangeArrowheads="1"/>
          </p:cNvSpPr>
          <p:nvPr/>
        </p:nvSpPr>
        <p:spPr bwMode="auto">
          <a:xfrm>
            <a:off x="611560" y="1628801"/>
            <a:ext cx="7796286" cy="5047536"/>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La operación de un solo transformador es simple. Esta misma situación se complica cuando se manejan transformadores en paralelo.</a:t>
            </a: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Una operación segura de transformadores en paralelo solo puede lograrse cuando se aprovecha al máximo la capacidad de cada uno de los transformadores, es decir su potencia nominal, sin  sobrecargar a ninguno de los transformadores.</a:t>
            </a:r>
            <a:endParaRPr lang="es-ES" sz="1400" b="0" i="0" dirty="0" smtClean="0">
              <a:solidFill>
                <a:schemeClr val="tx1"/>
              </a:solidFill>
            </a:endParaRPr>
          </a:p>
          <a:p>
            <a:pPr lvl="1">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Para lograr el paralelismo de transformadores,  en el lado primario deben estar conectados al mismo voltaje, y en el mismo secundario, los devanados o el bus deben tener la misma magnitud y ángulo, además de cumplirse varios requisitos:</a:t>
            </a:r>
          </a:p>
          <a:p>
            <a:pPr lvl="3">
              <a:buFont typeface="Arial" pitchFamily="34" charset="0"/>
              <a:buChar char="•"/>
            </a:pPr>
            <a:r>
              <a:rPr lang="es-ES" sz="1400" b="0" i="0" dirty="0" smtClean="0">
                <a:solidFill>
                  <a:schemeClr val="tx1"/>
                </a:solidFill>
              </a:rPr>
              <a:t> </a:t>
            </a:r>
            <a:r>
              <a:rPr lang="es-ES" sz="1400" b="0" i="0" dirty="0" smtClean="0">
                <a:solidFill>
                  <a:schemeClr val="tx1"/>
                </a:solidFill>
              </a:rPr>
              <a:t>Salida comparable.</a:t>
            </a:r>
          </a:p>
          <a:p>
            <a:pPr lvl="3">
              <a:buFont typeface="Arial" pitchFamily="34" charset="0"/>
              <a:buChar char="•"/>
            </a:pPr>
            <a:r>
              <a:rPr lang="es-ES" sz="1400" b="0" i="0" dirty="0" smtClean="0">
                <a:solidFill>
                  <a:schemeClr val="tx1"/>
                </a:solidFill>
              </a:rPr>
              <a:t>Mismo grupo vectorial (Magnitud y Ángulo)</a:t>
            </a:r>
          </a:p>
          <a:p>
            <a:pPr lvl="3">
              <a:buFont typeface="Arial" pitchFamily="34" charset="0"/>
              <a:buChar char="•"/>
            </a:pPr>
            <a:r>
              <a:rPr lang="es-ES" sz="1400" b="0" i="0" dirty="0" smtClean="0">
                <a:solidFill>
                  <a:schemeClr val="tx1"/>
                </a:solidFill>
              </a:rPr>
              <a:t>Mismo voltaje nominal, y Relaciones de Transformación comparables.</a:t>
            </a:r>
          </a:p>
          <a:p>
            <a:pPr lvl="3">
              <a:buFont typeface="Arial" pitchFamily="34" charset="0"/>
              <a:buChar char="•"/>
            </a:pPr>
            <a:r>
              <a:rPr lang="es-ES" sz="1400" b="0" i="0" dirty="0" smtClean="0">
                <a:solidFill>
                  <a:schemeClr val="tx1"/>
                </a:solidFill>
              </a:rPr>
              <a:t>Impedancia de corto circuito relativa comparable.</a:t>
            </a:r>
          </a:p>
          <a:p>
            <a:pPr lvl="3">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Las razones para operar transformadores en paralelo son :</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Mayor nivel de corto – circuito.</a:t>
            </a:r>
          </a:p>
          <a:p>
            <a:pPr lvl="2">
              <a:buFont typeface="Arial" pitchFamily="34" charset="0"/>
              <a:buChar char="•"/>
            </a:pPr>
            <a:r>
              <a:rPr lang="es-ES" sz="1400" b="0" i="0" dirty="0" smtClean="0">
                <a:solidFill>
                  <a:schemeClr val="tx1"/>
                </a:solidFill>
              </a:rPr>
              <a:t>Mayor capacidad de potencia.</a:t>
            </a:r>
          </a:p>
          <a:p>
            <a:pPr lvl="2">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La operación en paralelo requiere tomar algunas medidas para evitar la aparición de corrientes circulantes entre los transformadores que componen el paralelo y que pueden ocasionar sobrecargas o una operación anti-económica.</a:t>
            </a:r>
            <a:endParaRPr lang="es-ES" sz="1400" b="0" i="0" dirty="0" smtClean="0">
              <a:solidFill>
                <a:schemeClr val="tx1"/>
              </a:solidFill>
            </a:endParaRPr>
          </a:p>
        </p:txBody>
      </p:sp>
    </p:spTree>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Text Box 8"/>
          <p:cNvSpPr txBox="1">
            <a:spLocks noChangeArrowheads="1"/>
          </p:cNvSpPr>
          <p:nvPr/>
        </p:nvSpPr>
        <p:spPr bwMode="auto">
          <a:xfrm>
            <a:off x="611560" y="1628801"/>
            <a:ext cx="7796286" cy="4832092"/>
          </a:xfrm>
          <a:prstGeom prst="rect">
            <a:avLst/>
          </a:prstGeom>
          <a:noFill/>
          <a:ln w="9525">
            <a:noFill/>
            <a:miter lim="800000"/>
            <a:headEnd/>
            <a:tailEnd/>
          </a:ln>
          <a:effectLst>
            <a:prstShdw prst="shdw17" dist="17961" dir="2700000">
              <a:srgbClr val="997A7A"/>
            </a:prstShdw>
          </a:effectLst>
        </p:spPr>
        <p:txBody>
          <a:bodyPr wrap="square">
            <a:spAutoFit/>
          </a:bodyPr>
          <a:lstStyle/>
          <a:p>
            <a:pPr lvl="1">
              <a:buFont typeface="Arial" pitchFamily="34" charset="0"/>
              <a:buChar char="•"/>
            </a:pPr>
            <a:r>
              <a:rPr lang="es-ES" sz="1400" b="0" i="0" dirty="0" smtClean="0">
                <a:solidFill>
                  <a:schemeClr val="tx1"/>
                </a:solidFill>
              </a:rPr>
              <a:t>Para lograr una operación eficiente de transformadores en paralelo deben cumplirse las siguientes condiciones:</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Evitar o minimizar la aparición de corrientes circulantes.</a:t>
            </a:r>
          </a:p>
          <a:p>
            <a:pPr lvl="2">
              <a:buFont typeface="Arial" pitchFamily="34" charset="0"/>
              <a:buChar char="•"/>
            </a:pPr>
            <a:r>
              <a:rPr lang="es-ES" sz="1400" b="0" i="0" dirty="0" smtClean="0">
                <a:solidFill>
                  <a:schemeClr val="tx1"/>
                </a:solidFill>
              </a:rPr>
              <a:t>Evitar cargas desiguales en los transformadores.</a:t>
            </a:r>
          </a:p>
          <a:p>
            <a:pPr lvl="2">
              <a:buFont typeface="Arial" pitchFamily="34" charset="0"/>
              <a:buChar char="•"/>
            </a:pPr>
            <a:endParaRPr lang="es-ES" sz="1400" b="0" i="0" dirty="0" smtClean="0">
              <a:solidFill>
                <a:schemeClr val="tx1"/>
              </a:solidFill>
            </a:endParaRPr>
          </a:p>
          <a:p>
            <a:pPr lvl="1">
              <a:buFont typeface="Arial" pitchFamily="34" charset="0"/>
              <a:buChar char="•"/>
            </a:pPr>
            <a:r>
              <a:rPr lang="es-ES" sz="1400" b="0" i="0" dirty="0" smtClean="0">
                <a:solidFill>
                  <a:schemeClr val="tx1"/>
                </a:solidFill>
              </a:rPr>
              <a:t>Para lograr lo anterior se aplican diversas técnicas:</a:t>
            </a:r>
          </a:p>
          <a:p>
            <a:pPr lvl="1">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MAESTRO - SEGUIDOR.  Con esta técnica, un controlador asume el control del grupo (MAESTRO), mientras que los otros controladores (SEGUIDORES) ejecutan sus comandos de control. El maestro compara las posiciones de taps de los seguidores, con su propia posición. Si hay alguna diferencia, el maestro se asegura que los otros transformadores sean llevados a la misma posición.</a:t>
            </a:r>
          </a:p>
          <a:p>
            <a:pPr lvl="2">
              <a:buFont typeface="Arial" pitchFamily="34" charset="0"/>
              <a:buChar char="•"/>
            </a:pPr>
            <a:endParaRPr lang="es-ES" sz="1400" b="0" i="0" dirty="0" smtClean="0">
              <a:solidFill>
                <a:schemeClr val="tx1"/>
              </a:solidFill>
            </a:endParaRPr>
          </a:p>
          <a:p>
            <a:pPr lvl="2">
              <a:buFont typeface="Arial" pitchFamily="34" charset="0"/>
              <a:buChar char="•"/>
            </a:pPr>
            <a:endParaRPr lang="es-ES" sz="1400" b="0" i="0" dirty="0" smtClean="0">
              <a:solidFill>
                <a:schemeClr val="tx1"/>
              </a:solidFill>
            </a:endParaRPr>
          </a:p>
          <a:p>
            <a:pPr lvl="2">
              <a:buFont typeface="Arial" pitchFamily="34" charset="0"/>
              <a:buChar char="•"/>
            </a:pPr>
            <a:r>
              <a:rPr lang="es-ES" sz="1400" b="0" i="0" dirty="0" smtClean="0">
                <a:solidFill>
                  <a:schemeClr val="tx1"/>
                </a:solidFill>
              </a:rPr>
              <a:t>PRINCIPIO DE CORRIENTE REACTIVA CIRCULANTE. Esta es una técnica recomendada cuando los transformadores en paralelo tienen una capacidad y voltaje nominales comparables, así como impedancia y voltaje en magnitud y ángulo, y con idéntico o diferente paso de voltaje por cada </a:t>
            </a:r>
            <a:r>
              <a:rPr lang="es-ES" sz="1400" b="0" i="0" dirty="0" err="1" smtClean="0">
                <a:solidFill>
                  <a:schemeClr val="tx1"/>
                </a:solidFill>
              </a:rPr>
              <a:t>tap</a:t>
            </a:r>
            <a:r>
              <a:rPr lang="es-ES" sz="1400" b="0" i="0" dirty="0" smtClean="0">
                <a:solidFill>
                  <a:schemeClr val="tx1"/>
                </a:solidFill>
              </a:rPr>
              <a:t>. En este caso la posición del </a:t>
            </a:r>
            <a:r>
              <a:rPr lang="es-ES" sz="1400" b="0" i="0" dirty="0" err="1" smtClean="0">
                <a:solidFill>
                  <a:schemeClr val="tx1"/>
                </a:solidFill>
              </a:rPr>
              <a:t>tap</a:t>
            </a:r>
            <a:r>
              <a:rPr lang="es-ES" sz="1400" b="0" i="0" dirty="0" smtClean="0">
                <a:solidFill>
                  <a:schemeClr val="tx1"/>
                </a:solidFill>
              </a:rPr>
              <a:t> es irrelevante. La corriente reactiva circulante se calcula con las corrientes y ángulo de fase en cada transformador y se minimizan a través de un algoritmo de ajuste para los taps de cada transformador.</a:t>
            </a:r>
            <a:endParaRPr lang="es-ES" sz="1400" b="0" i="0" dirty="0" smtClean="0">
              <a:solidFill>
                <a:schemeClr val="tx1"/>
              </a:solidFill>
            </a:endParaRPr>
          </a:p>
        </p:txBody>
      </p:sp>
    </p:spTree>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4338" name="Picture 2"/>
          <p:cNvPicPr>
            <a:picLocks noChangeAspect="1" noChangeArrowheads="1"/>
          </p:cNvPicPr>
          <p:nvPr/>
        </p:nvPicPr>
        <p:blipFill>
          <a:blip r:embed="rId2" cstate="print"/>
          <a:srcRect/>
          <a:stretch>
            <a:fillRect/>
          </a:stretch>
        </p:blipFill>
        <p:spPr bwMode="auto">
          <a:xfrm>
            <a:off x="1331640" y="1556792"/>
            <a:ext cx="6615113" cy="3071813"/>
          </a:xfrm>
          <a:prstGeom prst="rect">
            <a:avLst/>
          </a:prstGeom>
          <a:noFill/>
          <a:ln w="9525">
            <a:noFill/>
            <a:miter lim="800000"/>
            <a:headEnd/>
            <a:tailEnd/>
          </a:ln>
        </p:spPr>
      </p:pic>
      <p:sp>
        <p:nvSpPr>
          <p:cNvPr id="6" name="5 CuadroTexto"/>
          <p:cNvSpPr txBox="1"/>
          <p:nvPr/>
        </p:nvSpPr>
        <p:spPr>
          <a:xfrm>
            <a:off x="2339752" y="5301208"/>
            <a:ext cx="5472608" cy="246221"/>
          </a:xfrm>
          <a:prstGeom prst="rect">
            <a:avLst/>
          </a:prstGeom>
          <a:noFill/>
        </p:spPr>
        <p:txBody>
          <a:bodyPr wrap="square" rtlCol="0">
            <a:spAutoFit/>
          </a:bodyPr>
          <a:lstStyle/>
          <a:p>
            <a:r>
              <a:rPr lang="es-MX" dirty="0" smtClean="0">
                <a:solidFill>
                  <a:srgbClr val="1116F7"/>
                </a:solidFill>
              </a:rPr>
              <a:t>Muchos cambiadores de </a:t>
            </a:r>
            <a:r>
              <a:rPr lang="es-MX" dirty="0" err="1" smtClean="0">
                <a:solidFill>
                  <a:srgbClr val="1116F7"/>
                </a:solidFill>
              </a:rPr>
              <a:t>tap’s</a:t>
            </a:r>
            <a:r>
              <a:rPr lang="es-MX" dirty="0" smtClean="0">
                <a:solidFill>
                  <a:srgbClr val="1116F7"/>
                </a:solidFill>
              </a:rPr>
              <a:t> incluyen un control automático de voltaje</a:t>
            </a:r>
            <a:endParaRPr lang="es-MX" dirty="0">
              <a:solidFill>
                <a:srgbClr val="1116F7"/>
              </a:solidFill>
            </a:endParaRPr>
          </a:p>
        </p:txBody>
      </p:sp>
    </p:spTree>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6"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7"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pic>
        <p:nvPicPr>
          <p:cNvPr id="15362" name="Picture 2"/>
          <p:cNvPicPr>
            <a:picLocks noChangeAspect="1" noChangeArrowheads="1"/>
          </p:cNvPicPr>
          <p:nvPr/>
        </p:nvPicPr>
        <p:blipFill>
          <a:blip r:embed="rId2" cstate="print"/>
          <a:srcRect/>
          <a:stretch>
            <a:fillRect/>
          </a:stretch>
        </p:blipFill>
        <p:spPr bwMode="auto">
          <a:xfrm>
            <a:off x="1259632" y="1628800"/>
            <a:ext cx="6912768" cy="4619508"/>
          </a:xfrm>
          <a:prstGeom prst="rect">
            <a:avLst/>
          </a:prstGeom>
          <a:noFill/>
          <a:ln w="9525">
            <a:noFill/>
            <a:miter lim="800000"/>
            <a:headEnd/>
            <a:tailEnd/>
          </a:ln>
        </p:spPr>
      </p:pic>
    </p:spTree>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3"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
        <p:nvSpPr>
          <p:cNvPr id="4" name="Rectangle 48"/>
          <p:cNvSpPr>
            <a:spLocks noChangeArrowheads="1"/>
          </p:cNvSpPr>
          <p:nvPr/>
        </p:nvSpPr>
        <p:spPr bwMode="auto">
          <a:xfrm>
            <a:off x="251520" y="836712"/>
            <a:ext cx="8640960" cy="707886"/>
          </a:xfrm>
          <a:prstGeom prst="rect">
            <a:avLst/>
          </a:prstGeom>
          <a:noFill/>
          <a:ln w="9525">
            <a:noFill/>
            <a:miter lim="800000"/>
            <a:headEnd/>
            <a:tailEnd/>
          </a:ln>
          <a:effectLst>
            <a:outerShdw dist="35921" dir="2700000" algn="ctr" rotWithShape="0">
              <a:srgbClr val="C0C0C0"/>
            </a:outerShdw>
          </a:effectLst>
        </p:spPr>
        <p:txBody>
          <a:bodyPr wrap="square">
            <a:spAutoFit/>
          </a:bodyPr>
          <a:lstStyle/>
          <a:p>
            <a:pPr algn="ctr" eaLnBrk="0" hangingPunct="0">
              <a:defRPr/>
            </a:pPr>
            <a:r>
              <a:rPr lang="es-MX" sz="2000" i="0" dirty="0" smtClean="0">
                <a:solidFill>
                  <a:srgbClr val="669900"/>
                </a:solidFill>
              </a:rPr>
              <a:t>12.- Cambiadores de taps. Operación en paralelo de </a:t>
            </a:r>
            <a:r>
              <a:rPr lang="es-MX" sz="2000" i="0" dirty="0" err="1" smtClean="0">
                <a:solidFill>
                  <a:srgbClr val="669900"/>
                </a:solidFill>
              </a:rPr>
              <a:t>transf</a:t>
            </a:r>
            <a:r>
              <a:rPr lang="es-MX" sz="2000" i="0" dirty="0" smtClean="0">
                <a:solidFill>
                  <a:srgbClr val="669900"/>
                </a:solidFill>
              </a:rPr>
              <a:t>. con taps.</a:t>
            </a:r>
            <a:endParaRPr lang="es-ES" sz="2000" i="0" dirty="0">
              <a:solidFill>
                <a:srgbClr val="FFFFFF"/>
              </a:solidFill>
            </a:endParaRPr>
          </a:p>
        </p:txBody>
      </p:sp>
      <p:sp>
        <p:nvSpPr>
          <p:cNvPr id="5" name="Text Box 3"/>
          <p:cNvSpPr txBox="1">
            <a:spLocks noChangeArrowheads="1"/>
          </p:cNvSpPr>
          <p:nvPr/>
        </p:nvSpPr>
        <p:spPr bwMode="auto">
          <a:xfrm>
            <a:off x="0" y="0"/>
            <a:ext cx="7705725" cy="762000"/>
          </a:xfrm>
          <a:prstGeom prst="rect">
            <a:avLst/>
          </a:prstGeom>
          <a:noFill/>
          <a:ln w="9525">
            <a:noFill/>
            <a:miter lim="800000"/>
            <a:headEnd/>
            <a:tailEnd/>
          </a:ln>
        </p:spPr>
        <p:txBody>
          <a:bodyPr>
            <a:spAutoFit/>
          </a:bodyPr>
          <a:lstStyle/>
          <a:p>
            <a:pPr algn="just"/>
            <a:r>
              <a:rPr lang="es-MX" sz="2400" i="0">
                <a:solidFill>
                  <a:srgbClr val="FFFFFF"/>
                </a:solidFill>
              </a:rPr>
              <a:t>Gerencia Regional de Transmisión Norte</a:t>
            </a:r>
          </a:p>
          <a:p>
            <a:pPr algn="just"/>
            <a:r>
              <a:rPr lang="es-MX" sz="2000" i="0">
                <a:solidFill>
                  <a:srgbClr val="FFFFFF"/>
                </a:solidFill>
                <a:latin typeface="Arial" charset="0"/>
              </a:rPr>
              <a:t>Subgerencia de Control</a:t>
            </a:r>
            <a:endParaRPr lang="es-ES" sz="2000" b="0" i="0">
              <a:solidFill>
                <a:srgbClr val="FFFFFF"/>
              </a:solidFill>
              <a:latin typeface="Arial" charset="0"/>
            </a:endParaRPr>
          </a:p>
        </p:txBody>
      </p:sp>
    </p:spTree>
  </p:cSld>
  <p:clrMapOvr>
    <a:masterClrMapping/>
  </p:clrMapOvr>
  <p:transition advClick="0"/>
</p:sld>
</file>

<file path=ppt/theme/theme1.xml><?xml version="1.0" encoding="utf-8"?>
<a:theme xmlns:a="http://schemas.openxmlformats.org/drawingml/2006/main" name="MERESDGjunioejecII">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MERESDGjunioejecII">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3333CC"/>
            </a:gs>
            <a:gs pos="100000">
              <a:srgbClr val="00CC99"/>
            </a:gs>
          </a:gsLst>
          <a:path path="rect">
            <a:fillToRect l="50000" t="50000" r="50000" b="50000"/>
          </a:path>
        </a:gradFill>
        <a:ln w="9525" cap="flat" cmpd="sng" algn="ctr">
          <a:noFill/>
          <a:prstDash val="solid"/>
          <a:round/>
          <a:headEnd type="none" w="med" len="med"/>
          <a:tailEnd type="none" w="med" len="med"/>
        </a:ln>
        <a:effectLst>
          <a:outerShdw dist="35921" dir="2700000" algn="ctr" rotWithShape="0">
            <a:srgbClr val="C0C0C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8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gradFill rotWithShape="0">
          <a:gsLst>
            <a:gs pos="0">
              <a:srgbClr val="3333CC"/>
            </a:gs>
            <a:gs pos="100000">
              <a:srgbClr val="00CC99"/>
            </a:gs>
          </a:gsLst>
          <a:path path="rect">
            <a:fillToRect l="50000" t="50000" r="50000" b="50000"/>
          </a:path>
        </a:gradFill>
        <a:ln w="9525" cap="flat" cmpd="sng" algn="ctr">
          <a:noFill/>
          <a:prstDash val="solid"/>
          <a:round/>
          <a:headEnd type="none" w="med" len="med"/>
          <a:tailEnd type="none" w="med" len="med"/>
        </a:ln>
        <a:effectLst>
          <a:outerShdw dist="35921" dir="2700000" algn="ctr" rotWithShape="0">
            <a:srgbClr val="C0C0C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8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MERESDGjunioejecII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MERESDGjunioejecII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MERESDGjunioejecII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C:\ARCHIV~2\PRESEN~1\MERESD~1.POT</Template>
  <TotalTime>56609</TotalTime>
  <Words>4315</Words>
  <Application>Microsoft Office PowerPoint</Application>
  <PresentationFormat>Presentación en pantalla (4:3)</PresentationFormat>
  <Paragraphs>427</Paragraphs>
  <Slides>42</Slides>
  <Notes>0</Notes>
  <HiddenSlides>0</HiddenSlides>
  <MMClips>0</MMClips>
  <ScaleCrop>false</ScaleCrop>
  <HeadingPairs>
    <vt:vector size="4" baseType="variant">
      <vt:variant>
        <vt:lpstr>Tema</vt:lpstr>
      </vt:variant>
      <vt:variant>
        <vt:i4>1</vt:i4>
      </vt:variant>
      <vt:variant>
        <vt:lpstr>Títulos de diapositiva</vt:lpstr>
      </vt:variant>
      <vt:variant>
        <vt:i4>42</vt:i4>
      </vt:variant>
    </vt:vector>
  </HeadingPairs>
  <TitlesOfParts>
    <vt:vector size="43" baseType="lpstr">
      <vt:lpstr>MERESDGjunioejecII</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9A28N</dc:creator>
  <cp:lastModifiedBy>UsuarioCFE</cp:lastModifiedBy>
  <cp:revision>3109</cp:revision>
  <cp:lastPrinted>2002-02-15T16:00:37Z</cp:lastPrinted>
  <dcterms:created xsi:type="dcterms:W3CDTF">2000-08-11T00:38:01Z</dcterms:created>
  <dcterms:modified xsi:type="dcterms:W3CDTF">2010-09-19T20:25:03Z</dcterms:modified>
</cp:coreProperties>
</file>