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9" r:id="rId2"/>
    <p:sldMasterId id="2147483660" r:id="rId3"/>
    <p:sldMasterId id="2147483672" r:id="rId4"/>
    <p:sldMasterId id="2147483697" r:id="rId5"/>
    <p:sldMasterId id="2147483684" r:id="rId6"/>
  </p:sldMasterIdLst>
  <p:notesMasterIdLst>
    <p:notesMasterId r:id="rId39"/>
  </p:notesMasterIdLst>
  <p:sldIdLst>
    <p:sldId id="268" r:id="rId7"/>
    <p:sldId id="269" r:id="rId8"/>
    <p:sldId id="270" r:id="rId9"/>
    <p:sldId id="326" r:id="rId10"/>
    <p:sldId id="284" r:id="rId11"/>
    <p:sldId id="286" r:id="rId12"/>
    <p:sldId id="288" r:id="rId13"/>
    <p:sldId id="319" r:id="rId14"/>
    <p:sldId id="320" r:id="rId15"/>
    <p:sldId id="325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315" r:id="rId27"/>
    <p:sldId id="314" r:id="rId28"/>
    <p:sldId id="316" r:id="rId29"/>
    <p:sldId id="313" r:id="rId30"/>
    <p:sldId id="312" r:id="rId31"/>
    <p:sldId id="321" r:id="rId32"/>
    <p:sldId id="311" r:id="rId33"/>
    <p:sldId id="310" r:id="rId34"/>
    <p:sldId id="299" r:id="rId35"/>
    <p:sldId id="309" r:id="rId36"/>
    <p:sldId id="322" r:id="rId37"/>
    <p:sldId id="280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330" y="-72"/>
      </p:cViewPr>
      <p:guideLst>
        <p:guide orient="horz" pos="138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942716F-5D12-455F-94EC-E05D086817F7}" type="datetimeFigureOut">
              <a:rPr lang="es-ES"/>
              <a:pPr>
                <a:defRPr/>
              </a:pPr>
              <a:t>01/08/2013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B768E-B941-43A1-A9C1-88DC034F22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133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B0978-C2CC-4767-BCE8-2AC4BA8CF7E1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9E9E4-758B-47BF-BC4A-9465E0692CE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3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39D33-46B6-4D8A-8630-BEEA1776BB2D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9B28F-9B9C-4C9E-AF66-5E10A1F4447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0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BA97B-2D2D-45E1-96E2-268C5EFC04B0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E7D70-2DDE-40C9-BA9C-B173B860E62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5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EDB74-C8DE-4C7C-99E0-54DE74FD6D6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D50CF-73FE-4C3A-99AD-F30FB622993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83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978E2-D703-4DC3-86C2-D58206A0DA59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B500B-3DDE-4C14-92DE-B6F5417AF28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93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5EFE7-D417-44E5-9975-ACC323884652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BE749-A54D-4F6C-B5E0-E47917E35A0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3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CB601-0091-438F-ADEC-4B0EAE08F0FB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E7CA3-630F-4551-BEDA-B952F3F15B8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5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7947D-57AF-48C1-9E20-A12B602C8FF3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7C153-2FD9-4D06-B554-4865F966BD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34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AAF1C-0F8F-4BC6-93EF-67E9B2A10B1A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207BF-DDC0-48D9-A8A7-B189C8740F5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0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ABA43-D54C-49FC-9C73-428EBE1A51DE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8AC5D-8676-44AF-970A-91F6657FDD1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F6C52-51DD-45FB-A7D3-F0AEDC840E52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B3E63-B1BB-4C6D-B7EF-814B02BCA50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08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8B36F-927B-4326-B495-02D0D55E1FDF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7D188-B081-428E-9D6F-AC8272D476F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1927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DBD03-C4FC-4D14-A14F-492BA8494500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EEE44-CC45-401A-83F1-1CFF1BD0F0EB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2885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09ADF-A5FC-478C-9E1F-54D10D5ECD09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C1444-FDFE-411F-81C2-65036EAE940E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7832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EBC86-72A6-4AA8-B6F2-8496CDEC1DB1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E0041-A07D-47EB-AC76-A3031760EDA8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6704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486D1-B24E-4666-BD25-34B9078B59BC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4834F-9468-4AF9-9D9F-06CF296437C6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732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3A584-2C67-4D76-ACEB-0DC89251E203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12AAC-6582-4B6D-9576-BDD997F0F45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0063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67D7A-88AA-4B44-949D-ECC18A1182B3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E884C-9475-44DC-8E50-1918DE30697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3353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6C6E4-6A1D-44AB-B98F-F7FFC0E2F8EF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46E1-451E-4D0D-BAA2-2180B2CF5110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78992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79E5-F2C3-42DE-BECB-0D142A4D7B0E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35B69-7035-487E-81C8-AB2CA0ACAFB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613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1830B-7E14-4A54-AEE6-25BB779C4798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BE0F6-7219-4EDC-8B5C-360ED823E7B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206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BAA21-88E5-4A9D-849F-8F5933521528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82BAA-F54E-4B69-A804-9AA37765960F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2762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DB8E0-540B-473F-BD46-A7286B54A2E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911E-3A56-479D-9D6B-D96640DB17F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54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1B5D1-369C-4484-BF32-AB67076BEDEC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D9A79-06E6-4125-9BED-0448D759E40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048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4112E-AE73-42A3-AB61-C49240CF5722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B5708-AE87-464E-AA01-FD4737246A5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482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0FE10-1DEF-4545-A109-ACB48437C2E3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4813A-7B76-4FB9-924F-216C4F486D6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798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053B9-B4E6-485C-9F84-D1A390D3C3D0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5D71A-B0A7-4202-AD72-65EB133D6B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274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EE7E0-6B60-4C0F-9C3F-943A6AEF8D4D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8CC93-985D-4C88-BAFE-9F4C83C4D13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956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70F53-E4A3-47C8-8B19-121D2B6A01F7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6FE27-2751-4B1C-B3FF-4DF1D58F06F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34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F4229-928E-48D6-A746-383120EF0DD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8CA61-8433-4B19-A1BC-37BDCB9217D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449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F8E21-7E87-4845-BE4A-D07422AAFA29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18F08-7B7F-49BA-BC10-D6E241EA5B8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025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41472-423B-47F5-BC8E-C534535A1DF6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73ADF-F7F3-4478-8C7E-2B2F1CA579E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727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1AF02-6CB8-4C77-A7DF-7B5780F7F7B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F3663-B32F-4CA5-ADBC-19A29709EE9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491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573CD-8231-4E05-963E-C821CEB88B08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E9798-4B64-4150-982D-A1070F62088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112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072E4-3A3C-4C9C-8EC0-41196350B6B6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118D0-0197-4D96-AE38-10501CF12C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292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86708-FBAF-4A30-9D00-A926E3C0F248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63703-FEFE-4D54-8CD3-9808CF92BE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640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4AE93-31C3-44F8-99EC-93E57CEADB9B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646A9-D2C1-4771-8E1C-CE3370E8A5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28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8DBE1-EEEA-4F4B-88FC-ACD87CF58F7C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BD0F9-A6C4-4375-87EE-34C5ACCAC93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936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E5D2C-33CF-45ED-BD2E-69FA56146777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E9DFA-D730-48AD-99B1-87950F35A48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653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209A9-2EF7-4588-A21C-09DC45B9AB8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F1842-BDB7-4CBA-8F22-5D124F8FA38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53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1C372-817C-4B78-AE5D-58DC817433B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70F7F-FCA3-48F5-83BC-42FF3AA0CD6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1572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A1046-AAE4-4BC2-B28F-C37A9FEF2199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2074-60F0-48BD-8345-549A435DDEC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94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AR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24005-526C-47D0-BB7B-2F46E653A18D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9D82A-8090-465A-8595-73EF8FF1553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032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472B5-1568-412E-AEB9-4209DAEE748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C0453-DDB8-4B7E-B980-E27E7D53920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493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39654-9FAF-466E-9E51-0351C8093822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47509-8477-4DB9-A050-5C42E5A4EB9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534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E6541-DE52-4F03-8138-BA1C0503807E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AE658-20FF-4809-8836-A484DDE620A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567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33FDF-FBCA-4E54-80D6-3DD6BB922BC1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615A8-20ED-49D8-B465-D75F7BE0C40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753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6DA94-FAAD-443D-B5EA-E346D19A60C3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C043E-5C15-435A-BADC-DE14507C785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224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19311-478E-4221-8EFE-A0A6D2913FBD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65B4-C22C-4648-A87F-1FDFE9F1221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767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CC8C7-D9DB-40CB-AD2B-1E4520B69508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4F142-DB58-4BA2-A3E4-8DDEF3D1BF5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698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2746E-A5C7-4961-8FFF-24CC4656A491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DC993-4246-4C8A-8A1F-CFF5CEE512F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046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94ABB-E235-4731-A06E-17B06D5CAE49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E9036-E941-4D02-9AFF-C207A2841FD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560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64B26-6AD8-453A-B43D-E9CA00838E01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BA0FD-CD3B-48DF-B57F-A0027E7C9DB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534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D2C5D-10F1-445A-823E-766BABFFACF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6CFC3-88EA-456A-B3A4-7DC46F85DC1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565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29559-982F-4CFF-9B19-016A20F82284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2E093-3A0F-4B79-B1C8-DECCB44C77E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894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D019-04F6-483F-8A6F-46D33133F01F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11B73-810F-470C-B472-4B1C430DCFF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442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60B16-CA82-4EC3-A229-72C765703587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89866-923C-485C-97B7-E84C035F99FF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15925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2B7F1-208E-4E57-A126-956D69899837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DC8C9-4381-4151-B6B4-AAE93FE2D39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01077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56F8E-6EA5-4292-9021-04E2CD939AF4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8D2CD-2102-4CDE-BF15-7230A619EE51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80688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F18C3-15A5-401E-BE64-EB82224A23C8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FE883-FAA4-48EE-9051-A4FA00B32BC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77973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5B7D7-818B-4F93-A022-05D2900069B5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AC64E-D192-4EDE-9FD4-8FAD94AAB728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91291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39D78-0833-4957-9894-2FD3DD6B63A3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39113-91A1-4FD1-917C-DFFA0DC932A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493849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2F6EE-5FF6-4E4C-ABC7-E18500A906C5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CD821-A2FF-4739-B15E-5EBEEE22C1B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11242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9EB19-E971-40A2-9C7C-CC21CD38022A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1DEDC-971A-4A8B-AB3A-0BDE33B60E25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66100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3D85B-3272-4D7C-91B4-258C77039A6F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63902-1B43-4CE4-9002-2477DAD1CF26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70680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3766-1BC6-4B7A-9BF2-37F02DB48B28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6AD5B-C055-4F5E-AAD7-F930477EAE3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603408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8F857-9B91-42E5-A384-BB437B2FC82F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A6288-0691-418A-957B-9E6B1EE006F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633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0" r:id="rId1"/>
    <p:sldLayoutId id="2147484881" r:id="rId2"/>
    <p:sldLayoutId id="2147484882" r:id="rId3"/>
    <p:sldLayoutId id="2147484883" r:id="rId4"/>
    <p:sldLayoutId id="2147484884" r:id="rId5"/>
    <p:sldLayoutId id="2147484885" r:id="rId6"/>
    <p:sldLayoutId id="2147484886" r:id="rId7"/>
    <p:sldLayoutId id="2147484887" r:id="rId8"/>
    <p:sldLayoutId id="2147484888" r:id="rId9"/>
    <p:sldLayoutId id="2147484889" r:id="rId10"/>
    <p:sldLayoutId id="21474848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4AC782D-68C5-4B13-BED8-43B2CFDCB886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3BBCA4-7568-401D-B024-256C67B2C4AA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  <p:sldLayoutId id="2147484826" r:id="rId3"/>
    <p:sldLayoutId id="2147484827" r:id="rId4"/>
    <p:sldLayoutId id="2147484828" r:id="rId5"/>
    <p:sldLayoutId id="2147484829" r:id="rId6"/>
    <p:sldLayoutId id="2147484830" r:id="rId7"/>
    <p:sldLayoutId id="2147484831" r:id="rId8"/>
    <p:sldLayoutId id="2147484832" r:id="rId9"/>
    <p:sldLayoutId id="2147484833" r:id="rId10"/>
    <p:sldLayoutId id="21474848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35DC1AF0-0843-4346-9692-57EBCD95087A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6671070B-AD9E-41A5-93D9-1252A515F6D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5" r:id="rId1"/>
    <p:sldLayoutId id="2147484836" r:id="rId2"/>
    <p:sldLayoutId id="2147484837" r:id="rId3"/>
    <p:sldLayoutId id="2147484838" r:id="rId4"/>
    <p:sldLayoutId id="2147484839" r:id="rId5"/>
    <p:sldLayoutId id="2147484840" r:id="rId6"/>
    <p:sldLayoutId id="2147484841" r:id="rId7"/>
    <p:sldLayoutId id="2147484842" r:id="rId8"/>
    <p:sldLayoutId id="2147484843" r:id="rId9"/>
    <p:sldLayoutId id="2147484844" r:id="rId10"/>
    <p:sldLayoutId id="21474848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3FAE778-A4B8-4020-86D7-ED551ED18A6C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AABE326A-552C-4922-B749-00226E75EC3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6" r:id="rId1"/>
    <p:sldLayoutId id="2147484847" r:id="rId2"/>
    <p:sldLayoutId id="2147484848" r:id="rId3"/>
    <p:sldLayoutId id="2147484849" r:id="rId4"/>
    <p:sldLayoutId id="2147484850" r:id="rId5"/>
    <p:sldLayoutId id="2147484851" r:id="rId6"/>
    <p:sldLayoutId id="2147484852" r:id="rId7"/>
    <p:sldLayoutId id="2147484853" r:id="rId8"/>
    <p:sldLayoutId id="2147484854" r:id="rId9"/>
    <p:sldLayoutId id="2147484855" r:id="rId10"/>
    <p:sldLayoutId id="2147484856" r:id="rId11"/>
    <p:sldLayoutId id="214748485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A19FC59-CC9C-408A-A47E-1269F0505ED7}" type="datetimeFigureOut">
              <a:rPr lang="en-US"/>
              <a:pPr>
                <a:defRPr/>
              </a:pPr>
              <a:t>8/1/2013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5713460-58FD-44A3-BFCF-D018B42578C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58" r:id="rId1"/>
    <p:sldLayoutId id="2147484859" r:id="rId2"/>
    <p:sldLayoutId id="2147484860" r:id="rId3"/>
    <p:sldLayoutId id="2147484861" r:id="rId4"/>
    <p:sldLayoutId id="2147484862" r:id="rId5"/>
    <p:sldLayoutId id="2147484863" r:id="rId6"/>
    <p:sldLayoutId id="2147484864" r:id="rId7"/>
    <p:sldLayoutId id="2147484865" r:id="rId8"/>
    <p:sldLayoutId id="2147484866" r:id="rId9"/>
    <p:sldLayoutId id="2147484867" r:id="rId10"/>
    <p:sldLayoutId id="21474848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AR" smtClean="0"/>
          </a:p>
        </p:txBody>
      </p:sp>
      <p:sp>
        <p:nvSpPr>
          <p:cNvPr id="614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490977-C0CD-40DD-B595-E5DA77732364}" type="datetimeFigureOut">
              <a:rPr lang="es-AR"/>
              <a:pPr>
                <a:defRPr/>
              </a:pPr>
              <a:t>01/08/2013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6E06CA7-B774-4D51-B143-CC732B75F1D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9" r:id="rId1"/>
    <p:sldLayoutId id="2147484870" r:id="rId2"/>
    <p:sldLayoutId id="2147484871" r:id="rId3"/>
    <p:sldLayoutId id="2147484872" r:id="rId4"/>
    <p:sldLayoutId id="2147484873" r:id="rId5"/>
    <p:sldLayoutId id="2147484874" r:id="rId6"/>
    <p:sldLayoutId id="2147484875" r:id="rId7"/>
    <p:sldLayoutId id="2147484876" r:id="rId8"/>
    <p:sldLayoutId id="2147484877" r:id="rId9"/>
    <p:sldLayoutId id="2147484878" r:id="rId10"/>
    <p:sldLayoutId id="21474848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template-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1"/>
          <p:cNvSpPr txBox="1">
            <a:spLocks/>
          </p:cNvSpPr>
          <p:nvPr/>
        </p:nvSpPr>
        <p:spPr bwMode="auto">
          <a:xfrm>
            <a:off x="6227763" y="2205038"/>
            <a:ext cx="2376487" cy="2735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sz="1200">
              <a:solidFill>
                <a:schemeClr val="bg1"/>
              </a:solidFill>
            </a:endParaRPr>
          </a:p>
          <a:p>
            <a:pPr algn="ctr" eaLnBrk="1" hangingPunct="1"/>
            <a:endParaRPr lang="en-US" sz="1200">
              <a:solidFill>
                <a:schemeClr val="bg1"/>
              </a:solidFill>
            </a:endParaRPr>
          </a:p>
          <a:p>
            <a:pPr algn="ctr" eaLnBrk="1" hangingPunct="1"/>
            <a:endParaRPr lang="en-US" sz="1200">
              <a:solidFill>
                <a:schemeClr val="bg1"/>
              </a:solidFill>
            </a:endParaRPr>
          </a:p>
          <a:p>
            <a:pPr algn="ctr" eaLnBrk="1" hangingPunct="1"/>
            <a:endParaRPr lang="en-US" sz="1200">
              <a:solidFill>
                <a:schemeClr val="bg1"/>
              </a:solidFill>
            </a:endParaRPr>
          </a:p>
          <a:p>
            <a:pPr algn="ctr" eaLnBrk="1" hangingPunct="1"/>
            <a:endParaRPr lang="en-US" sz="1200">
              <a:solidFill>
                <a:schemeClr val="bg1"/>
              </a:solidFill>
            </a:endParaRPr>
          </a:p>
          <a:p>
            <a:pPr algn="ctr" eaLnBrk="1" hangingPunct="1"/>
            <a:endParaRPr lang="en-US" sz="120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>
                <a:solidFill>
                  <a:schemeClr val="bg1"/>
                </a:solidFill>
              </a:rPr>
              <a:t>REGLAMENTACIONES</a:t>
            </a:r>
          </a:p>
          <a:p>
            <a:pPr algn="ctr" eaLnBrk="1" hangingPunct="1"/>
            <a:r>
              <a:rPr lang="en-US" sz="2400">
                <a:solidFill>
                  <a:schemeClr val="bg1"/>
                </a:solidFill>
              </a:rPr>
              <a:t>AEA</a:t>
            </a:r>
            <a:r>
              <a:rPr lang="en-US" sz="12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template-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le 1"/>
          <p:cNvSpPr txBox="1">
            <a:spLocks/>
          </p:cNvSpPr>
          <p:nvPr/>
        </p:nvSpPr>
        <p:spPr bwMode="auto">
          <a:xfrm>
            <a:off x="3851275" y="2708275"/>
            <a:ext cx="4968875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Calibri" pitchFamily="34" charset="0"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Introducción.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Reglamentación AEA 90079-10-1 ó IRAM-IEC 60079-10-1 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Reglamentación AEA 90079-14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Reglamentación AEA 90079-17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En elaboración AEA 90079 -19 y AEA  90364 parte 7-760 </a:t>
            </a:r>
          </a:p>
          <a:p>
            <a:pPr eaLnBrk="1" hangingPunct="1">
              <a:buFont typeface="Calibri" pitchFamily="34" charset="0"/>
              <a:buAutoNum type="arabicPeriod"/>
            </a:pPr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85813" y="1785938"/>
            <a:ext cx="7416800" cy="4319587"/>
          </a:xfrm>
          <a:prstGeom prst="rect">
            <a:avLst/>
          </a:prstGeom>
        </p:spPr>
        <p:txBody>
          <a:bodyPr/>
          <a:lstStyle/>
          <a:p>
            <a:pPr marL="814388" indent="-342900" fontAlgn="auto">
              <a:spcAft>
                <a:spcPts val="600"/>
              </a:spcAft>
              <a:buFont typeface="+mj-lt"/>
              <a:buAutoNum type="alphaLcPeriod"/>
              <a:defRPr/>
            </a:pPr>
            <a:r>
              <a:rPr lang="es-AR" sz="24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Necesidad de las Reglamentaciones.</a:t>
            </a:r>
          </a:p>
          <a:p>
            <a:pPr marL="814388" indent="-342900" fontAlgn="auto">
              <a:spcAft>
                <a:spcPts val="600"/>
              </a:spcAft>
              <a:buFont typeface="+mj-lt"/>
              <a:buAutoNum type="alphaLcPeriod"/>
              <a:defRPr/>
            </a:pPr>
            <a:r>
              <a:rPr lang="es-AR" sz="24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Adopción de las Normas IEC.</a:t>
            </a:r>
          </a:p>
          <a:p>
            <a:pPr marL="814388" indent="-342900" fontAlgn="auto">
              <a:spcAft>
                <a:spcPts val="600"/>
              </a:spcAft>
              <a:buFont typeface="+mj-lt"/>
              <a:buAutoNum type="alphaLcPeriod"/>
              <a:defRPr/>
            </a:pPr>
            <a:r>
              <a:rPr lang="es-AR" sz="24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Se tratan las Reglamentaciones:</a:t>
            </a:r>
          </a:p>
          <a:p>
            <a:pPr marL="1443038" lvl="1" indent="-514350" fontAlgn="auto">
              <a:spcAft>
                <a:spcPts val="600"/>
              </a:spcAft>
              <a:buFont typeface="+mj-lt"/>
              <a:buAutoNum type="romanLcPeriod"/>
              <a:defRPr/>
            </a:pPr>
            <a:r>
              <a:rPr lang="es-AR" sz="24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Reglamentación AEA 90079-10-1 ó IRAM-IEC 60079-10-1</a:t>
            </a:r>
          </a:p>
          <a:p>
            <a:pPr marL="1443038" lvl="1" indent="-514350" fontAlgn="auto">
              <a:spcAft>
                <a:spcPts val="600"/>
              </a:spcAft>
              <a:buFont typeface="+mj-lt"/>
              <a:buAutoNum type="romanLcPeriod"/>
              <a:defRPr/>
            </a:pPr>
            <a:r>
              <a:rPr lang="es-AR" sz="24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Reglamentación AEA 90079-14</a:t>
            </a:r>
          </a:p>
          <a:p>
            <a:pPr marL="1443038" lvl="1" indent="-514350" fontAlgn="auto">
              <a:spcAft>
                <a:spcPts val="600"/>
              </a:spcAft>
              <a:buFont typeface="+mj-lt"/>
              <a:buAutoNum type="romanLcPeriod"/>
              <a:defRPr/>
            </a:pPr>
            <a:r>
              <a:rPr lang="es-A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Reglamentación AEA 90079-17</a:t>
            </a:r>
          </a:p>
          <a:p>
            <a:pPr marL="985838" indent="-514350" fontAlgn="auto">
              <a:spcAft>
                <a:spcPts val="600"/>
              </a:spcAft>
              <a:buFont typeface="+mj-lt"/>
              <a:buAutoNum type="alphaLcPeriod"/>
              <a:defRPr/>
            </a:pPr>
            <a:r>
              <a:rPr lang="es-AR" sz="24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En elaboración</a:t>
            </a:r>
          </a:p>
          <a:p>
            <a:pPr marL="1443600" indent="-514350" fontAlgn="auto">
              <a:spcAft>
                <a:spcPts val="600"/>
              </a:spcAft>
              <a:buFont typeface="+mj-lt"/>
              <a:buAutoNum type="romanLcPeriod"/>
              <a:defRPr/>
            </a:pPr>
            <a:r>
              <a:rPr lang="es-AR" sz="24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Reglamentación AEA 90364-7-760</a:t>
            </a:r>
          </a:p>
          <a:p>
            <a:pPr marL="1443600" indent="-514350" fontAlgn="auto">
              <a:spcAft>
                <a:spcPts val="600"/>
              </a:spcAft>
              <a:buFont typeface="+mj-lt"/>
              <a:buAutoNum type="romanLcPeriod"/>
              <a:defRPr/>
            </a:pPr>
            <a:r>
              <a:rPr lang="es-AR" sz="24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Reglamentación AEA 90079-19</a:t>
            </a:r>
          </a:p>
          <a:p>
            <a:pPr marL="985838" indent="-514350"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20484" name="Title 1"/>
          <p:cNvSpPr>
            <a:spLocks noGrp="1"/>
          </p:cNvSpPr>
          <p:nvPr>
            <p:ph type="ctrTitle"/>
          </p:nvPr>
        </p:nvSpPr>
        <p:spPr>
          <a:xfrm>
            <a:off x="1331913" y="620713"/>
            <a:ext cx="6480175" cy="504825"/>
          </a:xfrm>
        </p:spPr>
        <p:txBody>
          <a:bodyPr anchor="t"/>
          <a:lstStyle/>
          <a:p>
            <a:pPr marL="342900" indent="-342900" eaLnBrk="1" hangingPunct="1">
              <a:buFont typeface="Calibri" pitchFamily="34" charset="0"/>
              <a:buAutoNum type="arabicPeriod"/>
            </a:pPr>
            <a:r>
              <a:rPr lang="en-US" sz="3200" smtClean="0">
                <a:latin typeface="Arial Black" pitchFamily="34" charset="0"/>
                <a:ea typeface="ＭＳ Ｐゴシック" pitchFamily="34" charset="-128"/>
                <a:cs typeface="Aharoni" pitchFamily="2" charset="-79"/>
              </a:rPr>
              <a:t> Introducción.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1508" name="1 Título"/>
          <p:cNvSpPr>
            <a:spLocks noGrp="1"/>
          </p:cNvSpPr>
          <p:nvPr>
            <p:ph type="title"/>
          </p:nvPr>
        </p:nvSpPr>
        <p:spPr>
          <a:xfrm>
            <a:off x="1979613" y="476250"/>
            <a:ext cx="5761037" cy="576263"/>
          </a:xfrm>
        </p:spPr>
        <p:txBody>
          <a:bodyPr/>
          <a:lstStyle/>
          <a:p>
            <a:r>
              <a:rPr lang="es-AR" sz="16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ea typeface="ＭＳ Ｐゴシック" pitchFamily="34" charset="-128"/>
                <a:cs typeface="Arial" charset="0"/>
              </a:rPr>
            </a:br>
            <a:endParaRPr lang="es-AR" sz="3200" smtClean="0">
              <a:ea typeface="ＭＳ Ｐゴシック" pitchFamily="34" charset="-128"/>
            </a:endParaRPr>
          </a:p>
        </p:txBody>
      </p:sp>
      <p:sp>
        <p:nvSpPr>
          <p:cNvPr id="21509" name="2 Marcador de contenido"/>
          <p:cNvSpPr>
            <a:spLocks noGrp="1"/>
          </p:cNvSpPr>
          <p:nvPr>
            <p:ph idx="1"/>
          </p:nvPr>
        </p:nvSpPr>
        <p:spPr>
          <a:xfrm>
            <a:off x="395288" y="2205038"/>
            <a:ext cx="8353425" cy="403225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s-AR" sz="4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</a:t>
            </a:r>
          </a:p>
          <a:p>
            <a:pPr algn="ctr">
              <a:buFont typeface="Arial" charset="0"/>
              <a:buNone/>
            </a:pPr>
            <a:r>
              <a:rPr lang="es-AR" sz="4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AEA 90079-10-1 ó </a:t>
            </a:r>
          </a:p>
          <a:p>
            <a:pPr algn="ctr">
              <a:buFont typeface="Arial" charset="0"/>
              <a:buNone/>
            </a:pPr>
            <a:r>
              <a:rPr lang="es-AR" sz="4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IRAM-IEC 60079-10-1</a:t>
            </a:r>
            <a:r>
              <a:rPr lang="es-AR" sz="48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4800" b="1" smtClean="0">
                <a:ea typeface="ＭＳ Ｐゴシック" pitchFamily="34" charset="-128"/>
                <a:cs typeface="Arial" charset="0"/>
              </a:rPr>
            </a:br>
            <a:endParaRPr lang="es-AR" sz="48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2532" name="1 Título"/>
          <p:cNvSpPr>
            <a:spLocks noGrp="1"/>
          </p:cNvSpPr>
          <p:nvPr>
            <p:ph type="title"/>
          </p:nvPr>
        </p:nvSpPr>
        <p:spPr>
          <a:xfrm>
            <a:off x="1474788" y="765175"/>
            <a:ext cx="6192837" cy="576263"/>
          </a:xfrm>
        </p:spPr>
        <p:txBody>
          <a:bodyPr/>
          <a:lstStyle/>
          <a:p>
            <a:pPr marL="342900" indent="-342900"/>
            <a:r>
              <a:rPr lang="es-AR" sz="16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90079-10-1 ó IRAM-IEC 60079-10-1</a:t>
            </a:r>
            <a:r>
              <a:rPr lang="es-AR" sz="2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endParaRPr lang="es-AR" sz="3200" smtClean="0">
              <a:ea typeface="ＭＳ Ｐゴシック" pitchFamily="34" charset="-128"/>
            </a:endParaRPr>
          </a:p>
        </p:txBody>
      </p:sp>
      <p:sp>
        <p:nvSpPr>
          <p:cNvPr id="22533" name="2 Marcador de contenido"/>
          <p:cNvSpPr>
            <a:spLocks noGrp="1"/>
          </p:cNvSpPr>
          <p:nvPr>
            <p:ph idx="1"/>
          </p:nvPr>
        </p:nvSpPr>
        <p:spPr>
          <a:xfrm>
            <a:off x="785813" y="2000250"/>
            <a:ext cx="7488237" cy="4679950"/>
          </a:xfrm>
        </p:spPr>
        <p:txBody>
          <a:bodyPr/>
          <a:lstStyle/>
          <a:p>
            <a:pPr marL="457200" indent="-457200" algn="ctr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Indice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INTRODUCCIÓN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OBJETO Y CAMPO DE APLICACIÓN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DOCUMENTOS NORMATIVOS Y CAMPO DE APLICACIÓN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TERMINOS y DEFINICIONES</a:t>
            </a:r>
          </a:p>
          <a:p>
            <a:pPr marL="457200" indent="-457200">
              <a:buFont typeface="Arial" charset="0"/>
              <a:buAutoNum type="arabicPeriod" startAt="5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Principios de seguridad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Objetivos de la clasificación de áreas peligrosas</a:t>
            </a:r>
          </a:p>
          <a:p>
            <a:pPr marL="457200" indent="-457200">
              <a:buFont typeface="Arial" charset="0"/>
              <a:buAutoNum type="arabicPeriod"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AutoNum type="arabicPeriod"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AutoNum type="arabicPeriod"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3556" name="2 Marcador de contenido"/>
          <p:cNvSpPr>
            <a:spLocks noGrp="1"/>
          </p:cNvSpPr>
          <p:nvPr>
            <p:ph idx="1"/>
          </p:nvPr>
        </p:nvSpPr>
        <p:spPr>
          <a:xfrm>
            <a:off x="785813" y="1714500"/>
            <a:ext cx="7786687" cy="5327650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6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PROCEDIMIENTOS DE CLASIFICACIÓN DE AREAS PELIGROSAS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Fuentes de escape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Tipo de zona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Extensión de la zona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Limite inferior de explosividad (LIE)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Ventilación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Densidad relativa del gas o vapor al momento de la fuga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Otros parámetros a considerar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Ejemplos (anexo C)</a:t>
            </a: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</p:txBody>
      </p:sp>
      <p:sp>
        <p:nvSpPr>
          <p:cNvPr id="23557" name="1 Título"/>
          <p:cNvSpPr>
            <a:spLocks noGrp="1"/>
          </p:cNvSpPr>
          <p:nvPr>
            <p:ph type="title"/>
          </p:nvPr>
        </p:nvSpPr>
        <p:spPr>
          <a:xfrm>
            <a:off x="1476375" y="692150"/>
            <a:ext cx="6119813" cy="850900"/>
          </a:xfrm>
        </p:spPr>
        <p:txBody>
          <a:bodyPr/>
          <a:lstStyle/>
          <a:p>
            <a:pPr marL="342900" indent="-342900"/>
            <a:r>
              <a:rPr lang="es-AR" sz="16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90079-10-1 ó IRAM-IEC 60079-10-1</a:t>
            </a:r>
            <a:r>
              <a:rPr lang="es-AR" sz="2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endParaRPr lang="es-AR" sz="32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4580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90079-10-1 ó IRAM-IEC 60079-10-1</a:t>
            </a:r>
            <a: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32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26629" name="2 Marcador de contenido"/>
          <p:cNvSpPr>
            <a:spLocks noGrp="1"/>
          </p:cNvSpPr>
          <p:nvPr>
            <p:ph idx="1"/>
          </p:nvPr>
        </p:nvSpPr>
        <p:spPr>
          <a:xfrm>
            <a:off x="792163" y="2197100"/>
            <a:ext cx="7559675" cy="4751388"/>
          </a:xfrm>
        </p:spPr>
        <p:txBody>
          <a:bodyPr/>
          <a:lstStyle/>
          <a:p>
            <a:pPr marL="457200" indent="-457200">
              <a:buFont typeface="+mj-lt"/>
              <a:buAutoNum type="arabicPeriod" startAt="7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VENTILACIÓN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Principales tipos de ventilación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Grado de ventilación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Disponibilidad de la ventilación</a:t>
            </a:r>
          </a:p>
          <a:p>
            <a:pPr marL="457200" indent="-457200">
              <a:buFont typeface="+mj-lt"/>
              <a:buAutoNum type="arabicPeriod" startAt="8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DOCUMENTACIÓN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Planos, hojas de datos y tablas</a:t>
            </a:r>
          </a:p>
          <a:p>
            <a:pPr>
              <a:defRPr/>
            </a:pPr>
            <a:endParaRPr lang="es-AR" sz="2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5604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90079-10-1 ó IRAM-IEC 60079-10-1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25605" name="2 Marcador de contenido"/>
          <p:cNvSpPr>
            <a:spLocks noGrp="1"/>
          </p:cNvSpPr>
          <p:nvPr>
            <p:ph idx="1"/>
          </p:nvPr>
        </p:nvSpPr>
        <p:spPr>
          <a:xfrm>
            <a:off x="785813" y="1500188"/>
            <a:ext cx="7489825" cy="4103687"/>
          </a:xfrm>
        </p:spPr>
        <p:txBody>
          <a:bodyPr/>
          <a:lstStyle/>
          <a:p>
            <a:pPr marL="457200" indent="-457200">
              <a:buFont typeface="Arial" charset="0"/>
              <a:buNone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ANEXO A - EJEMPLOS DE FUENTES Y CAUDALES DE ESCAPE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A1 Plantas de proceso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A2 Aberturas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A3 Caudal de escape (fórmulas de cálculo)</a:t>
            </a:r>
          </a:p>
          <a:p>
            <a:pPr marL="457200" indent="-457200">
              <a:buFont typeface="Arial" charset="0"/>
              <a:buNone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ANEXO B – VENTILACIÓN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B1 Generalidades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B2 Ventilación natural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B3 Ventilación artificial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B4 Grado de la ventilación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B5 Evaluación del grado de ventilación y su influencia en el área peligrosa</a:t>
            </a:r>
          </a:p>
          <a:p>
            <a:pPr marL="457200" indent="-457200">
              <a:buFont typeface="Wingdings" pitchFamily="2" charset="2"/>
              <a:buChar char="v"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AutoNum type="arabicPeriod" startAt="8"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6628" name="1 Título"/>
          <p:cNvSpPr>
            <a:spLocks noGrp="1"/>
          </p:cNvSpPr>
          <p:nvPr>
            <p:ph type="title"/>
          </p:nvPr>
        </p:nvSpPr>
        <p:spPr>
          <a:xfrm>
            <a:off x="1692275" y="836613"/>
            <a:ext cx="5761038" cy="576262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90079-10-1 ó IRAM-IEC 60079-10-1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26629" name="2 Marcador de contenido"/>
          <p:cNvSpPr>
            <a:spLocks noGrp="1"/>
          </p:cNvSpPr>
          <p:nvPr>
            <p:ph idx="1"/>
          </p:nvPr>
        </p:nvSpPr>
        <p:spPr>
          <a:xfrm>
            <a:off x="827088" y="2205038"/>
            <a:ext cx="7416800" cy="4103687"/>
          </a:xfrm>
        </p:spPr>
        <p:txBody>
          <a:bodyPr/>
          <a:lstStyle/>
          <a:p>
            <a:pPr>
              <a:buFont typeface="Wingdings" pitchFamily="2" charset="2"/>
              <a:buChar char="v"/>
              <a:defRPr/>
            </a:pPr>
            <a:r>
              <a:rPr lang="es-AR" sz="2400" b="1" dirty="0" smtClean="0">
                <a:solidFill>
                  <a:srgbClr val="002060"/>
                </a:solidFill>
                <a:ea typeface="ＭＳ Ｐゴシック" pitchFamily="34" charset="-128"/>
              </a:rPr>
              <a:t>B6 Disponibilidad de la ventilación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B7 Guía práctica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Varios ejemplos de cálculo</a:t>
            </a:r>
          </a:p>
          <a:p>
            <a:pPr marL="457200" indent="-457200">
              <a:buFont typeface="Arial" charset="0"/>
              <a:buNone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ANEXO C – EJEMPLOS DE CLASIFICACIÓN DE ÁREAS PELIGROSAS</a:t>
            </a:r>
          </a:p>
          <a:p>
            <a:pPr marL="457200" indent="-457200">
              <a:buFont typeface="Arial" charset="0"/>
              <a:buNone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ANEXO D – NIEBLAS INFLAMABLES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2" name="2 Marcador de contenido"/>
          <p:cNvSpPr>
            <a:spLocks noGrp="1"/>
          </p:cNvSpPr>
          <p:nvPr>
            <p:ph idx="1"/>
          </p:nvPr>
        </p:nvSpPr>
        <p:spPr>
          <a:xfrm>
            <a:off x="827088" y="1628775"/>
            <a:ext cx="7489825" cy="4679950"/>
          </a:xfrm>
        </p:spPr>
        <p:txBody>
          <a:bodyPr/>
          <a:lstStyle/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 algn="ctr">
              <a:buFont typeface="Arial" charset="0"/>
              <a:buNone/>
            </a:pPr>
            <a:r>
              <a:rPr lang="es-AR" sz="2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r>
              <a:rPr lang="es-AR" sz="4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</a:t>
            </a:r>
          </a:p>
          <a:p>
            <a:pPr marL="457200" indent="-457200" algn="ctr">
              <a:buFont typeface="Arial" charset="0"/>
              <a:buNone/>
            </a:pPr>
            <a:r>
              <a:rPr lang="es-AR" sz="4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AEA 90079-14</a:t>
            </a:r>
            <a:r>
              <a:rPr lang="es-AR" sz="4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4400" b="1" smtClean="0">
                <a:ea typeface="ＭＳ Ｐゴシック" pitchFamily="34" charset="-128"/>
                <a:cs typeface="Arial" charset="0"/>
              </a:rPr>
            </a:b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8676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32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27653" name="2 Marcador de contenido"/>
          <p:cNvSpPr>
            <a:spLocks noGrp="1"/>
          </p:cNvSpPr>
          <p:nvPr>
            <p:ph idx="1"/>
          </p:nvPr>
        </p:nvSpPr>
        <p:spPr>
          <a:xfrm>
            <a:off x="714375" y="1285875"/>
            <a:ext cx="7488238" cy="4824413"/>
          </a:xfrm>
        </p:spPr>
        <p:txBody>
          <a:bodyPr/>
          <a:lstStyle/>
          <a:p>
            <a:pPr marL="457200" indent="-457200" algn="ctr">
              <a:buFont typeface="Arial" charset="0"/>
              <a:buNone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PROYECTO, SELECCIÓN Y MONTAJE DE LAS INSTALACIONES ELÉCTRICAS</a:t>
            </a:r>
          </a:p>
          <a:p>
            <a:pPr marL="457200" indent="-457200" algn="ctr">
              <a:buFont typeface="Arial" charset="0"/>
              <a:buNone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Índice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INTRODUCCIÓN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ALCANCE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REFERENCIAS REGLAMENTARIAS Y NORMATIVAS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DEFINICIONES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General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Áreas peligrosas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Envoltura </a:t>
            </a:r>
            <a:r>
              <a:rPr lang="es-AR" sz="2200" dirty="0" err="1" smtClean="0">
                <a:solidFill>
                  <a:srgbClr val="002060"/>
                </a:solidFill>
                <a:ea typeface="ＭＳ Ｐゴシック" pitchFamily="34" charset="-128"/>
              </a:rPr>
              <a:t>antideflagrante</a:t>
            </a:r>
            <a:endParaRPr lang="es-AR" sz="2200" dirty="0" smtClean="0">
              <a:solidFill>
                <a:srgbClr val="002060"/>
              </a:solidFill>
              <a:ea typeface="ＭＳ Ｐゴシック" pitchFamily="34" charset="-128"/>
            </a:endParaRP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Seguridad aumentada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Seguridad intrínseca</a:t>
            </a:r>
          </a:p>
          <a:p>
            <a:pPr>
              <a:defRPr/>
            </a:pPr>
            <a:endParaRPr lang="es-AR" sz="2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9700" name="1 Título"/>
          <p:cNvSpPr>
            <a:spLocks noGrp="1"/>
          </p:cNvSpPr>
          <p:nvPr>
            <p:ph type="title"/>
          </p:nvPr>
        </p:nvSpPr>
        <p:spPr>
          <a:xfrm>
            <a:off x="1690688" y="765175"/>
            <a:ext cx="5761037" cy="576263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29701" name="2 Marcador de contenido"/>
          <p:cNvSpPr>
            <a:spLocks noGrp="1"/>
          </p:cNvSpPr>
          <p:nvPr>
            <p:ph idx="1"/>
          </p:nvPr>
        </p:nvSpPr>
        <p:spPr>
          <a:xfrm>
            <a:off x="785813" y="2000250"/>
            <a:ext cx="7416800" cy="4103688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Parámetros de seguridad intrínseca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Presurización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Tipo de protección “n”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Protección por inmersión en aceite “o”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Protección por relleno de polvo “q”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Protección por encapsulado “m”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Protección tipo “td” contra encendido de polvo combustible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Sistemas de alimentación eléctrica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Equipos</a:t>
            </a:r>
          </a:p>
          <a:p>
            <a:pPr>
              <a:buFont typeface="Wingdings" pitchFamily="2" charset="2"/>
              <a:buChar char="v"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0724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30725" name="2 Marcador de contenido"/>
          <p:cNvSpPr>
            <a:spLocks noGrp="1"/>
          </p:cNvSpPr>
          <p:nvPr>
            <p:ph idx="1"/>
          </p:nvPr>
        </p:nvSpPr>
        <p:spPr>
          <a:xfrm>
            <a:off x="714375" y="1500188"/>
            <a:ext cx="7488238" cy="4248150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5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Requerimientos generales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Garantía de conformidad del equipamiento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Calificación del personal</a:t>
            </a:r>
          </a:p>
          <a:p>
            <a:pPr marL="457200" indent="-457200">
              <a:buFont typeface="Arial" charset="0"/>
              <a:buAutoNum type="arabicPeriod" startAt="6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SELECCIÓN DEL EQUIPAMIENTO ELÉCTRICO (Excluyendo los cables y conductos)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Requisitos de información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Zonas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Relación entre el nivel de protección del equipamiento (NPE) y las zonas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Selección de equipamientos a los NPE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Selección de acuerdo con el grupo del equipamiento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1748" name="1 Título"/>
          <p:cNvSpPr>
            <a:spLocks noGrp="1"/>
          </p:cNvSpPr>
          <p:nvPr>
            <p:ph type="title"/>
          </p:nvPr>
        </p:nvSpPr>
        <p:spPr>
          <a:xfrm>
            <a:off x="1714500" y="714375"/>
            <a:ext cx="5761038" cy="576263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31749" name="2 Marcador de contenido"/>
          <p:cNvSpPr>
            <a:spLocks noGrp="1"/>
          </p:cNvSpPr>
          <p:nvPr>
            <p:ph idx="1"/>
          </p:nvPr>
        </p:nvSpPr>
        <p:spPr>
          <a:xfrm>
            <a:off x="790575" y="1428750"/>
            <a:ext cx="7453313" cy="487997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Selección de acuerdo con la temperatura de inflamación de un gas, vapor o polvo y la temperatura ambiente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Selección de equipamiento irradiante para polvo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Selección de equipos de ultrasonido para pólvo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Influencias externas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Metales livianos como materiales de construcción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Equipos transportables, manuales o personales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Selección de máquinas eléctricas rotantes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Luminarias</a:t>
            </a:r>
          </a:p>
          <a:p>
            <a:pPr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Fichas y tomacorrientes para polvo</a:t>
            </a:r>
          </a:p>
          <a:p>
            <a:pPr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2772" name="1 Título"/>
          <p:cNvSpPr>
            <a:spLocks noGrp="1"/>
          </p:cNvSpPr>
          <p:nvPr>
            <p:ph type="title"/>
          </p:nvPr>
        </p:nvSpPr>
        <p:spPr>
          <a:xfrm>
            <a:off x="1857375" y="642938"/>
            <a:ext cx="5761038" cy="576262"/>
          </a:xfrm>
        </p:spPr>
        <p:txBody>
          <a:bodyPr/>
          <a:lstStyle/>
          <a:p>
            <a:r>
              <a:rPr lang="es-AR" sz="16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endParaRPr lang="es-AR" sz="2400" smtClean="0">
              <a:ea typeface="ＭＳ Ｐゴシック" pitchFamily="34" charset="-128"/>
            </a:endParaRPr>
          </a:p>
        </p:txBody>
      </p:sp>
      <p:sp>
        <p:nvSpPr>
          <p:cNvPr id="32773" name="2 Marcador de contenido"/>
          <p:cNvSpPr>
            <a:spLocks noGrp="1"/>
          </p:cNvSpPr>
          <p:nvPr>
            <p:ph idx="1"/>
          </p:nvPr>
        </p:nvSpPr>
        <p:spPr>
          <a:xfrm>
            <a:off x="500063" y="1500188"/>
            <a:ext cx="8353425" cy="4967287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7"/>
            </a:pPr>
            <a:r>
              <a:rPr lang="es-AR" sz="2400" smtClean="0">
                <a:ea typeface="ＭＳ Ｐゴシック" pitchFamily="34" charset="-128"/>
              </a:rPr>
              <a:t>PROTECCIÓN CONTRA CHISPAS PELIGROSAS (INCENDIARIAS)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ea typeface="ＭＳ Ｐゴシック" pitchFamily="34" charset="-128"/>
              </a:rPr>
              <a:t>Peligros vinculados con las partes activas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ea typeface="ＭＳ Ｐゴシック" pitchFamily="34" charset="-128"/>
              </a:rPr>
              <a:t>Peligros desde partes conductivas y extrañas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ea typeface="ＭＳ Ｐゴシック" pitchFamily="34" charset="-128"/>
              </a:rPr>
              <a:t>Equipotencialización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ea typeface="ＭＳ Ｐゴシック" pitchFamily="34" charset="-128"/>
              </a:rPr>
              <a:t>Electricidad estática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ea typeface="ＭＳ Ｐゴシック" pitchFamily="34" charset="-128"/>
              </a:rPr>
              <a:t>Protección contra descargas atmosféricas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ea typeface="ＭＳ Ｐゴシック" pitchFamily="34" charset="-128"/>
              </a:rPr>
              <a:t>Radiación electromagnética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ea typeface="ＭＳ Ｐゴシック" pitchFamily="34" charset="-128"/>
              </a:rPr>
              <a:t>Partes metálicas con protección catódica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ea typeface="ＭＳ Ｐゴシック" pitchFamily="34" charset="-128"/>
              </a:rPr>
              <a:t>Ignición por radiación lumínica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3796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16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r>
              <a:rPr lang="es-AR" sz="32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ea typeface="ＭＳ Ｐゴシック" pitchFamily="34" charset="-128"/>
                <a:cs typeface="Arial" charset="0"/>
              </a:rPr>
            </a:br>
            <a:endParaRPr lang="es-AR" sz="3200" smtClean="0">
              <a:ea typeface="ＭＳ Ｐゴシック" pitchFamily="34" charset="-128"/>
            </a:endParaRPr>
          </a:p>
        </p:txBody>
      </p:sp>
      <p:sp>
        <p:nvSpPr>
          <p:cNvPr id="33797" name="2 Marcador de contenido"/>
          <p:cNvSpPr>
            <a:spLocks noGrp="1"/>
          </p:cNvSpPr>
          <p:nvPr>
            <p:ph idx="1"/>
          </p:nvPr>
        </p:nvSpPr>
        <p:spPr>
          <a:xfrm>
            <a:off x="785813" y="1928813"/>
            <a:ext cx="7488237" cy="4103687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8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PROTECCIÓN ELECTRICA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Máquinas eléctricas rotativas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Transformadores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Resistencias calefactoras</a:t>
            </a:r>
          </a:p>
          <a:p>
            <a:pPr marL="457200" indent="-457200">
              <a:buFont typeface="Arial" charset="0"/>
              <a:buAutoNum type="arabicPeriod" startAt="9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DESCONEXIÓN DE EMERGENCIA Y SECCIONAMIENTO ELÉCTRICO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Desconexión eléctrica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Seccionamiento eléctrico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4820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32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27653" name="2 Marcador de contenido"/>
          <p:cNvSpPr>
            <a:spLocks noGrp="1"/>
          </p:cNvSpPr>
          <p:nvPr>
            <p:ph idx="1"/>
          </p:nvPr>
        </p:nvSpPr>
        <p:spPr>
          <a:xfrm>
            <a:off x="827088" y="2205038"/>
            <a:ext cx="7416800" cy="4103687"/>
          </a:xfrm>
        </p:spPr>
        <p:txBody>
          <a:bodyPr/>
          <a:lstStyle/>
          <a:p>
            <a:pPr marL="457200" indent="-457200">
              <a:buFont typeface="+mj-lt"/>
              <a:buAutoNum type="arabicPeriod" startAt="10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SISTEMAS DE CABLEADO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Conductores de aluminio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Cables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Cañerías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Sistemas de cables y cañerías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Requisitos de instalación</a:t>
            </a:r>
          </a:p>
          <a:p>
            <a:pPr marL="457200" indent="-457200">
              <a:buFont typeface="Arial" charset="0"/>
              <a:buNone/>
              <a:defRPr/>
            </a:pPr>
            <a:endParaRPr lang="es-AR" sz="2400" dirty="0" smtClean="0">
              <a:ea typeface="ＭＳ Ｐゴシック" pitchFamily="34" charset="-128"/>
            </a:endParaRPr>
          </a:p>
          <a:p>
            <a:pPr>
              <a:defRPr/>
            </a:pPr>
            <a:endParaRPr lang="es-AR" sz="2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5844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2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r>
              <a:rPr lang="es-AR" sz="2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endParaRPr lang="es-AR" sz="2400" smtClean="0">
              <a:ea typeface="ＭＳ Ｐゴシック" pitchFamily="34" charset="-128"/>
            </a:endParaRPr>
          </a:p>
        </p:txBody>
      </p:sp>
      <p:sp>
        <p:nvSpPr>
          <p:cNvPr id="27653" name="2 Marcador de contenido"/>
          <p:cNvSpPr>
            <a:spLocks noGrp="1"/>
          </p:cNvSpPr>
          <p:nvPr>
            <p:ph idx="1"/>
          </p:nvPr>
        </p:nvSpPr>
        <p:spPr>
          <a:xfrm>
            <a:off x="857250" y="2000250"/>
            <a:ext cx="7489825" cy="4103688"/>
          </a:xfrm>
        </p:spPr>
        <p:txBody>
          <a:bodyPr/>
          <a:lstStyle/>
          <a:p>
            <a:pPr marL="457200" indent="-457200">
              <a:buFont typeface="+mj-lt"/>
              <a:buAutoNum type="arabicPeriod" startAt="11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EL MODO DE PROTECCIÓN “d” ENVOLVENTES ANTIDEFLAGRANTES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Obstáculos sólidos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Protección de juntas antideflagrantes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Sistemas de entrada de cables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Sistemas de cañerías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400" dirty="0" smtClean="0">
                <a:solidFill>
                  <a:srgbClr val="002060"/>
                </a:solidFill>
                <a:ea typeface="ＭＳ Ｐゴシック" pitchFamily="34" charset="-128"/>
              </a:rPr>
              <a:t>Motores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endParaRPr lang="es-AR" sz="2400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Char char="v"/>
              <a:defRPr/>
            </a:pPr>
            <a:endParaRPr lang="es-AR" sz="2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6868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36869" name="2 Marcador de contenido"/>
          <p:cNvSpPr>
            <a:spLocks noGrp="1"/>
          </p:cNvSpPr>
          <p:nvPr>
            <p:ph idx="1"/>
          </p:nvPr>
        </p:nvSpPr>
        <p:spPr>
          <a:xfrm>
            <a:off x="755650" y="2205038"/>
            <a:ext cx="7561263" cy="4103687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12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EL MODO DE PROTECCIÓN “e” SEGURIDAD AUMENTADA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Grado de protección de las envolturas (IEC 60034-5 e IEC 60529)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Sistema de cableado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Motores de inducción con jaula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Luminarias</a:t>
            </a:r>
          </a:p>
          <a:p>
            <a:pPr marL="457200" indent="-457200">
              <a:buFont typeface="Wingdings" pitchFamily="2" charset="2"/>
              <a:buChar char="v"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7892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32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27653" name="2 Marcador de contenido"/>
          <p:cNvSpPr>
            <a:spLocks noGrp="1"/>
          </p:cNvSpPr>
          <p:nvPr>
            <p:ph idx="1"/>
          </p:nvPr>
        </p:nvSpPr>
        <p:spPr>
          <a:xfrm>
            <a:off x="714375" y="1643063"/>
            <a:ext cx="7786688" cy="4103687"/>
          </a:xfrm>
        </p:spPr>
        <p:txBody>
          <a:bodyPr/>
          <a:lstStyle/>
          <a:p>
            <a:pPr marL="514350" indent="-514350">
              <a:buFont typeface="+mj-lt"/>
              <a:buAutoNum type="arabicPeriod" startAt="13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EL MODO DE PROTECCIÓN “i” SEGURIDAD INTRÍNSECA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Comentarios generales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Instalaciones que requieren un NPE “</a:t>
            </a:r>
            <a:r>
              <a:rPr lang="es-AR" sz="2200" dirty="0" err="1" smtClean="0">
                <a:solidFill>
                  <a:srgbClr val="002060"/>
                </a:solidFill>
                <a:ea typeface="ＭＳ Ｐゴシック" pitchFamily="34" charset="-128"/>
              </a:rPr>
              <a:t>Gb</a:t>
            </a: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” o “</a:t>
            </a:r>
            <a:r>
              <a:rPr lang="es-AR" sz="2200" dirty="0" err="1" smtClean="0">
                <a:solidFill>
                  <a:srgbClr val="002060"/>
                </a:solidFill>
                <a:ea typeface="ＭＳ Ｐゴシック" pitchFamily="34" charset="-128"/>
              </a:rPr>
              <a:t>Gc</a:t>
            </a: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”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Instalaciones para cumplir los requisitos de un NPE “Ga”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Aplicaciones especiales</a:t>
            </a:r>
          </a:p>
          <a:p>
            <a:pPr marL="457200" indent="-457200">
              <a:buFont typeface="+mj-lt"/>
              <a:buAutoNum type="arabicPeriod" startAt="14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ENVOLTURAS PRESURIZADAS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Tipo de protección “p”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Motores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Tipo de protección “</a:t>
            </a:r>
            <a:r>
              <a:rPr lang="es-AR" sz="2200" dirty="0" err="1" smtClean="0">
                <a:solidFill>
                  <a:srgbClr val="002060"/>
                </a:solidFill>
                <a:ea typeface="ＭＳ Ｐゴシック" pitchFamily="34" charset="-128"/>
              </a:rPr>
              <a:t>pD</a:t>
            </a: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”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r>
              <a:rPr lang="es-AR" sz="2200" dirty="0" smtClean="0">
                <a:solidFill>
                  <a:srgbClr val="002060"/>
                </a:solidFill>
                <a:ea typeface="ＭＳ Ｐゴシック" pitchFamily="34" charset="-128"/>
              </a:rPr>
              <a:t>Cuartos para atmosferas de gas explosivo</a:t>
            </a:r>
          </a:p>
          <a:p>
            <a:pPr marL="457200" indent="-457200">
              <a:buFont typeface="Wingdings" pitchFamily="2" charset="2"/>
              <a:buChar char="v"/>
              <a:defRPr/>
            </a:pPr>
            <a:endParaRPr lang="es-AR" sz="2400" dirty="0" smtClean="0">
              <a:ea typeface="ＭＳ Ｐゴシック" pitchFamily="34" charset="-128"/>
            </a:endParaRPr>
          </a:p>
          <a:p>
            <a:pPr marL="457200" indent="-457200">
              <a:buFont typeface="Wingdings" pitchFamily="2" charset="2"/>
              <a:buChar char="v"/>
              <a:defRPr/>
            </a:pPr>
            <a:endParaRPr lang="es-AR" sz="2400" dirty="0" smtClean="0">
              <a:ea typeface="ＭＳ Ｐゴシック" pitchFamily="34" charset="-128"/>
            </a:endParaRPr>
          </a:p>
          <a:p>
            <a:pPr marL="457200" indent="-457200">
              <a:buFont typeface="Wingdings" pitchFamily="2" charset="2"/>
              <a:buChar char="v"/>
              <a:defRPr/>
            </a:pPr>
            <a:endParaRPr lang="es-AR" sz="2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8916" name="1 Título"/>
          <p:cNvSpPr>
            <a:spLocks noGrp="1"/>
          </p:cNvSpPr>
          <p:nvPr>
            <p:ph type="title"/>
          </p:nvPr>
        </p:nvSpPr>
        <p:spPr>
          <a:xfrm>
            <a:off x="1979613" y="476250"/>
            <a:ext cx="5761037" cy="576263"/>
          </a:xfrm>
        </p:spPr>
        <p:txBody>
          <a:bodyPr/>
          <a:lstStyle/>
          <a:p>
            <a:r>
              <a:rPr lang="es-AR" sz="2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endParaRPr lang="es-AR" sz="2400" smtClean="0">
              <a:ea typeface="ＭＳ Ｐゴシック" pitchFamily="34" charset="-128"/>
            </a:endParaRPr>
          </a:p>
        </p:txBody>
      </p:sp>
      <p:sp>
        <p:nvSpPr>
          <p:cNvPr id="38917" name="2 Marcador de contenido"/>
          <p:cNvSpPr>
            <a:spLocks noGrp="1"/>
          </p:cNvSpPr>
          <p:nvPr>
            <p:ph idx="1"/>
          </p:nvPr>
        </p:nvSpPr>
        <p:spPr>
          <a:xfrm>
            <a:off x="857250" y="1285875"/>
            <a:ext cx="7488238" cy="4103688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15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EL TIPO DE PROTECCIÓN “n” SEGURIDAD AUMENTADA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Generalidades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Grado de protección de las envolturas (IEC 60034-5 e IEC 60529)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Sistema de cableado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Motores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Luminarias</a:t>
            </a:r>
          </a:p>
          <a:p>
            <a:pPr marL="457200" indent="-457200">
              <a:buFont typeface="Arial" charset="0"/>
              <a:buAutoNum type="arabicPeriod" startAt="16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EL TIPO DE PROTECCIÓN “o” INMERSIÓN EN ACEITE</a:t>
            </a:r>
          </a:p>
          <a:p>
            <a:pPr marL="457200" indent="-457200">
              <a:buFont typeface="Arial" charset="0"/>
              <a:buAutoNum type="arabicPeriod" startAt="17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EL TIPO DE PROTECCIÓN “q” RELLENO DE POLVO</a:t>
            </a: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39940" name="1 Título"/>
          <p:cNvSpPr>
            <a:spLocks noGrp="1"/>
          </p:cNvSpPr>
          <p:nvPr>
            <p:ph type="title"/>
          </p:nvPr>
        </p:nvSpPr>
        <p:spPr>
          <a:xfrm>
            <a:off x="1714500" y="714375"/>
            <a:ext cx="5761038" cy="576263"/>
          </a:xfrm>
        </p:spPr>
        <p:txBody>
          <a:bodyPr/>
          <a:lstStyle/>
          <a:p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39941" name="2 Marcador de contenido"/>
          <p:cNvSpPr>
            <a:spLocks noGrp="1"/>
          </p:cNvSpPr>
          <p:nvPr>
            <p:ph idx="1"/>
          </p:nvPr>
        </p:nvSpPr>
        <p:spPr>
          <a:xfrm>
            <a:off x="785813" y="1928813"/>
            <a:ext cx="7416800" cy="4103687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18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EL TIPO DE PROTECCIÓN “m” ENCAPSULADO</a:t>
            </a:r>
          </a:p>
          <a:p>
            <a:pPr marL="457200" indent="-457200">
              <a:buFont typeface="Arial" charset="0"/>
              <a:buAutoNum type="arabicPeriod" startAt="19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REQUISITOS ADICIONALES PARA EL TIPO DE PROTECCIÓN “tD” PROTECCIÓN POR ENVOLTURA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Practicas A y B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Practica 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Practica B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Motores alimentados por tensión y frecuencia variables</a:t>
            </a:r>
          </a:p>
          <a:p>
            <a:pPr marL="457200" indent="-457200">
              <a:buFont typeface="Wingdings" pitchFamily="2" charset="2"/>
              <a:buChar char="v"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0964" name="1 Título"/>
          <p:cNvSpPr>
            <a:spLocks noGrp="1"/>
          </p:cNvSpPr>
          <p:nvPr>
            <p:ph type="title"/>
          </p:nvPr>
        </p:nvSpPr>
        <p:spPr>
          <a:xfrm>
            <a:off x="1979613" y="476250"/>
            <a:ext cx="5761037" cy="576263"/>
          </a:xfrm>
        </p:spPr>
        <p:txBody>
          <a:bodyPr/>
          <a:lstStyle/>
          <a:p>
            <a:r>
              <a:rPr lang="es-AR" sz="2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endParaRPr lang="es-AR" sz="2400" smtClean="0">
              <a:ea typeface="ＭＳ Ｐゴシック" pitchFamily="34" charset="-128"/>
            </a:endParaRPr>
          </a:p>
        </p:txBody>
      </p:sp>
      <p:sp>
        <p:nvSpPr>
          <p:cNvPr id="40965" name="2 Marcador de contenido"/>
          <p:cNvSpPr>
            <a:spLocks noGrp="1"/>
          </p:cNvSpPr>
          <p:nvPr>
            <p:ph idx="1"/>
          </p:nvPr>
        </p:nvSpPr>
        <p:spPr>
          <a:xfrm>
            <a:off x="785813" y="1285875"/>
            <a:ext cx="7715250" cy="4103688"/>
          </a:xfrm>
        </p:spPr>
        <p:txBody>
          <a:bodyPr/>
          <a:lstStyle/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A (normativo)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Verificación de circuitos intrínsecamente seguros con más de un aparato asociado con características lineales de corriente/tensión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 B (normativo)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Método para determinar los valores máximos de tensiones y corrientes en circuitos intrínsecamente seguros con más de un aparato asociado con características lineales de corriente/tensión (como se requiere en el Anexo A)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C (informativo)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Determinación de los parámetros de los cables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1988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32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41989" name="2 Marcador de contenido"/>
          <p:cNvSpPr>
            <a:spLocks noGrp="1"/>
          </p:cNvSpPr>
          <p:nvPr>
            <p:ph idx="1"/>
          </p:nvPr>
        </p:nvSpPr>
        <p:spPr>
          <a:xfrm>
            <a:off x="642938" y="1643063"/>
            <a:ext cx="7745412" cy="4103687"/>
          </a:xfrm>
        </p:spPr>
        <p:txBody>
          <a:bodyPr/>
          <a:lstStyle/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D (informativo)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Guía de procedimientos de trabajo seguro  en atmósferas con gas explosivo.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E (normativo)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Evaluación del riesgo de descargas en el bobinado estatórico. Factores de riesgo de ignición.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F (normativo)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Conocimientos, aptitud y competencia de las personas responsables. operadores y proyectistas.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G (informativo)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Ejemplos de capas de polvo de espesores excesivos.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3012" name="1 Título"/>
          <p:cNvSpPr>
            <a:spLocks noGrp="1"/>
          </p:cNvSpPr>
          <p:nvPr>
            <p:ph type="title"/>
          </p:nvPr>
        </p:nvSpPr>
        <p:spPr>
          <a:xfrm>
            <a:off x="1690688" y="765175"/>
            <a:ext cx="5761037" cy="287338"/>
          </a:xfrm>
        </p:spPr>
        <p:txBody>
          <a:bodyPr/>
          <a:lstStyle/>
          <a:p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90079-14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43013" name="2 Marcador de contenido"/>
          <p:cNvSpPr>
            <a:spLocks noGrp="1"/>
          </p:cNvSpPr>
          <p:nvPr>
            <p:ph idx="1"/>
          </p:nvPr>
        </p:nvSpPr>
        <p:spPr>
          <a:xfrm>
            <a:off x="755650" y="2205038"/>
            <a:ext cx="7488238" cy="4103687"/>
          </a:xfrm>
        </p:spPr>
        <p:txBody>
          <a:bodyPr/>
          <a:lstStyle/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H (normativo)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Riesgo de chispas por fricción con metales livianos y sus aleaciones.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I (informativo)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Introducción a un método alternativo de evaluación de riesgos que abarca “niveles de protección de materiales” para equipamientos Ex.</a:t>
            </a: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4036" name="2 Marcador de contenido"/>
          <p:cNvSpPr>
            <a:spLocks noGrp="1"/>
          </p:cNvSpPr>
          <p:nvPr>
            <p:ph idx="1"/>
          </p:nvPr>
        </p:nvSpPr>
        <p:spPr>
          <a:xfrm>
            <a:off x="395288" y="2205038"/>
            <a:ext cx="8353425" cy="395922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s-AR" sz="4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</a:t>
            </a:r>
          </a:p>
          <a:p>
            <a:pPr algn="ctr">
              <a:buFont typeface="Arial" charset="0"/>
              <a:buNone/>
            </a:pPr>
            <a:r>
              <a:rPr lang="es-AR" sz="4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AEA 90079-17</a:t>
            </a:r>
            <a:endParaRPr lang="es-AR" sz="4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5060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90079-17</a:t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24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45061" name="2 Marcador de contenido"/>
          <p:cNvSpPr>
            <a:spLocks noGrp="1"/>
          </p:cNvSpPr>
          <p:nvPr>
            <p:ph idx="1"/>
          </p:nvPr>
        </p:nvSpPr>
        <p:spPr>
          <a:xfrm>
            <a:off x="857250" y="1428750"/>
            <a:ext cx="7416800" cy="4103688"/>
          </a:xfrm>
        </p:spPr>
        <p:txBody>
          <a:bodyPr/>
          <a:lstStyle/>
          <a:p>
            <a:pPr marL="457200" indent="-457200" algn="ctr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INSPECCIÓN Y MANTENIMIENTO</a:t>
            </a:r>
          </a:p>
          <a:p>
            <a:pPr marL="457200" indent="-457200" algn="ctr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Indice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INTRODUCCIÓN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ALCANCE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REFERENCIAS REGLAMENTARIAS Y NORMATIVAS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TERMINOS Y DEFINICIONES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Inspección cercana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Supervisión continua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Inspección detallada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Área peligrosa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Inspección inicial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Inspección</a:t>
            </a: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AutoNum type="arabicPeriod" startAt="5"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6084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90079-17</a:t>
            </a:r>
            <a: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32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46085" name="2 Marcador de contenido"/>
          <p:cNvSpPr>
            <a:spLocks noGrp="1"/>
          </p:cNvSpPr>
          <p:nvPr>
            <p:ph idx="1"/>
          </p:nvPr>
        </p:nvSpPr>
        <p:spPr>
          <a:xfrm>
            <a:off x="827088" y="2205038"/>
            <a:ext cx="7489825" cy="4103687"/>
          </a:xfrm>
        </p:spPr>
        <p:txBody>
          <a:bodyPr/>
          <a:lstStyle/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Mantenimiento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Área no peligrosa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Inspección periódica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Inspección por muestreo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Personal experto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Persona técnica con funciones ejecutivas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Inspección visual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7108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16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90079-17</a:t>
            </a:r>
            <a:r>
              <a:rPr lang="es-AR" sz="32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ea typeface="ＭＳ Ｐゴシック" pitchFamily="34" charset="-128"/>
                <a:cs typeface="Arial" charset="0"/>
              </a:rPr>
            </a:br>
            <a:endParaRPr lang="es-AR" sz="3200" smtClean="0">
              <a:ea typeface="ＭＳ Ｐゴシック" pitchFamily="34" charset="-128"/>
            </a:endParaRPr>
          </a:p>
        </p:txBody>
      </p:sp>
      <p:sp>
        <p:nvSpPr>
          <p:cNvPr id="47109" name="2 Marcador de contenido"/>
          <p:cNvSpPr>
            <a:spLocks noGrp="1"/>
          </p:cNvSpPr>
          <p:nvPr>
            <p:ph idx="1"/>
          </p:nvPr>
        </p:nvSpPr>
        <p:spPr>
          <a:xfrm>
            <a:off x="857250" y="1428750"/>
            <a:ext cx="7416800" cy="4103688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5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REQUISITOS GENERALES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Documentación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Calificación del personal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Inspecciones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Inspecciones periódicas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Supervisión continua por personal experto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Requisitos de mantenimiento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Condiciones ambientales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Desconexión de equipos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Puesta a tierra de la barra equipotencial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Condiciones específicas de uso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Programa de inspección (Tablas 6 A a 6 D)</a:t>
            </a: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8132" name="1 Título"/>
          <p:cNvSpPr>
            <a:spLocks noGrp="1"/>
          </p:cNvSpPr>
          <p:nvPr>
            <p:ph type="title"/>
          </p:nvPr>
        </p:nvSpPr>
        <p:spPr>
          <a:xfrm>
            <a:off x="1692275" y="765175"/>
            <a:ext cx="5761038" cy="576263"/>
          </a:xfrm>
        </p:spPr>
        <p:txBody>
          <a:bodyPr/>
          <a:lstStyle/>
          <a:p>
            <a:r>
              <a:rPr lang="es-AR" sz="2400" b="1" smtClean="0">
                <a:ea typeface="ＭＳ Ｐゴシック" pitchFamily="34" charset="-128"/>
                <a:cs typeface="Arial" charset="0"/>
              </a:rPr>
              <a:t/>
            </a:r>
            <a:br>
              <a:rPr lang="es-AR" sz="2400" b="1" smtClean="0"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90079-17</a:t>
            </a:r>
            <a: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32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48133" name="2 Marcador de contenido"/>
          <p:cNvSpPr>
            <a:spLocks noGrp="1"/>
          </p:cNvSpPr>
          <p:nvPr>
            <p:ph idx="1"/>
          </p:nvPr>
        </p:nvSpPr>
        <p:spPr>
          <a:xfrm>
            <a:off x="642938" y="1714500"/>
            <a:ext cx="7929562" cy="4103688"/>
          </a:xfrm>
        </p:spPr>
        <p:txBody>
          <a:bodyPr/>
          <a:lstStyle/>
          <a:p>
            <a:pPr marL="457200" indent="-457200">
              <a:buFont typeface="Arial" charset="0"/>
              <a:buAutoNum type="arabicPeriod" startAt="6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REQUISITOS ADICIONALES DE LA PROGRAMACIÓN DE INSPECCIONES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Protección tipo “d”  Envolturas antiexplosivas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Protección tipo “e” Seguridad aumentada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Protección tipo “i” e “iD” Seguridad intrínseca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Protección tipo “p” y “pD” Envolturas presurizadas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Protección tipo “n” (véase la Tabla 1 o 2 de IEC 60079-15)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Protección tipo “tD” Protección por envoltura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Protección tipo “m” y “mD” (encapsulado),“o” (inmersión en aceite) y “q” relleno de polvo</a:t>
            </a:r>
          </a:p>
          <a:p>
            <a:pPr marL="457200" indent="-457200">
              <a:buFont typeface="Arial" charset="0"/>
              <a:buAutoNum type="arabicPeriod" startAt="7"/>
            </a:pPr>
            <a:r>
              <a:rPr lang="es-AR" sz="2200" smtClean="0">
                <a:solidFill>
                  <a:srgbClr val="002060"/>
                </a:solidFill>
                <a:ea typeface="ＭＳ Ｐゴシック" pitchFamily="34" charset="-128"/>
              </a:rPr>
              <a:t>PROGRAMAS DE INSPECCIÓN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288" y="1341438"/>
            <a:ext cx="8497887" cy="4967287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600"/>
              </a:spcAft>
              <a:defRPr/>
            </a:pPr>
            <a:r>
              <a:rPr lang="es-AR" sz="2400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49156" name="1 Título"/>
          <p:cNvSpPr>
            <a:spLocks noGrp="1"/>
          </p:cNvSpPr>
          <p:nvPr>
            <p:ph type="title"/>
          </p:nvPr>
        </p:nvSpPr>
        <p:spPr>
          <a:xfrm>
            <a:off x="1690688" y="765175"/>
            <a:ext cx="5761037" cy="576263"/>
          </a:xfrm>
        </p:spPr>
        <p:txBody>
          <a:bodyPr/>
          <a:lstStyle/>
          <a:p>
            <a: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16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r>
              <a:rPr lang="es-AR" sz="24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>Reglamentación AEA 90079-17</a:t>
            </a:r>
            <a: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  <a:t/>
            </a:r>
            <a:br>
              <a:rPr lang="es-AR" sz="3200" b="1" smtClean="0">
                <a:solidFill>
                  <a:srgbClr val="002060"/>
                </a:solidFill>
                <a:ea typeface="ＭＳ Ｐゴシック" pitchFamily="34" charset="-128"/>
                <a:cs typeface="Arial" charset="0"/>
              </a:rPr>
            </a:br>
            <a:endParaRPr lang="es-AR" sz="3200" smtClean="0">
              <a:solidFill>
                <a:srgbClr val="002060"/>
              </a:solidFill>
              <a:ea typeface="ＭＳ Ｐゴシック" pitchFamily="34" charset="-128"/>
            </a:endParaRPr>
          </a:p>
        </p:txBody>
      </p:sp>
      <p:sp>
        <p:nvSpPr>
          <p:cNvPr id="49157" name="2 Marcador de contenido"/>
          <p:cNvSpPr>
            <a:spLocks noGrp="1"/>
          </p:cNvSpPr>
          <p:nvPr>
            <p:ph idx="1"/>
          </p:nvPr>
        </p:nvSpPr>
        <p:spPr>
          <a:xfrm>
            <a:off x="785813" y="1714500"/>
            <a:ext cx="7489825" cy="4103688"/>
          </a:xfrm>
        </p:spPr>
        <p:txBody>
          <a:bodyPr/>
          <a:lstStyle/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A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Procedimiento típico para inspecciones periódicas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B (normativo)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Conocimientos,habilidades y competencias de “Persona responsable”, “Personal técnico con responsabilidad ejecutiva” y “Operarios”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ANEXO C (informativo)</a:t>
            </a:r>
          </a:p>
          <a:p>
            <a:pPr marL="457200" indent="-457200">
              <a:buFont typeface="Arial" charset="0"/>
              <a:buNone/>
            </a:pPr>
            <a:r>
              <a:rPr lang="es-AR" sz="2400" smtClean="0">
                <a:solidFill>
                  <a:srgbClr val="002060"/>
                </a:solidFill>
                <a:ea typeface="ＭＳ Ｐゴシック" pitchFamily="34" charset="-128"/>
              </a:rPr>
              <a:t>Introducción a un método alternativo de cálculo que abarca “niveles de protección de materiales” para equipamientos EX</a:t>
            </a: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  <a:p>
            <a:pPr marL="457200" indent="-457200">
              <a:buFont typeface="Arial" charset="0"/>
              <a:buNone/>
            </a:pPr>
            <a:endParaRPr lang="es-AR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Template Powerpoint AEA-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1182</Words>
  <Application>Microsoft Office PowerPoint</Application>
  <PresentationFormat>Presentación en pantalla (4:3)</PresentationFormat>
  <Paragraphs>296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32</vt:i4>
      </vt:variant>
    </vt:vector>
  </HeadingPairs>
  <TitlesOfParts>
    <vt:vector size="44" baseType="lpstr">
      <vt:lpstr>Arial</vt:lpstr>
      <vt:lpstr>ＭＳ Ｐゴシック</vt:lpstr>
      <vt:lpstr>Calibri</vt:lpstr>
      <vt:lpstr>Arial Black</vt:lpstr>
      <vt:lpstr>Aharoni</vt:lpstr>
      <vt:lpstr>Wingdings</vt:lpstr>
      <vt:lpstr>Office Theme</vt:lpstr>
      <vt:lpstr>1_Diseño personalizado</vt:lpstr>
      <vt:lpstr>1_Office Theme</vt:lpstr>
      <vt:lpstr>2_Office Theme</vt:lpstr>
      <vt:lpstr>3_Office Theme</vt:lpstr>
      <vt:lpstr>Diseño personalizado</vt:lpstr>
      <vt:lpstr>Presentación de PowerPoint</vt:lpstr>
      <vt:lpstr>Presentación de PowerPoint</vt:lpstr>
      <vt:lpstr> Introducción.</vt:lpstr>
      <vt:lpstr> </vt:lpstr>
      <vt:lpstr> Reglamentación AEA 90079-10-1 ó IRAM-IEC 60079-10-1 </vt:lpstr>
      <vt:lpstr> Reglamentación AEA 90079-10-1 ó IRAM-IEC 60079-10-1 </vt:lpstr>
      <vt:lpstr> Reglamentación AEA 90079-10-1 ó IRAM-IEC 60079-10-1 </vt:lpstr>
      <vt:lpstr> Reglamentación AEA 90079-10-1 ó IRAM-IEC 60079-10-1 </vt:lpstr>
      <vt:lpstr> Reglamentación AEA 90079-10-1 ó IRAM-IEC 60079-10-1 </vt:lpstr>
      <vt:lpstr>Presentación de PowerPoint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 Reglamentación AEA 90079-14 </vt:lpstr>
      <vt:lpstr>Presentación de PowerPoint</vt:lpstr>
      <vt:lpstr> Reglamentación AEA 90079-17 </vt:lpstr>
      <vt:lpstr> Reglamentación AEA 90079-17 </vt:lpstr>
      <vt:lpstr> Reglamentación AEA 90079-17 </vt:lpstr>
      <vt:lpstr> Reglamentación AEA 90079-17 </vt:lpstr>
      <vt:lpstr> Reglamentación AEA 90079-17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Lea</dc:creator>
  <cp:lastModifiedBy>COORDINACIÓN</cp:lastModifiedBy>
  <cp:revision>102</cp:revision>
  <dcterms:created xsi:type="dcterms:W3CDTF">2013-06-06T00:57:43Z</dcterms:created>
  <dcterms:modified xsi:type="dcterms:W3CDTF">2013-08-01T20:22:18Z</dcterms:modified>
</cp:coreProperties>
</file>