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9" r:id="rId2"/>
    <p:sldMasterId id="2147483660" r:id="rId3"/>
    <p:sldMasterId id="2147483672" r:id="rId4"/>
    <p:sldMasterId id="2147483697" r:id="rId5"/>
    <p:sldMasterId id="2147483684" r:id="rId6"/>
  </p:sldMasterIdLst>
  <p:sldIdLst>
    <p:sldId id="307" r:id="rId7"/>
    <p:sldId id="308" r:id="rId8"/>
    <p:sldId id="284" r:id="rId9"/>
    <p:sldId id="287" r:id="rId10"/>
    <p:sldId id="286" r:id="rId11"/>
    <p:sldId id="309" r:id="rId12"/>
    <p:sldId id="310" r:id="rId13"/>
    <p:sldId id="285" r:id="rId14"/>
    <p:sldId id="288" r:id="rId15"/>
    <p:sldId id="289" r:id="rId16"/>
    <p:sldId id="290" r:id="rId17"/>
    <p:sldId id="291" r:id="rId18"/>
    <p:sldId id="292" r:id="rId19"/>
    <p:sldId id="293" r:id="rId20"/>
    <p:sldId id="306" r:id="rId21"/>
    <p:sldId id="312" r:id="rId22"/>
    <p:sldId id="301" r:id="rId23"/>
    <p:sldId id="302" r:id="rId24"/>
    <p:sldId id="303" r:id="rId25"/>
    <p:sldId id="305" r:id="rId26"/>
    <p:sldId id="304" r:id="rId27"/>
    <p:sldId id="311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280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8A1E7-909A-41BB-9D88-A6EC0CAF4396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90E4-9900-46B2-BFBB-37F88138CC6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CDAD8-C463-44CB-9570-2BCF2FD48C89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9EFAA-C73E-409C-9804-F9D9B2AB34F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02EE9-F947-4751-BD3E-9EEA78DB367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A7667-8B15-4039-B228-AB8AF11C7E3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A1458-0B7E-44F5-A1E7-4C138D5FF741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70F32-5621-4F7E-8134-507E5173DD2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2C064-09E7-450F-AE6F-555BC1CB167C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18A40-8929-4967-9D19-B60AAB6D3BA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93801-4F67-4B8D-822B-D339288205C3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8AEAE-6679-452D-82A2-51267250A25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AD4E8-F80E-4FB9-B3E9-10E6F252E5CA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FF52-A595-46B1-B587-9FDFC7D6F46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4E794-152D-4BDE-AEDB-F4D4ED889241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D85C7-AC9F-4B40-BDBE-1353DEB1CD6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02652-8C5C-4657-8844-B7CEB8AA154C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F3057-3F4F-4A5B-AED7-B4D1CD1414C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20290-E04E-4D09-965E-159585FD484B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CCEC-DC4E-4878-AE08-5A99A20B8B4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F84B2-7D5E-4DB8-8EF8-CAE56831719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4D974-96D3-4EEB-B463-9CD37375B22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F1D91-5A7B-468D-AF0B-AD34325032A5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9502E-5E16-4B83-998C-EA0F94C6FD9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F86A-1ECD-4227-9524-CE7266E58204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83F26-8561-4B4B-AD4C-1A0DE543D49B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D39FC-F69F-4675-AC3B-1E70B11A20ED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D7789-9D6C-48F6-867D-704970FDB149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399E3-3167-4218-BA47-9F7AD4138A04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377DA-0ED8-4209-8ED5-91379D698F3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E3F8F-B32C-4E69-9DDE-813FE4ED6189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4590E-36B1-40D7-AC7D-2487ED22C15B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F73A1-E05B-41C1-B87D-29046610CFE1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F2EC4-4C6D-48F8-B057-2F6900CF14F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165F1-6579-445F-A262-02B004D048B3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5D73D-AC4B-4A72-8A52-0F1B74B3ABB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9C5B1-807D-4EC9-B645-D660367659A8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879A2-8AB2-4F05-B04F-34AF8E9ADBBB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195DE-40A1-49C0-8E0C-E8F04C0DCDA9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7D240-29DF-437C-A9C4-B6E87DB4836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05A5F-979F-475A-A270-89BB3BD9BD62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9858A-97C5-4B4C-ADDB-FB2BE7D8A4D9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EAE55-4B36-47F3-B332-979A1B4A19B4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1A62-EA59-4478-96DE-D66C344E1DC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B97F2-E133-496A-9F28-81B3F7ADF536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1C8B3-8D0D-43DD-AD0D-6C3AC5D7986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3056B-185B-40FA-A602-91AEE1DEE137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A9F1-D9D9-4326-9460-A8FB32B3116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01A1B-C492-478E-882E-71A19DE58FCD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9A016-1E42-4AD7-A9B3-D26F3CC7399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01477-26D7-4B7F-BF9D-BDC48E30130B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FA769-B87E-433C-B790-15F1F47FF31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25D1F-2AEE-476C-BAC9-52CFF66CC275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82837-C335-402A-AE47-E80EC585C63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4F7B5-87D6-4F8D-835A-D9CC2E91691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2E0B8-4EC5-4F01-A6AA-B63440B507A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1C044-8316-4C65-9235-6508B798EAB2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D954B-DC17-49C3-9312-B76A5E1F0E1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AB631-CDAF-4984-83F3-D93FA524460F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1930D-8783-4263-9A22-445156FE95C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BC080-DD04-4F42-893A-77480C641378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62148-8784-495E-8AA4-798E14BAEC0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3D5AC-F703-4311-9891-FA3C4A37888F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7A780-661B-47F3-9F11-A1984A143CB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7DBE4-BAD4-4153-A8DF-FFC76EEE7C38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6BDB2-3D5D-4A51-A322-51EC6C8BFBF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4DF62-F9B5-4956-A127-DC55D679B919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CAEDC-89E1-4A8D-8E55-1BE172C5A91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10CB0-4177-43F1-A303-AC217EA46AA5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2222F-3CB5-48C6-8A1A-8DA1790E70F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9EE97-BE2C-4BE9-BD74-CC90D98708D5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EECF8-EF33-4FF3-B45B-374AD78FA76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9E79A-2ECA-442B-AFDF-AA3001E1FA60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0D6BE-0A43-4546-B06D-DF08321A641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ED9ED-A76F-4595-97AE-91D1192D57B5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F1C93-4D5A-4146-8C69-0C98A2C3479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0B752-60F1-4958-9ED2-C43E73223C1B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1F76E-5D22-4985-9523-7640043527E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2A391-8E50-41B6-8D7B-313C59DB5A36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D4FC8-BE6A-4B81-9218-D5DDF5A8EB9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D1705-5961-49D8-8B4C-C52B4663540F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319D3-1D60-4925-9ED0-A3DD4A43460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FAC64-E6E6-48C8-AD5A-C1B54F991A7F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7D417-0C92-400E-8A6D-1B073D97287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AR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5C4D7-4DCB-4CDD-93BE-8509557BB486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4AC82-8E5A-4400-A4FF-A1A04D1BA42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5477A-0886-4E64-839B-8ED209954876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84C30-94F3-49CC-BF2E-B39436A452A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8C8AD-4F78-4BDB-9475-61A196D1DA88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1543C-9ABE-4E1E-8D16-B5787D06529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56BE-1AA9-4D77-A625-ACF51AF4AF37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1C784-2D46-452D-BD28-B256D3DEFC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96092-28E1-41B1-8D42-C12A701F2DA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FA2F3-EEC0-49A5-A65C-061719556DA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AE054-4197-4477-981E-30037F3FB7EB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9661D-6C01-45E6-9496-81D6AC2EE39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723C3-290F-44B4-BFE7-059E91E054EE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8C9B6-ECCD-475A-A6E0-65D4DC6D322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8F6C9-AABC-4EA2-A677-D616B1B6282E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CF485-CA92-4130-B67B-AF80CFDF992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0B3AC-A150-494C-AB46-9180C3ACBC47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3828C-5ED7-4EC2-8E91-8E66560EF1D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A7FC3-FC1B-4A9D-9757-DEC1ED640B1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9A573-7435-4201-BA33-CC92DD445AC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9BE55-F936-4098-85AE-0933DE68F9D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92C58-383B-4A3F-A34E-0D670E60EED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E795A-D22D-4FF3-9EAB-EF211084304C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6A04C-4B61-4C44-980C-DC6ECEAE815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FE59F-5A91-4F3B-9052-C53730FABB69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6662-E027-41E6-BACA-E2B66870FD1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DAC10-8E04-41E6-961B-E2B34F102977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DC4D1-2CC8-452B-82D1-3709F231C46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26411-3E64-4FC9-82A8-603FD6AE9866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30264-67E9-4606-8026-654BD52FE10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030DA-6A11-4AF5-9AB2-2446691190A6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5F02C-4A77-452A-9BAD-191AF99943D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FED13-6760-46F9-B3C5-475A2B793590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A5D7F-9C21-468E-A495-C534229CC46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F9F6A-F23A-4521-BEBB-260CFF784CBA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A6C80-76C6-4F62-856A-1DB3BDB1F3CE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C9959-1279-4479-92C2-4890BDFD6085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BD110-CBEB-4649-9531-652919BCE16D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EC7BA-F4DA-476D-AEA0-AE8A3D849407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3377A-3F1D-4B09-83D3-A7CDD9D29B6F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30802-BF40-4A0B-A8BF-71BBD11842CB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4D7A6-BEDF-4C39-8C23-22E882796711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B35A7-7B90-434F-91B4-122AACC0177F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4FE5E-B0B6-4090-949B-6018F0D6B62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1036-03FE-49BB-A4C6-C36F3E5AC945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781E0-5C54-4874-8DEA-98F839A0D38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BE737-6463-4372-8184-1340CAAB970E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60334-4AA4-4D6B-AB55-F4245A743756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DE4BD-1340-4A15-838E-987302BE987B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7F5A6-8579-4A0A-9642-27E6DB4FA125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ACBABE5-B3DD-4AB4-9B70-16535672C981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11D82C-D263-4CF7-A0A4-A2CC53C511DD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ACFF54D-44A0-4D4F-8A1B-99AC1F000229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A8895D1-BFEB-42F6-AAD1-1F0C1FAF328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826E8A6-3830-429D-B77C-63E0E54A92F1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200A6110-6AA5-40B1-8A13-812CE9DD197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A83165A-A79A-45CC-BCDA-CE04C11EB942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1D8905D3-0250-4658-8BA3-580CA02B38A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614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BDA4C8F-4A6F-4697-94E2-E90F8083DFBB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763159-0234-4672-A53D-8EBF30A58DB6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Maxing\Presentaci&#243;n%20AEA%202013\ruptor.AVI" TargetMode="Externa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Maxing\Presentaci&#243;n%20AEA%202013\29_03_2011.avi" TargetMode="Externa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template-0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itle 1"/>
          <p:cNvSpPr txBox="1">
            <a:spLocks/>
          </p:cNvSpPr>
          <p:nvPr/>
        </p:nvSpPr>
        <p:spPr bwMode="auto">
          <a:xfrm>
            <a:off x="5940425" y="2205038"/>
            <a:ext cx="3024188" cy="2735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</a:pPr>
            <a:endParaRPr lang="en-US" sz="1200" dirty="0"/>
          </a:p>
          <a:p>
            <a:pPr algn="ctr">
              <a:spcBef>
                <a:spcPct val="20000"/>
              </a:spcBef>
              <a:buFontTx/>
              <a:buChar char="•"/>
            </a:pPr>
            <a:endParaRPr lang="en-US" sz="1200" dirty="0">
              <a:solidFill>
                <a:schemeClr val="bg1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es-ES" sz="2000" dirty="0">
                <a:solidFill>
                  <a:schemeClr val="bg1"/>
                </a:solidFill>
              </a:rPr>
              <a:t>COMITÉ DE ESTUDIOS</a:t>
            </a:r>
          </a:p>
          <a:p>
            <a:pPr algn="ctr">
              <a:spcBef>
                <a:spcPct val="20000"/>
              </a:spcBef>
            </a:pPr>
            <a:r>
              <a:rPr lang="es-ES" sz="2000" dirty="0">
                <a:solidFill>
                  <a:schemeClr val="bg1"/>
                </a:solidFill>
              </a:rPr>
              <a:t>DE INSTALACIONES</a:t>
            </a:r>
          </a:p>
          <a:p>
            <a:pPr algn="ctr">
              <a:spcBef>
                <a:spcPct val="20000"/>
              </a:spcBef>
            </a:pPr>
            <a:r>
              <a:rPr lang="es-ES" sz="2000" dirty="0">
                <a:solidFill>
                  <a:schemeClr val="bg1"/>
                </a:solidFill>
              </a:rPr>
              <a:t>ELÉCTRICAS EN ATMÓSFERAS EXPLOSIVAS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template-0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le 1"/>
          <p:cNvSpPr txBox="1">
            <a:spLocks/>
          </p:cNvSpPr>
          <p:nvPr/>
        </p:nvSpPr>
        <p:spPr bwMode="auto">
          <a:xfrm>
            <a:off x="3851275" y="2564905"/>
            <a:ext cx="4968875" cy="243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indent="0" algn="ctr">
              <a:spcAft>
                <a:spcPts val="600"/>
              </a:spcAft>
              <a:buFont typeface="Arial" charset="0"/>
              <a:buNone/>
            </a:pPr>
            <a:r>
              <a:rPr lang="es-US" sz="2400" dirty="0" smtClean="0">
                <a:solidFill>
                  <a:schemeClr val="bg1"/>
                </a:solidFill>
              </a:rPr>
              <a:t>Instituto Nacional de Tecnología Industrial (INTI)</a:t>
            </a:r>
          </a:p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lang="es-US" sz="2400" dirty="0" smtClean="0">
                <a:solidFill>
                  <a:schemeClr val="bg1"/>
                </a:solidFill>
              </a:rPr>
              <a:t>Electrónica e Informática</a:t>
            </a:r>
          </a:p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lang="es-US" sz="2400" dirty="0" smtClean="0">
                <a:solidFill>
                  <a:schemeClr val="bg1"/>
                </a:solidFill>
              </a:rPr>
              <a:t>Laboratorio de Atmósferas Explosivas (</a:t>
            </a:r>
            <a:r>
              <a:rPr lang="es-US" sz="2400" dirty="0" err="1" smtClean="0">
                <a:solidFill>
                  <a:schemeClr val="bg1"/>
                </a:solidFill>
              </a:rPr>
              <a:t>LabEx</a:t>
            </a:r>
            <a:r>
              <a:rPr lang="es-US" sz="2400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buFont typeface="Arial" charset="0"/>
              <a:buNone/>
            </a:pPr>
            <a:endParaRPr lang="es-A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 lIns="0" rIns="0"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4580" name="1 Título"/>
          <p:cNvSpPr>
            <a:spLocks noGrp="1"/>
          </p:cNvSpPr>
          <p:nvPr>
            <p:ph type="title"/>
          </p:nvPr>
        </p:nvSpPr>
        <p:spPr>
          <a:xfrm>
            <a:off x="1691680" y="548481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</a:rPr>
              <a:t>Acreditación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00034" y="2571744"/>
            <a:ext cx="8001056" cy="22467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/>
            <a:r>
              <a:rPr lang="es-US" sz="2800" dirty="0" smtClean="0"/>
              <a:t>El laboratorio de Atmósferas Explosivas del INTI  esta acreditado por el Organismo Argentino de Acreditación (OAA) según norma ISO 17025. Para realizar los ensayos según las normas de la serie IEC60079 </a:t>
            </a:r>
            <a:endParaRPr lang="es-AR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5604" name="1 Título"/>
          <p:cNvSpPr>
            <a:spLocks noGrp="1"/>
          </p:cNvSpPr>
          <p:nvPr>
            <p:ph type="title"/>
          </p:nvPr>
        </p:nvSpPr>
        <p:spPr>
          <a:xfrm>
            <a:off x="1475656" y="836513"/>
            <a:ext cx="6143668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</a:rPr>
              <a:t>Que es una Atmósfera Explosiva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1643042" y="1628800"/>
            <a:ext cx="3114184" cy="3114184"/>
          </a:xfrm>
          <a:prstGeom prst="ellipse">
            <a:avLst/>
          </a:prstGeom>
          <a:solidFill>
            <a:schemeClr val="accent3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605" name="2 Marcador de contenido"/>
          <p:cNvSpPr>
            <a:spLocks noGrp="1"/>
          </p:cNvSpPr>
          <p:nvPr>
            <p:ph idx="1"/>
          </p:nvPr>
        </p:nvSpPr>
        <p:spPr>
          <a:xfrm>
            <a:off x="1494689" y="2388653"/>
            <a:ext cx="2933295" cy="111235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s-US" sz="2000" dirty="0" smtClean="0">
                <a:solidFill>
                  <a:srgbClr val="002060"/>
                </a:solidFill>
                <a:ea typeface="ＭＳ Ｐゴシック" pitchFamily="34" charset="-128"/>
              </a:rPr>
              <a:t>Sustancias </a:t>
            </a:r>
          </a:p>
          <a:p>
            <a:pPr marL="0" indent="0" algn="ctr">
              <a:buFont typeface="Arial" charset="0"/>
              <a:buNone/>
            </a:pPr>
            <a:r>
              <a:rPr lang="es-US" sz="2000" dirty="0" smtClean="0">
                <a:solidFill>
                  <a:srgbClr val="002060"/>
                </a:solidFill>
                <a:ea typeface="ＭＳ Ｐゴシック" pitchFamily="34" charset="-128"/>
              </a:rPr>
              <a:t>Inflamables</a:t>
            </a:r>
          </a:p>
          <a:p>
            <a:pPr marL="0" indent="0" algn="ctr">
              <a:buFont typeface="Arial" charset="0"/>
              <a:buNone/>
            </a:pPr>
            <a:r>
              <a:rPr lang="es-US" sz="2000" dirty="0" smtClean="0">
                <a:solidFill>
                  <a:srgbClr val="002060"/>
                </a:solidFill>
                <a:ea typeface="ＭＳ Ｐゴシック" pitchFamily="34" charset="-128"/>
              </a:rPr>
              <a:t>Gas ó Vapor</a:t>
            </a:r>
          </a:p>
        </p:txBody>
      </p:sp>
      <p:sp>
        <p:nvSpPr>
          <p:cNvPr id="13" name="12 Elipse"/>
          <p:cNvSpPr/>
          <p:nvPr/>
        </p:nvSpPr>
        <p:spPr>
          <a:xfrm>
            <a:off x="2786050" y="3343312"/>
            <a:ext cx="3114184" cy="3114184"/>
          </a:xfrm>
          <a:prstGeom prst="ellipse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13 Elipse"/>
          <p:cNvSpPr/>
          <p:nvPr/>
        </p:nvSpPr>
        <p:spPr>
          <a:xfrm>
            <a:off x="3857620" y="1628800"/>
            <a:ext cx="3114184" cy="3114184"/>
          </a:xfrm>
          <a:prstGeom prst="ellipse">
            <a:avLst/>
          </a:prstGeom>
          <a:solidFill>
            <a:srgbClr val="FFFF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 bwMode="auto">
          <a:xfrm>
            <a:off x="3131840" y="4849851"/>
            <a:ext cx="2471900" cy="8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Energía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Chispa ó Calor</a:t>
            </a:r>
            <a:endParaRPr kumimoji="0" lang="es-A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 bwMode="auto">
          <a:xfrm>
            <a:off x="5143504" y="2587070"/>
            <a:ext cx="1606736" cy="556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AIRE</a:t>
            </a:r>
            <a:endParaRPr kumimoji="0" lang="es-A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5" name="14 Explosión 2"/>
          <p:cNvSpPr/>
          <p:nvPr/>
        </p:nvSpPr>
        <p:spPr>
          <a:xfrm>
            <a:off x="3995936" y="3448886"/>
            <a:ext cx="679773" cy="556178"/>
          </a:xfrm>
          <a:prstGeom prst="irregularSeal2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6628" name="1 Título"/>
          <p:cNvSpPr>
            <a:spLocks noGrp="1"/>
          </p:cNvSpPr>
          <p:nvPr>
            <p:ph type="title"/>
          </p:nvPr>
        </p:nvSpPr>
        <p:spPr>
          <a:xfrm>
            <a:off x="1691680" y="764505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</a:rPr>
              <a:t>Clasificación de áreas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graphicFrame>
        <p:nvGraphicFramePr>
          <p:cNvPr id="9" name="8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8359400"/>
              </p:ext>
            </p:extLst>
          </p:nvPr>
        </p:nvGraphicFramePr>
        <p:xfrm>
          <a:off x="1787626" y="1556792"/>
          <a:ext cx="5736702" cy="208607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12234"/>
                <a:gridCol w="1912234"/>
                <a:gridCol w="1912234"/>
              </a:tblGrid>
              <a:tr h="695357">
                <a:tc gridSpan="3">
                  <a:txBody>
                    <a:bodyPr/>
                    <a:lstStyle/>
                    <a:p>
                      <a:pPr algn="ctr"/>
                      <a:r>
                        <a:rPr lang="es-US" sz="2200" dirty="0" smtClean="0"/>
                        <a:t>GASES ó VAPORES (IEC 60079-10-1)</a:t>
                      </a:r>
                      <a:endParaRPr lang="es-AR" sz="2200" dirty="0"/>
                    </a:p>
                  </a:txBody>
                  <a:tcPr marL="83442" marR="83442" marT="41721" marB="41721" anchor="ctr"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695357">
                <a:tc>
                  <a:txBody>
                    <a:bodyPr/>
                    <a:lstStyle/>
                    <a:p>
                      <a:pPr algn="ctr"/>
                      <a:r>
                        <a:rPr lang="es-US" sz="2200" dirty="0" smtClean="0"/>
                        <a:t>ZONA</a:t>
                      </a:r>
                      <a:endParaRPr lang="es-AR" sz="2200" dirty="0"/>
                    </a:p>
                  </a:txBody>
                  <a:tcPr marL="83442" marR="83442" marT="41721" marB="41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2200" dirty="0" smtClean="0"/>
                        <a:t>GRUPO</a:t>
                      </a:r>
                      <a:endParaRPr lang="es-AR" sz="2200" dirty="0"/>
                    </a:p>
                  </a:txBody>
                  <a:tcPr marL="83442" marR="83442" marT="41721" marB="41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2200" dirty="0" smtClean="0"/>
                        <a:t>CLASE de T</a:t>
                      </a:r>
                      <a:endParaRPr lang="es-AR" sz="2200" dirty="0"/>
                    </a:p>
                  </a:txBody>
                  <a:tcPr marL="83442" marR="83442" marT="41721" marB="41721" anchor="ctr"/>
                </a:tc>
              </a:tr>
              <a:tr h="695357">
                <a:tc>
                  <a:txBody>
                    <a:bodyPr/>
                    <a:lstStyle/>
                    <a:p>
                      <a:pPr algn="ctr"/>
                      <a:r>
                        <a:rPr lang="es-US" sz="2200" dirty="0" smtClean="0"/>
                        <a:t>0,</a:t>
                      </a:r>
                      <a:r>
                        <a:rPr lang="es-US" sz="2200" baseline="0" dirty="0" smtClean="0"/>
                        <a:t> 1 ó 2</a:t>
                      </a:r>
                      <a:endParaRPr lang="es-AR" sz="2200" dirty="0"/>
                    </a:p>
                  </a:txBody>
                  <a:tcPr marL="83442" marR="83442" marT="41721" marB="41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2200" dirty="0" smtClean="0"/>
                        <a:t>IIA,</a:t>
                      </a:r>
                      <a:r>
                        <a:rPr lang="es-US" sz="2200" baseline="0" dirty="0" smtClean="0"/>
                        <a:t> IIB ó IIC</a:t>
                      </a:r>
                      <a:endParaRPr lang="es-AR" sz="2200" dirty="0"/>
                    </a:p>
                  </a:txBody>
                  <a:tcPr marL="83442" marR="83442" marT="41721" marB="41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2200" dirty="0" smtClean="0"/>
                        <a:t>T1 a T6</a:t>
                      </a:r>
                      <a:endParaRPr lang="es-AR" sz="2200" dirty="0"/>
                    </a:p>
                  </a:txBody>
                  <a:tcPr marL="83442" marR="83442" marT="41721" marB="41721" anchor="ctr"/>
                </a:tc>
              </a:tr>
            </a:tbl>
          </a:graphicData>
        </a:graphic>
      </p:graphicFrame>
      <p:graphicFrame>
        <p:nvGraphicFramePr>
          <p:cNvPr id="10" name="8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673863"/>
              </p:ext>
            </p:extLst>
          </p:nvPr>
        </p:nvGraphicFramePr>
        <p:xfrm>
          <a:off x="1002379" y="3933056"/>
          <a:ext cx="7170021" cy="21443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90007"/>
                <a:gridCol w="2390007"/>
                <a:gridCol w="2390007"/>
              </a:tblGrid>
              <a:tr h="714768">
                <a:tc gridSpan="3">
                  <a:txBody>
                    <a:bodyPr/>
                    <a:lstStyle/>
                    <a:p>
                      <a:pPr algn="ctr"/>
                      <a:r>
                        <a:rPr lang="es-US" sz="2300" dirty="0" smtClean="0"/>
                        <a:t>POLVOS (IEC 60079-10-2)</a:t>
                      </a:r>
                      <a:endParaRPr lang="es-AR" sz="2300" dirty="0"/>
                    </a:p>
                  </a:txBody>
                  <a:tcPr marL="85772" marR="85772" marT="42886" marB="42886" anchor="ctr"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</a:tr>
              <a:tr h="714768">
                <a:tc>
                  <a:txBody>
                    <a:bodyPr/>
                    <a:lstStyle/>
                    <a:p>
                      <a:pPr algn="ctr"/>
                      <a:r>
                        <a:rPr lang="es-US" sz="2300" dirty="0" smtClean="0"/>
                        <a:t>ZONA</a:t>
                      </a:r>
                      <a:endParaRPr lang="es-AR" sz="2300" dirty="0"/>
                    </a:p>
                  </a:txBody>
                  <a:tcPr marL="85772" marR="85772" marT="42886" marB="428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2300" dirty="0" smtClean="0"/>
                        <a:t>GRUPO</a:t>
                      </a:r>
                      <a:endParaRPr lang="es-AR" sz="2300" dirty="0"/>
                    </a:p>
                  </a:txBody>
                  <a:tcPr marL="85772" marR="85772" marT="42886" marB="428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2300" dirty="0" smtClean="0"/>
                        <a:t>TEMP</a:t>
                      </a:r>
                      <a:r>
                        <a:rPr lang="es-US" sz="2300" baseline="0" dirty="0" smtClean="0"/>
                        <a:t> </a:t>
                      </a:r>
                      <a:r>
                        <a:rPr lang="es-US" sz="2300" dirty="0" smtClean="0"/>
                        <a:t>IGNICIÓN</a:t>
                      </a:r>
                      <a:endParaRPr lang="es-AR" sz="2300" dirty="0"/>
                    </a:p>
                  </a:txBody>
                  <a:tcPr marL="85772" marR="85772" marT="42886" marB="42886" anchor="ctr"/>
                </a:tc>
              </a:tr>
              <a:tr h="714768">
                <a:tc>
                  <a:txBody>
                    <a:bodyPr/>
                    <a:lstStyle/>
                    <a:p>
                      <a:pPr algn="ctr"/>
                      <a:r>
                        <a:rPr lang="es-US" sz="2300" dirty="0" smtClean="0"/>
                        <a:t>20,</a:t>
                      </a:r>
                      <a:r>
                        <a:rPr lang="es-US" sz="2300" baseline="0" dirty="0" smtClean="0"/>
                        <a:t> 21 ó 22</a:t>
                      </a:r>
                      <a:endParaRPr lang="es-AR" sz="2300" dirty="0"/>
                    </a:p>
                  </a:txBody>
                  <a:tcPr marL="85772" marR="85772" marT="42886" marB="428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2300" dirty="0" smtClean="0"/>
                        <a:t>IIIA,</a:t>
                      </a:r>
                      <a:r>
                        <a:rPr lang="es-US" sz="2300" baseline="0" dirty="0" smtClean="0"/>
                        <a:t> IIIB ó IIIC</a:t>
                      </a:r>
                      <a:endParaRPr lang="es-AR" sz="2300" dirty="0"/>
                    </a:p>
                  </a:txBody>
                  <a:tcPr marL="85772" marR="85772" marT="42886" marB="428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2300" dirty="0" smtClean="0"/>
                        <a:t>Método</a:t>
                      </a:r>
                      <a:r>
                        <a:rPr lang="es-US" sz="2300" baseline="0" dirty="0" smtClean="0"/>
                        <a:t> A ó B</a:t>
                      </a:r>
                      <a:endParaRPr lang="es-AR" sz="2300" dirty="0"/>
                    </a:p>
                  </a:txBody>
                  <a:tcPr marL="85772" marR="85772" marT="42886" marB="42886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6628" name="1 Título"/>
          <p:cNvSpPr>
            <a:spLocks noGrp="1"/>
          </p:cNvSpPr>
          <p:nvPr>
            <p:ph type="title"/>
          </p:nvPr>
        </p:nvSpPr>
        <p:spPr>
          <a:xfrm>
            <a:off x="1691680" y="764505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</a:rPr>
              <a:t>Clasificación de áreas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285852" y="1500175"/>
          <a:ext cx="6810380" cy="464346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70518"/>
                <a:gridCol w="5639862"/>
              </a:tblGrid>
              <a:tr h="1320738">
                <a:tc>
                  <a:txBody>
                    <a:bodyPr/>
                    <a:lstStyle/>
                    <a:p>
                      <a:pPr algn="ctr"/>
                      <a:r>
                        <a:rPr lang="es-US" sz="2400" dirty="0" smtClean="0"/>
                        <a:t>ZONA</a:t>
                      </a:r>
                      <a:endParaRPr lang="es-A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2400" dirty="0" smtClean="0"/>
                        <a:t>CARACTERÍSTICA</a:t>
                      </a:r>
                      <a:endParaRPr lang="es-AR" sz="2400" dirty="0"/>
                    </a:p>
                  </a:txBody>
                  <a:tcPr anchor="ctr"/>
                </a:tc>
              </a:tr>
              <a:tr h="1005338">
                <a:tc>
                  <a:txBody>
                    <a:bodyPr/>
                    <a:lstStyle/>
                    <a:p>
                      <a:pPr algn="ctr"/>
                      <a:r>
                        <a:rPr lang="es-US" sz="2400" dirty="0" smtClean="0"/>
                        <a:t>0 ó 20</a:t>
                      </a:r>
                      <a:endParaRPr lang="es-A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US" sz="2400" dirty="0" smtClean="0"/>
                        <a:t>Presente en forma continua, por largos períodos </a:t>
                      </a:r>
                      <a:r>
                        <a:rPr lang="es-US" sz="2400" baseline="0" dirty="0" smtClean="0"/>
                        <a:t> ó frecuentemente.</a:t>
                      </a:r>
                      <a:endParaRPr lang="es-AR" sz="2400" dirty="0"/>
                    </a:p>
                  </a:txBody>
                  <a:tcPr anchor="ctr"/>
                </a:tc>
              </a:tr>
              <a:tr h="1005338">
                <a:tc>
                  <a:txBody>
                    <a:bodyPr/>
                    <a:lstStyle/>
                    <a:p>
                      <a:pPr algn="ctr"/>
                      <a:r>
                        <a:rPr lang="es-US" sz="2400" dirty="0" smtClean="0"/>
                        <a:t>1 ó 21</a:t>
                      </a:r>
                      <a:endParaRPr lang="es-A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US" sz="2400" dirty="0" smtClean="0"/>
                        <a:t>Es Probable que ocurra ocasionalmente en operación continua.</a:t>
                      </a:r>
                      <a:endParaRPr lang="es-AR" sz="2400" dirty="0"/>
                    </a:p>
                  </a:txBody>
                  <a:tcPr anchor="ctr"/>
                </a:tc>
              </a:tr>
              <a:tr h="1312055">
                <a:tc>
                  <a:txBody>
                    <a:bodyPr/>
                    <a:lstStyle/>
                    <a:p>
                      <a:pPr algn="ctr"/>
                      <a:r>
                        <a:rPr lang="es-US" sz="2400" dirty="0" smtClean="0"/>
                        <a:t>2 ó 22</a:t>
                      </a:r>
                      <a:endParaRPr lang="es-A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US" sz="2400" dirty="0" smtClean="0"/>
                        <a:t>No es probable que ocurra en operación normal, pero si ocurre solamente persiste por un corto periodo</a:t>
                      </a:r>
                      <a:endParaRPr lang="es-AR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6628" name="1 Título"/>
          <p:cNvSpPr>
            <a:spLocks noGrp="1"/>
          </p:cNvSpPr>
          <p:nvPr>
            <p:ph type="title"/>
          </p:nvPr>
        </p:nvSpPr>
        <p:spPr>
          <a:xfrm>
            <a:off x="1691680" y="764505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</a:rPr>
              <a:t>Clasificación de áreas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571472" y="1500175"/>
          <a:ext cx="7786742" cy="464346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97960"/>
                <a:gridCol w="6588782"/>
              </a:tblGrid>
              <a:tr h="1320738">
                <a:tc>
                  <a:txBody>
                    <a:bodyPr/>
                    <a:lstStyle/>
                    <a:p>
                      <a:pPr algn="ctr"/>
                      <a:r>
                        <a:rPr lang="es-US" sz="2400" dirty="0" smtClean="0"/>
                        <a:t>Grupo</a:t>
                      </a:r>
                      <a:endParaRPr lang="es-A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2400" dirty="0" smtClean="0"/>
                        <a:t>CARACTERÍSTICA</a:t>
                      </a:r>
                      <a:endParaRPr lang="es-AR" sz="2400" dirty="0"/>
                    </a:p>
                  </a:txBody>
                  <a:tcPr anchor="ctr"/>
                </a:tc>
              </a:tr>
              <a:tr h="1005338">
                <a:tc>
                  <a:txBody>
                    <a:bodyPr/>
                    <a:lstStyle/>
                    <a:p>
                      <a:pPr algn="ctr"/>
                      <a:r>
                        <a:rPr lang="es-US" sz="2400" dirty="0" smtClean="0"/>
                        <a:t>IIIA</a:t>
                      </a:r>
                      <a:endParaRPr lang="es-A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US" sz="2400" dirty="0" smtClean="0"/>
                        <a:t>Partículas combustibles de </a:t>
                      </a:r>
                    </a:p>
                    <a:p>
                      <a:pPr algn="l"/>
                      <a:r>
                        <a:rPr lang="es-US" sz="2400" dirty="0" smtClean="0"/>
                        <a:t>tamaño nominal &gt; 500 µm.</a:t>
                      </a:r>
                      <a:endParaRPr lang="es-AR" sz="2400" dirty="0"/>
                    </a:p>
                  </a:txBody>
                  <a:tcPr anchor="ctr"/>
                </a:tc>
              </a:tr>
              <a:tr h="1005338">
                <a:tc>
                  <a:txBody>
                    <a:bodyPr/>
                    <a:lstStyle/>
                    <a:p>
                      <a:pPr algn="ctr"/>
                      <a:r>
                        <a:rPr lang="es-US" sz="2400" dirty="0" smtClean="0"/>
                        <a:t>IIIB</a:t>
                      </a:r>
                      <a:endParaRPr lang="es-A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US" sz="2400" dirty="0" smtClean="0"/>
                        <a:t>Polvo no conductivo de tamaño nominal </a:t>
                      </a:r>
                    </a:p>
                    <a:p>
                      <a:pPr algn="l"/>
                      <a:r>
                        <a:rPr lang="es-US" sz="2400" dirty="0" smtClean="0"/>
                        <a:t>≤ 500 µm y resistividad &gt; 10³ </a:t>
                      </a:r>
                      <a:r>
                        <a:rPr lang="el-GR" sz="2400" dirty="0" smtClean="0"/>
                        <a:t>Ω·</a:t>
                      </a:r>
                      <a:r>
                        <a:rPr lang="es-US" sz="2400" dirty="0" smtClean="0"/>
                        <a:t>m.</a:t>
                      </a:r>
                      <a:endParaRPr lang="es-AR" sz="2400" dirty="0"/>
                    </a:p>
                  </a:txBody>
                  <a:tcPr anchor="ctr"/>
                </a:tc>
              </a:tr>
              <a:tr h="1312055">
                <a:tc>
                  <a:txBody>
                    <a:bodyPr/>
                    <a:lstStyle/>
                    <a:p>
                      <a:pPr algn="ctr"/>
                      <a:r>
                        <a:rPr lang="es-US" sz="2400" dirty="0" smtClean="0"/>
                        <a:t>IIIC</a:t>
                      </a:r>
                      <a:endParaRPr lang="es-A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US" sz="2400" dirty="0" smtClean="0"/>
                        <a:t>Polvo conductivo de tamaño nominal ≤ 500 µm y resistividad ≤ 10³ </a:t>
                      </a:r>
                      <a:r>
                        <a:rPr lang="el-GR" sz="2400" dirty="0" smtClean="0"/>
                        <a:t>Ω·</a:t>
                      </a:r>
                      <a:r>
                        <a:rPr lang="es-US" sz="2400" dirty="0" smtClean="0"/>
                        <a:t>m.</a:t>
                      </a:r>
                      <a:endParaRPr lang="es-AR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283" y="764505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Modos de Protección - Gas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607840"/>
              </p:ext>
            </p:extLst>
          </p:nvPr>
        </p:nvGraphicFramePr>
        <p:xfrm>
          <a:off x="1456552" y="1573086"/>
          <a:ext cx="6139784" cy="46642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99164"/>
                <a:gridCol w="2894026"/>
                <a:gridCol w="2046594"/>
              </a:tblGrid>
              <a:tr h="333159"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EPL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Tipo de Protección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Código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rowSpan="2"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Ga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Seguridad intrínseca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ia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Encapsulado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ma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rowSpan="7"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Gb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Envolturas </a:t>
                      </a:r>
                      <a:r>
                        <a:rPr lang="es-US" sz="1600" dirty="0" err="1" smtClean="0"/>
                        <a:t>antideflagrantes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d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Seguridad aumentada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e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Seguridad intrínseca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ib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Encapsulado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mb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Inmersión en aceite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o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Envolturas presurizadas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px</a:t>
                      </a:r>
                      <a:r>
                        <a:rPr lang="es-US" sz="1600" dirty="0" smtClean="0"/>
                        <a:t> ó </a:t>
                      </a:r>
                      <a:r>
                        <a:rPr lang="es-US" sz="1600" dirty="0" err="1" smtClean="0"/>
                        <a:t>py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Relleno </a:t>
                      </a:r>
                      <a:r>
                        <a:rPr lang="es-US" sz="1600" dirty="0" err="1" smtClean="0"/>
                        <a:t>pulvurulento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q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rowSpan="4"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Gc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Seguridad intrínseca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ic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Encapsulado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mc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Antichispa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nA</a:t>
                      </a:r>
                      <a:r>
                        <a:rPr lang="es-US" sz="1600" dirty="0" smtClean="0"/>
                        <a:t>, </a:t>
                      </a:r>
                      <a:r>
                        <a:rPr lang="es-US" sz="1600" dirty="0" err="1" smtClean="0"/>
                        <a:t>nC</a:t>
                      </a:r>
                      <a:r>
                        <a:rPr lang="es-US" sz="1600" dirty="0" smtClean="0"/>
                        <a:t> ó </a:t>
                      </a:r>
                      <a:r>
                        <a:rPr lang="es-US" sz="1600" dirty="0" err="1" smtClean="0"/>
                        <a:t>nR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  <a:tr h="333159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smtClean="0"/>
                        <a:t>Envolturas presurizadas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600" dirty="0" err="1" smtClean="0"/>
                        <a:t>pz</a:t>
                      </a:r>
                      <a:endParaRPr lang="es-AR" sz="1600" dirty="0"/>
                    </a:p>
                  </a:txBody>
                  <a:tcPr marL="82149" marR="82149" marT="41074" marB="41074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764704"/>
            <a:ext cx="5688731" cy="533016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Modos de Protección - Polvo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779952"/>
              </p:ext>
            </p:extLst>
          </p:nvPr>
        </p:nvGraphicFramePr>
        <p:xfrm>
          <a:off x="1357290" y="1844824"/>
          <a:ext cx="6321330" cy="41238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34621"/>
                <a:gridCol w="2979599"/>
                <a:gridCol w="2107110"/>
              </a:tblGrid>
              <a:tr h="343010"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EPL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Tipo de Protección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Código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rowSpan="3"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Da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Seguridad intrínseca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ia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Encapsulado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ma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Protección por envoltura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ta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rowSpan="4"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Db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Seguridad intrínseca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ib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Encapsulado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mb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Protección por envoltura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tb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Envolturas presurizadas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pD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rowSpan="4"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Dc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Seguridad intrínseca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ib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Encapsulado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mb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Protección por envoltura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tb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  <a:tr h="343010">
                <a:tc vMerge="1">
                  <a:txBody>
                    <a:bodyPr/>
                    <a:lstStyle/>
                    <a:p>
                      <a:pPr algn="ctr"/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smtClean="0"/>
                        <a:t>Envolturas presurizadas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700" dirty="0" err="1" smtClean="0"/>
                        <a:t>pD</a:t>
                      </a:r>
                      <a:endParaRPr lang="es-AR" sz="1700" dirty="0"/>
                    </a:p>
                  </a:txBody>
                  <a:tcPr marL="84578" marR="84578" marT="42289" marB="42289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19672" y="980529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Relación EPL - Zonas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568707"/>
              </p:ext>
            </p:extLst>
          </p:nvPr>
        </p:nvGraphicFramePr>
        <p:xfrm>
          <a:off x="2267744" y="2143116"/>
          <a:ext cx="4556143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34793"/>
                <a:gridCol w="32213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ZONA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EPL</a:t>
                      </a:r>
                      <a:endParaRPr lang="es-A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0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Ga</a:t>
                      </a:r>
                      <a:endParaRPr lang="es-A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1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Ga, </a:t>
                      </a:r>
                      <a:r>
                        <a:rPr lang="es-US" dirty="0" err="1" smtClean="0"/>
                        <a:t>Gb</a:t>
                      </a:r>
                      <a:endParaRPr lang="es-A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2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Ga, </a:t>
                      </a:r>
                      <a:r>
                        <a:rPr lang="es-US" dirty="0" err="1" smtClean="0"/>
                        <a:t>Gb</a:t>
                      </a:r>
                      <a:r>
                        <a:rPr lang="es-US" dirty="0" smtClean="0"/>
                        <a:t>, </a:t>
                      </a:r>
                      <a:r>
                        <a:rPr lang="es-US" dirty="0" err="1" smtClean="0"/>
                        <a:t>Gc</a:t>
                      </a:r>
                      <a:endParaRPr lang="es-A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20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Da</a:t>
                      </a:r>
                      <a:endParaRPr lang="es-A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21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Da,</a:t>
                      </a:r>
                      <a:r>
                        <a:rPr lang="es-US" baseline="0" dirty="0" smtClean="0"/>
                        <a:t> </a:t>
                      </a:r>
                      <a:r>
                        <a:rPr lang="es-US" baseline="0" dirty="0" err="1" smtClean="0"/>
                        <a:t>Db</a:t>
                      </a:r>
                      <a:endParaRPr lang="es-A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22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dirty="0" smtClean="0"/>
                        <a:t>Da, </a:t>
                      </a:r>
                      <a:r>
                        <a:rPr lang="es-US" dirty="0" err="1" smtClean="0"/>
                        <a:t>Db</a:t>
                      </a:r>
                      <a:r>
                        <a:rPr lang="es-US" dirty="0" smtClean="0"/>
                        <a:t>, </a:t>
                      </a:r>
                      <a:r>
                        <a:rPr lang="es-US" dirty="0" err="1" smtClean="0"/>
                        <a:t>Dc</a:t>
                      </a:r>
                      <a:endParaRPr lang="es-AR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283" y="764505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Seguridad Intrínseca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714348" y="2285992"/>
            <a:ext cx="792961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s-AR" sz="2400" b="1" dirty="0" smtClean="0">
                <a:solidFill>
                  <a:srgbClr val="002060"/>
                </a:solidFill>
                <a:latin typeface="+mj-lt"/>
              </a:rPr>
              <a:t>Un circuito, dispositivo o sistema es considerado como intrínsecamente seguro cuando no es capaz de liberar energía suficiente para inflamar una atmosfera explosiva en condiciones normales o anormales de funcionamiento.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283" y="836513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Seguridad Intrínseca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5500" y="1556792"/>
            <a:ext cx="2338628" cy="4512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764505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Seguridad Intrínseca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3901" y="1561904"/>
            <a:ext cx="3056491" cy="465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2001" y="1556792"/>
            <a:ext cx="2693788" cy="4614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84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836513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Seguridad Intrínseca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7244" y="1757334"/>
            <a:ext cx="4090980" cy="4551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283" y="836513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Seguridad Intrínseca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272526"/>
            <a:ext cx="6058112" cy="374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283" y="836513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Seguridad Intrínseca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7" name="ruptor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85852" y="1428736"/>
            <a:ext cx="6500858" cy="4875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836513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Envolturas </a:t>
            </a:r>
            <a:r>
              <a:rPr lang="es-US" sz="3200" dirty="0" err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Antideflagrantes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714348" y="2285992"/>
            <a:ext cx="796210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s-AR" sz="2400" b="1" dirty="0" smtClean="0">
                <a:solidFill>
                  <a:srgbClr val="002060"/>
                </a:solidFill>
              </a:rPr>
              <a:t>Equipamiento eléctrico construido de forma tal que sea capaz de soportar una presión resultante de una explosión interna, si romperse y evitando que la misma se propague a la atmósfera externa.</a:t>
            </a:r>
            <a:endParaRPr lang="es-AR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692497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Envolturas </a:t>
            </a:r>
            <a:r>
              <a:rPr lang="es-US" sz="3200" dirty="0" err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Antideflagrantes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628800"/>
            <a:ext cx="5763288" cy="453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283" y="764505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Envolturas </a:t>
            </a:r>
            <a:r>
              <a:rPr lang="es-US" sz="3200" dirty="0" err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Antideflagrantes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9102" y="1772816"/>
            <a:ext cx="5631210" cy="4441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979613" y="476250"/>
            <a:ext cx="5761037" cy="576263"/>
          </a:xfrm>
        </p:spPr>
        <p:txBody>
          <a:bodyPr/>
          <a:lstStyle/>
          <a:p>
            <a:r>
              <a:rPr lang="es-US" sz="3200" dirty="0" smtClean="0">
                <a:ea typeface="ＭＳ Ｐゴシック" pitchFamily="34" charset="-128"/>
                <a:cs typeface="Arial" charset="0"/>
              </a:rPr>
              <a:t>Envolturas </a:t>
            </a:r>
            <a:r>
              <a:rPr lang="es-US" sz="3200" dirty="0" err="1" smtClean="0">
                <a:ea typeface="ＭＳ Ｐゴシック" pitchFamily="34" charset="-128"/>
                <a:cs typeface="Arial" charset="0"/>
              </a:rPr>
              <a:t>Antideflagrantes</a:t>
            </a:r>
            <a:endParaRPr lang="es-AR" sz="3200" dirty="0" smtClean="0">
              <a:ea typeface="ＭＳ Ｐゴシック" pitchFamily="34" charset="-128"/>
              <a:cs typeface="Arial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7" y="1107039"/>
            <a:ext cx="4857784" cy="5261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620489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Envolturas </a:t>
            </a:r>
            <a:r>
              <a:rPr lang="es-US" sz="3200" dirty="0" err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Antideflagrantes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9890" y="1733869"/>
            <a:ext cx="6826486" cy="414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620489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Envolturas </a:t>
            </a:r>
            <a:r>
              <a:rPr lang="es-US" sz="3200" dirty="0" err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Antideflagrantes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7" name="29_03_201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61974" y="1232281"/>
            <a:ext cx="6738984" cy="5054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908521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Envolturas </a:t>
            </a:r>
            <a:r>
              <a:rPr lang="es-US" sz="3200" dirty="0" err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Antideflagrantes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9" name="Rectangle 8" descr="Diagonal hacia arriba clara"/>
          <p:cNvSpPr>
            <a:spLocks noChangeArrowheads="1"/>
          </p:cNvSpPr>
          <p:nvPr/>
        </p:nvSpPr>
        <p:spPr bwMode="auto">
          <a:xfrm>
            <a:off x="2119290" y="2896180"/>
            <a:ext cx="5486400" cy="304800"/>
          </a:xfrm>
          <a:prstGeom prst="rect">
            <a:avLst/>
          </a:prstGeom>
          <a:pattFill prst="ltUpDiag">
            <a:fgClr>
              <a:schemeClr val="bg2"/>
            </a:fgClr>
            <a:bgClr>
              <a:schemeClr val="tx1"/>
            </a:bgClr>
          </a:patt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s-AR">
              <a:solidFill>
                <a:srgbClr val="002060"/>
              </a:solidFill>
            </a:endParaRPr>
          </a:p>
        </p:txBody>
      </p:sp>
      <p:sp>
        <p:nvSpPr>
          <p:cNvPr id="10" name="Freeform 9" descr="Diagonal hacia arriba clara"/>
          <p:cNvSpPr>
            <a:spLocks/>
          </p:cNvSpPr>
          <p:nvPr/>
        </p:nvSpPr>
        <p:spPr bwMode="auto">
          <a:xfrm>
            <a:off x="2195490" y="3353380"/>
            <a:ext cx="5334000" cy="1752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92"/>
              </a:cxn>
              <a:cxn ang="0">
                <a:pos x="336" y="192"/>
              </a:cxn>
              <a:cxn ang="0">
                <a:pos x="336" y="1104"/>
              </a:cxn>
              <a:cxn ang="0">
                <a:pos x="3072" y="1104"/>
              </a:cxn>
              <a:cxn ang="0">
                <a:pos x="3072" y="192"/>
              </a:cxn>
              <a:cxn ang="0">
                <a:pos x="3360" y="192"/>
              </a:cxn>
              <a:cxn ang="0">
                <a:pos x="3360" y="0"/>
              </a:cxn>
              <a:cxn ang="0">
                <a:pos x="2832" y="0"/>
              </a:cxn>
              <a:cxn ang="0">
                <a:pos x="2832" y="912"/>
              </a:cxn>
              <a:cxn ang="0">
                <a:pos x="528" y="912"/>
              </a:cxn>
              <a:cxn ang="0">
                <a:pos x="528" y="48"/>
              </a:cxn>
              <a:cxn ang="0">
                <a:pos x="528" y="0"/>
              </a:cxn>
              <a:cxn ang="0">
                <a:pos x="0" y="0"/>
              </a:cxn>
            </a:cxnLst>
            <a:rect l="0" t="0" r="r" b="b"/>
            <a:pathLst>
              <a:path w="3360" h="1104">
                <a:moveTo>
                  <a:pt x="0" y="0"/>
                </a:moveTo>
                <a:lnTo>
                  <a:pt x="0" y="192"/>
                </a:lnTo>
                <a:lnTo>
                  <a:pt x="336" y="192"/>
                </a:lnTo>
                <a:lnTo>
                  <a:pt x="336" y="1104"/>
                </a:lnTo>
                <a:lnTo>
                  <a:pt x="3072" y="1104"/>
                </a:lnTo>
                <a:lnTo>
                  <a:pt x="3072" y="192"/>
                </a:lnTo>
                <a:lnTo>
                  <a:pt x="3360" y="192"/>
                </a:lnTo>
                <a:lnTo>
                  <a:pt x="3360" y="0"/>
                </a:lnTo>
                <a:lnTo>
                  <a:pt x="2832" y="0"/>
                </a:lnTo>
                <a:lnTo>
                  <a:pt x="2832" y="912"/>
                </a:lnTo>
                <a:lnTo>
                  <a:pt x="528" y="912"/>
                </a:lnTo>
                <a:lnTo>
                  <a:pt x="528" y="48"/>
                </a:lnTo>
                <a:lnTo>
                  <a:pt x="528" y="0"/>
                </a:lnTo>
                <a:lnTo>
                  <a:pt x="0" y="0"/>
                </a:lnTo>
                <a:close/>
              </a:path>
            </a:pathLst>
          </a:custGeom>
          <a:pattFill prst="ltUpDiag">
            <a:fgClr>
              <a:schemeClr val="bg2"/>
            </a:fgClr>
            <a:bgClr>
              <a:schemeClr val="tx1"/>
            </a:bgClr>
          </a:pattFill>
          <a:ln w="12700" cap="sq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s-AR">
              <a:solidFill>
                <a:srgbClr val="002060"/>
              </a:solidFill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1585890" y="2562212"/>
            <a:ext cx="381000" cy="0"/>
          </a:xfrm>
          <a:prstGeom prst="line">
            <a:avLst/>
          </a:prstGeom>
          <a:noFill/>
          <a:ln w="127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H="1">
            <a:off x="1585890" y="2714612"/>
            <a:ext cx="381000" cy="0"/>
          </a:xfrm>
          <a:prstGeom prst="line">
            <a:avLst/>
          </a:prstGeom>
          <a:noFill/>
          <a:ln w="127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1357290" y="3048580"/>
            <a:ext cx="9906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/>
              <a:t>i</a:t>
            </a: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V="1">
            <a:off x="2195490" y="1952612"/>
            <a:ext cx="0" cy="762000"/>
          </a:xfrm>
          <a:prstGeom prst="line">
            <a:avLst/>
          </a:prstGeom>
          <a:noFill/>
          <a:ln w="127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V="1">
            <a:off x="3033690" y="1952612"/>
            <a:ext cx="0" cy="762000"/>
          </a:xfrm>
          <a:prstGeom prst="line">
            <a:avLst/>
          </a:prstGeom>
          <a:noFill/>
          <a:ln w="127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195490" y="2591380"/>
            <a:ext cx="838200" cy="0"/>
          </a:xfrm>
          <a:prstGeom prst="line">
            <a:avLst/>
          </a:prstGeom>
          <a:noFill/>
          <a:ln w="12700" cap="sq">
            <a:solidFill>
              <a:srgbClr val="FF0000"/>
            </a:solidFill>
            <a:round/>
            <a:headEnd type="triangle" w="sm" len="sm"/>
            <a:tailEnd type="triangle" w="sm" len="sm"/>
          </a:ln>
          <a:effectLst/>
        </p:spPr>
        <p:txBody>
          <a:bodyPr wrap="none" anchor="ctr"/>
          <a:lstStyle/>
          <a:p>
            <a:endParaRPr lang="es-AR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2424090" y="2210380"/>
            <a:ext cx="9906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dirty="0"/>
              <a:t>L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4633890" y="3707740"/>
            <a:ext cx="9906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dirty="0"/>
              <a:t>V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1966890" y="5258380"/>
            <a:ext cx="21336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dirty="0"/>
              <a:t>i: </a:t>
            </a:r>
            <a:r>
              <a:rPr lang="es-ES_tradnl" dirty="0" err="1">
                <a:solidFill>
                  <a:srgbClr val="002060"/>
                </a:solidFill>
              </a:rPr>
              <a:t>Intertisio</a:t>
            </a:r>
            <a:endParaRPr lang="es-ES_tradnl" dirty="0">
              <a:solidFill>
                <a:srgbClr val="002060"/>
              </a:solidFill>
            </a:endParaRP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4786290" y="5258380"/>
            <a:ext cx="28194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dirty="0">
                <a:solidFill>
                  <a:srgbClr val="002060"/>
                </a:solidFill>
              </a:rPr>
              <a:t>L: Longitud de junta</a:t>
            </a: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3414690" y="5867980"/>
            <a:ext cx="21336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dirty="0">
                <a:solidFill>
                  <a:srgbClr val="002060"/>
                </a:solidFill>
              </a:rPr>
              <a:t>V: Volumen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283" y="836513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Envolturas </a:t>
            </a:r>
            <a:r>
              <a:rPr lang="es-US" sz="3200" dirty="0" err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Antideflagrantes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7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2326764"/>
            <a:ext cx="5432979" cy="32624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283" y="908521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Envolturas </a:t>
            </a:r>
            <a:r>
              <a:rPr lang="es-US" sz="3200" dirty="0" err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Antideflagrantes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4514" y="2204864"/>
            <a:ext cx="5483790" cy="352079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980529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Seguridad Aumentada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714348" y="2285992"/>
            <a:ext cx="792961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AR" sz="2400" b="1" dirty="0" smtClean="0">
                <a:solidFill>
                  <a:srgbClr val="002060"/>
                </a:solidFill>
              </a:rPr>
              <a:t>Técnica de protección aplicable a equipamientos eléctricos que en condición de operación normal no produzcan chispas o temperaturas elevadas capaces de producir la ignición de una atmósfera explosiva.</a:t>
            </a:r>
          </a:p>
          <a:p>
            <a:r>
              <a:rPr lang="es-AR" sz="2400" b="1" dirty="0" smtClean="0">
                <a:solidFill>
                  <a:srgbClr val="002060"/>
                </a:solidFill>
              </a:rPr>
              <a:t>Se aplican medidas constructivas adicionales con el fin de aumentar la seguridad</a:t>
            </a:r>
            <a:endParaRPr lang="es-AR" sz="2200" b="1" dirty="0">
              <a:solidFill>
                <a:srgbClr val="002060"/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980529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Envolturas Presurizadas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714348" y="2285992"/>
            <a:ext cx="781809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AR" sz="2400" b="1" dirty="0" smtClean="0">
                <a:solidFill>
                  <a:srgbClr val="002060"/>
                </a:solidFill>
              </a:rPr>
              <a:t>Técnica de protección donde se inyecta, en el interior de la envoltura, un gas de protección (aire o gas inerte) de forma tal que este a una presión superior al ambiente exterior.</a:t>
            </a:r>
          </a:p>
          <a:p>
            <a:r>
              <a:rPr lang="es-AR" sz="2400" b="1" dirty="0" smtClean="0">
                <a:solidFill>
                  <a:srgbClr val="002060"/>
                </a:solidFill>
              </a:rPr>
              <a:t>Esto permite impedir el ingreso de algún producto inflamable en forma de gas o vapor, al interior de la envoltura</a:t>
            </a:r>
            <a:endParaRPr lang="es-AR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908521"/>
            <a:ext cx="5761037" cy="576263"/>
          </a:xfrm>
        </p:spPr>
        <p:txBody>
          <a:bodyPr/>
          <a:lstStyle/>
          <a:p>
            <a:r>
              <a:rPr lang="es-US" sz="3200" dirty="0" err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Antichispa</a:t>
            </a:r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 – “n”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714348" y="2285992"/>
            <a:ext cx="792961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AR" sz="2400" b="1" dirty="0" smtClean="0">
                <a:solidFill>
                  <a:srgbClr val="002060"/>
                </a:solidFill>
              </a:rPr>
              <a:t>Un circuito, dispositivo o sistema es considerado como </a:t>
            </a:r>
            <a:r>
              <a:rPr lang="es-AR" sz="2400" b="1" dirty="0" err="1" smtClean="0">
                <a:solidFill>
                  <a:srgbClr val="002060"/>
                </a:solidFill>
              </a:rPr>
              <a:t>antichispa</a:t>
            </a:r>
            <a:r>
              <a:rPr lang="es-AR" sz="2400" b="1" dirty="0" smtClean="0">
                <a:solidFill>
                  <a:srgbClr val="002060"/>
                </a:solidFill>
              </a:rPr>
              <a:t> cuando no es capaz de liberar energía suficiente para inflamar una atmosfera explosiva en condiciones normales de operación.</a:t>
            </a:r>
          </a:p>
          <a:p>
            <a:r>
              <a:rPr lang="es-AR" sz="2400" b="1" dirty="0" smtClean="0">
                <a:solidFill>
                  <a:srgbClr val="002060"/>
                </a:solidFill>
              </a:rPr>
              <a:t>Ex </a:t>
            </a:r>
            <a:r>
              <a:rPr lang="es-AR" sz="2400" b="1" dirty="0" err="1" smtClean="0">
                <a:solidFill>
                  <a:srgbClr val="002060"/>
                </a:solidFill>
              </a:rPr>
              <a:t>nA</a:t>
            </a:r>
            <a:r>
              <a:rPr lang="es-AR" sz="2400" b="1" dirty="0" smtClean="0">
                <a:solidFill>
                  <a:srgbClr val="002060"/>
                </a:solidFill>
              </a:rPr>
              <a:t> - </a:t>
            </a:r>
            <a:r>
              <a:rPr lang="es-AR" sz="2400" b="1" dirty="0" err="1" smtClean="0">
                <a:solidFill>
                  <a:srgbClr val="002060"/>
                </a:solidFill>
              </a:rPr>
              <a:t>antichispa</a:t>
            </a:r>
            <a:endParaRPr lang="es-AR" sz="2400" b="1" dirty="0" smtClean="0">
              <a:solidFill>
                <a:srgbClr val="002060"/>
              </a:solidFill>
            </a:endParaRPr>
          </a:p>
          <a:p>
            <a:r>
              <a:rPr lang="es-AR" sz="2400" b="1" dirty="0" smtClean="0">
                <a:solidFill>
                  <a:srgbClr val="002060"/>
                </a:solidFill>
              </a:rPr>
              <a:t>Ex </a:t>
            </a:r>
            <a:r>
              <a:rPr lang="es-AR" sz="2400" b="1" dirty="0" err="1" smtClean="0">
                <a:solidFill>
                  <a:srgbClr val="002060"/>
                </a:solidFill>
              </a:rPr>
              <a:t>nC</a:t>
            </a:r>
            <a:r>
              <a:rPr lang="es-AR" sz="2400" b="1" dirty="0" smtClean="0">
                <a:solidFill>
                  <a:srgbClr val="002060"/>
                </a:solidFill>
              </a:rPr>
              <a:t> – protegido herméticamente</a:t>
            </a:r>
          </a:p>
          <a:p>
            <a:r>
              <a:rPr lang="es-AR" sz="2400" b="1" dirty="0" smtClean="0">
                <a:solidFill>
                  <a:srgbClr val="002060"/>
                </a:solidFill>
              </a:rPr>
              <a:t>Ex </a:t>
            </a:r>
            <a:r>
              <a:rPr lang="es-AR" sz="2400" b="1" dirty="0" err="1" smtClean="0">
                <a:solidFill>
                  <a:srgbClr val="002060"/>
                </a:solidFill>
              </a:rPr>
              <a:t>nR</a:t>
            </a:r>
            <a:r>
              <a:rPr lang="es-AR" sz="2400" b="1" dirty="0" smtClean="0">
                <a:solidFill>
                  <a:srgbClr val="002060"/>
                </a:solidFill>
              </a:rPr>
              <a:t> – respiración restringida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1 Título"/>
          <p:cNvSpPr>
            <a:spLocks noGrp="1"/>
          </p:cNvSpPr>
          <p:nvPr>
            <p:ph type="title"/>
          </p:nvPr>
        </p:nvSpPr>
        <p:spPr>
          <a:xfrm>
            <a:off x="1691680" y="980529"/>
            <a:ext cx="5761037" cy="576263"/>
          </a:xfrm>
        </p:spPr>
        <p:txBody>
          <a:bodyPr/>
          <a:lstStyle/>
          <a:p>
            <a:r>
              <a:rPr lang="es-US" sz="3200" dirty="0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Encapsulado</a:t>
            </a:r>
            <a:endParaRPr lang="es-AR" sz="3200" dirty="0" smtClean="0">
              <a:solidFill>
                <a:srgbClr val="002060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611560" y="2285992"/>
            <a:ext cx="792961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AR" sz="2400" b="1" dirty="0" smtClean="0">
                <a:solidFill>
                  <a:srgbClr val="002060"/>
                </a:solidFill>
              </a:rPr>
              <a:t>Equipamiento eléctrico construido de tal modo que las partes</a:t>
            </a:r>
          </a:p>
          <a:p>
            <a:r>
              <a:rPr lang="es-AR" sz="2400" b="1" dirty="0" smtClean="0">
                <a:solidFill>
                  <a:srgbClr val="002060"/>
                </a:solidFill>
              </a:rPr>
              <a:t>que pueden liberar energía suficiente para inflamar una atmosfera explosiva están encapsuladas. </a:t>
            </a:r>
            <a:endParaRPr lang="es-AR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Template Powerpoint AEA-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669</Words>
  <Application>Microsoft Office PowerPoint</Application>
  <PresentationFormat>Presentación en pantalla (4:3)</PresentationFormat>
  <Paragraphs>193</Paragraphs>
  <Slides>30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6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Office Theme</vt:lpstr>
      <vt:lpstr>1_Diseño personalizado</vt:lpstr>
      <vt:lpstr>1_Office Theme</vt:lpstr>
      <vt:lpstr>2_Office Theme</vt:lpstr>
      <vt:lpstr>3_Office Theme</vt:lpstr>
      <vt:lpstr>Diseño personalizado</vt:lpstr>
      <vt:lpstr>Presentación de PowerPoint</vt:lpstr>
      <vt:lpstr>Presentación de PowerPoint</vt:lpstr>
      <vt:lpstr>Acreditación</vt:lpstr>
      <vt:lpstr>Que es una Atmósfera Explosiva</vt:lpstr>
      <vt:lpstr>Clasificación de áreas</vt:lpstr>
      <vt:lpstr>Clasificación de áreas</vt:lpstr>
      <vt:lpstr>Clasificación de áreas</vt:lpstr>
      <vt:lpstr>Modos de Protección - Gas</vt:lpstr>
      <vt:lpstr>Modos de Protección - Polvo</vt:lpstr>
      <vt:lpstr>Relación EPL - Zonas</vt:lpstr>
      <vt:lpstr>Seguridad Intrínseca</vt:lpstr>
      <vt:lpstr>Seguridad Intrínseca</vt:lpstr>
      <vt:lpstr>Seguridad Intrínseca</vt:lpstr>
      <vt:lpstr>Seguridad Intrínseca</vt:lpstr>
      <vt:lpstr>Seguridad Intrínseca</vt:lpstr>
      <vt:lpstr>Seguridad Intrínseca</vt:lpstr>
      <vt:lpstr>Envolturas Antideflagrantes</vt:lpstr>
      <vt:lpstr>Envolturas Antideflagrantes</vt:lpstr>
      <vt:lpstr>Envolturas Antideflagrantes</vt:lpstr>
      <vt:lpstr>Envolturas Antideflagrantes</vt:lpstr>
      <vt:lpstr>Envolturas Antideflagrantes</vt:lpstr>
      <vt:lpstr>Envolturas Antideflagrantes</vt:lpstr>
      <vt:lpstr>Envolturas Antideflagrantes</vt:lpstr>
      <vt:lpstr>Envolturas Antideflagrantes</vt:lpstr>
      <vt:lpstr>Envolturas Antideflagrantes</vt:lpstr>
      <vt:lpstr>Seguridad Aumentada</vt:lpstr>
      <vt:lpstr>Envolturas Presurizadas</vt:lpstr>
      <vt:lpstr>Antichispa – “n”</vt:lpstr>
      <vt:lpstr>Encapsulado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Lea</dc:creator>
  <cp:lastModifiedBy>COORDINACIÓN</cp:lastModifiedBy>
  <cp:revision>71</cp:revision>
  <dcterms:created xsi:type="dcterms:W3CDTF">2013-06-06T00:57:43Z</dcterms:created>
  <dcterms:modified xsi:type="dcterms:W3CDTF">2013-08-01T20:25:41Z</dcterms:modified>
</cp:coreProperties>
</file>