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286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46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Override PartName="/ppt/slides/slide253.xml" ContentType="application/vnd.openxmlformats-officedocument.presentationml.slide+xml"/>
  <Override PartName="/ppt/slides/slide2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287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41" r:id="rId80"/>
    <p:sldId id="342" r:id="rId81"/>
    <p:sldId id="343" r:id="rId82"/>
    <p:sldId id="344" r:id="rId83"/>
    <p:sldId id="345" r:id="rId84"/>
    <p:sldId id="346" r:id="rId85"/>
    <p:sldId id="347" r:id="rId86"/>
    <p:sldId id="348" r:id="rId87"/>
    <p:sldId id="349" r:id="rId88"/>
    <p:sldId id="350" r:id="rId89"/>
    <p:sldId id="351" r:id="rId90"/>
    <p:sldId id="352" r:id="rId91"/>
    <p:sldId id="353" r:id="rId92"/>
    <p:sldId id="354" r:id="rId93"/>
    <p:sldId id="355" r:id="rId94"/>
    <p:sldId id="356" r:id="rId95"/>
    <p:sldId id="357" r:id="rId96"/>
    <p:sldId id="358" r:id="rId97"/>
    <p:sldId id="359" r:id="rId98"/>
    <p:sldId id="360" r:id="rId99"/>
    <p:sldId id="361" r:id="rId100"/>
    <p:sldId id="362" r:id="rId101"/>
    <p:sldId id="363" r:id="rId102"/>
    <p:sldId id="364" r:id="rId103"/>
    <p:sldId id="365" r:id="rId104"/>
    <p:sldId id="366" r:id="rId105"/>
    <p:sldId id="367" r:id="rId106"/>
    <p:sldId id="368" r:id="rId107"/>
    <p:sldId id="369" r:id="rId108"/>
    <p:sldId id="370" r:id="rId109"/>
    <p:sldId id="371" r:id="rId110"/>
    <p:sldId id="372" r:id="rId111"/>
    <p:sldId id="373" r:id="rId112"/>
    <p:sldId id="374" r:id="rId113"/>
    <p:sldId id="375" r:id="rId114"/>
    <p:sldId id="376" r:id="rId115"/>
    <p:sldId id="377" r:id="rId116"/>
    <p:sldId id="378" r:id="rId117"/>
    <p:sldId id="379" r:id="rId118"/>
    <p:sldId id="380" r:id="rId119"/>
    <p:sldId id="381" r:id="rId120"/>
    <p:sldId id="382" r:id="rId121"/>
    <p:sldId id="383" r:id="rId122"/>
    <p:sldId id="384" r:id="rId123"/>
    <p:sldId id="385" r:id="rId124"/>
    <p:sldId id="386" r:id="rId125"/>
    <p:sldId id="387" r:id="rId126"/>
    <p:sldId id="388" r:id="rId127"/>
    <p:sldId id="389" r:id="rId128"/>
    <p:sldId id="390" r:id="rId129"/>
    <p:sldId id="391" r:id="rId130"/>
    <p:sldId id="392" r:id="rId131"/>
    <p:sldId id="393" r:id="rId132"/>
    <p:sldId id="394" r:id="rId133"/>
    <p:sldId id="395" r:id="rId134"/>
    <p:sldId id="396" r:id="rId135"/>
    <p:sldId id="397" r:id="rId136"/>
    <p:sldId id="398" r:id="rId137"/>
    <p:sldId id="399" r:id="rId138"/>
    <p:sldId id="400" r:id="rId139"/>
    <p:sldId id="401" r:id="rId140"/>
    <p:sldId id="402" r:id="rId141"/>
    <p:sldId id="403" r:id="rId142"/>
    <p:sldId id="404" r:id="rId143"/>
    <p:sldId id="405" r:id="rId144"/>
    <p:sldId id="406" r:id="rId145"/>
    <p:sldId id="407" r:id="rId146"/>
    <p:sldId id="408" r:id="rId147"/>
    <p:sldId id="409" r:id="rId148"/>
    <p:sldId id="410" r:id="rId149"/>
    <p:sldId id="411" r:id="rId150"/>
    <p:sldId id="412" r:id="rId151"/>
    <p:sldId id="413" r:id="rId152"/>
    <p:sldId id="414" r:id="rId153"/>
    <p:sldId id="415" r:id="rId154"/>
    <p:sldId id="416" r:id="rId155"/>
    <p:sldId id="417" r:id="rId156"/>
    <p:sldId id="418" r:id="rId157"/>
    <p:sldId id="419" r:id="rId158"/>
    <p:sldId id="420" r:id="rId159"/>
    <p:sldId id="421" r:id="rId160"/>
    <p:sldId id="422" r:id="rId161"/>
    <p:sldId id="423" r:id="rId162"/>
    <p:sldId id="424" r:id="rId163"/>
    <p:sldId id="425" r:id="rId164"/>
    <p:sldId id="426" r:id="rId165"/>
    <p:sldId id="427" r:id="rId166"/>
    <p:sldId id="428" r:id="rId167"/>
    <p:sldId id="429" r:id="rId168"/>
    <p:sldId id="430" r:id="rId169"/>
    <p:sldId id="431" r:id="rId170"/>
    <p:sldId id="432" r:id="rId171"/>
    <p:sldId id="433" r:id="rId172"/>
    <p:sldId id="434" r:id="rId173"/>
    <p:sldId id="435" r:id="rId174"/>
    <p:sldId id="436" r:id="rId175"/>
    <p:sldId id="437" r:id="rId176"/>
    <p:sldId id="438" r:id="rId177"/>
    <p:sldId id="439" r:id="rId178"/>
    <p:sldId id="440" r:id="rId179"/>
    <p:sldId id="441" r:id="rId180"/>
    <p:sldId id="442" r:id="rId181"/>
    <p:sldId id="443" r:id="rId182"/>
    <p:sldId id="444" r:id="rId183"/>
    <p:sldId id="445" r:id="rId184"/>
    <p:sldId id="446" r:id="rId185"/>
    <p:sldId id="447" r:id="rId186"/>
    <p:sldId id="448" r:id="rId187"/>
    <p:sldId id="449" r:id="rId188"/>
    <p:sldId id="450" r:id="rId189"/>
    <p:sldId id="451" r:id="rId190"/>
    <p:sldId id="452" r:id="rId191"/>
    <p:sldId id="453" r:id="rId192"/>
    <p:sldId id="454" r:id="rId193"/>
    <p:sldId id="455" r:id="rId194"/>
    <p:sldId id="456" r:id="rId195"/>
    <p:sldId id="457" r:id="rId196"/>
    <p:sldId id="458" r:id="rId197"/>
    <p:sldId id="459" r:id="rId198"/>
    <p:sldId id="460" r:id="rId199"/>
    <p:sldId id="461" r:id="rId200"/>
    <p:sldId id="462" r:id="rId201"/>
    <p:sldId id="463" r:id="rId202"/>
    <p:sldId id="464" r:id="rId203"/>
    <p:sldId id="465" r:id="rId204"/>
    <p:sldId id="466" r:id="rId205"/>
    <p:sldId id="467" r:id="rId206"/>
    <p:sldId id="468" r:id="rId207"/>
    <p:sldId id="469" r:id="rId208"/>
    <p:sldId id="470" r:id="rId209"/>
    <p:sldId id="471" r:id="rId210"/>
    <p:sldId id="472" r:id="rId211"/>
    <p:sldId id="473" r:id="rId212"/>
    <p:sldId id="474" r:id="rId213"/>
    <p:sldId id="475" r:id="rId214"/>
    <p:sldId id="476" r:id="rId215"/>
    <p:sldId id="477" r:id="rId216"/>
    <p:sldId id="478" r:id="rId217"/>
    <p:sldId id="479" r:id="rId218"/>
    <p:sldId id="480" r:id="rId219"/>
    <p:sldId id="481" r:id="rId220"/>
    <p:sldId id="482" r:id="rId221"/>
    <p:sldId id="483" r:id="rId222"/>
    <p:sldId id="484" r:id="rId223"/>
    <p:sldId id="485" r:id="rId224"/>
    <p:sldId id="486" r:id="rId225"/>
    <p:sldId id="487" r:id="rId226"/>
    <p:sldId id="488" r:id="rId227"/>
    <p:sldId id="489" r:id="rId228"/>
    <p:sldId id="490" r:id="rId229"/>
    <p:sldId id="491" r:id="rId230"/>
    <p:sldId id="492" r:id="rId231"/>
    <p:sldId id="493" r:id="rId232"/>
    <p:sldId id="494" r:id="rId233"/>
    <p:sldId id="495" r:id="rId234"/>
    <p:sldId id="496" r:id="rId235"/>
    <p:sldId id="497" r:id="rId236"/>
    <p:sldId id="498" r:id="rId237"/>
    <p:sldId id="499" r:id="rId238"/>
    <p:sldId id="500" r:id="rId239"/>
    <p:sldId id="501" r:id="rId240"/>
    <p:sldId id="502" r:id="rId241"/>
    <p:sldId id="503" r:id="rId242"/>
    <p:sldId id="504" r:id="rId243"/>
    <p:sldId id="505" r:id="rId244"/>
    <p:sldId id="506" r:id="rId245"/>
    <p:sldId id="507" r:id="rId246"/>
    <p:sldId id="508" r:id="rId247"/>
    <p:sldId id="509" r:id="rId248"/>
    <p:sldId id="510" r:id="rId249"/>
    <p:sldId id="511" r:id="rId250"/>
    <p:sldId id="512" r:id="rId251"/>
    <p:sldId id="513" r:id="rId252"/>
    <p:sldId id="514" r:id="rId253"/>
    <p:sldId id="515" r:id="rId254"/>
    <p:sldId id="516" r:id="rId255"/>
    <p:sldId id="517" r:id="rId256"/>
    <p:sldId id="518" r:id="rId257"/>
    <p:sldId id="519" r:id="rId258"/>
    <p:sldId id="520" r:id="rId259"/>
    <p:sldId id="521" r:id="rId260"/>
    <p:sldId id="522" r:id="rId261"/>
    <p:sldId id="523" r:id="rId262"/>
    <p:sldId id="524" r:id="rId263"/>
    <p:sldId id="525" r:id="rId264"/>
    <p:sldId id="526" r:id="rId265"/>
    <p:sldId id="527" r:id="rId266"/>
    <p:sldId id="528" r:id="rId267"/>
    <p:sldId id="529" r:id="rId268"/>
    <p:sldId id="530" r:id="rId269"/>
    <p:sldId id="531" r:id="rId270"/>
    <p:sldId id="532" r:id="rId271"/>
    <p:sldId id="533" r:id="rId272"/>
    <p:sldId id="534" r:id="rId273"/>
    <p:sldId id="535" r:id="rId274"/>
    <p:sldId id="536" r:id="rId275"/>
    <p:sldId id="537" r:id="rId276"/>
    <p:sldId id="538" r:id="rId277"/>
    <p:sldId id="539" r:id="rId278"/>
    <p:sldId id="540" r:id="rId279"/>
    <p:sldId id="541" r:id="rId280"/>
    <p:sldId id="542" r:id="rId281"/>
    <p:sldId id="543" r:id="rId282"/>
    <p:sldId id="544" r:id="rId283"/>
    <p:sldId id="545" r:id="rId284"/>
    <p:sldId id="546" r:id="rId285"/>
    <p:sldId id="547" r:id="rId286"/>
    <p:sldId id="548" r:id="rId287"/>
    <p:sldId id="549" r:id="rId288"/>
    <p:sldId id="550" r:id="rId289"/>
    <p:sldId id="551" r:id="rId290"/>
  </p:sldIdLst>
  <p:sldSz cx="10826750" cy="8120063" type="B4ISO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656" y="-96"/>
      </p:cViewPr>
      <p:guideLst>
        <p:guide orient="horz" pos="2187"/>
        <p:guide pos="30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presProps" Target="presProps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71" Type="http://schemas.openxmlformats.org/officeDocument/2006/relationships/slide" Target="slides/slide270.xml"/><Relationship Id="rId276" Type="http://schemas.openxmlformats.org/officeDocument/2006/relationships/slide" Target="slides/slide275.xml"/><Relationship Id="rId292" Type="http://schemas.openxmlformats.org/officeDocument/2006/relationships/viewProps" Target="viewProps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9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tableStyles" Target="tableStyle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2689" y="2517220"/>
            <a:ext cx="9210470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5378" y="4547236"/>
            <a:ext cx="758509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83077" y="643240"/>
            <a:ext cx="7469693" cy="800219"/>
          </a:xfrm>
        </p:spPr>
        <p:txBody>
          <a:bodyPr lIns="0" tIns="0" rIns="0" bIns="0"/>
          <a:lstStyle>
            <a:lvl1pPr>
              <a:defRPr sz="5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83077" y="643240"/>
            <a:ext cx="7469693" cy="800219"/>
          </a:xfrm>
        </p:spPr>
        <p:txBody>
          <a:bodyPr lIns="0" tIns="0" rIns="0" bIns="0"/>
          <a:lstStyle>
            <a:lvl1pPr>
              <a:defRPr sz="5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1793" y="1867615"/>
            <a:ext cx="471359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80462" y="1867615"/>
            <a:ext cx="471359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83077" y="643240"/>
            <a:ext cx="7469693" cy="800219"/>
          </a:xfrm>
        </p:spPr>
        <p:txBody>
          <a:bodyPr lIns="0" tIns="0" rIns="0" bIns="0"/>
          <a:lstStyle>
            <a:lvl1pPr>
              <a:defRPr sz="5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83077" y="643240"/>
            <a:ext cx="7469693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1792" y="1867615"/>
            <a:ext cx="97522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84188" y="7551659"/>
            <a:ext cx="34674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1794" y="7551659"/>
            <a:ext cx="24922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801812" y="7551659"/>
            <a:ext cx="24922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74619">
        <a:defRPr>
          <a:latin typeface="+mn-lt"/>
          <a:ea typeface="+mn-ea"/>
          <a:cs typeface="+mn-cs"/>
        </a:defRPr>
      </a:lvl2pPr>
      <a:lvl3pPr marL="949239">
        <a:defRPr>
          <a:latin typeface="+mn-lt"/>
          <a:ea typeface="+mn-ea"/>
          <a:cs typeface="+mn-cs"/>
        </a:defRPr>
      </a:lvl3pPr>
      <a:lvl4pPr marL="1423858">
        <a:defRPr>
          <a:latin typeface="+mn-lt"/>
          <a:ea typeface="+mn-ea"/>
          <a:cs typeface="+mn-cs"/>
        </a:defRPr>
      </a:lvl4pPr>
      <a:lvl5pPr marL="1898477">
        <a:defRPr>
          <a:latin typeface="+mn-lt"/>
          <a:ea typeface="+mn-ea"/>
          <a:cs typeface="+mn-cs"/>
        </a:defRPr>
      </a:lvl5pPr>
      <a:lvl6pPr marL="2373097">
        <a:defRPr>
          <a:latin typeface="+mn-lt"/>
          <a:ea typeface="+mn-ea"/>
          <a:cs typeface="+mn-cs"/>
        </a:defRPr>
      </a:lvl6pPr>
      <a:lvl7pPr marL="2847716">
        <a:defRPr>
          <a:latin typeface="+mn-lt"/>
          <a:ea typeface="+mn-ea"/>
          <a:cs typeface="+mn-cs"/>
        </a:defRPr>
      </a:lvl7pPr>
      <a:lvl8pPr marL="3322335">
        <a:defRPr>
          <a:latin typeface="+mn-lt"/>
          <a:ea typeface="+mn-ea"/>
          <a:cs typeface="+mn-cs"/>
        </a:defRPr>
      </a:lvl8pPr>
      <a:lvl9pPr marL="379695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74619">
        <a:defRPr>
          <a:latin typeface="+mn-lt"/>
          <a:ea typeface="+mn-ea"/>
          <a:cs typeface="+mn-cs"/>
        </a:defRPr>
      </a:lvl2pPr>
      <a:lvl3pPr marL="949239">
        <a:defRPr>
          <a:latin typeface="+mn-lt"/>
          <a:ea typeface="+mn-ea"/>
          <a:cs typeface="+mn-cs"/>
        </a:defRPr>
      </a:lvl3pPr>
      <a:lvl4pPr marL="1423858">
        <a:defRPr>
          <a:latin typeface="+mn-lt"/>
          <a:ea typeface="+mn-ea"/>
          <a:cs typeface="+mn-cs"/>
        </a:defRPr>
      </a:lvl4pPr>
      <a:lvl5pPr marL="1898477">
        <a:defRPr>
          <a:latin typeface="+mn-lt"/>
          <a:ea typeface="+mn-ea"/>
          <a:cs typeface="+mn-cs"/>
        </a:defRPr>
      </a:lvl5pPr>
      <a:lvl6pPr marL="2373097">
        <a:defRPr>
          <a:latin typeface="+mn-lt"/>
          <a:ea typeface="+mn-ea"/>
          <a:cs typeface="+mn-cs"/>
        </a:defRPr>
      </a:lvl6pPr>
      <a:lvl7pPr marL="2847716">
        <a:defRPr>
          <a:latin typeface="+mn-lt"/>
          <a:ea typeface="+mn-ea"/>
          <a:cs typeface="+mn-cs"/>
        </a:defRPr>
      </a:lvl7pPr>
      <a:lvl8pPr marL="3322335">
        <a:defRPr>
          <a:latin typeface="+mn-lt"/>
          <a:ea typeface="+mn-ea"/>
          <a:cs typeface="+mn-cs"/>
        </a:defRPr>
      </a:lvl8pPr>
      <a:lvl9pPr marL="379695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" Type="http://schemas.openxmlformats.org/officeDocument/2006/relationships/image" Target="../media/image85.png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5" Type="http://schemas.openxmlformats.org/officeDocument/2006/relationships/image" Target="../media/image13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7" Type="http://schemas.openxmlformats.org/officeDocument/2006/relationships/image" Target="../media/image203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2.png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7.png"/><Relationship Id="rId4" Type="http://schemas.openxmlformats.org/officeDocument/2006/relationships/image" Target="../media/image206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5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jpeg"/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5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image" Target="../media/image238.jpeg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5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5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5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5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5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2.png"/><Relationship Id="rId4" Type="http://schemas.openxmlformats.org/officeDocument/2006/relationships/image" Target="../media/image261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5.png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5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5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5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5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5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5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5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5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5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5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5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5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5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5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jpeg"/><Relationship Id="rId1" Type="http://schemas.openxmlformats.org/officeDocument/2006/relationships/slideLayout" Target="../slideLayouts/slideLayout5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jpeg"/><Relationship Id="rId2" Type="http://schemas.openxmlformats.org/officeDocument/2006/relationships/image" Target="../media/image28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6.jpe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jpeg"/><Relationship Id="rId2" Type="http://schemas.openxmlformats.org/officeDocument/2006/relationships/image" Target="../media/image287.jpeg"/><Relationship Id="rId1" Type="http://schemas.openxmlformats.org/officeDocument/2006/relationships/slideLayout" Target="../slideLayouts/slideLayout5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eg"/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1.jpe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jpeg"/><Relationship Id="rId2" Type="http://schemas.openxmlformats.org/officeDocument/2006/relationships/image" Target="../media/image29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4.jpe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jpeg"/><Relationship Id="rId2" Type="http://schemas.openxmlformats.org/officeDocument/2006/relationships/image" Target="../media/image295.jpeg"/><Relationship Id="rId1" Type="http://schemas.openxmlformats.org/officeDocument/2006/relationships/slideLayout" Target="../slideLayouts/slideLayout5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jpeg"/><Relationship Id="rId1" Type="http://schemas.openxmlformats.org/officeDocument/2006/relationships/slideLayout" Target="../slideLayouts/slideLayout5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eg"/><Relationship Id="rId2" Type="http://schemas.openxmlformats.org/officeDocument/2006/relationships/image" Target="../media/image29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0.jpe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eg"/><Relationship Id="rId2" Type="http://schemas.openxmlformats.org/officeDocument/2006/relationships/image" Target="../media/image30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3.jpeg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4.jpeg"/><Relationship Id="rId1" Type="http://schemas.openxmlformats.org/officeDocument/2006/relationships/slideLayout" Target="../slideLayouts/slideLayout5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5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5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5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5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5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5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5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5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5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5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5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5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5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5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7" Type="http://schemas.openxmlformats.org/officeDocument/2006/relationships/image" Target="../media/image327.png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6.png"/><Relationship Id="rId5" Type="http://schemas.openxmlformats.org/officeDocument/2006/relationships/image" Target="../media/image325.png"/><Relationship Id="rId4" Type="http://schemas.openxmlformats.org/officeDocument/2006/relationships/image" Target="../media/image324.png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5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4.png"/><Relationship Id="rId5" Type="http://schemas.openxmlformats.org/officeDocument/2006/relationships/image" Target="../media/image333.png"/><Relationship Id="rId4" Type="http://schemas.openxmlformats.org/officeDocument/2006/relationships/image" Target="../media/image332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7.png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5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5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5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4.png"/><Relationship Id="rId4" Type="http://schemas.openxmlformats.org/officeDocument/2006/relationships/image" Target="../media/image343.png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pn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5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5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5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5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5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3.png"/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5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5.xml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jpeg"/><Relationship Id="rId2" Type="http://schemas.openxmlformats.org/officeDocument/2006/relationships/image" Target="../media/image35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8.jpe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jpeg"/><Relationship Id="rId2" Type="http://schemas.openxmlformats.org/officeDocument/2006/relationships/image" Target="../media/image359.jpeg"/><Relationship Id="rId1" Type="http://schemas.openxmlformats.org/officeDocument/2006/relationships/slideLayout" Target="../slideLayouts/slideLayout5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jpeg"/><Relationship Id="rId2" Type="http://schemas.openxmlformats.org/officeDocument/2006/relationships/image" Target="../media/image361.jpeg"/><Relationship Id="rId1" Type="http://schemas.openxmlformats.org/officeDocument/2006/relationships/slideLayout" Target="../slideLayouts/slideLayout5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4.jpeg"/><Relationship Id="rId2" Type="http://schemas.openxmlformats.org/officeDocument/2006/relationships/image" Target="../media/image363.jpeg"/><Relationship Id="rId1" Type="http://schemas.openxmlformats.org/officeDocument/2006/relationships/slideLayout" Target="../slideLayouts/slideLayout5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5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6.png"/><Relationship Id="rId1" Type="http://schemas.openxmlformats.org/officeDocument/2006/relationships/slideLayout" Target="../slideLayouts/slideLayout5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5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5.xml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7" Type="http://schemas.openxmlformats.org/officeDocument/2006/relationships/image" Target="../media/image374.png"/><Relationship Id="rId2" Type="http://schemas.openxmlformats.org/officeDocument/2006/relationships/image" Target="../media/image3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3.png"/><Relationship Id="rId5" Type="http://schemas.openxmlformats.org/officeDocument/2006/relationships/image" Target="../media/image372.png"/><Relationship Id="rId4" Type="http://schemas.openxmlformats.org/officeDocument/2006/relationships/image" Target="../media/image371.pn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5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9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2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jpe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5.xml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6.png"/><Relationship Id="rId2" Type="http://schemas.openxmlformats.org/officeDocument/2006/relationships/image" Target="../media/image38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7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9.png"/><Relationship Id="rId2" Type="http://schemas.openxmlformats.org/officeDocument/2006/relationships/image" Target="../media/image388.png"/><Relationship Id="rId1" Type="http://schemas.openxmlformats.org/officeDocument/2006/relationships/slideLayout" Target="../slideLayouts/slideLayout5.xm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2.pn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4.png"/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5.pn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7.png"/><Relationship Id="rId2" Type="http://schemas.openxmlformats.org/officeDocument/2006/relationships/image" Target="../media/image396.png"/><Relationship Id="rId1" Type="http://schemas.openxmlformats.org/officeDocument/2006/relationships/slideLayout" Target="../slideLayouts/slideLayout5.xml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9.jpeg"/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5.xml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jpe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3.png"/><Relationship Id="rId4" Type="http://schemas.openxmlformats.org/officeDocument/2006/relationships/image" Target="../media/image402.png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5.png"/><Relationship Id="rId2" Type="http://schemas.openxmlformats.org/officeDocument/2006/relationships/image" Target="../media/image404.png"/><Relationship Id="rId1" Type="http://schemas.openxmlformats.org/officeDocument/2006/relationships/slideLayout" Target="../slideLayouts/slideLayout5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png"/><Relationship Id="rId2" Type="http://schemas.openxmlformats.org/officeDocument/2006/relationships/image" Target="../media/image40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8.pn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5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png"/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5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jpeg"/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5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5.png"/><Relationship Id="rId1" Type="http://schemas.openxmlformats.org/officeDocument/2006/relationships/slideLayout" Target="../slideLayouts/slideLayout5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6.png"/><Relationship Id="rId1" Type="http://schemas.openxmlformats.org/officeDocument/2006/relationships/slideLayout" Target="../slideLayouts/slideLayout5.xml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png"/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9.png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5.xml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3.pn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5.png"/><Relationship Id="rId2" Type="http://schemas.openxmlformats.org/officeDocument/2006/relationships/image" Target="../media/image4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7.jpeg"/><Relationship Id="rId4" Type="http://schemas.openxmlformats.org/officeDocument/2006/relationships/image" Target="../media/image426.png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975" y="2612231"/>
            <a:ext cx="7469693" cy="2351265"/>
          </a:xfrm>
          <a:prstGeom prst="rect">
            <a:avLst/>
          </a:prstGeom>
        </p:spPr>
        <p:txBody>
          <a:bodyPr vert="horz" wrap="square" lIns="0" tIns="46144" rIns="0" bIns="0" rtlCol="0">
            <a:spAutoFit/>
          </a:bodyPr>
          <a:lstStyle/>
          <a:p>
            <a:pPr marL="13184" marR="5274" algn="ctr">
              <a:lnSpc>
                <a:spcPct val="95900"/>
              </a:lnSpc>
              <a:spcBef>
                <a:spcPts val="363"/>
              </a:spcBef>
            </a:pPr>
            <a:r>
              <a:rPr spc="-10" dirty="0"/>
              <a:t>INSTALACIONES ELECTRICAS INDUSTRIALES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908175" y="250031"/>
            <a:ext cx="7782522" cy="130341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4400" b="1" spc="-10" dirty="0">
                <a:latin typeface="Tahoma"/>
                <a:cs typeface="Tahoma"/>
              </a:rPr>
              <a:t>ÍNDICE</a:t>
            </a:r>
            <a:endParaRPr sz="4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3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375" y="1545431"/>
            <a:ext cx="9982200" cy="532179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algn="just">
              <a:spcBef>
                <a:spcPts val="10"/>
              </a:spcBef>
            </a:pPr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I:</a:t>
            </a:r>
            <a:r>
              <a:rPr lang="es-AR" b="1" spc="-42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“SISTEMAS</a:t>
            </a:r>
            <a:r>
              <a:rPr lang="es-AR" b="1" spc="-3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ELÉCTRICOS”</a:t>
            </a:r>
            <a:endParaRPr lang="es-AR" dirty="0" smtClean="0">
              <a:latin typeface="Arial Rounded MT Bold" pitchFamily="34" charset="0"/>
              <a:cs typeface="Tahoma"/>
            </a:endParaRPr>
          </a:p>
          <a:p>
            <a:pPr marL="13184" algn="just">
              <a:spcBef>
                <a:spcPts val="5"/>
              </a:spcBef>
            </a:pPr>
            <a:r>
              <a:rPr b="1" smtClean="0">
                <a:latin typeface="Arial Rounded MT Bold" pitchFamily="34" charset="0"/>
                <a:cs typeface="Tahoma"/>
              </a:rPr>
              <a:t>Unidad</a:t>
            </a:r>
            <a:r>
              <a:rPr b="1" spc="-26" smtClean="0">
                <a:latin typeface="Arial Rounded MT Bold" pitchFamily="34" charset="0"/>
                <a:cs typeface="Tahoma"/>
              </a:rPr>
              <a:t> </a:t>
            </a:r>
            <a:r>
              <a:rPr b="1" dirty="0">
                <a:latin typeface="Arial Rounded MT Bold" pitchFamily="34" charset="0"/>
                <a:cs typeface="Tahoma"/>
              </a:rPr>
              <a:t>II:</a:t>
            </a:r>
            <a:r>
              <a:rPr b="1" spc="-16" dirty="0">
                <a:latin typeface="Arial Rounded MT Bold" pitchFamily="34" charset="0"/>
                <a:cs typeface="Tahoma"/>
              </a:rPr>
              <a:t> </a:t>
            </a:r>
            <a:r>
              <a:rPr b="1" spc="-10" dirty="0">
                <a:latin typeface="Arial Rounded MT Bold" pitchFamily="34" charset="0"/>
                <a:cs typeface="Tahoma"/>
              </a:rPr>
              <a:t>“COMPONENTES</a:t>
            </a:r>
            <a:r>
              <a:rPr b="1" spc="-21" dirty="0">
                <a:latin typeface="Arial Rounded MT Bold" pitchFamily="34" charset="0"/>
                <a:cs typeface="Tahoma"/>
              </a:rPr>
              <a:t> </a:t>
            </a:r>
            <a:r>
              <a:rPr b="1" dirty="0">
                <a:latin typeface="Arial Rounded MT Bold" pitchFamily="34" charset="0"/>
                <a:cs typeface="Tahoma"/>
              </a:rPr>
              <a:t>DE</a:t>
            </a:r>
            <a:r>
              <a:rPr b="1" spc="-31" dirty="0">
                <a:latin typeface="Arial Rounded MT Bold" pitchFamily="34" charset="0"/>
                <a:cs typeface="Tahoma"/>
              </a:rPr>
              <a:t> </a:t>
            </a:r>
            <a:r>
              <a:rPr b="1" dirty="0">
                <a:latin typeface="Arial Rounded MT Bold" pitchFamily="34" charset="0"/>
                <a:cs typeface="Tahoma"/>
              </a:rPr>
              <a:t>UNA</a:t>
            </a:r>
            <a:r>
              <a:rPr b="1" spc="-16" dirty="0">
                <a:latin typeface="Arial Rounded MT Bold" pitchFamily="34" charset="0"/>
                <a:cs typeface="Tahoma"/>
              </a:rPr>
              <a:t> </a:t>
            </a:r>
            <a:r>
              <a:rPr b="1" spc="-10" dirty="0">
                <a:latin typeface="Arial Rounded MT Bold" pitchFamily="34" charset="0"/>
                <a:cs typeface="Tahoma"/>
              </a:rPr>
              <a:t>INSTALACIÓN</a:t>
            </a:r>
            <a:r>
              <a:rPr b="1" spc="-21" dirty="0">
                <a:latin typeface="Arial Rounded MT Bold" pitchFamily="34" charset="0"/>
                <a:cs typeface="Tahoma"/>
              </a:rPr>
              <a:t> </a:t>
            </a:r>
            <a:r>
              <a:rPr b="1" dirty="0">
                <a:latin typeface="Arial Rounded MT Bold" pitchFamily="34" charset="0"/>
                <a:cs typeface="Tahoma"/>
              </a:rPr>
              <a:t>ELÉCRICA</a:t>
            </a:r>
            <a:r>
              <a:rPr b="1" spc="-21" dirty="0">
                <a:latin typeface="Arial Rounded MT Bold" pitchFamily="34" charset="0"/>
                <a:cs typeface="Tahoma"/>
              </a:rPr>
              <a:t> </a:t>
            </a:r>
            <a:r>
              <a:rPr b="1" spc="-10">
                <a:latin typeface="Arial Rounded MT Bold" pitchFamily="34" charset="0"/>
                <a:cs typeface="Tahoma"/>
              </a:rPr>
              <a:t>INDUSTRIAL</a:t>
            </a:r>
            <a:r>
              <a:rPr b="1" spc="-10" smtClean="0">
                <a:latin typeface="Arial Rounded MT Bold" pitchFamily="34" charset="0"/>
                <a:cs typeface="Tahoma"/>
              </a:rPr>
              <a:t>”</a:t>
            </a:r>
            <a:endParaRPr lang="es-ES" b="1" spc="-10" dirty="0" smtClean="0">
              <a:latin typeface="Arial Rounded MT Bold" pitchFamily="34" charset="0"/>
              <a:cs typeface="Tahoma"/>
            </a:endParaRPr>
          </a:p>
          <a:p>
            <a:pPr marL="13184" algn="just">
              <a:spcBef>
                <a:spcPts val="5"/>
              </a:spcBef>
            </a:pPr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5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III:</a:t>
            </a:r>
            <a:r>
              <a:rPr lang="es-AR" b="1" spc="-5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“REPRESENTACIÓN</a:t>
            </a:r>
            <a:r>
              <a:rPr lang="es-AR" b="1" spc="-5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5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LAS</a:t>
            </a:r>
            <a:r>
              <a:rPr lang="es-AR" b="1" spc="-5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INSTALACIONES</a:t>
            </a:r>
            <a:r>
              <a:rPr lang="es-AR" b="1" spc="-5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ELÉCTRICAS”</a:t>
            </a:r>
          </a:p>
          <a:p>
            <a:pPr marL="13184" algn="just"/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IV: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“CÁCULO</a:t>
            </a:r>
            <a:r>
              <a:rPr lang="es-AR" b="1" spc="-3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ELÉCTRICO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3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UNA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INSTALACIÓN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INTERIOR”</a:t>
            </a:r>
            <a:endParaRPr lang="es-AR" dirty="0" smtClean="0">
              <a:latin typeface="Arial Rounded MT Bold" pitchFamily="34" charset="0"/>
              <a:cs typeface="Tahoma"/>
            </a:endParaRPr>
          </a:p>
          <a:p>
            <a:pPr marL="13184" algn="just"/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47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V:</a:t>
            </a:r>
            <a:r>
              <a:rPr lang="es-AR" b="1" spc="-42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“PROTECCIÓN</a:t>
            </a:r>
            <a:r>
              <a:rPr lang="es-AR" b="1" spc="-42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DIFERENCIAL”</a:t>
            </a:r>
          </a:p>
          <a:p>
            <a:pPr marL="947920" marR="518125" indent="-935396" algn="just">
              <a:spcBef>
                <a:spcPts val="104"/>
              </a:spcBef>
            </a:pPr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VI: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“DIMENSIONAMIENTO</a:t>
            </a:r>
            <a:r>
              <a:rPr lang="es-AR" b="1" spc="-3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DEL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CONDUCTOR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PRINCIPAL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PARA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MOTOR”</a:t>
            </a:r>
            <a:endParaRPr lang="es-AR" dirty="0" smtClean="0">
              <a:latin typeface="Arial Rounded MT Bold" pitchFamily="34" charset="0"/>
              <a:cs typeface="Tahoma"/>
            </a:endParaRPr>
          </a:p>
          <a:p>
            <a:pPr marL="13184" algn="just"/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42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VII:</a:t>
            </a:r>
            <a:r>
              <a:rPr lang="es-AR" b="1" spc="-42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“SELECCIÓN</a:t>
            </a:r>
            <a:r>
              <a:rPr lang="es-AR" b="1" spc="-42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42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TABLEROS</a:t>
            </a:r>
            <a:r>
              <a:rPr lang="es-AR" b="1" spc="-42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ELÉCTRICOS”</a:t>
            </a:r>
          </a:p>
          <a:p>
            <a:pPr marL="13184" algn="just"/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VIII:</a:t>
            </a:r>
            <a:r>
              <a:rPr lang="es-AR" b="1" spc="-1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“COMPENSACIÓN</a:t>
            </a:r>
            <a:r>
              <a:rPr lang="es-AR" b="1" spc="-1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1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ENERGÍA REACTIVA”</a:t>
            </a:r>
          </a:p>
          <a:p>
            <a:pPr marL="13184" algn="just"/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IX: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“CORRECCIÓN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FACTOR</a:t>
            </a:r>
            <a:r>
              <a:rPr lang="es-AR" b="1" spc="-1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POTENCIA”</a:t>
            </a:r>
            <a:endParaRPr lang="es-AR" dirty="0" smtClean="0">
              <a:latin typeface="Arial Rounded MT Bold" pitchFamily="34" charset="0"/>
              <a:cs typeface="Tahoma"/>
            </a:endParaRPr>
          </a:p>
          <a:p>
            <a:pPr marL="13184" algn="just">
              <a:spcBef>
                <a:spcPts val="5"/>
              </a:spcBef>
            </a:pPr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3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X: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“PROTECCIÓN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SISTEMAS</a:t>
            </a:r>
            <a:r>
              <a:rPr lang="es-AR" b="1" spc="-3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ELÉCTRICOS”</a:t>
            </a:r>
          </a:p>
          <a:p>
            <a:pPr marL="13184" algn="just">
              <a:spcBef>
                <a:spcPts val="5"/>
              </a:spcBef>
            </a:pPr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XI: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“PUESTA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A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TIERRA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LAS</a:t>
            </a:r>
            <a:r>
              <a:rPr lang="es-AR" b="1" spc="-3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INSTALACIONES”</a:t>
            </a:r>
          </a:p>
          <a:p>
            <a:pPr marL="13184" algn="just">
              <a:spcBef>
                <a:spcPts val="5"/>
              </a:spcBef>
            </a:pPr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XII: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“SISTEMAS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1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ILUMINACIÓN”</a:t>
            </a:r>
          </a:p>
          <a:p>
            <a:pPr marL="13184" algn="just"/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XIII: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“ATENUACIÓN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ARMÓNICOS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Y</a:t>
            </a:r>
            <a:r>
              <a:rPr lang="es-AR" b="1" spc="-2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COMPATIBILIDAD ELECTROMAGNÉTICA”</a:t>
            </a:r>
            <a:endParaRPr lang="es-AR" dirty="0" smtClean="0">
              <a:latin typeface="Arial Rounded MT Bold" pitchFamily="34" charset="0"/>
              <a:cs typeface="Tahoma"/>
            </a:endParaRPr>
          </a:p>
          <a:p>
            <a:pPr marL="13184" algn="just"/>
            <a:r>
              <a:rPr lang="es-AR" b="1" dirty="0" smtClean="0">
                <a:latin typeface="Arial Rounded MT Bold" pitchFamily="34" charset="0"/>
                <a:cs typeface="Tahoma"/>
              </a:rPr>
              <a:t>Unidad</a:t>
            </a:r>
            <a:r>
              <a:rPr lang="es-AR" b="1" spc="-31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XIV: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“INSTALACIONES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ELÉCTRICAS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A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PRUEBA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dirty="0" smtClean="0">
                <a:latin typeface="Arial Rounded MT Bold" pitchFamily="34" charset="0"/>
                <a:cs typeface="Tahoma"/>
              </a:rPr>
              <a:t>DE</a:t>
            </a:r>
            <a:r>
              <a:rPr lang="es-AR" b="1" spc="-26" dirty="0" smtClean="0">
                <a:latin typeface="Arial Rounded MT Bold" pitchFamily="34" charset="0"/>
                <a:cs typeface="Tahoma"/>
              </a:rPr>
              <a:t> </a:t>
            </a:r>
            <a:r>
              <a:rPr lang="es-AR" b="1" spc="-10" dirty="0" smtClean="0">
                <a:latin typeface="Arial Rounded MT Bold" pitchFamily="34" charset="0"/>
                <a:cs typeface="Tahoma"/>
              </a:rPr>
              <a:t>EXPLOSIÓN”</a:t>
            </a:r>
            <a:endParaRPr lang="es-AR" dirty="0" smtClean="0">
              <a:latin typeface="Arial Rounded MT Bold" pitchFamily="34" charset="0"/>
              <a:cs typeface="Tahoma"/>
            </a:endParaRPr>
          </a:p>
          <a:p>
            <a:pPr marL="13184"/>
            <a:endParaRPr lang="es-AR" sz="1400" dirty="0" smtClean="0">
              <a:latin typeface="Tahoma"/>
              <a:cs typeface="Tahoma"/>
            </a:endParaRPr>
          </a:p>
          <a:p>
            <a:pPr marL="13184"/>
            <a:endParaRPr lang="es-AR" sz="1400" dirty="0" smtClean="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</a:pPr>
            <a:endParaRPr lang="es-AR" sz="1400" dirty="0" smtClean="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</a:pPr>
            <a:endParaRPr lang="es-AR" sz="1400" dirty="0" smtClean="0">
              <a:latin typeface="Tahoma"/>
              <a:cs typeface="Tahoma"/>
            </a:endParaRPr>
          </a:p>
          <a:p>
            <a:pPr marL="13184"/>
            <a:endParaRPr lang="es-AR" sz="1400" dirty="0" smtClean="0">
              <a:latin typeface="Tahoma"/>
              <a:cs typeface="Tahoma"/>
            </a:endParaRPr>
          </a:p>
          <a:p>
            <a:pPr marL="13184"/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5413375" y="7184231"/>
            <a:ext cx="2238185" cy="45958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algn="ctr">
              <a:spcBef>
                <a:spcPts val="104"/>
              </a:spcBef>
            </a:pPr>
            <a:r>
              <a:rPr b="1" dirty="0">
                <a:latin typeface="Tahoma"/>
                <a:cs typeface="Tahoma"/>
              </a:rPr>
              <a:t>Figura</a:t>
            </a:r>
            <a:r>
              <a:rPr b="1" spc="-16" dirty="0">
                <a:latin typeface="Tahoma"/>
                <a:cs typeface="Tahoma"/>
              </a:rPr>
              <a:t> </a:t>
            </a:r>
            <a:r>
              <a:rPr b="1" spc="-26" dirty="0">
                <a:latin typeface="Tahoma"/>
                <a:cs typeface="Tahoma"/>
              </a:rPr>
              <a:t>1.1</a:t>
            </a:r>
            <a:endParaRPr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6575" y="173831"/>
            <a:ext cx="5671761" cy="50509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57" dirty="0">
                <a:latin typeface="Tahoma"/>
                <a:cs typeface="Tahoma"/>
              </a:rPr>
              <a:t> </a:t>
            </a:r>
            <a:r>
              <a:rPr sz="1500" b="1" spc="-52" dirty="0">
                <a:latin typeface="Tahoma"/>
                <a:cs typeface="Tahoma"/>
              </a:rPr>
              <a:t>I</a:t>
            </a:r>
            <a:endParaRPr sz="1500">
              <a:latin typeface="Tahoma"/>
              <a:cs typeface="Tahoma"/>
            </a:endParaRPr>
          </a:p>
          <a:p>
            <a:pPr marL="13184"/>
            <a:r>
              <a:rPr sz="1700" b="1" smtClean="0">
                <a:latin typeface="Tahoma"/>
                <a:cs typeface="Tahoma"/>
              </a:rPr>
              <a:t>SISTEMAS</a:t>
            </a:r>
            <a:r>
              <a:rPr sz="1700" b="1" spc="-36" smtClean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ELÉCTRICOS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6575" y="707231"/>
            <a:ext cx="9906000" cy="355297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b="1" dirty="0">
                <a:latin typeface="Tahoma"/>
                <a:cs typeface="Tahoma"/>
              </a:rPr>
              <a:t>INTRODUCCIÓN</a:t>
            </a:r>
            <a:r>
              <a:rPr b="1" spc="-31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A</a:t>
            </a:r>
            <a:r>
              <a:rPr b="1" spc="-31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LOS</a:t>
            </a:r>
            <a:r>
              <a:rPr b="1" spc="-36" dirty="0">
                <a:latin typeface="Tahoma"/>
                <a:cs typeface="Tahoma"/>
              </a:rPr>
              <a:t> </a:t>
            </a:r>
            <a:r>
              <a:rPr b="1" spc="-10" dirty="0">
                <a:latin typeface="Tahoma"/>
                <a:cs typeface="Tahoma"/>
              </a:rPr>
              <a:t>SISTEMAS</a:t>
            </a:r>
            <a:r>
              <a:rPr b="1" spc="-31" dirty="0">
                <a:latin typeface="Tahoma"/>
                <a:cs typeface="Tahoma"/>
              </a:rPr>
              <a:t> </a:t>
            </a:r>
            <a:r>
              <a:rPr b="1" spc="-10" dirty="0">
                <a:latin typeface="Tahoma"/>
                <a:cs typeface="Tahoma"/>
              </a:rPr>
              <a:t>ELÉCTRICOS</a:t>
            </a:r>
            <a:endParaRPr>
              <a:latin typeface="Tahoma"/>
              <a:cs typeface="Tahoma"/>
            </a:endParaRPr>
          </a:p>
          <a:p>
            <a:pPr marL="386947" marR="5274" algn="just">
              <a:spcBef>
                <a:spcPts val="1100"/>
              </a:spcBef>
            </a:pPr>
            <a:r>
              <a:rPr dirty="0">
                <a:latin typeface="Tahoma"/>
                <a:cs typeface="Tahoma"/>
              </a:rPr>
              <a:t>Es</a:t>
            </a:r>
            <a:r>
              <a:rPr spc="118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el</a:t>
            </a:r>
            <a:r>
              <a:rPr spc="118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conjunto</a:t>
            </a:r>
            <a:r>
              <a:rPr spc="118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de</a:t>
            </a:r>
            <a:r>
              <a:rPr spc="118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los</a:t>
            </a:r>
            <a:r>
              <a:rPr spc="13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elementos</a:t>
            </a:r>
            <a:r>
              <a:rPr spc="118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de</a:t>
            </a:r>
            <a:r>
              <a:rPr spc="118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producción,</a:t>
            </a:r>
            <a:r>
              <a:rPr spc="12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transporte</a:t>
            </a:r>
            <a:r>
              <a:rPr spc="118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y</a:t>
            </a:r>
            <a:r>
              <a:rPr spc="12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distribución,</a:t>
            </a:r>
            <a:r>
              <a:rPr spc="118" dirty="0">
                <a:latin typeface="Tahoma"/>
                <a:cs typeface="Tahoma"/>
              </a:rPr>
              <a:t>  </a:t>
            </a:r>
            <a:r>
              <a:rPr spc="-26" dirty="0">
                <a:latin typeface="Tahoma"/>
                <a:cs typeface="Tahoma"/>
              </a:rPr>
              <a:t>que </a:t>
            </a:r>
            <a:r>
              <a:rPr dirty="0">
                <a:latin typeface="Tahoma"/>
                <a:cs typeface="Tahoma"/>
              </a:rPr>
              <a:t>unen</a:t>
            </a:r>
            <a:r>
              <a:rPr spc="-36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los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centros</a:t>
            </a:r>
            <a:r>
              <a:rPr spc="-42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los</a:t>
            </a:r>
            <a:r>
              <a:rPr spc="-36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centros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de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producción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con</a:t>
            </a:r>
            <a:r>
              <a:rPr spc="-36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los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puntos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de</a:t>
            </a:r>
            <a:r>
              <a:rPr spc="-36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consumo.</a:t>
            </a:r>
            <a:endParaRPr>
              <a:latin typeface="Tahoma"/>
              <a:cs typeface="Tahoma"/>
            </a:endParaRPr>
          </a:p>
          <a:p>
            <a:pPr algn="just">
              <a:spcBef>
                <a:spcPts val="52"/>
              </a:spcBef>
            </a:pPr>
            <a:endParaRPr>
              <a:latin typeface="Tahoma"/>
              <a:cs typeface="Tahoma"/>
            </a:endParaRPr>
          </a:p>
          <a:p>
            <a:pPr marL="386947" algn="just">
              <a:spcBef>
                <a:spcPts val="5"/>
              </a:spcBef>
            </a:pPr>
            <a:r>
              <a:rPr dirty="0">
                <a:latin typeface="Tahoma"/>
                <a:cs typeface="Tahoma"/>
              </a:rPr>
              <a:t>El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sistema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eléctrico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se</a:t>
            </a:r>
            <a:r>
              <a:rPr spc="-2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divide</a:t>
            </a:r>
            <a:r>
              <a:rPr spc="-16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en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los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siguientes</a:t>
            </a:r>
            <a:r>
              <a:rPr spc="-31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sistemas:</a:t>
            </a:r>
            <a:endParaRPr>
              <a:latin typeface="Tahoma"/>
              <a:cs typeface="Tahoma"/>
            </a:endParaRPr>
          </a:p>
          <a:p>
            <a:pPr algn="just"/>
            <a:endParaRPr>
              <a:latin typeface="Tahoma"/>
              <a:cs typeface="Tahoma"/>
            </a:endParaRPr>
          </a:p>
          <a:p>
            <a:pPr marL="573498" lvl="1" indent="-187211" algn="just">
              <a:buFont typeface="Symbol"/>
              <a:buChar char=""/>
              <a:tabLst>
                <a:tab pos="574158" algn="l"/>
              </a:tabLst>
            </a:pPr>
            <a:r>
              <a:rPr spc="-10" dirty="0">
                <a:latin typeface="Tahoma"/>
                <a:cs typeface="Tahoma"/>
              </a:rPr>
              <a:t>Generación</a:t>
            </a:r>
            <a:endParaRPr>
              <a:latin typeface="Tahoma"/>
              <a:cs typeface="Tahoma"/>
            </a:endParaRPr>
          </a:p>
          <a:p>
            <a:pPr marL="573498" lvl="1" indent="-187211" algn="just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pc="-10" dirty="0">
                <a:latin typeface="Tahoma"/>
                <a:cs typeface="Tahoma"/>
              </a:rPr>
              <a:t>Transmisión</a:t>
            </a:r>
            <a:endParaRPr>
              <a:latin typeface="Tahoma"/>
              <a:cs typeface="Tahoma"/>
            </a:endParaRPr>
          </a:p>
          <a:p>
            <a:pPr marL="573498" lvl="1" indent="-187211" algn="just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pc="-10" dirty="0">
                <a:latin typeface="Tahoma"/>
                <a:cs typeface="Tahoma"/>
              </a:rPr>
              <a:t>Distribución</a:t>
            </a:r>
            <a:endParaRPr>
              <a:latin typeface="Tahoma"/>
              <a:cs typeface="Tahoma"/>
            </a:endParaRPr>
          </a:p>
          <a:p>
            <a:pPr marL="573498" lvl="1" indent="-187211" algn="just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pc="-10" dirty="0">
                <a:latin typeface="Tahoma"/>
                <a:cs typeface="Tahoma"/>
              </a:rPr>
              <a:t>Utilización</a:t>
            </a:r>
            <a:endParaRPr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200">
              <a:latin typeface="Tahoma"/>
              <a:cs typeface="Tahom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2459831"/>
            <a:ext cx="6934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2212975" y="250031"/>
            <a:ext cx="6400800" cy="7467600"/>
            <a:chOff x="1467421" y="1026985"/>
            <a:chExt cx="5153025" cy="78962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3590" y="1432765"/>
              <a:ext cx="4599496" cy="729080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2183" y="1031747"/>
              <a:ext cx="5143500" cy="7886700"/>
            </a:xfrm>
            <a:custGeom>
              <a:avLst/>
              <a:gdLst/>
              <a:ahLst/>
              <a:cxnLst/>
              <a:rect l="l" t="t" r="r" b="b"/>
              <a:pathLst>
                <a:path w="5143500" h="7886700">
                  <a:moveTo>
                    <a:pt x="0" y="7886700"/>
                  </a:moveTo>
                  <a:lnTo>
                    <a:pt x="5143499" y="7886700"/>
                  </a:lnTo>
                  <a:lnTo>
                    <a:pt x="5143499" y="0"/>
                  </a:lnTo>
                  <a:lnTo>
                    <a:pt x="0" y="0"/>
                  </a:lnTo>
                  <a:lnTo>
                    <a:pt x="0" y="788670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508375" y="7641431"/>
            <a:ext cx="3486396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1.2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Partes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sistema</a:t>
            </a:r>
            <a:r>
              <a:rPr sz="900" b="1" spc="-10" dirty="0">
                <a:latin typeface="Tahoma"/>
                <a:cs typeface="Tahoma"/>
              </a:rPr>
              <a:t> eléctrico.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1775" y="173831"/>
            <a:ext cx="10287000" cy="580141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lvl="1" indent="-466050" algn="just">
              <a:spcBef>
                <a:spcPts val="99"/>
              </a:spcBef>
              <a:buAutoNum type="arabicPeriod"/>
              <a:tabLst>
                <a:tab pos="479234" algn="l"/>
                <a:tab pos="479893" algn="l"/>
              </a:tabLst>
            </a:pPr>
            <a:r>
              <a:rPr sz="1600" b="1" dirty="0">
                <a:latin typeface="Arial" pitchFamily="34" charset="0"/>
                <a:cs typeface="Arial" pitchFamily="34" charset="0"/>
              </a:rPr>
              <a:t>SISTEMA</a:t>
            </a:r>
            <a:r>
              <a:rPr sz="1600" b="1" spc="-36" dirty="0">
                <a:latin typeface="Arial" pitchFamily="34" charset="0"/>
                <a:cs typeface="Arial" pitchFamily="34" charset="0"/>
              </a:rPr>
              <a:t> </a:t>
            </a:r>
            <a:r>
              <a:rPr sz="1600" b="1" dirty="0">
                <a:latin typeface="Arial" pitchFamily="34" charset="0"/>
                <a:cs typeface="Arial" pitchFamily="34" charset="0"/>
              </a:rPr>
              <a:t>DE</a:t>
            </a:r>
            <a:r>
              <a:rPr sz="1600" b="1" spc="-36" dirty="0">
                <a:latin typeface="Arial" pitchFamily="34" charset="0"/>
                <a:cs typeface="Arial" pitchFamily="34" charset="0"/>
              </a:rPr>
              <a:t> </a:t>
            </a:r>
            <a:r>
              <a:rPr sz="1600" b="1" spc="-10" dirty="0">
                <a:latin typeface="Arial" pitchFamily="34" charset="0"/>
                <a:cs typeface="Arial" pitchFamily="34" charset="0"/>
              </a:rPr>
              <a:t>GENERACIÓN</a:t>
            </a:r>
            <a:endParaRPr sz="1600">
              <a:latin typeface="Arial" pitchFamily="34" charset="0"/>
              <a:cs typeface="Arial" pitchFamily="34" charset="0"/>
            </a:endParaRPr>
          </a:p>
          <a:p>
            <a:pPr marL="479234" marR="7910" algn="just">
              <a:spcBef>
                <a:spcPts val="1111"/>
              </a:spcBef>
            </a:pPr>
            <a:r>
              <a:rPr sz="1600" dirty="0">
                <a:latin typeface="Arial" pitchFamily="34" charset="0"/>
                <a:cs typeface="Arial" pitchFamily="34" charset="0"/>
              </a:rPr>
              <a:t>Están</a:t>
            </a:r>
            <a:r>
              <a:rPr sz="16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representados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por</a:t>
            </a:r>
            <a:r>
              <a:rPr sz="16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las</a:t>
            </a:r>
            <a:r>
              <a:rPr sz="16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centrales</a:t>
            </a:r>
            <a:r>
              <a:rPr sz="16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eléctricas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que</a:t>
            </a:r>
            <a:r>
              <a:rPr sz="16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albergan</a:t>
            </a:r>
            <a:r>
              <a:rPr sz="16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unidades</a:t>
            </a:r>
            <a:r>
              <a:rPr sz="16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de </a:t>
            </a:r>
            <a:r>
              <a:rPr sz="1600" dirty="0">
                <a:latin typeface="Arial" pitchFamily="34" charset="0"/>
                <a:cs typeface="Arial" pitchFamily="34" charset="0"/>
              </a:rPr>
              <a:t>generación,</a:t>
            </a:r>
            <a:r>
              <a:rPr sz="1600" spc="358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transformadores,</a:t>
            </a:r>
            <a:r>
              <a:rPr sz="1600" spc="369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máquinas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primas,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e</a:t>
            </a:r>
            <a:r>
              <a:rPr sz="1600" spc="358" dirty="0">
                <a:latin typeface="Arial" pitchFamily="34" charset="0"/>
                <a:cs typeface="Arial" pitchFamily="34" charset="0"/>
              </a:rPr>
              <a:t>  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instalaciones </a:t>
            </a:r>
            <a:r>
              <a:rPr sz="1600" dirty="0">
                <a:latin typeface="Arial" pitchFamily="34" charset="0"/>
                <a:cs typeface="Arial" pitchFamily="34" charset="0"/>
              </a:rPr>
              <a:t>adicionales</a:t>
            </a:r>
            <a:r>
              <a:rPr sz="1600" spc="14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que</a:t>
            </a:r>
            <a:r>
              <a:rPr sz="1600" spc="15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producen</a:t>
            </a:r>
            <a:r>
              <a:rPr sz="1600" spc="140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energía</a:t>
            </a:r>
            <a:r>
              <a:rPr sz="1600" spc="15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eléctrica</a:t>
            </a:r>
            <a:r>
              <a:rPr sz="1600" spc="14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a</a:t>
            </a:r>
            <a:r>
              <a:rPr sz="1600" spc="14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partir</a:t>
            </a:r>
            <a:r>
              <a:rPr sz="1600" spc="14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de</a:t>
            </a:r>
            <a:r>
              <a:rPr sz="1600" spc="14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la</a:t>
            </a:r>
            <a:r>
              <a:rPr sz="1600" spc="14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cuál</a:t>
            </a:r>
            <a:r>
              <a:rPr sz="1600" spc="140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se</a:t>
            </a:r>
            <a:r>
              <a:rPr sz="1600" spc="145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puede </a:t>
            </a:r>
            <a:r>
              <a:rPr sz="1600" dirty="0">
                <a:latin typeface="Arial" pitchFamily="34" charset="0"/>
                <a:cs typeface="Arial" pitchFamily="34" charset="0"/>
              </a:rPr>
              <a:t>llevar</a:t>
            </a:r>
            <a:r>
              <a:rPr sz="16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hasta</a:t>
            </a:r>
            <a:r>
              <a:rPr sz="16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los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centros</a:t>
            </a:r>
            <a:r>
              <a:rPr sz="16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de</a:t>
            </a:r>
            <a:r>
              <a:rPr sz="16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consumo.</a:t>
            </a:r>
            <a:endParaRPr sz="160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21"/>
              </a:spcBef>
            </a:pPr>
            <a:endParaRPr sz="1600">
              <a:latin typeface="Arial" pitchFamily="34" charset="0"/>
              <a:cs typeface="Arial" pitchFamily="34" charset="0"/>
            </a:endParaRPr>
          </a:p>
          <a:p>
            <a:pPr marL="479234" marR="7910" algn="just"/>
            <a:r>
              <a:rPr sz="1600" dirty="0">
                <a:latin typeface="Arial" pitchFamily="34" charset="0"/>
                <a:cs typeface="Arial" pitchFamily="34" charset="0"/>
              </a:rPr>
              <a:t>Según</a:t>
            </a:r>
            <a:r>
              <a:rPr sz="1600" spc="514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el</a:t>
            </a:r>
            <a:r>
              <a:rPr sz="1600" spc="78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accionamiento</a:t>
            </a:r>
            <a:r>
              <a:rPr sz="1600" spc="78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mecánico</a:t>
            </a:r>
            <a:r>
              <a:rPr sz="1600" spc="78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del</a:t>
            </a:r>
            <a:r>
              <a:rPr sz="1600" spc="83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alternador,</a:t>
            </a:r>
            <a:r>
              <a:rPr sz="1600" spc="514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las</a:t>
            </a:r>
            <a:r>
              <a:rPr sz="1600" spc="83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centrales</a:t>
            </a:r>
            <a:r>
              <a:rPr sz="1600" spc="78" dirty="0">
                <a:latin typeface="Arial" pitchFamily="34" charset="0"/>
                <a:cs typeface="Arial" pitchFamily="34" charset="0"/>
              </a:rPr>
              <a:t>  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de </a:t>
            </a:r>
            <a:r>
              <a:rPr sz="1600" dirty="0">
                <a:latin typeface="Arial" pitchFamily="34" charset="0"/>
                <a:cs typeface="Arial" pitchFamily="34" charset="0"/>
              </a:rPr>
              <a:t>generación</a:t>
            </a:r>
            <a:r>
              <a:rPr sz="1600" spc="-73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pueden</a:t>
            </a:r>
            <a:r>
              <a:rPr sz="1600" spc="-67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21" dirty="0">
                <a:latin typeface="Arial" pitchFamily="34" charset="0"/>
                <a:cs typeface="Arial" pitchFamily="34" charset="0"/>
              </a:rPr>
              <a:t>ser:</a:t>
            </a:r>
            <a:endParaRPr sz="1600">
              <a:latin typeface="Arial" pitchFamily="34" charset="0"/>
              <a:cs typeface="Arial" pitchFamily="34" charset="0"/>
            </a:endParaRPr>
          </a:p>
          <a:p>
            <a:pPr algn="just"/>
            <a:endParaRPr sz="1600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buFont typeface="Symbol"/>
              <a:buChar char=""/>
              <a:tabLst>
                <a:tab pos="667104" algn="l"/>
              </a:tabLst>
            </a:pPr>
            <a:r>
              <a:rPr sz="1400" b="1" spc="-10" dirty="0">
                <a:latin typeface="Arial" pitchFamily="34" charset="0"/>
                <a:cs typeface="Arial" pitchFamily="34" charset="0"/>
              </a:rPr>
              <a:t>Hidráulicas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400" b="1" spc="-10" dirty="0">
                <a:latin typeface="Arial" pitchFamily="34" charset="0"/>
                <a:cs typeface="Arial" pitchFamily="34" charset="0"/>
              </a:rPr>
              <a:t>Térmicas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400" b="1" spc="-10" dirty="0">
                <a:latin typeface="Arial" pitchFamily="34" charset="0"/>
                <a:cs typeface="Arial" pitchFamily="34" charset="0"/>
              </a:rPr>
              <a:t>Nucleares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400" b="1" spc="-10" dirty="0">
                <a:latin typeface="Arial" pitchFamily="34" charset="0"/>
                <a:cs typeface="Arial" pitchFamily="34" charset="0"/>
              </a:rPr>
              <a:t>Eólicas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400" b="1" spc="-10" dirty="0">
                <a:latin typeface="Arial" pitchFamily="34" charset="0"/>
                <a:cs typeface="Arial" pitchFamily="34" charset="0"/>
              </a:rPr>
              <a:t>Solares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400" b="1" spc="-10" dirty="0">
                <a:latin typeface="Arial" pitchFamily="34" charset="0"/>
                <a:cs typeface="Arial" pitchFamily="34" charset="0"/>
              </a:rPr>
              <a:t>Geotérmicas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spcBef>
                <a:spcPts val="296"/>
              </a:spcBef>
              <a:buFont typeface="Symbol"/>
              <a:buChar char=""/>
              <a:tabLst>
                <a:tab pos="667104" algn="l"/>
              </a:tabLst>
            </a:pPr>
            <a:r>
              <a:rPr sz="1400" b="1" dirty="0">
                <a:latin typeface="Arial" pitchFamily="34" charset="0"/>
                <a:cs typeface="Arial" pitchFamily="34" charset="0"/>
              </a:rPr>
              <a:t>Biomasa,</a:t>
            </a:r>
            <a:r>
              <a:rPr sz="1400" b="1" spc="-88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spc="-21" dirty="0">
                <a:latin typeface="Arial" pitchFamily="34" charset="0"/>
                <a:cs typeface="Arial" pitchFamily="34" charset="0"/>
              </a:rPr>
              <a:t>etc.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21"/>
              </a:spcBef>
            </a:pPr>
            <a:endParaRPr sz="1600">
              <a:latin typeface="Arial" pitchFamily="34" charset="0"/>
              <a:cs typeface="Arial" pitchFamily="34" charset="0"/>
            </a:endParaRPr>
          </a:p>
          <a:p>
            <a:pPr marL="479234" marR="5274" algn="just"/>
            <a:r>
              <a:rPr sz="1600" dirty="0">
                <a:latin typeface="Arial" pitchFamily="34" charset="0"/>
                <a:cs typeface="Arial" pitchFamily="34" charset="0"/>
              </a:rPr>
              <a:t>Los</a:t>
            </a:r>
            <a:r>
              <a:rPr sz="1600" spc="358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niveles</a:t>
            </a:r>
            <a:r>
              <a:rPr sz="1600" spc="374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de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tensión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de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generación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son</a:t>
            </a:r>
            <a:r>
              <a:rPr sz="1600" spc="369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en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media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y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alta</a:t>
            </a:r>
            <a:r>
              <a:rPr sz="1600" spc="363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tensión, </a:t>
            </a:r>
            <a:r>
              <a:rPr sz="1600" dirty="0">
                <a:latin typeface="Arial" pitchFamily="34" charset="0"/>
                <a:cs typeface="Arial" pitchFamily="34" charset="0"/>
              </a:rPr>
              <a:t>pudiendo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llegar</a:t>
            </a:r>
            <a:r>
              <a:rPr sz="16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a</a:t>
            </a:r>
            <a:r>
              <a:rPr sz="16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los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25</a:t>
            </a:r>
            <a:r>
              <a:rPr sz="16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KV</a:t>
            </a:r>
            <a:r>
              <a:rPr sz="16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en</a:t>
            </a:r>
            <a:r>
              <a:rPr sz="16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centrales</a:t>
            </a:r>
            <a:r>
              <a:rPr sz="16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de</a:t>
            </a:r>
            <a:r>
              <a:rPr sz="16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gran</a:t>
            </a:r>
            <a:r>
              <a:rPr sz="16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potencia,</a:t>
            </a:r>
            <a:r>
              <a:rPr sz="16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por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ejemplo</a:t>
            </a:r>
            <a:r>
              <a:rPr sz="16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el; </a:t>
            </a:r>
            <a:r>
              <a:rPr sz="1600" dirty="0">
                <a:latin typeface="Arial" pitchFamily="34" charset="0"/>
                <a:cs typeface="Arial" pitchFamily="34" charset="0"/>
              </a:rPr>
              <a:t>el</a:t>
            </a:r>
            <a:r>
              <a:rPr sz="1600" spc="44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consorcio</a:t>
            </a:r>
            <a:r>
              <a:rPr sz="1600" spc="45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binacional</a:t>
            </a:r>
            <a:r>
              <a:rPr sz="1600" spc="451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(Paraguayo-</a:t>
            </a:r>
            <a:r>
              <a:rPr sz="1600" dirty="0">
                <a:latin typeface="Arial" pitchFamily="34" charset="0"/>
                <a:cs typeface="Arial" pitchFamily="34" charset="0"/>
              </a:rPr>
              <a:t>Brasileño),</a:t>
            </a:r>
            <a:r>
              <a:rPr sz="1600" spc="45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tiene</a:t>
            </a:r>
            <a:r>
              <a:rPr sz="1600" spc="44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18</a:t>
            </a:r>
            <a:r>
              <a:rPr sz="1600" spc="462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unidades</a:t>
            </a:r>
            <a:r>
              <a:rPr sz="1600" spc="457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de </a:t>
            </a:r>
            <a:r>
              <a:rPr sz="1600" dirty="0">
                <a:latin typeface="Arial" pitchFamily="34" charset="0"/>
                <a:cs typeface="Arial" pitchFamily="34" charset="0"/>
              </a:rPr>
              <a:t>generación</a:t>
            </a:r>
            <a:r>
              <a:rPr sz="1600" spc="47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que</a:t>
            </a:r>
            <a:r>
              <a:rPr sz="1600" spc="47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producen</a:t>
            </a:r>
            <a:r>
              <a:rPr sz="1600" spc="42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737</a:t>
            </a:r>
            <a:r>
              <a:rPr sz="1600" spc="42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MVA</a:t>
            </a:r>
            <a:r>
              <a:rPr sz="1600" spc="47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en</a:t>
            </a:r>
            <a:r>
              <a:rPr sz="1600" spc="31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18</a:t>
            </a:r>
            <a:r>
              <a:rPr sz="1600" spc="42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KV</a:t>
            </a:r>
            <a:r>
              <a:rPr sz="1600" spc="3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cada</a:t>
            </a:r>
            <a:r>
              <a:rPr sz="1600" spc="47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uno,</a:t>
            </a:r>
            <a:r>
              <a:rPr sz="1600" spc="42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representando</a:t>
            </a:r>
            <a:r>
              <a:rPr sz="1600" spc="42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la </a:t>
            </a:r>
            <a:r>
              <a:rPr sz="1600" dirty="0">
                <a:latin typeface="Arial" pitchFamily="34" charset="0"/>
                <a:cs typeface="Arial" pitchFamily="34" charset="0"/>
              </a:rPr>
              <a:t>central</a:t>
            </a:r>
            <a:r>
              <a:rPr sz="1600" spc="-42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hidroeléctrica</a:t>
            </a:r>
            <a:r>
              <a:rPr sz="1600" spc="-42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más</a:t>
            </a:r>
            <a:r>
              <a:rPr sz="16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grande</a:t>
            </a:r>
            <a:r>
              <a:rPr sz="1600" spc="-42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del</a:t>
            </a:r>
            <a:r>
              <a:rPr sz="16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mundo.</a:t>
            </a:r>
            <a:endParaRPr sz="160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26"/>
              </a:spcBef>
            </a:pPr>
            <a:endParaRPr sz="1600">
              <a:latin typeface="Arial" pitchFamily="34" charset="0"/>
              <a:cs typeface="Arial" pitchFamily="34" charset="0"/>
            </a:endParaRPr>
          </a:p>
          <a:p>
            <a:pPr marL="479234" marR="6592" algn="just"/>
            <a:r>
              <a:rPr sz="1600" dirty="0">
                <a:latin typeface="Arial" pitchFamily="34" charset="0"/>
                <a:cs typeface="Arial" pitchFamily="34" charset="0"/>
              </a:rPr>
              <a:t>Los</a:t>
            </a:r>
            <a:r>
              <a:rPr sz="1600" spc="202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sistemas</a:t>
            </a:r>
            <a:r>
              <a:rPr sz="1600" spc="202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de</a:t>
            </a:r>
            <a:r>
              <a:rPr sz="1600" spc="208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generación</a:t>
            </a:r>
            <a:r>
              <a:rPr sz="1600" spc="202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también</a:t>
            </a:r>
            <a:r>
              <a:rPr sz="1600" spc="208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incluyen</a:t>
            </a:r>
            <a:r>
              <a:rPr sz="1600" spc="202" dirty="0">
                <a:latin typeface="Arial" pitchFamily="34" charset="0"/>
                <a:cs typeface="Arial" pitchFamily="34" charset="0"/>
              </a:rPr>
              <a:t>  </a:t>
            </a:r>
            <a:r>
              <a:rPr sz="1600" dirty="0">
                <a:latin typeface="Arial" pitchFamily="34" charset="0"/>
                <a:cs typeface="Arial" pitchFamily="34" charset="0"/>
              </a:rPr>
              <a:t>las</a:t>
            </a:r>
            <a:r>
              <a:rPr sz="1600" spc="208" dirty="0">
                <a:latin typeface="Arial" pitchFamily="34" charset="0"/>
                <a:cs typeface="Arial" pitchFamily="34" charset="0"/>
              </a:rPr>
              <a:t>  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subestaciones </a:t>
            </a:r>
            <a:r>
              <a:rPr sz="1600" dirty="0">
                <a:latin typeface="Arial" pitchFamily="34" charset="0"/>
                <a:cs typeface="Arial" pitchFamily="34" charset="0"/>
              </a:rPr>
              <a:t>elevadoras, si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están</a:t>
            </a:r>
            <a:r>
              <a:rPr sz="16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en</a:t>
            </a:r>
            <a:r>
              <a:rPr sz="16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la</a:t>
            </a:r>
            <a:r>
              <a:rPr sz="16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misma</a:t>
            </a:r>
            <a:r>
              <a:rPr sz="16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central,</a:t>
            </a:r>
            <a:r>
              <a:rPr sz="16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donde</a:t>
            </a:r>
            <a:r>
              <a:rPr sz="16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se</a:t>
            </a:r>
            <a:r>
              <a:rPr sz="1600" spc="343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eleva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la</a:t>
            </a:r>
            <a:r>
              <a:rPr sz="1600" spc="5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tensión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 hasta </a:t>
            </a:r>
            <a:r>
              <a:rPr sz="1600" dirty="0">
                <a:latin typeface="Arial" pitchFamily="34" charset="0"/>
                <a:cs typeface="Arial" pitchFamily="34" charset="0"/>
              </a:rPr>
              <a:t>las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altas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tensiones</a:t>
            </a:r>
            <a:r>
              <a:rPr sz="16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600" dirty="0">
                <a:latin typeface="Arial" pitchFamily="34" charset="0"/>
                <a:cs typeface="Arial" pitchFamily="34" charset="0"/>
              </a:rPr>
              <a:t>de</a:t>
            </a:r>
            <a:r>
              <a:rPr sz="16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600" spc="-10" dirty="0">
                <a:latin typeface="Arial" pitchFamily="34" charset="0"/>
                <a:cs typeface="Arial" pitchFamily="34" charset="0"/>
              </a:rPr>
              <a:t>transporte.</a:t>
            </a:r>
            <a:endParaRPr sz="16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9175" y="5736431"/>
            <a:ext cx="6712221" cy="200382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65375" y="7717631"/>
            <a:ext cx="5319665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1.3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Rotor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generador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(central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hidroeléctrica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Itaipu).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7975" y="250031"/>
            <a:ext cx="10287000" cy="313818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lvl="1" indent="-466050">
              <a:spcBef>
                <a:spcPts val="99"/>
              </a:spcBef>
              <a:buAutoNum type="arabicPeriod" startAt="2"/>
              <a:tabLst>
                <a:tab pos="479234" algn="l"/>
                <a:tab pos="479893" algn="l"/>
              </a:tabLst>
            </a:pPr>
            <a:r>
              <a:rPr sz="1400" b="1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b="1" spc="-47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DE</a:t>
            </a:r>
            <a:r>
              <a:rPr sz="1400" b="1" spc="-47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spc="-10" dirty="0">
                <a:latin typeface="Arial" pitchFamily="34" charset="0"/>
                <a:cs typeface="Arial" pitchFamily="34" charset="0"/>
              </a:rPr>
              <a:t>TRANSMISIÓN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marL="479234" marR="5274" algn="just">
              <a:lnSpc>
                <a:spcPct val="120700"/>
              </a:lnSpc>
              <a:spcBef>
                <a:spcPts val="1106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Es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un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arreglo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cables,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aisladores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y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estructuras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que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tienen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objetivo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de </a:t>
            </a:r>
            <a:r>
              <a:rPr sz="1400" dirty="0">
                <a:latin typeface="Arial" pitchFamily="34" charset="0"/>
                <a:cs typeface="Arial" pitchFamily="34" charset="0"/>
              </a:rPr>
              <a:t>transportar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energía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eléctrica,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producida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por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</a:t>
            </a:r>
            <a:r>
              <a:rPr sz="1400" spc="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generación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52" dirty="0">
                <a:latin typeface="Arial" pitchFamily="34" charset="0"/>
                <a:cs typeface="Arial" pitchFamily="34" charset="0"/>
              </a:rPr>
              <a:t>a </a:t>
            </a:r>
            <a:r>
              <a:rPr sz="1400" dirty="0">
                <a:latin typeface="Arial" pitchFamily="34" charset="0"/>
                <a:cs typeface="Arial" pitchFamily="34" charset="0"/>
              </a:rPr>
              <a:t>grandes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distancias.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energía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es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transmitida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alta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tensión,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corriente </a:t>
            </a:r>
            <a:r>
              <a:rPr sz="1400" dirty="0">
                <a:latin typeface="Arial" pitchFamily="34" charset="0"/>
                <a:cs typeface="Arial" pitchFamily="34" charset="0"/>
              </a:rPr>
              <a:t>continúa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o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alterna,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transmisión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se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divide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vez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2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sub-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sistemas: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</a:pPr>
            <a:endParaRPr sz="1400">
              <a:latin typeface="Arial" pitchFamily="34" charset="0"/>
              <a:cs typeface="Arial" pitchFamily="34" charset="0"/>
            </a:endParaRPr>
          </a:p>
          <a:p>
            <a:pPr marL="666445" lvl="2" indent="-187870">
              <a:buFont typeface="Symbol"/>
              <a:buChar char=""/>
              <a:tabLst>
                <a:tab pos="667104" algn="l"/>
              </a:tabLst>
            </a:pPr>
            <a:r>
              <a:rPr sz="1400" b="1" dirty="0">
                <a:latin typeface="Arial" pitchFamily="34" charset="0"/>
                <a:cs typeface="Arial" pitchFamily="34" charset="0"/>
              </a:rPr>
              <a:t>Sub</a:t>
            </a:r>
            <a:r>
              <a:rPr sz="1400" b="1" spc="-31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b="1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de</a:t>
            </a:r>
            <a:r>
              <a:rPr sz="1400" b="1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spc="-10" dirty="0">
                <a:latin typeface="Arial" pitchFamily="34" charset="0"/>
                <a:cs typeface="Arial" pitchFamily="34" charset="0"/>
              </a:rPr>
              <a:t>transmisión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479234" marR="5933">
              <a:lnSpc>
                <a:spcPts val="1661"/>
              </a:lnSpc>
              <a:spcBef>
                <a:spcPts val="93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Transporta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energía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eléctrica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suministrada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Alta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Tensión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por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un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sistema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generación</a:t>
            </a:r>
            <a:r>
              <a:rPr sz="1400" spc="33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altas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distancias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hasta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un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sub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sub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transmisión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marL="479234">
              <a:spcBef>
                <a:spcPts val="187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[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</a:t>
            </a:r>
            <a:r>
              <a:rPr sz="1400" spc="348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</a:t>
            </a:r>
            <a:r>
              <a:rPr sz="1400" spc="5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60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kV]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21"/>
              </a:spcBef>
            </a:pPr>
            <a:endParaRPr sz="1400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buFont typeface="Symbol"/>
              <a:buChar char=""/>
              <a:tabLst>
                <a:tab pos="667104" algn="l"/>
              </a:tabLst>
            </a:pPr>
            <a:r>
              <a:rPr sz="1400" b="1" dirty="0">
                <a:latin typeface="Arial" pitchFamily="34" charset="0"/>
                <a:cs typeface="Arial" pitchFamily="34" charset="0"/>
              </a:rPr>
              <a:t>Sub</a:t>
            </a:r>
            <a:r>
              <a:rPr sz="1400" b="1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b="1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de</a:t>
            </a:r>
            <a:r>
              <a:rPr sz="1400" b="1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sub</a:t>
            </a:r>
            <a:r>
              <a:rPr sz="1400" b="1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spc="-10" dirty="0">
                <a:latin typeface="Arial" pitchFamily="34" charset="0"/>
                <a:cs typeface="Arial" pitchFamily="34" charset="0"/>
              </a:rPr>
              <a:t>transmisión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479234" marR="5274" algn="just">
              <a:lnSpc>
                <a:spcPts val="1661"/>
              </a:lnSpc>
              <a:spcBef>
                <a:spcPts val="83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Transporta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energía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eléctrica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suministrada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alta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tensión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por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un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sistema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46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generación</a:t>
            </a:r>
            <a:r>
              <a:rPr sz="1400" spc="46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47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grandes</a:t>
            </a:r>
            <a:r>
              <a:rPr sz="1400" spc="46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distancias</a:t>
            </a:r>
            <a:r>
              <a:rPr sz="1400" spc="46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hasta</a:t>
            </a:r>
            <a:r>
              <a:rPr sz="1400" spc="47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un</a:t>
            </a:r>
            <a:r>
              <a:rPr sz="1400" spc="46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sub</a:t>
            </a:r>
            <a:r>
              <a:rPr sz="1400" spc="46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spc="47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467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sub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transmisión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un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 distribución</a:t>
            </a:r>
            <a:r>
              <a:rPr sz="1400" spc="32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[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30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kV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</a:t>
            </a:r>
            <a:r>
              <a:rPr sz="1400" spc="5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&lt;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60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kV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52" dirty="0">
                <a:latin typeface="Arial" pitchFamily="34" charset="0"/>
                <a:cs typeface="Arial" pitchFamily="34" charset="0"/>
              </a:rPr>
              <a:t>]</a:t>
            </a:r>
            <a:endParaRPr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7775" y="7717631"/>
            <a:ext cx="4765588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1.4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Subestación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sub-transmisión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(alta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tensión).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3375" y="3526631"/>
            <a:ext cx="73152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0375" y="250031"/>
            <a:ext cx="9906000" cy="367775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lvl="1" indent="-466050" algn="just">
              <a:spcBef>
                <a:spcPts val="99"/>
              </a:spcBef>
              <a:buAutoNum type="arabicPeriod" startAt="3"/>
              <a:tabLst>
                <a:tab pos="479234" algn="l"/>
                <a:tab pos="479893" algn="l"/>
              </a:tabLst>
            </a:pPr>
            <a:r>
              <a:rPr sz="1400" b="1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b="1" spc="-47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DE</a:t>
            </a:r>
            <a:r>
              <a:rPr sz="1400" b="1" spc="-47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spc="-10" dirty="0">
                <a:latin typeface="Arial" pitchFamily="34" charset="0"/>
                <a:cs typeface="Arial" pitchFamily="34" charset="0"/>
              </a:rPr>
              <a:t>DISTRIBUCIÓN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marL="479234" marR="5274" algn="just">
              <a:spcBef>
                <a:spcPts val="1106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Instalaciones</a:t>
            </a:r>
            <a:r>
              <a:rPr sz="1400" spc="33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entrega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energía eléctrica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los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usuarios en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niveles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de </a:t>
            </a:r>
            <a:r>
              <a:rPr sz="1400" dirty="0">
                <a:latin typeface="Arial" pitchFamily="34" charset="0"/>
                <a:cs typeface="Arial" pitchFamily="34" charset="0"/>
              </a:rPr>
              <a:t>media</a:t>
            </a:r>
            <a:r>
              <a:rPr sz="1400" spc="17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y</a:t>
            </a:r>
            <a:r>
              <a:rPr sz="1400" spc="17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baja</a:t>
            </a:r>
            <a:r>
              <a:rPr sz="1400" spc="17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tensión.</a:t>
            </a:r>
            <a:r>
              <a:rPr sz="1400" spc="17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Este</a:t>
            </a:r>
            <a:r>
              <a:rPr sz="1400" spc="17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spc="18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se</a:t>
            </a:r>
            <a:r>
              <a:rPr sz="1400" spc="17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subdivide</a:t>
            </a:r>
            <a:r>
              <a:rPr sz="1400" spc="17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17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</a:t>
            </a:r>
            <a:r>
              <a:rPr sz="1400" spc="17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vez</a:t>
            </a:r>
            <a:r>
              <a:rPr sz="1400" spc="18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17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dos</a:t>
            </a:r>
            <a:r>
              <a:rPr sz="1400" spc="17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sub-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sistemas: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algn="just"/>
            <a:endParaRPr sz="1400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buFont typeface="Symbol"/>
              <a:buChar char=""/>
              <a:tabLst>
                <a:tab pos="667104" algn="l"/>
              </a:tabLst>
            </a:pPr>
            <a:r>
              <a:rPr sz="1400" b="1" dirty="0">
                <a:latin typeface="Arial" pitchFamily="34" charset="0"/>
                <a:cs typeface="Arial" pitchFamily="34" charset="0"/>
              </a:rPr>
              <a:t>Sub</a:t>
            </a:r>
            <a:r>
              <a:rPr sz="1400" b="1" spc="-52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b="1" spc="-42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de</a:t>
            </a:r>
            <a:r>
              <a:rPr sz="1400" b="1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distribución</a:t>
            </a:r>
            <a:r>
              <a:rPr sz="1400" b="1" spc="-47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spc="-10" dirty="0">
                <a:latin typeface="Arial" pitchFamily="34" charset="0"/>
                <a:cs typeface="Arial" pitchFamily="34" charset="0"/>
              </a:rPr>
              <a:t>primaria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479893" marR="5274" indent="-659" algn="just">
              <a:spcBef>
                <a:spcPts val="93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Transporta</a:t>
            </a:r>
            <a:r>
              <a:rPr sz="1400" spc="125" dirty="0">
                <a:latin typeface="Arial" pitchFamily="34" charset="0"/>
                <a:cs typeface="Arial" pitchFamily="34" charset="0"/>
              </a:rPr>
              <a:t>  </a:t>
            </a:r>
            <a:r>
              <a:rPr sz="1400" dirty="0">
                <a:latin typeface="Arial" pitchFamily="34" charset="0"/>
                <a:cs typeface="Arial" pitchFamily="34" charset="0"/>
              </a:rPr>
              <a:t>y</a:t>
            </a:r>
            <a:r>
              <a:rPr sz="1400" spc="13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distribuye</a:t>
            </a:r>
            <a:r>
              <a:rPr sz="1400" spc="12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12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energía</a:t>
            </a:r>
            <a:r>
              <a:rPr sz="1400" spc="13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eléctrica</a:t>
            </a:r>
            <a:r>
              <a:rPr sz="1400" spc="12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desde</a:t>
            </a:r>
            <a:r>
              <a:rPr sz="1400" spc="12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las</a:t>
            </a:r>
            <a:r>
              <a:rPr sz="1400" spc="118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subestaciones</a:t>
            </a:r>
            <a:r>
              <a:rPr sz="1400" spc="135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de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sub-</a:t>
            </a:r>
            <a:r>
              <a:rPr sz="1400" dirty="0">
                <a:latin typeface="Arial" pitchFamily="34" charset="0"/>
                <a:cs typeface="Arial" pitchFamily="34" charset="0"/>
              </a:rPr>
              <a:t>transmisión</a:t>
            </a:r>
            <a:r>
              <a:rPr sz="1400" spc="28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hasta</a:t>
            </a:r>
            <a:r>
              <a:rPr sz="1400" spc="30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las</a:t>
            </a:r>
            <a:r>
              <a:rPr sz="1400" spc="29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subestaciones</a:t>
            </a:r>
            <a:r>
              <a:rPr sz="1400" spc="29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29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distribución</a:t>
            </a:r>
            <a:r>
              <a:rPr sz="1400" spc="29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29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niveles</a:t>
            </a:r>
            <a:r>
              <a:rPr sz="1400" spc="29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de </a:t>
            </a:r>
            <a:r>
              <a:rPr sz="1400" dirty="0">
                <a:latin typeface="Arial" pitchFamily="34" charset="0"/>
                <a:cs typeface="Arial" pitchFamily="34" charset="0"/>
              </a:rPr>
              <a:t>media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tensión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[1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kV</a:t>
            </a:r>
            <a:r>
              <a:rPr sz="1400" spc="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</a:t>
            </a:r>
            <a:r>
              <a:rPr sz="1400" spc="8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&lt;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30</a:t>
            </a:r>
            <a:r>
              <a:rPr sz="1400" spc="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kV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],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siendo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los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más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empleados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nuestro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marL="479893" algn="just">
              <a:spcBef>
                <a:spcPts val="197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medio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10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KV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y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13.2</a:t>
            </a:r>
            <a:r>
              <a:rPr sz="1400" spc="-1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KV.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21"/>
              </a:spcBef>
            </a:pPr>
            <a:endParaRPr sz="1400">
              <a:latin typeface="Arial" pitchFamily="34" charset="0"/>
              <a:cs typeface="Arial" pitchFamily="34" charset="0"/>
            </a:endParaRPr>
          </a:p>
          <a:p>
            <a:pPr marL="479893" marR="5274" algn="just"/>
            <a:r>
              <a:rPr sz="1400" dirty="0">
                <a:latin typeface="Arial" pitchFamily="34" charset="0"/>
                <a:cs typeface="Arial" pitchFamily="34" charset="0"/>
              </a:rPr>
              <a:t>Las subestaciones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 distribución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operan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conjunto</a:t>
            </a:r>
            <a:r>
              <a:rPr sz="1400" spc="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con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estas</a:t>
            </a:r>
            <a:r>
              <a:rPr sz="1400" spc="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redes,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se </a:t>
            </a:r>
            <a:r>
              <a:rPr sz="1400" dirty="0">
                <a:latin typeface="Arial" pitchFamily="34" charset="0"/>
                <a:cs typeface="Arial" pitchFamily="34" charset="0"/>
              </a:rPr>
              <a:t>encargan</a:t>
            </a:r>
            <a:r>
              <a:rPr sz="1400" spc="40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40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40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interrupción,</a:t>
            </a:r>
            <a:r>
              <a:rPr sz="1400" spc="4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maniobra,</a:t>
            </a:r>
            <a:r>
              <a:rPr sz="1400" spc="40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protección</a:t>
            </a:r>
            <a:r>
              <a:rPr sz="1400" spc="4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tanto</a:t>
            </a:r>
            <a:r>
              <a:rPr sz="1400" spc="40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40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</a:t>
            </a:r>
            <a:r>
              <a:rPr sz="1400" spc="405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lado </a:t>
            </a:r>
            <a:r>
              <a:rPr sz="1400" dirty="0">
                <a:latin typeface="Arial" pitchFamily="34" charset="0"/>
                <a:cs typeface="Arial" pitchFamily="34" charset="0"/>
              </a:rPr>
              <a:t>primario</a:t>
            </a:r>
            <a:r>
              <a:rPr sz="1400" spc="13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como</a:t>
            </a:r>
            <a:r>
              <a:rPr sz="1400" spc="13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13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</a:t>
            </a:r>
            <a:r>
              <a:rPr sz="1400" spc="14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secundario,</a:t>
            </a:r>
            <a:r>
              <a:rPr sz="1400" spc="13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destinados</a:t>
            </a:r>
            <a:r>
              <a:rPr sz="1400" spc="13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13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14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transformación</a:t>
            </a:r>
            <a:r>
              <a:rPr sz="1400" spc="13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140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una </a:t>
            </a:r>
            <a:r>
              <a:rPr sz="1400" dirty="0">
                <a:latin typeface="Arial" pitchFamily="34" charset="0"/>
                <a:cs typeface="Arial" pitchFamily="34" charset="0"/>
              </a:rPr>
              <a:t>tensión</a:t>
            </a:r>
            <a:r>
              <a:rPr sz="1400" spc="-4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nominal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distribución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primaria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una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secundaria.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algn="just"/>
            <a:endParaRPr sz="1400" b="1">
              <a:latin typeface="Arial" pitchFamily="34" charset="0"/>
              <a:cs typeface="Arial" pitchFamily="34" charset="0"/>
            </a:endParaRPr>
          </a:p>
          <a:p>
            <a:pPr marL="666445" lvl="2" indent="-187211" algn="just">
              <a:buFont typeface="Symbol"/>
              <a:buChar char=""/>
              <a:tabLst>
                <a:tab pos="667104" algn="l"/>
              </a:tabLst>
            </a:pPr>
            <a:r>
              <a:rPr sz="1400" b="1" dirty="0">
                <a:latin typeface="Arial" pitchFamily="34" charset="0"/>
                <a:cs typeface="Arial" pitchFamily="34" charset="0"/>
              </a:rPr>
              <a:t>Sub</a:t>
            </a:r>
            <a:r>
              <a:rPr sz="1400" b="1" spc="-52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b="1" spc="-42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de</a:t>
            </a:r>
            <a:r>
              <a:rPr sz="1400" b="1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distribución</a:t>
            </a:r>
            <a:r>
              <a:rPr sz="1400" b="1" spc="-47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spc="-10" dirty="0">
                <a:latin typeface="Arial" pitchFamily="34" charset="0"/>
                <a:cs typeface="Arial" pitchFamily="34" charset="0"/>
              </a:rPr>
              <a:t>secundaria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479893" algn="just">
              <a:spcBef>
                <a:spcPts val="280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Transporta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y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distribuye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energía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eléctrica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baja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tensión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abonados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latin typeface="Arial" pitchFamily="34" charset="0"/>
                <a:cs typeface="Arial" pitchFamily="34" charset="0"/>
              </a:rPr>
              <a:t>de</a:t>
            </a:r>
            <a:r>
              <a:rPr sz="1400" spc="-31">
                <a:latin typeface="Arial" pitchFamily="34" charset="0"/>
                <a:cs typeface="Arial" pitchFamily="34" charset="0"/>
              </a:rPr>
              <a:t> </a:t>
            </a:r>
            <a:r>
              <a:rPr sz="1400" spc="-26" smtClean="0">
                <a:latin typeface="Arial" pitchFamily="34" charset="0"/>
                <a:cs typeface="Arial" pitchFamily="34" charset="0"/>
              </a:rPr>
              <a:t>la</a:t>
            </a:r>
            <a:r>
              <a:rPr lang="es-ES" sz="1400" spc="-26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400" smtClean="0">
                <a:latin typeface="Arial" pitchFamily="34" charset="0"/>
                <a:cs typeface="Arial" pitchFamily="34" charset="0"/>
              </a:rPr>
              <a:t>empresa</a:t>
            </a:r>
            <a:r>
              <a:rPr sz="1400" spc="31" smtClean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concesionaria</a:t>
            </a:r>
            <a:r>
              <a:rPr sz="1400" spc="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electricidad,</a:t>
            </a:r>
            <a:r>
              <a:rPr sz="1400" spc="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pequeñas</a:t>
            </a:r>
            <a:r>
              <a:rPr sz="1400" spc="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industrias,</a:t>
            </a:r>
            <a:r>
              <a:rPr sz="1400" spc="31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instalaciones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alumbrado</a:t>
            </a:r>
            <a:r>
              <a:rPr sz="14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publico</a:t>
            </a:r>
            <a:r>
              <a:rPr sz="14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y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otros</a:t>
            </a:r>
            <a:r>
              <a:rPr sz="1400" spc="-2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usuarios.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[U</a:t>
            </a:r>
            <a:r>
              <a:rPr sz="14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&lt;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1</a:t>
            </a:r>
            <a:r>
              <a:rPr sz="14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kV</a:t>
            </a:r>
            <a:r>
              <a:rPr sz="14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52" dirty="0">
                <a:latin typeface="Arial" pitchFamily="34" charset="0"/>
                <a:cs typeface="Arial" pitchFamily="34" charset="0"/>
              </a:rPr>
              <a:t>]</a:t>
            </a:r>
            <a:endParaRPr sz="1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9086" y="4351849"/>
            <a:ext cx="3370806" cy="20142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07532" y="4291675"/>
            <a:ext cx="4028642" cy="3137654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42"/>
              </a:spcBef>
            </a:pPr>
            <a:endParaRPr sz="1700">
              <a:latin typeface="Times New Roman"/>
              <a:cs typeface="Times New Roman"/>
            </a:endParaRPr>
          </a:p>
          <a:p>
            <a:pPr marL="1133813" marR="182597" indent="-943964">
              <a:lnSpc>
                <a:spcPct val="120600"/>
              </a:lnSpc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1.5a.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Red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distribución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primaria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52" dirty="0">
                <a:latin typeface="Tahoma"/>
                <a:cs typeface="Tahoma"/>
              </a:rPr>
              <a:t>y </a:t>
            </a:r>
            <a:r>
              <a:rPr sz="900" b="1" spc="-10" dirty="0">
                <a:latin typeface="Tahoma"/>
                <a:cs typeface="Tahoma"/>
              </a:rPr>
              <a:t>secundaria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7725" y="4351850"/>
            <a:ext cx="3189069" cy="204313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736176" y="4291676"/>
            <a:ext cx="3905818" cy="3171894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370467" marR="187870" indent="-176005">
              <a:lnSpc>
                <a:spcPct val="120600"/>
              </a:lnSpc>
              <a:spcBef>
                <a:spcPts val="950"/>
              </a:spcBef>
            </a:pPr>
            <a:r>
              <a:rPr sz="900" b="1" smtClean="0">
                <a:latin typeface="Tahoma"/>
                <a:cs typeface="Tahoma"/>
              </a:rPr>
              <a:t>Figura</a:t>
            </a:r>
            <a:r>
              <a:rPr sz="900" b="1" spc="-26" smtClean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1.5b.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Red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distribución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primaria </a:t>
            </a:r>
            <a:r>
              <a:rPr sz="900" b="1" dirty="0">
                <a:latin typeface="Tahoma"/>
                <a:cs typeface="Tahoma"/>
              </a:rPr>
              <a:t>(armado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para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cambio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dirección)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60375" y="402431"/>
            <a:ext cx="10058400" cy="256206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lvl="1" indent="-466050" algn="just">
              <a:spcBef>
                <a:spcPts val="99"/>
              </a:spcBef>
              <a:buAutoNum type="arabicPeriod" startAt="4"/>
              <a:tabLst>
                <a:tab pos="479234" algn="l"/>
                <a:tab pos="479893" algn="l"/>
              </a:tabLst>
            </a:pPr>
            <a:r>
              <a:rPr sz="1400" b="1" dirty="0">
                <a:latin typeface="Arial" pitchFamily="34" charset="0"/>
                <a:cs typeface="Arial" pitchFamily="34" charset="0"/>
              </a:rPr>
              <a:t>SISTEMA</a:t>
            </a:r>
            <a:r>
              <a:rPr sz="1400" b="1" spc="-47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dirty="0">
                <a:latin typeface="Arial" pitchFamily="34" charset="0"/>
                <a:cs typeface="Arial" pitchFamily="34" charset="0"/>
              </a:rPr>
              <a:t>DE</a:t>
            </a:r>
            <a:r>
              <a:rPr sz="1400" b="1" spc="-47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spc="-10" dirty="0">
                <a:latin typeface="Arial" pitchFamily="34" charset="0"/>
                <a:cs typeface="Arial" pitchFamily="34" charset="0"/>
              </a:rPr>
              <a:t>UTILIZACIÓN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marL="479234" marR="5274" algn="just">
              <a:spcBef>
                <a:spcPts val="1106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Instalaciones</a:t>
            </a:r>
            <a:r>
              <a:rPr sz="1400" spc="15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que</a:t>
            </a:r>
            <a:r>
              <a:rPr sz="1400" spc="15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llevan</a:t>
            </a:r>
            <a:r>
              <a:rPr sz="1400" spc="15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15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energía</a:t>
            </a:r>
            <a:r>
              <a:rPr sz="1400" spc="16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eléctrica</a:t>
            </a:r>
            <a:r>
              <a:rPr sz="1400" spc="15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desde</a:t>
            </a:r>
            <a:r>
              <a:rPr sz="1400" spc="16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el</a:t>
            </a:r>
            <a:r>
              <a:rPr sz="1400" spc="15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punto</a:t>
            </a:r>
            <a:r>
              <a:rPr sz="1400" spc="15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151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entrega </a:t>
            </a:r>
            <a:r>
              <a:rPr sz="1400" dirty="0">
                <a:latin typeface="Arial" pitchFamily="34" charset="0"/>
                <a:cs typeface="Arial" pitchFamily="34" charset="0"/>
              </a:rPr>
              <a:t>(medidor</a:t>
            </a:r>
            <a:r>
              <a:rPr sz="1400" spc="78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8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energía),</a:t>
            </a:r>
            <a:r>
              <a:rPr sz="1400" spc="78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al</a:t>
            </a:r>
            <a:r>
              <a:rPr sz="1400" spc="9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tablero</a:t>
            </a:r>
            <a:r>
              <a:rPr sz="1400" spc="8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8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distribución</a:t>
            </a:r>
            <a:r>
              <a:rPr sz="1400" spc="8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y</a:t>
            </a:r>
            <a:r>
              <a:rPr sz="1400" spc="8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los</a:t>
            </a:r>
            <a:r>
              <a:rPr sz="1400" spc="78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diferentes</a:t>
            </a:r>
            <a:r>
              <a:rPr sz="1400" spc="83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circuitos </a:t>
            </a:r>
            <a:r>
              <a:rPr sz="1400" dirty="0">
                <a:latin typeface="Arial" pitchFamily="34" charset="0"/>
                <a:cs typeface="Arial" pitchFamily="34" charset="0"/>
              </a:rPr>
              <a:t>derivados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que</a:t>
            </a:r>
            <a:r>
              <a:rPr sz="1400" spc="-4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forman</a:t>
            </a:r>
            <a:r>
              <a:rPr sz="1400" spc="-4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parte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47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las</a:t>
            </a:r>
            <a:r>
              <a:rPr sz="1400" spc="-4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instalaciones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interiores.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algn="just"/>
            <a:endParaRPr sz="140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21"/>
              </a:spcBef>
            </a:pPr>
            <a:endParaRPr sz="1400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400" b="1" spc="-10" dirty="0">
                <a:latin typeface="Arial" pitchFamily="34" charset="0"/>
                <a:cs typeface="Arial" pitchFamily="34" charset="0"/>
              </a:rPr>
              <a:t>Conexiones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479234" marR="7910" algn="just">
              <a:spcBef>
                <a:spcPts val="5"/>
              </a:spcBef>
            </a:pPr>
            <a:r>
              <a:rPr sz="1400" dirty="0">
                <a:latin typeface="Arial" pitchFamily="34" charset="0"/>
                <a:cs typeface="Arial" pitchFamily="34" charset="0"/>
              </a:rPr>
              <a:t>Elementos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para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alimentación</a:t>
            </a:r>
            <a:r>
              <a:rPr sz="1400" spc="35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los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suministros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 energía</a:t>
            </a:r>
            <a:r>
              <a:rPr sz="1400" spc="-5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eléctrica, </a:t>
            </a:r>
            <a:r>
              <a:rPr sz="1400" dirty="0">
                <a:latin typeface="Arial" pitchFamily="34" charset="0"/>
                <a:cs typeface="Arial" pitchFamily="34" charset="0"/>
              </a:rPr>
              <a:t>destinados</a:t>
            </a:r>
            <a:r>
              <a:rPr sz="1400" spc="-31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a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los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usuarios.</a:t>
            </a:r>
            <a:endParaRPr sz="140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5"/>
              </a:spcBef>
            </a:pPr>
            <a:endParaRPr sz="1400">
              <a:latin typeface="Arial" pitchFamily="34" charset="0"/>
              <a:cs typeface="Arial" pitchFamily="34" charset="0"/>
            </a:endParaRPr>
          </a:p>
          <a:p>
            <a:pPr marL="666445" lvl="2" indent="-187870" algn="just">
              <a:buFont typeface="Symbol"/>
              <a:buChar char=""/>
              <a:tabLst>
                <a:tab pos="667104" algn="l"/>
              </a:tabLst>
            </a:pPr>
            <a:r>
              <a:rPr sz="1400" b="1" dirty="0">
                <a:latin typeface="Arial" pitchFamily="34" charset="0"/>
                <a:cs typeface="Arial" pitchFamily="34" charset="0"/>
              </a:rPr>
              <a:t>Acometida</a:t>
            </a:r>
            <a:r>
              <a:rPr sz="1400" b="1" spc="-78" dirty="0">
                <a:latin typeface="Arial" pitchFamily="34" charset="0"/>
                <a:cs typeface="Arial" pitchFamily="34" charset="0"/>
              </a:rPr>
              <a:t> </a:t>
            </a:r>
            <a:r>
              <a:rPr sz="1400" b="1" spc="-10" dirty="0">
                <a:latin typeface="Arial" pitchFamily="34" charset="0"/>
                <a:cs typeface="Arial" pitchFamily="34" charset="0"/>
              </a:rPr>
              <a:t>domiciliaria</a:t>
            </a:r>
            <a:endParaRPr sz="1400" b="1">
              <a:latin typeface="Arial" pitchFamily="34" charset="0"/>
              <a:cs typeface="Arial" pitchFamily="34" charset="0"/>
            </a:endParaRPr>
          </a:p>
          <a:p>
            <a:pPr marL="479234" algn="just">
              <a:spcBef>
                <a:spcPts val="280"/>
              </a:spcBef>
              <a:tabLst>
                <a:tab pos="4634130" algn="l"/>
              </a:tabLst>
            </a:pPr>
            <a:r>
              <a:rPr sz="1400" dirty="0">
                <a:latin typeface="Arial" pitchFamily="34" charset="0"/>
                <a:cs typeface="Arial" pitchFamily="34" charset="0"/>
              </a:rPr>
              <a:t>Parte</a:t>
            </a:r>
            <a:r>
              <a:rPr sz="1400" spc="13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12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13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instalación</a:t>
            </a:r>
            <a:r>
              <a:rPr sz="1400" spc="12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13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una</a:t>
            </a:r>
            <a:r>
              <a:rPr sz="1400" spc="125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conexión,</a:t>
            </a:r>
            <a:r>
              <a:rPr sz="1400" spc="130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comprendida</a:t>
            </a:r>
            <a:r>
              <a:rPr sz="1400" spc="130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desde</a:t>
            </a:r>
            <a:r>
              <a:rPr sz="1400" dirty="0">
                <a:latin typeface="Arial" pitchFamily="34" charset="0"/>
                <a:cs typeface="Arial" pitchFamily="34" charset="0"/>
              </a:rPr>
              <a:t>	la</a:t>
            </a:r>
            <a:r>
              <a:rPr sz="1400" spc="161" dirty="0"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latin typeface="Arial" pitchFamily="34" charset="0"/>
                <a:cs typeface="Arial" pitchFamily="34" charset="0"/>
              </a:rPr>
              <a:t>red</a:t>
            </a:r>
            <a:r>
              <a:rPr sz="1400" spc="161">
                <a:latin typeface="Arial" pitchFamily="34" charset="0"/>
                <a:cs typeface="Arial" pitchFamily="34" charset="0"/>
              </a:rPr>
              <a:t> </a:t>
            </a:r>
            <a:r>
              <a:rPr sz="1400" spc="-26" smtClean="0">
                <a:latin typeface="Arial" pitchFamily="34" charset="0"/>
                <a:cs typeface="Arial" pitchFamily="34" charset="0"/>
              </a:rPr>
              <a:t>de</a:t>
            </a:r>
            <a:r>
              <a:rPr lang="es-ES" sz="1400" spc="-26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400" spc="-10" smtClean="0">
                <a:latin typeface="Arial" pitchFamily="34" charset="0"/>
                <a:cs typeface="Arial" pitchFamily="34" charset="0"/>
              </a:rPr>
              <a:t>distribución</a:t>
            </a:r>
            <a:r>
              <a:rPr sz="1400" dirty="0">
                <a:latin typeface="Arial" pitchFamily="34" charset="0"/>
                <a:cs typeface="Arial" pitchFamily="34" charset="0"/>
              </a:rPr>
              <a:t>	secundaria</a:t>
            </a:r>
            <a:r>
              <a:rPr sz="1400" spc="34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hasta</a:t>
            </a:r>
            <a:r>
              <a:rPr sz="1400" spc="34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las</a:t>
            </a:r>
            <a:r>
              <a:rPr sz="1400" spc="332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bornes</a:t>
            </a:r>
            <a:r>
              <a:rPr sz="1400" spc="348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34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entrada</a:t>
            </a:r>
            <a:r>
              <a:rPr sz="1400" spc="35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34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la</a:t>
            </a:r>
            <a:r>
              <a:rPr sz="1400" spc="353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caja</a:t>
            </a:r>
            <a:r>
              <a:rPr sz="1400" spc="348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26" dirty="0">
                <a:latin typeface="Arial" pitchFamily="34" charset="0"/>
                <a:cs typeface="Arial" pitchFamily="34" charset="0"/>
              </a:rPr>
              <a:t>del </a:t>
            </a:r>
            <a:r>
              <a:rPr sz="1400" dirty="0">
                <a:latin typeface="Arial" pitchFamily="34" charset="0"/>
                <a:cs typeface="Arial" pitchFamily="34" charset="0"/>
              </a:rPr>
              <a:t>medidor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latin typeface="Arial" pitchFamily="34" charset="0"/>
                <a:cs typeface="Arial" pitchFamily="34" charset="0"/>
              </a:rPr>
              <a:t>de</a:t>
            </a:r>
            <a:r>
              <a:rPr sz="1400" spc="-36" dirty="0"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latin typeface="Arial" pitchFamily="34" charset="0"/>
                <a:cs typeface="Arial" pitchFamily="34" charset="0"/>
              </a:rPr>
              <a:t>energía.</a:t>
            </a:r>
            <a:endParaRPr sz="1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0175" y="3374231"/>
            <a:ext cx="5638800" cy="307803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17234" y="6523050"/>
            <a:ext cx="2842248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1.6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Acometida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domiciliaria.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4175" y="326231"/>
            <a:ext cx="10058400" cy="91340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400" b="1" dirty="0">
                <a:latin typeface="Tahoma"/>
                <a:cs typeface="Tahoma"/>
              </a:rPr>
              <a:t>TENSIONES</a:t>
            </a:r>
            <a:r>
              <a:rPr sz="1400" b="1" spc="-21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16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DISTRIBUCIÓN SECUNDARIA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L="386947" marR="5274">
              <a:lnSpc>
                <a:spcPct val="114199"/>
              </a:lnSpc>
              <a:spcBef>
                <a:spcPts val="5"/>
              </a:spcBef>
            </a:pPr>
            <a:r>
              <a:rPr sz="1400" dirty="0">
                <a:latin typeface="Tahoma"/>
                <a:cs typeface="Tahoma"/>
              </a:rPr>
              <a:t>Los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niveles</a:t>
            </a:r>
            <a:r>
              <a:rPr sz="1400" spc="16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tensión</a:t>
            </a:r>
            <a:r>
              <a:rPr sz="1400" spc="16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aprobados</a:t>
            </a:r>
            <a:r>
              <a:rPr sz="1400" spc="16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para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sistemas</a:t>
            </a:r>
            <a:r>
              <a:rPr sz="1400" spc="16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distribución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secundaria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abastecen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servicios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públicos,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son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indicados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Tabla</a:t>
            </a:r>
            <a:r>
              <a:rPr sz="1400" spc="-47" dirty="0">
                <a:latin typeface="Tahoma"/>
                <a:cs typeface="Tahoma"/>
              </a:rPr>
              <a:t> </a:t>
            </a:r>
            <a:r>
              <a:rPr sz="1400" dirty="0">
                <a:latin typeface="Arial"/>
                <a:cs typeface="Arial"/>
              </a:rPr>
              <a:t>4-</a:t>
            </a:r>
            <a:r>
              <a:rPr sz="1400" spc="-26" dirty="0">
                <a:latin typeface="Arial"/>
                <a:cs typeface="Arial"/>
              </a:rPr>
              <a:t> </a:t>
            </a:r>
            <a:r>
              <a:rPr sz="1400" spc="-52" dirty="0"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6575" y="3145631"/>
            <a:ext cx="9982200" cy="142632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800"/>
              </a:lnSpc>
              <a:spcBef>
                <a:spcPts val="104"/>
              </a:spcBef>
            </a:pPr>
            <a:r>
              <a:rPr sz="1400" dirty="0">
                <a:latin typeface="Tahoma"/>
                <a:cs typeface="Tahoma"/>
              </a:rPr>
              <a:t>Las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tensiones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emplearán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serán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tales</a:t>
            </a:r>
            <a:r>
              <a:rPr sz="1400" spc="21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permitan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adoptar</a:t>
            </a:r>
            <a:r>
              <a:rPr sz="1400" spc="212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los </a:t>
            </a:r>
            <a:r>
              <a:rPr sz="1400" dirty="0">
                <a:latin typeface="Tahoma"/>
                <a:cs typeface="Tahoma"/>
              </a:rPr>
              <a:t>sistemas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 corriente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alterna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trifásica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60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Hz,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cuatro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conductores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52" dirty="0">
                <a:latin typeface="Tahoma"/>
                <a:cs typeface="Tahoma"/>
              </a:rPr>
              <a:t>a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tensión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nominal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380/220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V,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neutro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tierra,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tres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conductores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tensión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nominal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spc="-21" dirty="0">
                <a:latin typeface="Tahoma"/>
                <a:cs typeface="Tahoma"/>
              </a:rPr>
              <a:t>220V.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400">
              <a:latin typeface="Tahoma"/>
              <a:cs typeface="Tahoma"/>
            </a:endParaRPr>
          </a:p>
          <a:p>
            <a:pPr marL="13184" algn="just"/>
            <a:r>
              <a:rPr sz="1400" dirty="0">
                <a:latin typeface="Tahoma"/>
                <a:cs typeface="Tahoma"/>
              </a:rPr>
              <a:t>Tensión</a:t>
            </a:r>
            <a:r>
              <a:rPr sz="1400" spc="-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trifásica</a:t>
            </a:r>
            <a:r>
              <a:rPr sz="1400" spc="-67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380/220V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400">
              <a:latin typeface="Tahoma"/>
              <a:cs typeface="Tahoma"/>
            </a:endParaRPr>
          </a:p>
          <a:p>
            <a:pPr marL="13184" marR="5274" algn="just">
              <a:lnSpc>
                <a:spcPct val="120900"/>
              </a:lnSpc>
            </a:pPr>
            <a:r>
              <a:rPr sz="1400" dirty="0">
                <a:latin typeface="Tahoma"/>
                <a:cs typeface="Tahoma"/>
              </a:rPr>
              <a:t>Si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tienen</a:t>
            </a:r>
            <a:r>
              <a:rPr sz="1400" spc="18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tres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conductores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8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igual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diferente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calibre,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tal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como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se </a:t>
            </a:r>
            <a:r>
              <a:rPr sz="1400" dirty="0">
                <a:latin typeface="Tahoma"/>
                <a:cs typeface="Tahoma"/>
              </a:rPr>
              <a:t>muestra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figura: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355975" y="1240631"/>
            <a:ext cx="3985881" cy="1879091"/>
            <a:chOff x="2636392" y="2449702"/>
            <a:chExt cx="2781935" cy="247459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7452" y="2623791"/>
              <a:ext cx="2508085" cy="223820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639567" y="2452877"/>
              <a:ext cx="2775585" cy="2468245"/>
            </a:xfrm>
            <a:custGeom>
              <a:avLst/>
              <a:gdLst/>
              <a:ahLst/>
              <a:cxnLst/>
              <a:rect l="l" t="t" r="r" b="b"/>
              <a:pathLst>
                <a:path w="2775585" h="2468245">
                  <a:moveTo>
                    <a:pt x="0" y="0"/>
                  </a:moveTo>
                  <a:lnTo>
                    <a:pt x="2775204" y="0"/>
                  </a:lnTo>
                  <a:lnTo>
                    <a:pt x="2775204" y="2468118"/>
                  </a:lnTo>
                  <a:lnTo>
                    <a:pt x="0" y="2468118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7"/>
          <p:cNvSpPr txBox="1"/>
          <p:nvPr/>
        </p:nvSpPr>
        <p:spPr>
          <a:xfrm>
            <a:off x="4879975" y="7489031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1.7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3" name="object 9"/>
          <p:cNvGrpSpPr/>
          <p:nvPr/>
        </p:nvGrpSpPr>
        <p:grpSpPr>
          <a:xfrm>
            <a:off x="3279775" y="4822031"/>
            <a:ext cx="3944845" cy="2613947"/>
            <a:chOff x="2153221" y="1480375"/>
            <a:chExt cx="3095625" cy="3442335"/>
          </a:xfrm>
        </p:grpSpPr>
        <p:pic>
          <p:nvPicPr>
            <p:cNvPr id="14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2373" y="1713734"/>
              <a:ext cx="2533110" cy="3204210"/>
            </a:xfrm>
            <a:prstGeom prst="rect">
              <a:avLst/>
            </a:prstGeom>
          </p:spPr>
        </p:pic>
        <p:sp>
          <p:nvSpPr>
            <p:cNvPr id="15" name="object 11"/>
            <p:cNvSpPr/>
            <p:nvPr/>
          </p:nvSpPr>
          <p:spPr>
            <a:xfrm>
              <a:off x="2157983" y="1485138"/>
              <a:ext cx="3086100" cy="3432810"/>
            </a:xfrm>
            <a:custGeom>
              <a:avLst/>
              <a:gdLst/>
              <a:ahLst/>
              <a:cxnLst/>
              <a:rect l="l" t="t" r="r" b="b"/>
              <a:pathLst>
                <a:path w="3086100" h="3432810">
                  <a:moveTo>
                    <a:pt x="0" y="3432809"/>
                  </a:moveTo>
                  <a:lnTo>
                    <a:pt x="3086099" y="3432809"/>
                  </a:lnTo>
                  <a:lnTo>
                    <a:pt x="3086099" y="0"/>
                  </a:lnTo>
                  <a:lnTo>
                    <a:pt x="0" y="0"/>
                  </a:lnTo>
                  <a:lnTo>
                    <a:pt x="0" y="343280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15 Rectángulo"/>
          <p:cNvSpPr/>
          <p:nvPr/>
        </p:nvSpPr>
        <p:spPr>
          <a:xfrm>
            <a:off x="460376" y="4974431"/>
            <a:ext cx="2743200" cy="1367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84" marR="5274" algn="just">
              <a:lnSpc>
                <a:spcPct val="120900"/>
              </a:lnSpc>
              <a:spcBef>
                <a:spcPts val="104"/>
              </a:spcBef>
            </a:pPr>
            <a:r>
              <a:rPr lang="es-AR" sz="1400" dirty="0" smtClean="0">
                <a:latin typeface="Tahoma"/>
                <a:cs typeface="Tahoma"/>
              </a:rPr>
              <a:t>Se</a:t>
            </a:r>
            <a:r>
              <a:rPr lang="es-AR" sz="1400" spc="13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dice</a:t>
            </a:r>
            <a:r>
              <a:rPr lang="es-AR" sz="1400" spc="13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así,</a:t>
            </a:r>
            <a:r>
              <a:rPr lang="es-AR" sz="1400" spc="14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</a:t>
            </a:r>
            <a:r>
              <a:rPr lang="es-AR" sz="1400" spc="14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aquella</a:t>
            </a:r>
            <a:r>
              <a:rPr lang="es-AR" sz="1400" spc="14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tensión</a:t>
            </a:r>
            <a:r>
              <a:rPr lang="es-AR" sz="1400" spc="14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que</a:t>
            </a:r>
            <a:r>
              <a:rPr lang="es-AR" sz="1400" spc="14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se</a:t>
            </a:r>
            <a:r>
              <a:rPr lang="es-AR" sz="1400" spc="14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obtiene</a:t>
            </a:r>
            <a:r>
              <a:rPr lang="es-AR" sz="1400" spc="14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directamente</a:t>
            </a:r>
            <a:r>
              <a:rPr lang="es-AR" sz="1400" spc="13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14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una</a:t>
            </a:r>
            <a:r>
              <a:rPr lang="es-AR" sz="1400" spc="14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fase</a:t>
            </a:r>
            <a:r>
              <a:rPr lang="es-AR" sz="1400" spc="13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viva</a:t>
            </a:r>
            <a:r>
              <a:rPr lang="es-AR" sz="1400" spc="145" dirty="0" smtClean="0">
                <a:latin typeface="Tahoma"/>
                <a:cs typeface="Tahoma"/>
              </a:rPr>
              <a:t> </a:t>
            </a:r>
            <a:r>
              <a:rPr lang="es-AR" sz="1400" spc="-52" dirty="0" smtClean="0">
                <a:latin typeface="Tahoma"/>
                <a:cs typeface="Tahoma"/>
              </a:rPr>
              <a:t>y </a:t>
            </a:r>
            <a:r>
              <a:rPr lang="es-AR" sz="1400" dirty="0" smtClean="0">
                <a:latin typeface="Tahoma"/>
                <a:cs typeface="Tahoma"/>
              </a:rPr>
              <a:t>otra</a:t>
            </a:r>
            <a:r>
              <a:rPr lang="es-AR" sz="1400" spc="-2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fase</a:t>
            </a:r>
            <a:r>
              <a:rPr lang="es-AR" sz="1400" spc="-3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viva</a:t>
            </a:r>
            <a:r>
              <a:rPr lang="es-AR" sz="1400" spc="-3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(380V)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</a:t>
            </a:r>
            <a:r>
              <a:rPr lang="es-AR" sz="1400" spc="-3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entre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una</a:t>
            </a:r>
            <a:r>
              <a:rPr lang="es-AR" sz="1400" spc="-2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fase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y</a:t>
            </a:r>
            <a:r>
              <a:rPr lang="es-AR" sz="1400" spc="-2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neutro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(220V)</a:t>
            </a:r>
            <a:r>
              <a:rPr lang="es-AR" sz="1400" spc="-21" dirty="0" smtClean="0">
                <a:latin typeface="Tahoma"/>
                <a:cs typeface="Tahoma"/>
              </a:rPr>
              <a:t> </a:t>
            </a:r>
            <a:r>
              <a:rPr lang="es-AR" sz="1400" spc="-52" dirty="0" smtClean="0">
                <a:latin typeface="Tahoma"/>
                <a:cs typeface="Tahoma"/>
              </a:rPr>
              <a:t>.</a:t>
            </a:r>
            <a:endParaRPr lang="es-AR" sz="1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07975" y="326231"/>
            <a:ext cx="10134600" cy="564677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algn="just"/>
            <a:r>
              <a:rPr sz="1400" b="1" smtClean="0">
                <a:latin typeface="Tahoma"/>
                <a:cs typeface="Tahoma"/>
              </a:rPr>
              <a:t>Tratamiento</a:t>
            </a:r>
            <a:r>
              <a:rPr sz="1400" b="1" spc="-47" smtClean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del</a:t>
            </a:r>
            <a:r>
              <a:rPr sz="1400" b="1" spc="-47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neutro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400">
              <a:latin typeface="Tahoma"/>
              <a:cs typeface="Tahoma"/>
            </a:endParaRPr>
          </a:p>
          <a:p>
            <a:pPr marL="13184" algn="just"/>
            <a:r>
              <a:rPr sz="1400" b="1" dirty="0">
                <a:latin typeface="Tahoma"/>
                <a:cs typeface="Tahoma"/>
              </a:rPr>
              <a:t>Según</a:t>
            </a:r>
            <a:r>
              <a:rPr sz="1400" b="1" spc="-42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el</a:t>
            </a:r>
            <a:r>
              <a:rPr sz="1400" b="1" spc="-3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CNE</a:t>
            </a:r>
            <a:r>
              <a:rPr sz="1400" b="1" spc="-3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Utilización</a:t>
            </a:r>
            <a:r>
              <a:rPr sz="1400" b="1" spc="-42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tenemos</a:t>
            </a:r>
            <a:r>
              <a:rPr sz="1400" b="1" spc="-36" dirty="0">
                <a:latin typeface="Tahoma"/>
                <a:cs typeface="Tahoma"/>
              </a:rPr>
              <a:t> </a:t>
            </a:r>
            <a:r>
              <a:rPr sz="1400" b="1" spc="-21" dirty="0">
                <a:latin typeface="Tahoma"/>
                <a:cs typeface="Tahoma"/>
              </a:rPr>
              <a:t>que:</a:t>
            </a:r>
            <a:endParaRPr sz="1400">
              <a:latin typeface="Tahoma"/>
              <a:cs typeface="Tahoma"/>
            </a:endParaRPr>
          </a:p>
          <a:p>
            <a:pPr marL="13184" marR="5933" algn="just">
              <a:lnSpc>
                <a:spcPct val="120700"/>
              </a:lnSpc>
              <a:spcBef>
                <a:spcPts val="5"/>
              </a:spcBef>
            </a:pPr>
            <a:r>
              <a:rPr sz="1400" dirty="0">
                <a:latin typeface="Tahoma"/>
                <a:cs typeface="Tahoma"/>
              </a:rPr>
              <a:t>Para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tratamiento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del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neutro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debemos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referirnos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al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Código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spc="-10" dirty="0">
                <a:latin typeface="Tahoma"/>
                <a:cs typeface="Tahoma"/>
              </a:rPr>
              <a:t>Utilización </a:t>
            </a:r>
            <a:r>
              <a:rPr sz="1400" b="1" dirty="0">
                <a:latin typeface="Tahoma"/>
                <a:cs typeface="Tahoma"/>
              </a:rPr>
              <a:t>Conductor</a:t>
            </a:r>
            <a:r>
              <a:rPr sz="1400" b="1" spc="1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neutro:</a:t>
            </a:r>
            <a:r>
              <a:rPr sz="1400" b="1" spc="1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Conductor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conectado</a:t>
            </a:r>
            <a:r>
              <a:rPr sz="1400" spc="1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</a:t>
            </a:r>
            <a:r>
              <a:rPr sz="1400" spc="1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punto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neutro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sistema</a:t>
            </a:r>
            <a:r>
              <a:rPr sz="1400" spc="125" dirty="0">
                <a:latin typeface="Tahoma"/>
                <a:cs typeface="Tahoma"/>
              </a:rPr>
              <a:t> </a:t>
            </a:r>
            <a:r>
              <a:rPr sz="1400" spc="-52" dirty="0">
                <a:latin typeface="Tahoma"/>
                <a:cs typeface="Tahoma"/>
              </a:rPr>
              <a:t>y </a:t>
            </a:r>
            <a:r>
              <a:rPr sz="1400" dirty="0">
                <a:latin typeface="Tahoma"/>
                <a:cs typeface="Tahoma"/>
              </a:rPr>
              <a:t>capaz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contribuir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transmisión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energía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eléctrica.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4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</a:pPr>
            <a:r>
              <a:rPr sz="1400" b="1" spc="-10" dirty="0">
                <a:latin typeface="Tahoma"/>
                <a:cs typeface="Tahoma"/>
              </a:rPr>
              <a:t>Tensiones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400">
              <a:latin typeface="Tahoma"/>
              <a:cs typeface="Tahoma"/>
            </a:endParaRPr>
          </a:p>
          <a:p>
            <a:pPr marL="13184"/>
            <a:r>
              <a:rPr sz="1400" b="1" spc="-10" dirty="0">
                <a:latin typeface="Tahoma"/>
                <a:cs typeface="Tahoma"/>
              </a:rPr>
              <a:t>020-</a:t>
            </a:r>
            <a:r>
              <a:rPr sz="1400" b="1" dirty="0">
                <a:latin typeface="Tahoma"/>
                <a:cs typeface="Tahoma"/>
              </a:rPr>
              <a:t>500</a:t>
            </a:r>
            <a:r>
              <a:rPr sz="1400" b="1" spc="-3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Alimentación</a:t>
            </a:r>
            <a:r>
              <a:rPr sz="1400" b="1" spc="-3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Desde</a:t>
            </a:r>
            <a:r>
              <a:rPr sz="1400" b="1" spc="-3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Redes</a:t>
            </a:r>
            <a:r>
              <a:rPr sz="1400" b="1" spc="-31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52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Servicio</a:t>
            </a:r>
            <a:r>
              <a:rPr sz="1400" b="1" spc="-3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Público</a:t>
            </a:r>
            <a:r>
              <a:rPr sz="1400" b="1" spc="-31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6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Electricidad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400">
              <a:latin typeface="Tahoma"/>
              <a:cs typeface="Tahoma"/>
            </a:endParaRPr>
          </a:p>
          <a:p>
            <a:pPr marL="446088" marR="6592" lvl="5" indent="1588" algn="just">
              <a:lnSpc>
                <a:spcPct val="120800"/>
              </a:lnSpc>
            </a:pPr>
            <a:r>
              <a:rPr sz="1400" dirty="0">
                <a:latin typeface="Tahoma"/>
                <a:cs typeface="Tahoma"/>
              </a:rPr>
              <a:t>(1)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acuerdo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indicado en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Código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Nacional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Electricidad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Suministro,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en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redes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servicio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público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baja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tensión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podrá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continuar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utilizando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los </a:t>
            </a:r>
            <a:r>
              <a:rPr sz="1400" dirty="0">
                <a:latin typeface="Tahoma"/>
                <a:cs typeface="Tahoma"/>
              </a:rPr>
              <a:t>niveles</a:t>
            </a:r>
            <a:r>
              <a:rPr sz="1400" spc="33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34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tensión</a:t>
            </a:r>
            <a:r>
              <a:rPr sz="1400" spc="33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existentes</a:t>
            </a:r>
            <a:r>
              <a:rPr sz="1400" spc="33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33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33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tensiones</a:t>
            </a:r>
            <a:r>
              <a:rPr sz="1400" spc="33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recomendadas</a:t>
            </a:r>
            <a:r>
              <a:rPr sz="1400" spc="33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33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380/220</a:t>
            </a:r>
            <a:r>
              <a:rPr sz="1400" spc="332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V, </a:t>
            </a:r>
            <a:r>
              <a:rPr sz="1400" dirty="0">
                <a:latin typeface="Tahoma"/>
                <a:cs typeface="Tahoma"/>
              </a:rPr>
              <a:t>trifásico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4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hilos,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neutro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efectivamente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puesto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spc="-10">
                <a:latin typeface="Tahoma"/>
                <a:cs typeface="Tahoma"/>
              </a:rPr>
              <a:t>tierra</a:t>
            </a:r>
            <a:r>
              <a:rPr sz="1400" spc="-10" smtClean="0">
                <a:latin typeface="Tahoma"/>
                <a:cs typeface="Tahoma"/>
              </a:rPr>
              <a:t>.</a:t>
            </a:r>
            <a:endParaRPr lang="es-ES" sz="1400" spc="-10" dirty="0" smtClean="0">
              <a:latin typeface="Tahoma"/>
              <a:cs typeface="Tahoma"/>
            </a:endParaRPr>
          </a:p>
          <a:p>
            <a:pPr marL="446088" marR="6592" lvl="5" indent="1588" algn="just">
              <a:lnSpc>
                <a:spcPct val="120800"/>
              </a:lnSpc>
            </a:pPr>
            <a:endParaRPr lang="es-ES" sz="1400" spc="-10" dirty="0" smtClean="0">
              <a:latin typeface="Tahoma"/>
              <a:cs typeface="Tahoma"/>
            </a:endParaRPr>
          </a:p>
          <a:p>
            <a:pPr marL="386947" marR="5274" indent="-659" algn="just">
              <a:lnSpc>
                <a:spcPct val="120700"/>
              </a:lnSpc>
              <a:spcBef>
                <a:spcPts val="104"/>
              </a:spcBef>
              <a:buAutoNum type="arabicParenBoth" startAt="2"/>
              <a:tabLst>
                <a:tab pos="665785" algn="l"/>
              </a:tabLst>
            </a:pPr>
            <a:r>
              <a:rPr lang="es-AR" sz="1400" dirty="0" smtClean="0">
                <a:latin typeface="Tahoma"/>
                <a:cs typeface="Tahoma"/>
              </a:rPr>
              <a:t>La</a:t>
            </a:r>
            <a:r>
              <a:rPr lang="es-AR" sz="1400" spc="28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alimentación</a:t>
            </a:r>
            <a:r>
              <a:rPr lang="es-AR" sz="1400" spc="29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en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baja</a:t>
            </a:r>
            <a:r>
              <a:rPr lang="es-AR" sz="1400" spc="29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tensión</a:t>
            </a:r>
            <a:r>
              <a:rPr lang="es-AR" sz="1400" spc="29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desde</a:t>
            </a:r>
            <a:r>
              <a:rPr lang="es-AR" sz="1400" spc="29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las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redes</a:t>
            </a:r>
            <a:r>
              <a:rPr lang="es-AR" sz="1400" spc="29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servicio</a:t>
            </a:r>
            <a:r>
              <a:rPr lang="es-AR" sz="1400" spc="28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público</a:t>
            </a:r>
            <a:r>
              <a:rPr lang="es-AR" sz="1400" spc="291" dirty="0" smtClean="0">
                <a:latin typeface="Tahoma"/>
                <a:cs typeface="Tahoma"/>
              </a:rPr>
              <a:t> </a:t>
            </a:r>
            <a:r>
              <a:rPr lang="es-AR" sz="1400" spc="-26" dirty="0" smtClean="0">
                <a:latin typeface="Tahoma"/>
                <a:cs typeface="Tahoma"/>
              </a:rPr>
              <a:t>de </a:t>
            </a:r>
            <a:r>
              <a:rPr lang="es-AR" sz="1400" dirty="0" smtClean="0">
                <a:latin typeface="Tahoma"/>
                <a:cs typeface="Tahoma"/>
              </a:rPr>
              <a:t>electricidad</a:t>
            </a:r>
            <a:r>
              <a:rPr lang="es-AR" sz="1400" spc="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</a:t>
            </a:r>
            <a:r>
              <a:rPr lang="es-AR" sz="1400" spc="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instalaciones</a:t>
            </a:r>
            <a:r>
              <a:rPr lang="es-AR" sz="1400" spc="5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carácter</a:t>
            </a:r>
            <a:r>
              <a:rPr lang="es-AR" sz="1400" spc="5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publico</a:t>
            </a:r>
            <a:r>
              <a:rPr lang="es-AR" sz="1400" spc="5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</a:t>
            </a:r>
            <a:r>
              <a:rPr lang="es-AR" sz="1400" spc="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privado,</a:t>
            </a:r>
            <a:r>
              <a:rPr lang="es-AR" sz="1400" spc="5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para</a:t>
            </a:r>
            <a:r>
              <a:rPr lang="es-AR" sz="1400" spc="5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cualquier</a:t>
            </a:r>
            <a:r>
              <a:rPr lang="es-AR" sz="1400" spc="6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tipo</a:t>
            </a:r>
            <a:r>
              <a:rPr lang="es-AR" sz="1400" spc="52" dirty="0" smtClean="0">
                <a:latin typeface="Tahoma"/>
                <a:cs typeface="Tahoma"/>
              </a:rPr>
              <a:t> </a:t>
            </a:r>
            <a:r>
              <a:rPr lang="es-AR" sz="1400" spc="-26" dirty="0" smtClean="0">
                <a:latin typeface="Tahoma"/>
                <a:cs typeface="Tahoma"/>
              </a:rPr>
              <a:t>de </a:t>
            </a:r>
            <a:r>
              <a:rPr lang="es-AR" sz="1400" dirty="0" smtClean="0">
                <a:latin typeface="Tahoma"/>
                <a:cs typeface="Tahoma"/>
              </a:rPr>
              <a:t>uso,</a:t>
            </a:r>
            <a:r>
              <a:rPr lang="es-AR" sz="1400" spc="34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ya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sea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residencial,</a:t>
            </a:r>
            <a:r>
              <a:rPr lang="es-AR" sz="1400" spc="34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comercial,</a:t>
            </a:r>
            <a:r>
              <a:rPr lang="es-AR" sz="1400" spc="34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industrial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otros,</a:t>
            </a:r>
            <a:r>
              <a:rPr lang="es-AR" sz="1400" spc="35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debe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ser</a:t>
            </a:r>
            <a:r>
              <a:rPr lang="es-AR" sz="1400" spc="34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trifásico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spc="-26" dirty="0" smtClean="0">
                <a:latin typeface="Tahoma"/>
                <a:cs typeface="Tahoma"/>
              </a:rPr>
              <a:t>de </a:t>
            </a:r>
            <a:r>
              <a:rPr lang="es-AR" sz="1400" dirty="0" smtClean="0">
                <a:latin typeface="Tahoma"/>
                <a:cs typeface="Tahoma"/>
              </a:rPr>
              <a:t>380/220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V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-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4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hilos,</a:t>
            </a:r>
            <a:r>
              <a:rPr lang="es-AR" sz="1400" spc="8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monofásico</a:t>
            </a:r>
            <a:r>
              <a:rPr lang="es-AR" sz="1400" spc="7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8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220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V</a:t>
            </a:r>
            <a:r>
              <a:rPr lang="es-AR" sz="1400" spc="8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-</a:t>
            </a:r>
            <a:r>
              <a:rPr lang="es-AR" sz="1400" spc="7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2</a:t>
            </a:r>
            <a:r>
              <a:rPr lang="es-AR" sz="1400" spc="8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hilos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trifásico</a:t>
            </a:r>
            <a:r>
              <a:rPr lang="es-AR" sz="1400" spc="7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8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220</a:t>
            </a:r>
            <a:r>
              <a:rPr lang="es-AR" sz="1400" spc="8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V-</a:t>
            </a:r>
            <a:r>
              <a:rPr lang="es-AR" sz="1400" spc="8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3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hilos </a:t>
            </a:r>
            <a:r>
              <a:rPr lang="es-AR" sz="1400" dirty="0" smtClean="0">
                <a:latin typeface="Tahoma"/>
                <a:cs typeface="Tahoma"/>
              </a:rPr>
              <a:t>(para</a:t>
            </a:r>
            <a:r>
              <a:rPr lang="es-AR" sz="1400" spc="-3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los</a:t>
            </a:r>
            <a:r>
              <a:rPr lang="es-AR" sz="1400" spc="-3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sistemas</a:t>
            </a:r>
            <a:r>
              <a:rPr lang="es-AR" sz="1400" spc="-3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aislados</a:t>
            </a:r>
            <a:r>
              <a:rPr lang="es-AR" sz="1400" spc="-3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-3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220</a:t>
            </a:r>
            <a:r>
              <a:rPr lang="es-AR" sz="1400" spc="-26" dirty="0" smtClean="0">
                <a:latin typeface="Tahoma"/>
                <a:cs typeface="Tahoma"/>
              </a:rPr>
              <a:t> V).</a:t>
            </a:r>
            <a:endParaRPr lang="es-AR" sz="1400" dirty="0" smtClean="0">
              <a:latin typeface="Tahoma"/>
              <a:cs typeface="Tahoma"/>
            </a:endParaRPr>
          </a:p>
          <a:p>
            <a:pPr>
              <a:spcBef>
                <a:spcPts val="26"/>
              </a:spcBef>
              <a:buFont typeface="Tahoma"/>
              <a:buAutoNum type="arabicParenBoth" startAt="2"/>
            </a:pPr>
            <a:endParaRPr lang="es-AR" sz="1400" dirty="0" smtClean="0">
              <a:latin typeface="Tahoma"/>
              <a:cs typeface="Tahoma"/>
            </a:endParaRPr>
          </a:p>
          <a:p>
            <a:pPr marL="386947" marR="5933" indent="255766" algn="just">
              <a:lnSpc>
                <a:spcPct val="120800"/>
              </a:lnSpc>
              <a:buAutoNum type="arabicParenBoth" startAt="2"/>
              <a:tabLst>
                <a:tab pos="642714" algn="l"/>
              </a:tabLst>
            </a:pPr>
            <a:r>
              <a:rPr lang="es-AR" sz="1400" dirty="0" smtClean="0">
                <a:latin typeface="Tahoma"/>
                <a:cs typeface="Tahoma"/>
              </a:rPr>
              <a:t>No</a:t>
            </a:r>
            <a:r>
              <a:rPr lang="es-AR" sz="1400" spc="11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obstante</a:t>
            </a:r>
            <a:r>
              <a:rPr lang="es-AR" sz="1400" spc="11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las</a:t>
            </a:r>
            <a:r>
              <a:rPr lang="es-AR" sz="1400" spc="125" dirty="0" smtClean="0">
                <a:latin typeface="Tahoma"/>
                <a:cs typeface="Tahoma"/>
              </a:rPr>
              <a:t> </a:t>
            </a:r>
            <a:r>
              <a:rPr lang="es-AR" sz="1400" dirty="0" err="1" smtClean="0">
                <a:latin typeface="Tahoma"/>
                <a:cs typeface="Tahoma"/>
              </a:rPr>
              <a:t>Subreglas</a:t>
            </a:r>
            <a:r>
              <a:rPr lang="es-AR" sz="1400" spc="12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(1)</a:t>
            </a:r>
            <a:r>
              <a:rPr lang="es-AR" sz="1400" spc="13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y</a:t>
            </a:r>
            <a:r>
              <a:rPr lang="es-AR" sz="1400" spc="11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(2),</a:t>
            </a:r>
            <a:r>
              <a:rPr lang="es-AR" sz="1400" spc="109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para</a:t>
            </a:r>
            <a:r>
              <a:rPr lang="es-AR" sz="1400" spc="13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usos</a:t>
            </a:r>
            <a:r>
              <a:rPr lang="es-AR" sz="1400" spc="12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no</a:t>
            </a:r>
            <a:r>
              <a:rPr lang="es-AR" sz="1400" spc="13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residenciales</a:t>
            </a:r>
            <a:r>
              <a:rPr lang="es-AR" sz="1400" spc="11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se</a:t>
            </a:r>
            <a:r>
              <a:rPr lang="es-AR" sz="1400" spc="118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permite </a:t>
            </a:r>
            <a:r>
              <a:rPr lang="es-AR" sz="1400" dirty="0" smtClean="0">
                <a:latin typeface="Tahoma"/>
                <a:cs typeface="Tahoma"/>
              </a:rPr>
              <a:t>cualquier</a:t>
            </a:r>
            <a:r>
              <a:rPr lang="es-AR" sz="1400" spc="22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otro</a:t>
            </a:r>
            <a:r>
              <a:rPr lang="es-AR" sz="1400" spc="22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tipo</a:t>
            </a:r>
            <a:r>
              <a:rPr lang="es-AR" sz="1400" spc="22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234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sistema</a:t>
            </a:r>
            <a:r>
              <a:rPr lang="es-AR" sz="1400" spc="22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en</a:t>
            </a:r>
            <a:r>
              <a:rPr lang="es-AR" sz="1400" spc="22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las</a:t>
            </a:r>
            <a:r>
              <a:rPr lang="es-AR" sz="1400" spc="22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instalaciones</a:t>
            </a:r>
            <a:r>
              <a:rPr lang="es-AR" sz="1400" spc="234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privadas,</a:t>
            </a:r>
            <a:r>
              <a:rPr lang="es-AR" sz="1400" spc="223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preferentemente </a:t>
            </a:r>
            <a:r>
              <a:rPr lang="es-AR" sz="1400" dirty="0" smtClean="0">
                <a:latin typeface="Tahoma"/>
                <a:cs typeface="Tahoma"/>
              </a:rPr>
              <a:t>480/277</a:t>
            </a:r>
            <a:r>
              <a:rPr lang="es-AR" sz="1400" spc="4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V,</a:t>
            </a:r>
            <a:r>
              <a:rPr lang="es-AR" sz="1400" spc="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trifásico,</a:t>
            </a:r>
            <a:r>
              <a:rPr lang="es-AR" sz="1400" spc="5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4</a:t>
            </a:r>
            <a:r>
              <a:rPr lang="es-AR" sz="1400" spc="5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hilos</a:t>
            </a:r>
            <a:r>
              <a:rPr lang="es-AR" sz="1400" spc="4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con</a:t>
            </a:r>
            <a:r>
              <a:rPr lang="es-AR" sz="1400" spc="5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neutro</a:t>
            </a:r>
            <a:r>
              <a:rPr lang="es-AR" sz="1400" spc="4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</a:t>
            </a:r>
            <a:r>
              <a:rPr lang="es-AR" sz="1400" spc="5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tierra,</a:t>
            </a:r>
            <a:r>
              <a:rPr lang="es-AR" sz="1400" spc="5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previo</a:t>
            </a:r>
            <a:r>
              <a:rPr lang="es-AR" sz="1400" spc="4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permiso</a:t>
            </a:r>
            <a:r>
              <a:rPr lang="es-AR" sz="1400" spc="5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especial</a:t>
            </a:r>
            <a:r>
              <a:rPr lang="es-AR" sz="1400" spc="52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emitido </a:t>
            </a:r>
            <a:r>
              <a:rPr lang="es-AR" sz="1400" dirty="0" smtClean="0">
                <a:latin typeface="Tahoma"/>
                <a:cs typeface="Tahoma"/>
              </a:rPr>
              <a:t>por</a:t>
            </a:r>
            <a:r>
              <a:rPr lang="es-AR" sz="1400" spc="-3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Autoridad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competente,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según</a:t>
            </a:r>
            <a:r>
              <a:rPr lang="es-AR" sz="1400" spc="-2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lo</a:t>
            </a:r>
            <a:r>
              <a:rPr lang="es-AR" sz="1400" spc="-31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requerido</a:t>
            </a:r>
            <a:endParaRPr lang="es-AR" sz="1400" dirty="0" smtClean="0">
              <a:latin typeface="Tahoma"/>
              <a:cs typeface="Tahoma"/>
            </a:endParaRPr>
          </a:p>
          <a:p>
            <a:pPr marL="386947" algn="just">
              <a:spcBef>
                <a:spcPts val="285"/>
              </a:spcBef>
            </a:pPr>
            <a:r>
              <a:rPr lang="es-AR" sz="1400" dirty="0" smtClean="0">
                <a:latin typeface="Tahoma"/>
                <a:cs typeface="Tahoma"/>
              </a:rPr>
              <a:t>por</a:t>
            </a:r>
            <a:r>
              <a:rPr lang="es-AR" sz="1400" spc="-1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la</a:t>
            </a:r>
            <a:r>
              <a:rPr lang="es-AR" sz="1400" spc="-1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Regla</a:t>
            </a:r>
            <a:r>
              <a:rPr lang="es-AR" sz="1400" spc="-10" dirty="0" smtClean="0">
                <a:latin typeface="Tahoma"/>
                <a:cs typeface="Tahoma"/>
              </a:rPr>
              <a:t> 020-</a:t>
            </a:r>
            <a:r>
              <a:rPr lang="es-AR" sz="1400" spc="-21" dirty="0" smtClean="0">
                <a:latin typeface="Tahoma"/>
                <a:cs typeface="Tahoma"/>
              </a:rPr>
              <a:t>030.</a:t>
            </a:r>
            <a:endParaRPr lang="es-AR" sz="1400" dirty="0" smtClean="0">
              <a:latin typeface="Tahoma"/>
              <a:cs typeface="Tahoma"/>
            </a:endParaRPr>
          </a:p>
          <a:p>
            <a:pPr marL="13184" marR="6592" algn="just">
              <a:lnSpc>
                <a:spcPct val="120800"/>
              </a:lnSpc>
            </a:pP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4175" y="250031"/>
            <a:ext cx="9982200" cy="678747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21"/>
              </a:spcBef>
            </a:pPr>
            <a:endParaRPr sz="1400">
              <a:latin typeface="Tahoma"/>
              <a:cs typeface="Tahoma"/>
            </a:endParaRPr>
          </a:p>
          <a:p>
            <a:pPr marL="386947" indent="-374422">
              <a:buAutoNum type="arabicPeriod" startAt="3"/>
              <a:tabLst>
                <a:tab pos="386947" algn="l"/>
                <a:tab pos="387606" algn="l"/>
              </a:tabLst>
            </a:pPr>
            <a:r>
              <a:rPr sz="1400" b="1" spc="-10" dirty="0">
                <a:latin typeface="Tahoma"/>
                <a:cs typeface="Tahoma"/>
              </a:rPr>
              <a:t>INSTALACIONES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ELÉCTRICAS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3"/>
            </a:pPr>
            <a:endParaRPr sz="1400">
              <a:latin typeface="Tahoma"/>
              <a:cs typeface="Tahoma"/>
            </a:endParaRPr>
          </a:p>
          <a:p>
            <a:pPr marL="853656" lvl="1" indent="-467368">
              <a:spcBef>
                <a:spcPts val="820"/>
              </a:spcBef>
              <a:buAutoNum type="arabicPeriod"/>
              <a:tabLst>
                <a:tab pos="853656" algn="l"/>
                <a:tab pos="854315" algn="l"/>
              </a:tabLst>
            </a:pPr>
            <a:r>
              <a:rPr sz="1400" b="1" spc="-10" dirty="0">
                <a:latin typeface="Tahoma"/>
                <a:cs typeface="Tahoma"/>
              </a:rPr>
              <a:t>GENERALIDADES</a:t>
            </a:r>
            <a:endParaRPr sz="1400">
              <a:latin typeface="Tahoma"/>
              <a:cs typeface="Tahoma"/>
            </a:endParaRPr>
          </a:p>
          <a:p>
            <a:pPr marL="853656" marR="5274" algn="just">
              <a:lnSpc>
                <a:spcPct val="120700"/>
              </a:lnSpc>
              <a:spcBef>
                <a:spcPts val="1106"/>
              </a:spcBef>
            </a:pPr>
            <a:r>
              <a:rPr sz="1400" dirty="0">
                <a:latin typeface="Tahoma"/>
                <a:cs typeface="Tahoma"/>
              </a:rPr>
              <a:t>Toda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instalación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eléctrica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debe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permitir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EFICAZ,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spc="-10" dirty="0">
                <a:latin typeface="Tahoma"/>
                <a:cs typeface="Tahoma"/>
              </a:rPr>
              <a:t>CONDUCCIÓN, </a:t>
            </a:r>
            <a:r>
              <a:rPr sz="1400" dirty="0">
                <a:latin typeface="Tahoma"/>
                <a:cs typeface="Tahoma"/>
              </a:rPr>
              <a:t>CONEXIÓN Y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PROTECCIÓN de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 determinado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equipo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 aparato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eléctrico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electrónico,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por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</a:t>
            </a:r>
            <a:r>
              <a:rPr sz="1400" spc="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deberá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examinar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cuidadosamente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medios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483" dirty="0">
                <a:latin typeface="Tahoma"/>
                <a:cs typeface="Tahoma"/>
              </a:rPr>
              <a:t>   </a:t>
            </a:r>
            <a:r>
              <a:rPr sz="1400" dirty="0">
                <a:latin typeface="Tahoma"/>
                <a:cs typeface="Tahoma"/>
              </a:rPr>
              <a:t>conducción</a:t>
            </a:r>
            <a:r>
              <a:rPr sz="1400" spc="483" dirty="0">
                <a:latin typeface="Tahoma"/>
                <a:cs typeface="Tahoma"/>
              </a:rPr>
              <a:t> 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27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27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energía</a:t>
            </a:r>
            <a:r>
              <a:rPr sz="1400" spc="270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eléctrica,</a:t>
            </a:r>
            <a:r>
              <a:rPr sz="1400" spc="280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determinándose</a:t>
            </a:r>
            <a:r>
              <a:rPr sz="1400" spc="275" dirty="0">
                <a:latin typeface="Tahoma"/>
                <a:cs typeface="Tahoma"/>
              </a:rPr>
              <a:t>  </a:t>
            </a:r>
            <a:r>
              <a:rPr sz="1400" spc="-52" dirty="0">
                <a:latin typeface="Tahoma"/>
                <a:cs typeface="Tahoma"/>
              </a:rPr>
              <a:t>y </a:t>
            </a:r>
            <a:r>
              <a:rPr sz="1400" dirty="0">
                <a:latin typeface="Tahoma"/>
                <a:cs typeface="Tahoma"/>
              </a:rPr>
              <a:t>dimensionándose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conductor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componentes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utilizar.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Además</a:t>
            </a:r>
            <a:r>
              <a:rPr sz="1400" spc="145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se </a:t>
            </a:r>
            <a:r>
              <a:rPr sz="1400" dirty="0">
                <a:latin typeface="Tahoma"/>
                <a:cs typeface="Tahoma"/>
              </a:rPr>
              <a:t>debe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tener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cuenta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medios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mecánicos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posibiliten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spc="-21" dirty="0">
                <a:latin typeface="Tahoma"/>
                <a:cs typeface="Tahoma"/>
              </a:rPr>
              <a:t>esta </a:t>
            </a:r>
            <a:r>
              <a:rPr sz="1400" spc="-10" dirty="0">
                <a:latin typeface="Tahoma"/>
                <a:cs typeface="Tahoma"/>
              </a:rPr>
              <a:t>conducción.</a:t>
            </a:r>
            <a:endParaRPr sz="1400">
              <a:latin typeface="Tahoma"/>
              <a:cs typeface="Tahoma"/>
            </a:endParaRPr>
          </a:p>
          <a:p>
            <a:pPr marL="853656" lvl="1" indent="-467368">
              <a:spcBef>
                <a:spcPts val="285"/>
              </a:spcBef>
              <a:buAutoNum type="arabicPeriod" startAt="2"/>
              <a:tabLst>
                <a:tab pos="853656" algn="l"/>
                <a:tab pos="854315" algn="l"/>
              </a:tabLst>
            </a:pPr>
            <a:r>
              <a:rPr sz="1400" b="1" spc="-10" dirty="0">
                <a:latin typeface="Tahoma"/>
                <a:cs typeface="Tahoma"/>
              </a:rPr>
              <a:t>DEFINICIÓN</a:t>
            </a:r>
            <a:endParaRPr sz="1400">
              <a:latin typeface="Tahoma"/>
              <a:cs typeface="Tahoma"/>
            </a:endParaRPr>
          </a:p>
          <a:p>
            <a:pPr marL="853656" marR="5933" algn="just">
              <a:lnSpc>
                <a:spcPct val="120900"/>
              </a:lnSpc>
              <a:spcBef>
                <a:spcPts val="1095"/>
              </a:spcBef>
            </a:pPr>
            <a:r>
              <a:rPr sz="1400" dirty="0">
                <a:latin typeface="Tahoma"/>
                <a:cs typeface="Tahoma"/>
              </a:rPr>
              <a:t>Conjunto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elementos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dispositivos,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conectados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forma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ordenada </a:t>
            </a:r>
            <a:r>
              <a:rPr sz="1400" dirty="0">
                <a:latin typeface="Tahoma"/>
                <a:cs typeface="Tahoma"/>
              </a:rPr>
              <a:t>paras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cumplir</a:t>
            </a:r>
            <a:r>
              <a:rPr sz="1400" spc="-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una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determinada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función</a:t>
            </a:r>
            <a:r>
              <a:rPr sz="1400" spc="-47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eléctrica.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400">
              <a:latin typeface="Tahoma"/>
              <a:cs typeface="Tahoma"/>
            </a:endParaRPr>
          </a:p>
          <a:p>
            <a:pPr marL="853656" lvl="1" indent="-467368">
              <a:buAutoNum type="arabicPeriod" startAt="3"/>
              <a:tabLst>
                <a:tab pos="853656" algn="l"/>
                <a:tab pos="854315" algn="l"/>
              </a:tabLst>
            </a:pPr>
            <a:r>
              <a:rPr sz="1400" b="1" spc="-10" dirty="0">
                <a:latin typeface="Tahoma"/>
                <a:cs typeface="Tahoma"/>
              </a:rPr>
              <a:t>CLASIFICACIÓN</a:t>
            </a:r>
            <a:endParaRPr sz="1400">
              <a:latin typeface="Tahoma"/>
              <a:cs typeface="Tahoma"/>
            </a:endParaRPr>
          </a:p>
          <a:p>
            <a:pPr marL="853656" marR="5933" algn="just">
              <a:lnSpc>
                <a:spcPct val="120900"/>
              </a:lnSpc>
              <a:spcBef>
                <a:spcPts val="1100"/>
              </a:spcBef>
            </a:pPr>
            <a:r>
              <a:rPr sz="1400" dirty="0">
                <a:latin typeface="Tahoma"/>
                <a:cs typeface="Tahoma"/>
              </a:rPr>
              <a:t>Según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sistema</a:t>
            </a:r>
            <a:r>
              <a:rPr sz="1400" spc="4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utilización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baja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tensión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(&lt;1000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voltios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hasta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1.0 </a:t>
            </a:r>
            <a:r>
              <a:rPr sz="1400" spc="-21" dirty="0">
                <a:latin typeface="Tahoma"/>
                <a:cs typeface="Tahoma"/>
              </a:rPr>
              <a:t>KV.)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 marL="1134472" lvl="2" indent="-281476">
              <a:spcBef>
                <a:spcPts val="1090"/>
              </a:spcBef>
              <a:buAutoNum type="arabicPeriod"/>
              <a:tabLst>
                <a:tab pos="1134472" algn="l"/>
                <a:tab pos="1135131" algn="l"/>
              </a:tabLst>
            </a:pPr>
            <a:r>
              <a:rPr sz="1400" b="1" dirty="0">
                <a:solidFill>
                  <a:srgbClr val="FF0000"/>
                </a:solidFill>
                <a:latin typeface="Tahoma"/>
                <a:cs typeface="Tahoma"/>
              </a:rPr>
              <a:t>Vivienda</a:t>
            </a:r>
            <a:r>
              <a:rPr sz="1400" b="1" spc="-31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ahoma"/>
                <a:cs typeface="Tahoma"/>
              </a:rPr>
              <a:t>y/o</a:t>
            </a:r>
            <a:r>
              <a:rPr sz="1400" b="1" spc="-31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Residencial</a:t>
            </a:r>
            <a:endParaRPr sz="1400" b="1">
              <a:solidFill>
                <a:srgbClr val="FF0000"/>
              </a:solidFill>
              <a:latin typeface="Tahoma"/>
              <a:cs typeface="Tahoma"/>
            </a:endParaRPr>
          </a:p>
          <a:p>
            <a:pPr marL="1040207" lvl="3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400" b="1" spc="-10" dirty="0">
                <a:latin typeface="Tahoma"/>
                <a:cs typeface="Tahoma"/>
              </a:rPr>
              <a:t>Unifamiliar</a:t>
            </a:r>
            <a:endParaRPr sz="1400" b="1">
              <a:latin typeface="Tahoma"/>
              <a:cs typeface="Tahoma"/>
            </a:endParaRPr>
          </a:p>
          <a:p>
            <a:pPr marL="1040207" lvl="3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400" b="1" spc="-10" dirty="0">
                <a:latin typeface="Tahoma"/>
                <a:cs typeface="Tahoma"/>
              </a:rPr>
              <a:t>Bifamiliar</a:t>
            </a:r>
            <a:endParaRPr sz="1400" b="1">
              <a:latin typeface="Tahoma"/>
              <a:cs typeface="Tahoma"/>
            </a:endParaRPr>
          </a:p>
          <a:p>
            <a:pPr marL="1040207" lvl="3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400" b="1" spc="-10" dirty="0">
                <a:latin typeface="Tahoma"/>
                <a:cs typeface="Tahoma"/>
              </a:rPr>
              <a:t>Multifamiliar</a:t>
            </a:r>
            <a:endParaRPr sz="1400" b="1">
              <a:latin typeface="Tahoma"/>
              <a:cs typeface="Tahoma"/>
            </a:endParaRPr>
          </a:p>
          <a:p>
            <a:pPr marL="1134472" indent="-281476">
              <a:spcBef>
                <a:spcPts val="280"/>
              </a:spcBef>
              <a:buAutoNum type="arabicPeriod" startAt="2"/>
              <a:tabLst>
                <a:tab pos="1134472" algn="l"/>
                <a:tab pos="1135131" algn="l"/>
              </a:tabLst>
            </a:pP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Comercial</a:t>
            </a:r>
            <a:endParaRPr sz="1400" b="1">
              <a:solidFill>
                <a:srgbClr val="FF0000"/>
              </a:solidFill>
              <a:latin typeface="Tahoma"/>
              <a:cs typeface="Tahoma"/>
            </a:endParaRPr>
          </a:p>
          <a:p>
            <a:pPr marL="1040207" lvl="6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400" b="1" spc="-10" dirty="0">
                <a:latin typeface="Tahoma"/>
                <a:cs typeface="Tahoma"/>
              </a:rPr>
              <a:t>Bancos</a:t>
            </a:r>
            <a:endParaRPr sz="1400" b="1">
              <a:latin typeface="Tahoma"/>
              <a:cs typeface="Tahoma"/>
            </a:endParaRPr>
          </a:p>
          <a:p>
            <a:pPr marL="1040207" lvl="6" indent="-187211">
              <a:spcBef>
                <a:spcPts val="295"/>
              </a:spcBef>
              <a:buFont typeface="Symbol"/>
              <a:buChar char=""/>
              <a:tabLst>
                <a:tab pos="1040867" algn="l"/>
              </a:tabLst>
            </a:pPr>
            <a:r>
              <a:rPr sz="1400" b="1" spc="-10" dirty="0">
                <a:latin typeface="Tahoma"/>
                <a:cs typeface="Tahoma"/>
              </a:rPr>
              <a:t>Edificios</a:t>
            </a:r>
            <a:endParaRPr sz="1400" b="1">
              <a:latin typeface="Tahoma"/>
              <a:cs typeface="Tahoma"/>
            </a:endParaRPr>
          </a:p>
          <a:p>
            <a:pPr marL="1040207" lvl="6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400" b="1" spc="-10" dirty="0">
                <a:latin typeface="Tahoma"/>
                <a:cs typeface="Tahoma"/>
              </a:rPr>
              <a:t>Hostales</a:t>
            </a:r>
            <a:endParaRPr sz="1400" b="1">
              <a:latin typeface="Tahoma"/>
              <a:cs typeface="Tahoma"/>
            </a:endParaRPr>
          </a:p>
          <a:p>
            <a:pPr marL="1040207" lvl="6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400" b="1" spc="-10" dirty="0">
                <a:latin typeface="Tahoma"/>
                <a:cs typeface="Tahoma"/>
              </a:rPr>
              <a:t>Hoteles</a:t>
            </a:r>
            <a:endParaRPr sz="1400" b="1">
              <a:latin typeface="Tahoma"/>
              <a:cs typeface="Tahoma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498975" y="4745831"/>
            <a:ext cx="541337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3341" indent="-280157">
              <a:spcBef>
                <a:spcPts val="394"/>
              </a:spcBef>
              <a:buAutoNum type="arabicPeriod" startAt="3"/>
              <a:tabLst>
                <a:tab pos="293341" algn="l"/>
                <a:tab pos="294000" algn="l"/>
              </a:tabLst>
            </a:pPr>
            <a:r>
              <a:rPr lang="es-AR" sz="1400" b="1" spc="-1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Industriales</a:t>
            </a:r>
            <a:endParaRPr lang="es-AR" sz="1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99736" lvl="1" indent="-187211">
              <a:spcBef>
                <a:spcPts val="295"/>
              </a:spcBef>
              <a:buFont typeface="Symbol"/>
              <a:buChar char=""/>
              <a:tabLst>
                <a:tab pos="200395" algn="l"/>
              </a:tabLst>
            </a:pPr>
            <a:r>
              <a:rPr lang="es-AR" sz="1400" b="1" spc="-10" dirty="0" smtClean="0">
                <a:latin typeface="Arial" pitchFamily="34" charset="0"/>
                <a:cs typeface="Arial" pitchFamily="34" charset="0"/>
              </a:rPr>
              <a:t>Panaderías</a:t>
            </a:r>
            <a:endParaRPr lang="es-AR" sz="1400" b="1" dirty="0" smtClean="0">
              <a:latin typeface="Arial" pitchFamily="34" charset="0"/>
              <a:cs typeface="Arial" pitchFamily="34" charset="0"/>
            </a:endParaRPr>
          </a:p>
          <a:p>
            <a:pPr marL="199736" lvl="1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lang="es-AR" sz="1400" b="1" spc="-10" dirty="0" smtClean="0">
                <a:latin typeface="Arial" pitchFamily="34" charset="0"/>
                <a:cs typeface="Arial" pitchFamily="34" charset="0"/>
              </a:rPr>
              <a:t>Microempresas</a:t>
            </a:r>
            <a:endParaRPr lang="es-AR" sz="1400" b="1" dirty="0" smtClean="0">
              <a:latin typeface="Arial" pitchFamily="34" charset="0"/>
              <a:cs typeface="Arial" pitchFamily="34" charset="0"/>
            </a:endParaRPr>
          </a:p>
          <a:p>
            <a:pPr marL="199736" lvl="1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lang="es-AR" sz="1400" b="1" dirty="0" smtClean="0">
                <a:latin typeface="Arial" pitchFamily="34" charset="0"/>
                <a:cs typeface="Arial" pitchFamily="34" charset="0"/>
              </a:rPr>
              <a:t>Grandes</a:t>
            </a:r>
            <a:r>
              <a:rPr lang="es-AR" sz="1400" b="1" spc="-73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AR" sz="1400" b="1" spc="-10" dirty="0" smtClean="0">
                <a:latin typeface="Arial" pitchFamily="34" charset="0"/>
                <a:cs typeface="Arial" pitchFamily="34" charset="0"/>
              </a:rPr>
              <a:t>consorcios</a:t>
            </a:r>
            <a:endParaRPr lang="es-AR" sz="1400" b="1" dirty="0" smtClean="0">
              <a:latin typeface="Arial" pitchFamily="34" charset="0"/>
              <a:cs typeface="Arial" pitchFamily="34" charset="0"/>
            </a:endParaRPr>
          </a:p>
          <a:p>
            <a:pPr marL="13184">
              <a:spcBef>
                <a:spcPts val="280"/>
              </a:spcBef>
              <a:tabLst>
                <a:tab pos="293341" algn="l"/>
              </a:tabLst>
            </a:pPr>
            <a:r>
              <a:rPr lang="es-AR" sz="1400" b="1" spc="-26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</a:t>
            </a:r>
            <a:r>
              <a:rPr lang="es-A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Alumbrado</a:t>
            </a:r>
            <a:r>
              <a:rPr lang="es-AR" sz="1400" b="1" spc="-52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AR" sz="1400" b="1" spc="-1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Publico</a:t>
            </a:r>
            <a:endParaRPr lang="es-AR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07975" y="173831"/>
            <a:ext cx="10134600" cy="7112906"/>
          </a:xfrm>
          <a:prstGeom prst="rect">
            <a:avLst/>
          </a:prstGeom>
        </p:spPr>
        <p:txBody>
          <a:bodyPr vert="horz" wrap="square" lIns="0" tIns="50099" rIns="0" bIns="0" rtlCol="0">
            <a:spAutoFit/>
          </a:bodyPr>
          <a:lstStyle/>
          <a:p>
            <a:pPr marL="13184">
              <a:tabLst>
                <a:tab pos="667104" algn="l"/>
              </a:tabLst>
            </a:pPr>
            <a:r>
              <a:rPr sz="1100" b="1" spc="-10" smtClean="0">
                <a:latin typeface="Tahoma"/>
                <a:cs typeface="Tahoma"/>
              </a:rPr>
              <a:t>3.3.1</a:t>
            </a:r>
            <a:r>
              <a:rPr sz="1100" b="1" spc="-10" dirty="0">
                <a:latin typeface="Tahoma"/>
                <a:cs typeface="Tahoma"/>
              </a:rPr>
              <a:t>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INSTALACIONES</a:t>
            </a:r>
            <a:r>
              <a:rPr sz="1100" b="1" spc="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RESIDENCIALES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  <a:p>
            <a:pPr marL="293341" lvl="8" indent="-280157">
              <a:buAutoNum type="arabicPeriod"/>
              <a:tabLst>
                <a:tab pos="293341" algn="l"/>
                <a:tab pos="294000" algn="l"/>
              </a:tabLst>
            </a:pPr>
            <a:r>
              <a:rPr sz="1100" b="1" dirty="0">
                <a:latin typeface="Tahoma"/>
                <a:cs typeface="Tahoma"/>
              </a:rPr>
              <a:t>Electrificación</a:t>
            </a:r>
            <a:r>
              <a:rPr sz="1100" b="1" spc="-78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Mínima.-</a:t>
            </a:r>
            <a:endParaRPr sz="1100" b="1">
              <a:latin typeface="Tahoma"/>
              <a:cs typeface="Tahoma"/>
            </a:endParaRPr>
          </a:p>
          <a:p>
            <a:pPr marL="294000" marR="5274" lvl="8">
              <a:lnSpc>
                <a:spcPts val="1661"/>
              </a:lnSpc>
              <a:spcBef>
                <a:spcPts val="93"/>
              </a:spcBef>
            </a:pPr>
            <a:r>
              <a:rPr sz="1100" b="1" dirty="0">
                <a:latin typeface="Tahoma"/>
                <a:cs typeface="Tahoma"/>
              </a:rPr>
              <a:t>Como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mínimo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circuito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puntos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fijos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104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luz</a:t>
            </a:r>
            <a:r>
              <a:rPr sz="1100" b="1" spc="9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104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circuito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para </a:t>
            </a:r>
            <a:r>
              <a:rPr sz="1100" b="1" dirty="0">
                <a:latin typeface="Tahoma"/>
                <a:cs typeface="Tahoma"/>
              </a:rPr>
              <a:t>tomas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corriente.</a:t>
            </a:r>
            <a:endParaRPr sz="1100" b="1">
              <a:latin typeface="Tahoma"/>
              <a:cs typeface="Tahoma"/>
            </a:endParaRPr>
          </a:p>
          <a:p>
            <a:pPr marL="294000" lvl="8">
              <a:spcBef>
                <a:spcPts val="176"/>
              </a:spcBef>
            </a:pPr>
            <a:r>
              <a:rPr sz="1100" b="1" dirty="0">
                <a:latin typeface="Tahoma"/>
                <a:cs typeface="Tahoma"/>
              </a:rPr>
              <a:t>Potencia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instalar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1500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watts.</a:t>
            </a:r>
            <a:endParaRPr sz="1100" b="1">
              <a:latin typeface="Tahoma"/>
              <a:cs typeface="Tahoma"/>
            </a:endParaRPr>
          </a:p>
          <a:p>
            <a:pPr lvl="8">
              <a:spcBef>
                <a:spcPts val="52"/>
              </a:spcBef>
            </a:pPr>
            <a:endParaRPr sz="1600" b="1">
              <a:latin typeface="Tahoma"/>
              <a:cs typeface="Tahoma"/>
            </a:endParaRPr>
          </a:p>
          <a:p>
            <a:pPr marL="293341" lvl="8" indent="-280157">
              <a:spcBef>
                <a:spcPts val="5"/>
              </a:spcBef>
              <a:buAutoNum type="arabicPeriod" startAt="2"/>
              <a:tabLst>
                <a:tab pos="293341" algn="l"/>
                <a:tab pos="294000" algn="l"/>
              </a:tabLst>
            </a:pPr>
            <a:r>
              <a:rPr sz="1100" b="1" dirty="0">
                <a:latin typeface="Tahoma"/>
                <a:cs typeface="Tahoma"/>
              </a:rPr>
              <a:t>Electrificación</a:t>
            </a:r>
            <a:r>
              <a:rPr sz="1100" b="1" spc="-78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Media.-</a:t>
            </a:r>
            <a:endParaRPr sz="1100" b="1">
              <a:latin typeface="Tahoma"/>
              <a:cs typeface="Tahoma"/>
            </a:endParaRPr>
          </a:p>
          <a:p>
            <a:pPr marL="294000" marR="6592" lvl="8">
              <a:lnSpc>
                <a:spcPct val="120900"/>
              </a:lnSpc>
            </a:pPr>
            <a:r>
              <a:rPr sz="1100" b="1" dirty="0">
                <a:latin typeface="Tahoma"/>
                <a:cs typeface="Tahoma"/>
              </a:rPr>
              <a:t>Como</a:t>
            </a:r>
            <a:r>
              <a:rPr sz="1100" b="1" spc="19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mínimo</a:t>
            </a:r>
            <a:r>
              <a:rPr sz="1100" b="1" spc="2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2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circuito</a:t>
            </a:r>
            <a:r>
              <a:rPr sz="1100" b="1" spc="2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paras</a:t>
            </a:r>
            <a:r>
              <a:rPr sz="1100" b="1" spc="2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puntos</a:t>
            </a:r>
            <a:r>
              <a:rPr sz="1100" b="1" spc="2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fijos</a:t>
            </a:r>
            <a:r>
              <a:rPr sz="1100" b="1" spc="2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2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luz</a:t>
            </a:r>
            <a:r>
              <a:rPr sz="1100" b="1" spc="19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2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dos</a:t>
            </a:r>
            <a:r>
              <a:rPr sz="1100" b="1" spc="20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circuitos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tomas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corriente.</a:t>
            </a:r>
            <a:endParaRPr sz="1100" b="1">
              <a:latin typeface="Tahoma"/>
              <a:cs typeface="Tahoma"/>
            </a:endParaRPr>
          </a:p>
          <a:p>
            <a:pPr marL="294000" lvl="8">
              <a:spcBef>
                <a:spcPts val="280"/>
              </a:spcBef>
            </a:pPr>
            <a:r>
              <a:rPr sz="1100" b="1" dirty="0">
                <a:latin typeface="Tahoma"/>
                <a:cs typeface="Tahoma"/>
              </a:rPr>
              <a:t>Potencia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Instalar: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3000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Watts.</a:t>
            </a:r>
            <a:endParaRPr sz="1100" b="1">
              <a:latin typeface="Tahoma"/>
              <a:cs typeface="Tahoma"/>
            </a:endParaRPr>
          </a:p>
          <a:p>
            <a:pPr lvl="8">
              <a:spcBef>
                <a:spcPts val="57"/>
              </a:spcBef>
            </a:pPr>
            <a:endParaRPr sz="1600" b="1">
              <a:latin typeface="Tahoma"/>
              <a:cs typeface="Tahoma"/>
            </a:endParaRPr>
          </a:p>
          <a:p>
            <a:pPr marL="294000" lvl="8" indent="-280816" algn="just">
              <a:buAutoNum type="arabicPeriod" startAt="3"/>
              <a:tabLst>
                <a:tab pos="294000" algn="l"/>
              </a:tabLst>
            </a:pPr>
            <a:r>
              <a:rPr sz="1100" b="1" dirty="0">
                <a:latin typeface="Tahoma"/>
                <a:cs typeface="Tahoma"/>
              </a:rPr>
              <a:t>Electrificación</a:t>
            </a:r>
            <a:r>
              <a:rPr sz="1100" b="1" spc="-78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Elevada.-</a:t>
            </a:r>
            <a:endParaRPr sz="1100" b="1">
              <a:latin typeface="Tahoma"/>
              <a:cs typeface="Tahoma"/>
            </a:endParaRPr>
          </a:p>
          <a:p>
            <a:pPr marL="294000" marR="5274" lvl="8" algn="just">
              <a:lnSpc>
                <a:spcPct val="120700"/>
              </a:lnSpc>
            </a:pPr>
            <a:r>
              <a:rPr sz="1100" b="1" dirty="0">
                <a:latin typeface="Tahoma"/>
                <a:cs typeface="Tahoma"/>
              </a:rPr>
              <a:t>Como</a:t>
            </a:r>
            <a:r>
              <a:rPr sz="1100" b="1" spc="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mínimo</a:t>
            </a:r>
            <a:r>
              <a:rPr sz="1100" b="1" spc="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dos</a:t>
            </a:r>
            <a:r>
              <a:rPr sz="1100" b="1" spc="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circuitos</a:t>
            </a:r>
            <a:r>
              <a:rPr sz="1100" b="1" spc="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puntos</a:t>
            </a:r>
            <a:r>
              <a:rPr sz="1100" b="1" spc="40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fijos</a:t>
            </a:r>
            <a:r>
              <a:rPr sz="1100" b="1" spc="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luz;</a:t>
            </a:r>
            <a:r>
              <a:rPr sz="1100" b="1" spc="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circuito</a:t>
            </a:r>
            <a:r>
              <a:rPr sz="1100" b="1" spc="21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para </a:t>
            </a:r>
            <a:r>
              <a:rPr sz="1100" b="1" dirty="0">
                <a:latin typeface="Tahoma"/>
                <a:cs typeface="Tahoma"/>
              </a:rPr>
              <a:t>maquinas</a:t>
            </a:r>
            <a:r>
              <a:rPr sz="1100" b="1" spc="9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9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lavar,</a:t>
            </a:r>
            <a:r>
              <a:rPr sz="1100" b="1" spc="9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calentador</a:t>
            </a:r>
            <a:r>
              <a:rPr sz="1100" b="1" spc="9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agua</a:t>
            </a:r>
            <a:r>
              <a:rPr sz="1100" b="1" spc="9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secadora;</a:t>
            </a:r>
            <a:r>
              <a:rPr sz="1100" b="1" spc="9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104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circuito</a:t>
            </a:r>
            <a:r>
              <a:rPr sz="1100" b="1" spc="99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para </a:t>
            </a:r>
            <a:r>
              <a:rPr sz="1100" b="1" dirty="0">
                <a:latin typeface="Tahoma"/>
                <a:cs typeface="Tahoma"/>
              </a:rPr>
              <a:t>cocina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eléctrica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circuito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toma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corriente.</a:t>
            </a:r>
            <a:endParaRPr sz="1100" b="1">
              <a:latin typeface="Tahoma"/>
              <a:cs typeface="Tahoma"/>
            </a:endParaRPr>
          </a:p>
          <a:p>
            <a:pPr marL="294000" lvl="8" algn="just">
              <a:spcBef>
                <a:spcPts val="280"/>
              </a:spcBef>
            </a:pPr>
            <a:r>
              <a:rPr sz="1100" b="1" dirty="0">
                <a:latin typeface="Tahoma"/>
                <a:cs typeface="Tahoma"/>
              </a:rPr>
              <a:t>Potencia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instalar: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8000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Watts.</a:t>
            </a:r>
            <a:endParaRPr sz="1100" b="1">
              <a:latin typeface="Tahoma"/>
              <a:cs typeface="Tahoma"/>
            </a:endParaRPr>
          </a:p>
          <a:p>
            <a:pPr lvl="8">
              <a:spcBef>
                <a:spcPts val="57"/>
              </a:spcBef>
            </a:pPr>
            <a:endParaRPr sz="1600" b="1">
              <a:latin typeface="Tahoma"/>
              <a:cs typeface="Tahoma"/>
            </a:endParaRPr>
          </a:p>
          <a:p>
            <a:pPr marL="294000" lvl="8" indent="-280816" algn="just">
              <a:buAutoNum type="arabicPeriod" startAt="4"/>
              <a:tabLst>
                <a:tab pos="294000" algn="l"/>
              </a:tabLst>
            </a:pPr>
            <a:r>
              <a:rPr sz="1100" b="1" dirty="0">
                <a:latin typeface="Tahoma"/>
                <a:cs typeface="Tahoma"/>
              </a:rPr>
              <a:t>Electrificación</a:t>
            </a:r>
            <a:r>
              <a:rPr sz="1100" b="1" spc="-78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Especial.-</a:t>
            </a:r>
            <a:endParaRPr sz="1100" b="1">
              <a:latin typeface="Tahoma"/>
              <a:cs typeface="Tahoma"/>
            </a:endParaRPr>
          </a:p>
          <a:p>
            <a:pPr marL="294000" lvl="8" algn="just">
              <a:spcBef>
                <a:spcPts val="291"/>
              </a:spcBef>
            </a:pP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viviendas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dotadas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potencia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Unitaria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Elevada.</a:t>
            </a:r>
            <a:endParaRPr sz="1100" b="1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3.3.2.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INSTALACIONES</a:t>
            </a:r>
            <a:r>
              <a:rPr sz="1100" b="1" spc="1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10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TALLERES</a:t>
            </a:r>
            <a:endParaRPr sz="1100">
              <a:latin typeface="Tahoma"/>
              <a:cs typeface="Tahoma"/>
            </a:endParaRPr>
          </a:p>
          <a:p>
            <a:pPr marL="667104" marR="6592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abastecimiento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elección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equipo </a:t>
            </a:r>
            <a:r>
              <a:rPr sz="1100" dirty="0">
                <a:latin typeface="Tahoma"/>
                <a:cs typeface="Tahoma"/>
              </a:rPr>
              <a:t>electrizo,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dependerá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fabricación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maquinas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instalarse,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considerar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utilización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0" dirty="0">
                <a:latin typeface="Tahoma"/>
                <a:cs typeface="Tahoma"/>
              </a:rPr>
              <a:t> monofasicos,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bifásico,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trifásico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trifásico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corrido.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667104" marR="8570" algn="just">
              <a:lnSpc>
                <a:spcPct val="120900"/>
              </a:lnSpc>
            </a:pPr>
            <a:r>
              <a:rPr sz="1100" b="1" dirty="0">
                <a:latin typeface="Tahoma"/>
                <a:cs typeface="Tahoma"/>
              </a:rPr>
              <a:t>CARGA</a:t>
            </a:r>
            <a:r>
              <a:rPr sz="1100" b="1" spc="212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SUPERFICIAL</a:t>
            </a:r>
            <a:r>
              <a:rPr sz="1100" b="1" spc="218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ESPECIFICA</a:t>
            </a:r>
            <a:r>
              <a:rPr sz="1100" b="1" spc="212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MEDIA:</a:t>
            </a:r>
            <a:r>
              <a:rPr sz="1100" b="1" spc="212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(CARGA </a:t>
            </a:r>
            <a:r>
              <a:rPr sz="1100" b="1" spc="-10">
                <a:latin typeface="Tahoma"/>
                <a:cs typeface="Tahoma"/>
              </a:rPr>
              <a:t>UNITARIA</a:t>
            </a:r>
            <a:r>
              <a:rPr sz="1100" b="1" spc="-10" smtClean="0">
                <a:latin typeface="Tahoma"/>
                <a:cs typeface="Tahoma"/>
              </a:rPr>
              <a:t>)</a:t>
            </a:r>
            <a:endParaRPr lang="es-ES" sz="1100" b="1" spc="-10" dirty="0" smtClean="0">
              <a:latin typeface="Tahoma"/>
              <a:cs typeface="Tahoma"/>
            </a:endParaRPr>
          </a:p>
          <a:p>
            <a:pPr marL="667104" marR="8570" algn="just">
              <a:lnSpc>
                <a:spcPct val="120900"/>
              </a:lnSpc>
            </a:pPr>
            <a:endParaRPr sz="1100">
              <a:latin typeface="Tahoma"/>
              <a:cs typeface="Tahoma"/>
            </a:endParaRPr>
          </a:p>
          <a:p>
            <a:pPr marL="667104" algn="just">
              <a:spcBef>
                <a:spcPts val="202"/>
              </a:spcBef>
            </a:pPr>
            <a:r>
              <a:rPr sz="1100" b="1" dirty="0">
                <a:latin typeface="Arial"/>
                <a:cs typeface="Arial"/>
              </a:rPr>
              <a:t>Grupo</a:t>
            </a:r>
            <a:r>
              <a:rPr sz="1100" b="1" spc="-36" dirty="0">
                <a:latin typeface="Arial"/>
                <a:cs typeface="Arial"/>
              </a:rPr>
              <a:t> </a:t>
            </a:r>
            <a:r>
              <a:rPr sz="1100" b="1" spc="-26" dirty="0">
                <a:latin typeface="Arial"/>
                <a:cs typeface="Arial"/>
              </a:rPr>
              <a:t>01:</a:t>
            </a:r>
            <a:endParaRPr sz="1100">
              <a:latin typeface="Arial"/>
              <a:cs typeface="Arial"/>
            </a:endParaRPr>
          </a:p>
          <a:p>
            <a:pPr marL="667104" marR="7251" algn="just">
              <a:lnSpc>
                <a:spcPct val="114999"/>
              </a:lnSpc>
            </a:pPr>
            <a:r>
              <a:rPr sz="1100" smtClean="0">
                <a:latin typeface="Arial"/>
                <a:cs typeface="Arial"/>
              </a:rPr>
              <a:t>Entre</a:t>
            </a:r>
            <a:r>
              <a:rPr sz="1100" spc="135" smtClean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50</a:t>
            </a:r>
            <a:r>
              <a:rPr sz="1100" spc="135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135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100</a:t>
            </a:r>
            <a:r>
              <a:rPr sz="1100" spc="140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W/m2;</a:t>
            </a:r>
            <a:r>
              <a:rPr sz="1100" spc="135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pequeños</a:t>
            </a:r>
            <a:r>
              <a:rPr sz="1100" spc="135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135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grandes</a:t>
            </a:r>
            <a:r>
              <a:rPr sz="1100" spc="140" dirty="0">
                <a:latin typeface="Arial"/>
                <a:cs typeface="Arial"/>
              </a:rPr>
              <a:t>  </a:t>
            </a:r>
            <a:r>
              <a:rPr sz="1100" spc="-10" dirty="0">
                <a:latin typeface="Arial"/>
                <a:cs typeface="Arial"/>
              </a:rPr>
              <a:t>receptores </a:t>
            </a:r>
            <a:r>
              <a:rPr sz="1100" dirty="0">
                <a:latin typeface="Arial"/>
                <a:cs typeface="Arial"/>
              </a:rPr>
              <a:t>uniformemente</a:t>
            </a:r>
            <a:r>
              <a:rPr sz="1100" spc="125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distribuidos</a:t>
            </a:r>
            <a:r>
              <a:rPr sz="1100" spc="130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118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cargas</a:t>
            </a:r>
            <a:r>
              <a:rPr sz="1100" spc="125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constantes:</a:t>
            </a:r>
            <a:r>
              <a:rPr sz="1100" spc="130" dirty="0">
                <a:latin typeface="Arial"/>
                <a:cs typeface="Arial"/>
              </a:rPr>
              <a:t>  </a:t>
            </a:r>
            <a:r>
              <a:rPr sz="1100" spc="-10" dirty="0">
                <a:latin typeface="Arial"/>
                <a:cs typeface="Arial"/>
              </a:rPr>
              <a:t>tornos </a:t>
            </a:r>
            <a:r>
              <a:rPr sz="1100" dirty="0">
                <a:latin typeface="Arial"/>
                <a:cs typeface="Arial"/>
              </a:rPr>
              <a:t>autoformáticos,</a:t>
            </a:r>
            <a:r>
              <a:rPr sz="1100" spc="-7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hilanderías,</a:t>
            </a:r>
            <a:r>
              <a:rPr sz="1100" spc="-73" dirty="0">
                <a:latin typeface="Arial"/>
                <a:cs typeface="Arial"/>
              </a:rPr>
              <a:t> </a:t>
            </a:r>
            <a:r>
              <a:rPr sz="1100" spc="-21">
                <a:latin typeface="Arial"/>
                <a:cs typeface="Arial"/>
              </a:rPr>
              <a:t>etc</a:t>
            </a:r>
            <a:r>
              <a:rPr sz="1100" spc="-21" smtClean="0">
                <a:latin typeface="Arial"/>
                <a:cs typeface="Arial"/>
              </a:rPr>
              <a:t>.</a:t>
            </a:r>
            <a:endParaRPr lang="es-ES" sz="1100" spc="-21" dirty="0" smtClean="0">
              <a:latin typeface="Arial"/>
              <a:cs typeface="Arial"/>
            </a:endParaRPr>
          </a:p>
          <a:p>
            <a:pPr marL="667104" marR="7251" algn="just">
              <a:lnSpc>
                <a:spcPct val="114999"/>
              </a:lnSpc>
            </a:pPr>
            <a:endParaRPr lang="es-ES" sz="1100" spc="-21" dirty="0" smtClean="0">
              <a:latin typeface="Arial"/>
              <a:cs typeface="Arial"/>
            </a:endParaRPr>
          </a:p>
          <a:p>
            <a:pPr marL="708025" algn="just">
              <a:spcBef>
                <a:spcPts val="301"/>
              </a:spcBef>
            </a:pPr>
            <a:r>
              <a:rPr lang="es-AR" sz="1100" b="1" dirty="0" smtClean="0">
                <a:latin typeface="Arial"/>
                <a:cs typeface="Arial"/>
              </a:rPr>
              <a:t>Grupo</a:t>
            </a:r>
            <a:r>
              <a:rPr lang="es-AR" sz="1100" b="1" spc="-36" dirty="0" smtClean="0">
                <a:latin typeface="Arial"/>
                <a:cs typeface="Arial"/>
              </a:rPr>
              <a:t> </a:t>
            </a:r>
            <a:r>
              <a:rPr lang="es-AR" sz="1100" b="1" spc="-26" dirty="0" smtClean="0">
                <a:latin typeface="Arial"/>
                <a:cs typeface="Arial"/>
              </a:rPr>
              <a:t>02</a:t>
            </a:r>
            <a:endParaRPr lang="es-AR" sz="1100" dirty="0" smtClean="0">
              <a:latin typeface="Arial"/>
              <a:cs typeface="Arial"/>
            </a:endParaRPr>
          </a:p>
          <a:p>
            <a:pPr marL="708025" marR="6592" algn="just">
              <a:lnSpc>
                <a:spcPts val="1578"/>
              </a:lnSpc>
              <a:spcBef>
                <a:spcPts val="78"/>
              </a:spcBef>
            </a:pPr>
            <a:r>
              <a:rPr lang="es-AR" sz="1100" dirty="0" smtClean="0">
                <a:latin typeface="Arial"/>
                <a:cs typeface="Arial"/>
              </a:rPr>
              <a:t>Entre</a:t>
            </a:r>
            <a:r>
              <a:rPr lang="es-AR" sz="1100" spc="140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70</a:t>
            </a:r>
            <a:r>
              <a:rPr lang="es-AR" sz="1100" spc="140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y</a:t>
            </a:r>
            <a:r>
              <a:rPr lang="es-AR" sz="1100" spc="151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300</a:t>
            </a:r>
            <a:r>
              <a:rPr lang="es-AR" sz="1100" spc="140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W/m2;</a:t>
            </a:r>
            <a:r>
              <a:rPr lang="es-AR" sz="1100" spc="151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receptores</a:t>
            </a:r>
            <a:r>
              <a:rPr lang="es-AR" sz="1100" spc="140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con</a:t>
            </a:r>
            <a:r>
              <a:rPr lang="es-AR" sz="1100" spc="140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grandes</a:t>
            </a:r>
            <a:r>
              <a:rPr lang="es-AR" sz="1100" spc="140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diferencias</a:t>
            </a:r>
            <a:r>
              <a:rPr lang="es-AR" sz="1100" spc="140" dirty="0" smtClean="0">
                <a:latin typeface="Arial"/>
                <a:cs typeface="Arial"/>
              </a:rPr>
              <a:t> </a:t>
            </a:r>
            <a:r>
              <a:rPr lang="es-AR" sz="1100" spc="-26" dirty="0" smtClean="0">
                <a:latin typeface="Arial"/>
                <a:cs typeface="Arial"/>
              </a:rPr>
              <a:t>de </a:t>
            </a:r>
            <a:r>
              <a:rPr lang="es-AR" sz="1100" dirty="0" smtClean="0">
                <a:latin typeface="Arial"/>
                <a:cs typeface="Arial"/>
              </a:rPr>
              <a:t>potencia</a:t>
            </a:r>
            <a:r>
              <a:rPr lang="es-AR" sz="1100" spc="-36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y</a:t>
            </a:r>
            <a:r>
              <a:rPr lang="es-AR" sz="1100" spc="-36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crestas</a:t>
            </a:r>
            <a:r>
              <a:rPr lang="es-AR" sz="1100" spc="-36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de</a:t>
            </a:r>
            <a:r>
              <a:rPr lang="es-AR" sz="1100" spc="-31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carga</a:t>
            </a:r>
            <a:r>
              <a:rPr lang="es-AR" sz="1100" spc="-36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variables:</a:t>
            </a:r>
            <a:r>
              <a:rPr lang="es-AR" sz="1100" spc="-36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prensas,</a:t>
            </a:r>
            <a:r>
              <a:rPr lang="es-AR" sz="1100" spc="-36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soldadura,</a:t>
            </a:r>
            <a:r>
              <a:rPr lang="es-AR" sz="1100" spc="-36" dirty="0" smtClean="0">
                <a:latin typeface="Arial"/>
                <a:cs typeface="Arial"/>
              </a:rPr>
              <a:t> </a:t>
            </a:r>
            <a:r>
              <a:rPr lang="es-AR" sz="1100" spc="-21" dirty="0" smtClean="0">
                <a:latin typeface="Arial"/>
                <a:cs typeface="Arial"/>
              </a:rPr>
              <a:t>etc.</a:t>
            </a:r>
            <a:endParaRPr lang="es-AR" sz="1100" dirty="0" smtClean="0">
              <a:latin typeface="Arial"/>
              <a:cs typeface="Arial"/>
            </a:endParaRPr>
          </a:p>
          <a:p>
            <a:pPr marL="708025">
              <a:spcBef>
                <a:spcPts val="26"/>
              </a:spcBef>
            </a:pPr>
            <a:endParaRPr lang="es-AR" sz="1500" dirty="0" smtClean="0">
              <a:latin typeface="Arial"/>
              <a:cs typeface="Arial"/>
            </a:endParaRPr>
          </a:p>
          <a:p>
            <a:pPr marL="708025" algn="just">
              <a:spcBef>
                <a:spcPts val="5"/>
              </a:spcBef>
            </a:pPr>
            <a:r>
              <a:rPr lang="es-AR" sz="1100" b="1" dirty="0" smtClean="0">
                <a:latin typeface="Arial"/>
                <a:cs typeface="Arial"/>
              </a:rPr>
              <a:t>Grupo</a:t>
            </a:r>
            <a:r>
              <a:rPr lang="es-AR" sz="1100" b="1" spc="-36" dirty="0" smtClean="0">
                <a:latin typeface="Arial"/>
                <a:cs typeface="Arial"/>
              </a:rPr>
              <a:t> </a:t>
            </a:r>
            <a:r>
              <a:rPr lang="es-AR" sz="1100" b="1" spc="-26" dirty="0" smtClean="0">
                <a:latin typeface="Arial"/>
                <a:cs typeface="Arial"/>
              </a:rPr>
              <a:t>03</a:t>
            </a:r>
            <a:endParaRPr lang="es-AR" sz="1100" dirty="0" smtClean="0">
              <a:latin typeface="Arial"/>
              <a:cs typeface="Arial"/>
            </a:endParaRPr>
          </a:p>
          <a:p>
            <a:pPr marL="708025" marR="6592" algn="just">
              <a:lnSpc>
                <a:spcPts val="1578"/>
              </a:lnSpc>
              <a:spcBef>
                <a:spcPts val="78"/>
              </a:spcBef>
            </a:pPr>
            <a:r>
              <a:rPr lang="es-AR" sz="1100" dirty="0" smtClean="0">
                <a:latin typeface="Arial"/>
                <a:cs typeface="Arial"/>
              </a:rPr>
              <a:t>Entre</a:t>
            </a:r>
            <a:r>
              <a:rPr lang="es-AR" sz="1100" spc="332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200</a:t>
            </a:r>
            <a:r>
              <a:rPr lang="es-AR" sz="1100" spc="337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y</a:t>
            </a:r>
            <a:r>
              <a:rPr lang="es-AR" sz="1100" spc="337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500</a:t>
            </a:r>
            <a:r>
              <a:rPr lang="es-AR" sz="1100" spc="337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w/m2;</a:t>
            </a:r>
            <a:r>
              <a:rPr lang="es-AR" sz="1100" spc="332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receptores</a:t>
            </a:r>
            <a:r>
              <a:rPr lang="es-AR" sz="1100" spc="337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de</a:t>
            </a:r>
            <a:r>
              <a:rPr lang="es-AR" sz="1100" spc="337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gran</a:t>
            </a:r>
            <a:r>
              <a:rPr lang="es-AR" sz="1100" spc="332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potencia</a:t>
            </a:r>
            <a:r>
              <a:rPr lang="es-AR" sz="1100" spc="327" dirty="0" smtClean="0">
                <a:latin typeface="Arial"/>
                <a:cs typeface="Arial"/>
              </a:rPr>
              <a:t> </a:t>
            </a:r>
            <a:r>
              <a:rPr lang="es-AR" sz="1100" spc="-21" dirty="0" smtClean="0">
                <a:latin typeface="Arial"/>
                <a:cs typeface="Arial"/>
              </a:rPr>
              <a:t>como </a:t>
            </a:r>
            <a:r>
              <a:rPr lang="es-AR" sz="1100" dirty="0" smtClean="0">
                <a:latin typeface="Arial"/>
                <a:cs typeface="Arial"/>
              </a:rPr>
              <a:t>hornos y grandes</a:t>
            </a:r>
            <a:r>
              <a:rPr lang="es-AR" sz="1100" spc="5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maquinas, talladores</a:t>
            </a:r>
            <a:r>
              <a:rPr lang="es-AR" sz="1100" spc="5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de temple, </a:t>
            </a:r>
            <a:r>
              <a:rPr lang="es-AR" sz="1100" spc="-10" dirty="0" smtClean="0">
                <a:latin typeface="Arial"/>
                <a:cs typeface="Arial"/>
              </a:rPr>
              <a:t>siderúrgicas, </a:t>
            </a:r>
            <a:r>
              <a:rPr lang="es-AR" sz="1100" dirty="0" smtClean="0">
                <a:latin typeface="Arial"/>
                <a:cs typeface="Arial"/>
              </a:rPr>
              <a:t>de</a:t>
            </a:r>
            <a:r>
              <a:rPr lang="es-AR" sz="1100" spc="-36" dirty="0" smtClean="0">
                <a:latin typeface="Arial"/>
                <a:cs typeface="Arial"/>
              </a:rPr>
              <a:t> </a:t>
            </a:r>
            <a:r>
              <a:rPr lang="es-AR" sz="1100" dirty="0" smtClean="0">
                <a:latin typeface="Arial"/>
                <a:cs typeface="Arial"/>
              </a:rPr>
              <a:t>laminación,</a:t>
            </a:r>
            <a:r>
              <a:rPr lang="es-AR" sz="1100" spc="-36" dirty="0" smtClean="0">
                <a:latin typeface="Arial"/>
                <a:cs typeface="Arial"/>
              </a:rPr>
              <a:t> </a:t>
            </a:r>
            <a:r>
              <a:rPr lang="es-AR" sz="1100" spc="-21" dirty="0" smtClean="0">
                <a:latin typeface="Arial"/>
                <a:cs typeface="Arial"/>
              </a:rPr>
              <a:t>etc.</a:t>
            </a:r>
            <a:endParaRPr lang="es-AR" sz="1100" dirty="0" smtClean="0">
              <a:latin typeface="Arial"/>
              <a:cs typeface="Arial"/>
            </a:endParaRPr>
          </a:p>
          <a:p>
            <a:pPr marL="667104" marR="7251" algn="just">
              <a:lnSpc>
                <a:spcPct val="114999"/>
              </a:lnSpc>
            </a:pP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07975" y="326231"/>
            <a:ext cx="10210800" cy="5794093"/>
          </a:xfrm>
          <a:prstGeom prst="rect">
            <a:avLst/>
          </a:prstGeom>
        </p:spPr>
        <p:txBody>
          <a:bodyPr vert="horz" wrap="square" lIns="0" tIns="38233" rIns="0" bIns="0" rtlCol="0">
            <a:spAutoFit/>
          </a:bodyPr>
          <a:lstStyle/>
          <a:p>
            <a:pPr marL="479234" lvl="1" indent="-466050">
              <a:buAutoNum type="arabicPeriod" startAt="4"/>
              <a:tabLst>
                <a:tab pos="479234" algn="l"/>
                <a:tab pos="479893" algn="l"/>
              </a:tabLst>
            </a:pPr>
            <a:r>
              <a:rPr sz="1400" b="1" smtClean="0">
                <a:latin typeface="Tahoma"/>
                <a:cs typeface="Tahoma"/>
              </a:rPr>
              <a:t>TIPOS</a:t>
            </a:r>
            <a:r>
              <a:rPr sz="1400" b="1" spc="-5" smtClean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INSTALACIONES</a:t>
            </a:r>
            <a:r>
              <a:rPr sz="1400" b="1" spc="-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ELÉCTRICAS</a:t>
            </a:r>
            <a:endParaRPr sz="1400">
              <a:latin typeface="Tahoma"/>
              <a:cs typeface="Tahoma"/>
            </a:endParaRPr>
          </a:p>
          <a:p>
            <a:pPr lvl="1">
              <a:spcBef>
                <a:spcPts val="5"/>
              </a:spcBef>
              <a:buFont typeface="Tahoma"/>
              <a:buAutoNum type="arabicPeriod" startAt="4"/>
            </a:pPr>
            <a:endParaRPr sz="1400">
              <a:latin typeface="Tahoma"/>
              <a:cs typeface="Tahoma"/>
            </a:endParaRPr>
          </a:p>
          <a:p>
            <a:pPr marL="479234"/>
            <a:r>
              <a:rPr sz="1400" dirty="0">
                <a:latin typeface="Tahoma"/>
                <a:cs typeface="Tahoma"/>
              </a:rPr>
              <a:t>Existen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dos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tipos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instalaciones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eléctricas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 marL="666445" lvl="2" indent="-187870">
              <a:buFont typeface="Symbol"/>
              <a:buChar char=""/>
              <a:tabLst>
                <a:tab pos="667104" algn="l"/>
              </a:tabLst>
            </a:pPr>
            <a:r>
              <a:rPr sz="1400" spc="-10" dirty="0">
                <a:latin typeface="Tahoma"/>
                <a:cs typeface="Tahoma"/>
              </a:rPr>
              <a:t>Exteriores</a:t>
            </a:r>
            <a:endParaRPr sz="1400">
              <a:latin typeface="Tahoma"/>
              <a:cs typeface="Tahoma"/>
            </a:endParaRPr>
          </a:p>
          <a:p>
            <a:pPr marL="666445" lvl="2" indent="-187870">
              <a:spcBef>
                <a:spcPts val="295"/>
              </a:spcBef>
              <a:buFont typeface="Symbol"/>
              <a:buChar char=""/>
              <a:tabLst>
                <a:tab pos="667104" algn="l"/>
              </a:tabLst>
            </a:pPr>
            <a:r>
              <a:rPr sz="1400" spc="-10" dirty="0">
                <a:latin typeface="Tahoma"/>
                <a:cs typeface="Tahoma"/>
              </a:rPr>
              <a:t>Interiores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400">
              <a:latin typeface="Tahoma"/>
              <a:cs typeface="Tahoma"/>
            </a:endParaRPr>
          </a:p>
          <a:p>
            <a:pPr marL="479234">
              <a:tabLst>
                <a:tab pos="1133813" algn="l"/>
              </a:tabLst>
            </a:pPr>
            <a:r>
              <a:rPr sz="1400" b="1" spc="-10" dirty="0">
                <a:latin typeface="Tahoma"/>
                <a:cs typeface="Tahoma"/>
              </a:rPr>
              <a:t>3.4.1.</a:t>
            </a:r>
            <a:r>
              <a:rPr sz="1400" b="1" dirty="0">
                <a:latin typeface="Tahoma"/>
                <a:cs typeface="Tahoma"/>
              </a:rPr>
              <a:t>	</a:t>
            </a:r>
            <a:r>
              <a:rPr sz="1400" b="1" spc="-10" dirty="0">
                <a:latin typeface="Tahoma"/>
                <a:cs typeface="Tahoma"/>
              </a:rPr>
              <a:t>INSTALACIONES</a:t>
            </a:r>
            <a:r>
              <a:rPr sz="1400" b="1" spc="-1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ELÉCTRICAS</a:t>
            </a:r>
            <a:r>
              <a:rPr sz="1400" b="1" spc="-1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16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EXTERIORES</a:t>
            </a:r>
            <a:endParaRPr sz="1400">
              <a:latin typeface="Tahoma"/>
              <a:cs typeface="Tahoma"/>
            </a:endParaRPr>
          </a:p>
          <a:p>
            <a:pPr marL="1133813" marR="5274" algn="just">
              <a:lnSpc>
                <a:spcPct val="120800"/>
              </a:lnSpc>
              <a:spcBef>
                <a:spcPts val="1095"/>
              </a:spcBef>
            </a:pPr>
            <a:r>
              <a:rPr sz="1400" dirty="0">
                <a:latin typeface="Tahoma"/>
                <a:cs typeface="Tahoma"/>
              </a:rPr>
              <a:t>En</a:t>
            </a:r>
            <a:r>
              <a:rPr sz="1400" spc="23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23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instalación</a:t>
            </a:r>
            <a:r>
              <a:rPr sz="1400" spc="24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eléctrica</a:t>
            </a:r>
            <a:r>
              <a:rPr sz="1400" spc="23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22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24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desarrolle</a:t>
            </a:r>
            <a:r>
              <a:rPr sz="1400" spc="23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23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23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redes</a:t>
            </a:r>
            <a:r>
              <a:rPr sz="1400" spc="249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de </a:t>
            </a:r>
            <a:r>
              <a:rPr sz="1400" dirty="0">
                <a:latin typeface="Tahoma"/>
                <a:cs typeface="Tahoma"/>
              </a:rPr>
              <a:t>distribución</a:t>
            </a:r>
            <a:r>
              <a:rPr sz="1400" spc="8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tanto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red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distribución</a:t>
            </a:r>
            <a:r>
              <a:rPr sz="1400" spc="8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primaria</a:t>
            </a:r>
            <a:r>
              <a:rPr sz="1400" spc="8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como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88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red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363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distribución</a:t>
            </a:r>
            <a:r>
              <a:rPr sz="1400" spc="36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secundaria,</a:t>
            </a:r>
            <a:r>
              <a:rPr sz="1400" spc="363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utilizando</a:t>
            </a:r>
            <a:r>
              <a:rPr sz="1400" spc="36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conductores</a:t>
            </a:r>
            <a:r>
              <a:rPr sz="1400" spc="369" dirty="0">
                <a:latin typeface="Tahoma"/>
                <a:cs typeface="Tahoma"/>
              </a:rPr>
              <a:t>  </a:t>
            </a:r>
            <a:r>
              <a:rPr sz="1400" spc="-26" dirty="0">
                <a:latin typeface="Tahoma"/>
                <a:cs typeface="Tahoma"/>
              </a:rPr>
              <a:t>de </a:t>
            </a:r>
            <a:r>
              <a:rPr sz="1400" dirty="0">
                <a:latin typeface="Tahoma"/>
                <a:cs typeface="Tahoma"/>
              </a:rPr>
              <a:t>aislamiento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WP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conductores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especial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spc="-10">
                <a:latin typeface="Tahoma"/>
                <a:cs typeface="Tahoma"/>
              </a:rPr>
              <a:t>subterráneo</a:t>
            </a:r>
            <a:r>
              <a:rPr sz="1400" spc="-10" smtClean="0">
                <a:latin typeface="Tahoma"/>
                <a:cs typeface="Tahoma"/>
              </a:rPr>
              <a:t>.</a:t>
            </a:r>
            <a:endParaRPr lang="es-ES" sz="1400" spc="-10" dirty="0" smtClean="0">
              <a:latin typeface="Tahoma"/>
              <a:cs typeface="Tahoma"/>
            </a:endParaRPr>
          </a:p>
          <a:p>
            <a:pPr marL="1133813" marR="5274" algn="just">
              <a:lnSpc>
                <a:spcPct val="120800"/>
              </a:lnSpc>
              <a:spcBef>
                <a:spcPts val="1095"/>
              </a:spcBef>
            </a:pPr>
            <a:endParaRPr lang="es-ES" sz="1400" spc="-10" dirty="0">
              <a:latin typeface="Tahoma"/>
              <a:cs typeface="Tahoma"/>
            </a:endParaRPr>
          </a:p>
          <a:p>
            <a:pPr marL="667104" lvl="2" indent="-654579">
              <a:spcBef>
                <a:spcPts val="99"/>
              </a:spcBef>
              <a:buAutoNum type="arabicPeriod" startAt="2"/>
              <a:tabLst>
                <a:tab pos="667104" algn="l"/>
                <a:tab pos="667763" algn="l"/>
              </a:tabLst>
            </a:pPr>
            <a:r>
              <a:rPr lang="es-AR" sz="1400" b="1" spc="-10" dirty="0" smtClean="0">
                <a:latin typeface="Tahoma"/>
                <a:cs typeface="Tahoma"/>
              </a:rPr>
              <a:t>INSTALACIONES</a:t>
            </a:r>
            <a:r>
              <a:rPr lang="es-AR" sz="1400" b="1" spc="-31" dirty="0" smtClean="0">
                <a:latin typeface="Tahoma"/>
                <a:cs typeface="Tahoma"/>
              </a:rPr>
              <a:t> </a:t>
            </a:r>
            <a:r>
              <a:rPr lang="es-AR" sz="1400" b="1" dirty="0" smtClean="0">
                <a:latin typeface="Tahoma"/>
                <a:cs typeface="Tahoma"/>
              </a:rPr>
              <a:t>ELÉCTRICAS</a:t>
            </a:r>
            <a:r>
              <a:rPr lang="es-AR" sz="1400" b="1" spc="-26" dirty="0" smtClean="0">
                <a:latin typeface="Tahoma"/>
                <a:cs typeface="Tahoma"/>
              </a:rPr>
              <a:t> </a:t>
            </a:r>
            <a:r>
              <a:rPr lang="es-AR" sz="1400" b="1" dirty="0" smtClean="0">
                <a:latin typeface="Tahoma"/>
                <a:cs typeface="Tahoma"/>
              </a:rPr>
              <a:t>DE</a:t>
            </a:r>
            <a:r>
              <a:rPr lang="es-AR" sz="1400" b="1" spc="-26" dirty="0" smtClean="0">
                <a:latin typeface="Tahoma"/>
                <a:cs typeface="Tahoma"/>
              </a:rPr>
              <a:t> </a:t>
            </a:r>
            <a:r>
              <a:rPr lang="es-AR" sz="1400" b="1" spc="-10" dirty="0" smtClean="0">
                <a:latin typeface="Tahoma"/>
                <a:cs typeface="Tahoma"/>
              </a:rPr>
              <a:t>INTERIORES</a:t>
            </a:r>
            <a:endParaRPr lang="es-AR" sz="1400" dirty="0" smtClean="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1100"/>
              </a:spcBef>
            </a:pPr>
            <a:r>
              <a:rPr lang="es-AR" sz="1400" dirty="0" smtClean="0">
                <a:latin typeface="Tahoma"/>
                <a:cs typeface="Tahoma"/>
              </a:rPr>
              <a:t>Insolación</a:t>
            </a:r>
            <a:r>
              <a:rPr lang="es-AR" sz="1400" spc="212" dirty="0" smtClean="0">
                <a:latin typeface="Tahoma"/>
                <a:cs typeface="Tahoma"/>
              </a:rPr>
              <a:t>  </a:t>
            </a:r>
            <a:r>
              <a:rPr lang="es-AR" sz="1400" dirty="0" smtClean="0">
                <a:latin typeface="Tahoma"/>
                <a:cs typeface="Tahoma"/>
              </a:rPr>
              <a:t>eléctrica</a:t>
            </a:r>
            <a:r>
              <a:rPr lang="es-AR" sz="1400" spc="208" dirty="0" smtClean="0">
                <a:latin typeface="Tahoma"/>
                <a:cs typeface="Tahoma"/>
              </a:rPr>
              <a:t>  </a:t>
            </a:r>
            <a:r>
              <a:rPr lang="es-AR" sz="1400" dirty="0" smtClean="0">
                <a:latin typeface="Tahoma"/>
                <a:cs typeface="Tahoma"/>
              </a:rPr>
              <a:t>que</a:t>
            </a:r>
            <a:r>
              <a:rPr lang="es-AR" sz="1400" spc="212" dirty="0" smtClean="0">
                <a:latin typeface="Tahoma"/>
                <a:cs typeface="Tahoma"/>
              </a:rPr>
              <a:t>  </a:t>
            </a:r>
            <a:r>
              <a:rPr lang="es-AR" sz="1400" dirty="0" smtClean="0">
                <a:latin typeface="Tahoma"/>
                <a:cs typeface="Tahoma"/>
              </a:rPr>
              <a:t>cumple</a:t>
            </a:r>
            <a:r>
              <a:rPr lang="es-AR" sz="1400" spc="212" dirty="0" smtClean="0">
                <a:latin typeface="Tahoma"/>
                <a:cs typeface="Tahoma"/>
              </a:rPr>
              <a:t>  </a:t>
            </a:r>
            <a:r>
              <a:rPr lang="es-AR" sz="1400" dirty="0" smtClean="0">
                <a:latin typeface="Tahoma"/>
                <a:cs typeface="Tahoma"/>
              </a:rPr>
              <a:t>su</a:t>
            </a:r>
            <a:r>
              <a:rPr lang="es-AR" sz="1400" spc="208" dirty="0" smtClean="0">
                <a:latin typeface="Tahoma"/>
                <a:cs typeface="Tahoma"/>
              </a:rPr>
              <a:t>  </a:t>
            </a:r>
            <a:r>
              <a:rPr lang="es-AR" sz="1400" dirty="0" smtClean="0">
                <a:latin typeface="Tahoma"/>
                <a:cs typeface="Tahoma"/>
              </a:rPr>
              <a:t>función</a:t>
            </a:r>
            <a:r>
              <a:rPr lang="es-AR" sz="1400" spc="212" dirty="0" smtClean="0">
                <a:latin typeface="Tahoma"/>
                <a:cs typeface="Tahoma"/>
              </a:rPr>
              <a:t>  </a:t>
            </a:r>
            <a:r>
              <a:rPr lang="es-AR" sz="1400" dirty="0" smtClean="0">
                <a:latin typeface="Tahoma"/>
                <a:cs typeface="Tahoma"/>
              </a:rPr>
              <a:t>dentro</a:t>
            </a:r>
            <a:r>
              <a:rPr lang="es-AR" sz="1400" spc="212" dirty="0" smtClean="0">
                <a:latin typeface="Tahoma"/>
                <a:cs typeface="Tahoma"/>
              </a:rPr>
              <a:t>  </a:t>
            </a:r>
            <a:r>
              <a:rPr lang="es-AR" sz="1400" spc="-26" dirty="0" smtClean="0">
                <a:latin typeface="Tahoma"/>
                <a:cs typeface="Tahoma"/>
              </a:rPr>
              <a:t>de </a:t>
            </a:r>
            <a:r>
              <a:rPr lang="es-AR" sz="1400" dirty="0" smtClean="0">
                <a:latin typeface="Tahoma"/>
                <a:cs typeface="Tahoma"/>
              </a:rPr>
              <a:t>ambientales,</a:t>
            </a:r>
            <a:r>
              <a:rPr lang="es-AR" sz="1400" spc="379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ya</a:t>
            </a:r>
            <a:r>
              <a:rPr lang="es-AR" sz="1400" spc="389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sean</a:t>
            </a:r>
            <a:r>
              <a:rPr lang="es-AR" sz="1400" spc="394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viviendas,</a:t>
            </a:r>
            <a:r>
              <a:rPr lang="es-AR" sz="1400" spc="384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residencias,</a:t>
            </a:r>
            <a:r>
              <a:rPr lang="es-AR" sz="1400" spc="394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comercio</a:t>
            </a:r>
            <a:r>
              <a:rPr lang="es-AR" sz="1400" spc="384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y</a:t>
            </a:r>
            <a:r>
              <a:rPr lang="es-AR" sz="1400" spc="394" dirty="0" smtClean="0">
                <a:latin typeface="Tahoma"/>
                <a:cs typeface="Tahoma"/>
              </a:rPr>
              <a:t> </a:t>
            </a:r>
            <a:r>
              <a:rPr lang="es-AR" sz="1400" spc="-26" dirty="0" smtClean="0">
                <a:latin typeface="Tahoma"/>
                <a:cs typeface="Tahoma"/>
              </a:rPr>
              <a:t>la </a:t>
            </a:r>
            <a:r>
              <a:rPr lang="es-AR" sz="1400" dirty="0" smtClean="0">
                <a:latin typeface="Tahoma"/>
                <a:cs typeface="Tahoma"/>
              </a:rPr>
              <a:t>industria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en</a:t>
            </a:r>
            <a:r>
              <a:rPr lang="es-AR" sz="1400" spc="-31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general.</a:t>
            </a:r>
            <a:endParaRPr lang="es-AR" sz="1400" dirty="0" smtClean="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lang="es-AR" sz="1400" dirty="0" smtClean="0">
              <a:latin typeface="Tahoma"/>
              <a:cs typeface="Tahoma"/>
            </a:endParaRPr>
          </a:p>
          <a:p>
            <a:pPr marL="667104" algn="just"/>
            <a:r>
              <a:rPr lang="es-AR" sz="1400" b="1" spc="-10" dirty="0" smtClean="0">
                <a:latin typeface="Tahoma"/>
                <a:cs typeface="Tahoma"/>
              </a:rPr>
              <a:t>DEFINICIONES</a:t>
            </a:r>
            <a:r>
              <a:rPr lang="es-AR" sz="1400" b="1" spc="36" dirty="0" smtClean="0">
                <a:latin typeface="Tahoma"/>
                <a:cs typeface="Tahoma"/>
              </a:rPr>
              <a:t> </a:t>
            </a:r>
            <a:r>
              <a:rPr lang="es-AR" sz="1400" b="1" spc="-10" dirty="0" smtClean="0">
                <a:latin typeface="Tahoma"/>
                <a:cs typeface="Tahoma"/>
              </a:rPr>
              <a:t>BÁSICAS</a:t>
            </a:r>
            <a:endParaRPr lang="es-AR" sz="1400" dirty="0" smtClean="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lang="es-AR" sz="1400" dirty="0" smtClean="0">
              <a:latin typeface="Tahoma"/>
              <a:cs typeface="Tahoma"/>
            </a:endParaRPr>
          </a:p>
          <a:p>
            <a:pPr marL="947260" marR="5933" lvl="3" indent="-280157" algn="just">
              <a:lnSpc>
                <a:spcPct val="120800"/>
              </a:lnSpc>
              <a:spcBef>
                <a:spcPts val="5"/>
              </a:spcBef>
              <a:buFont typeface="Tahoma"/>
              <a:buAutoNum type="arabicPeriod"/>
              <a:tabLst>
                <a:tab pos="947920" algn="l"/>
              </a:tabLst>
            </a:pPr>
            <a:r>
              <a:rPr lang="es-AR" sz="1400" b="1" dirty="0" smtClean="0">
                <a:latin typeface="Tahoma"/>
                <a:cs typeface="Tahoma"/>
              </a:rPr>
              <a:t>Alimentador.-</a:t>
            </a:r>
            <a:r>
              <a:rPr lang="es-AR" sz="1400" b="1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Conductores</a:t>
            </a:r>
            <a:r>
              <a:rPr lang="es-AR" sz="1400" spc="-1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-1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un</a:t>
            </a:r>
            <a:r>
              <a:rPr lang="es-AR" sz="1400" spc="-1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circuito,</a:t>
            </a:r>
            <a:r>
              <a:rPr lang="es-AR" sz="1400" spc="-1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que</a:t>
            </a:r>
            <a:r>
              <a:rPr lang="es-AR" sz="1400" spc="-16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transmiten </a:t>
            </a:r>
            <a:r>
              <a:rPr lang="es-AR" sz="1400" dirty="0" smtClean="0">
                <a:latin typeface="Tahoma"/>
                <a:cs typeface="Tahoma"/>
              </a:rPr>
              <a:t>la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energía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eléctrica,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desde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un</a:t>
            </a:r>
            <a:r>
              <a:rPr lang="es-AR" sz="1400" spc="30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centro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29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suministro,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spc="-26" dirty="0" smtClean="0">
                <a:latin typeface="Tahoma"/>
                <a:cs typeface="Tahoma"/>
              </a:rPr>
              <a:t>tal </a:t>
            </a:r>
            <a:r>
              <a:rPr lang="es-AR" sz="1400" dirty="0" smtClean="0">
                <a:latin typeface="Tahoma"/>
                <a:cs typeface="Tahoma"/>
              </a:rPr>
              <a:t>como</a:t>
            </a:r>
            <a:r>
              <a:rPr lang="es-AR" sz="1400" spc="7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un</a:t>
            </a:r>
            <a:r>
              <a:rPr lang="es-AR" sz="1400" spc="7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transformador,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tablero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7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distribución,</a:t>
            </a:r>
            <a:r>
              <a:rPr lang="es-AR" sz="1400" spc="7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centro</a:t>
            </a:r>
            <a:r>
              <a:rPr lang="es-AR" sz="1400" spc="73" dirty="0" smtClean="0">
                <a:latin typeface="Tahoma"/>
                <a:cs typeface="Tahoma"/>
              </a:rPr>
              <a:t> </a:t>
            </a:r>
            <a:r>
              <a:rPr lang="es-AR" sz="1400" spc="-26" dirty="0" smtClean="0">
                <a:latin typeface="Tahoma"/>
                <a:cs typeface="Tahoma"/>
              </a:rPr>
              <a:t>de </a:t>
            </a:r>
            <a:r>
              <a:rPr lang="es-AR" sz="1400" dirty="0" smtClean="0">
                <a:latin typeface="Tahoma"/>
                <a:cs typeface="Tahoma"/>
              </a:rPr>
              <a:t>distribución,</a:t>
            </a:r>
            <a:r>
              <a:rPr lang="es-AR" sz="1400" spc="4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generador</a:t>
            </a:r>
            <a:r>
              <a:rPr lang="es-AR" sz="1400" spc="46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</a:t>
            </a:r>
            <a:r>
              <a:rPr lang="es-AR" sz="1400" spc="4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otra</a:t>
            </a:r>
            <a:r>
              <a:rPr lang="es-AR" sz="1400" spc="4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forma</a:t>
            </a:r>
            <a:r>
              <a:rPr lang="es-AR" sz="1400" spc="4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46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suministro</a:t>
            </a:r>
            <a:r>
              <a:rPr lang="es-AR" sz="1400" spc="462" dirty="0" smtClean="0">
                <a:latin typeface="Tahoma"/>
                <a:cs typeface="Tahoma"/>
              </a:rPr>
              <a:t> </a:t>
            </a:r>
            <a:r>
              <a:rPr lang="es-AR" sz="1400" spc="-26" dirty="0" smtClean="0">
                <a:latin typeface="Tahoma"/>
                <a:cs typeface="Tahoma"/>
              </a:rPr>
              <a:t>al </a:t>
            </a:r>
            <a:r>
              <a:rPr lang="es-AR" sz="1400" dirty="0" smtClean="0">
                <a:latin typeface="Tahoma"/>
                <a:cs typeface="Tahoma"/>
              </a:rPr>
              <a:t>dispositivo</a:t>
            </a:r>
            <a:r>
              <a:rPr lang="es-AR" sz="1400" spc="-2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-21" dirty="0" smtClean="0">
                <a:latin typeface="Tahoma"/>
                <a:cs typeface="Tahoma"/>
              </a:rPr>
              <a:t> </a:t>
            </a:r>
            <a:r>
              <a:rPr lang="es-AR" sz="1400" spc="-10" dirty="0" err="1" smtClean="0">
                <a:latin typeface="Tahoma"/>
                <a:cs typeface="Tahoma"/>
              </a:rPr>
              <a:t>sobrecorriente</a:t>
            </a:r>
            <a:r>
              <a:rPr lang="es-AR" sz="1400" spc="-1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y</a:t>
            </a:r>
            <a:r>
              <a:rPr lang="es-AR" sz="1400" spc="-1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al</a:t>
            </a:r>
            <a:r>
              <a:rPr lang="es-AR" sz="1400" spc="-2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medidor</a:t>
            </a:r>
            <a:r>
              <a:rPr lang="es-AR" sz="1400" spc="-5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-21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energía.</a:t>
            </a:r>
            <a:endParaRPr lang="es-AR" sz="1400" dirty="0" smtClean="0">
              <a:latin typeface="Tahoma"/>
              <a:cs typeface="Tahoma"/>
            </a:endParaRPr>
          </a:p>
          <a:p>
            <a:pPr marL="1133813" marR="5274" algn="just">
              <a:lnSpc>
                <a:spcPct val="120800"/>
              </a:lnSpc>
              <a:spcBef>
                <a:spcPts val="1095"/>
              </a:spcBef>
            </a:pP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60375" y="3221831"/>
            <a:ext cx="10134600" cy="446453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7251" algn="ctr">
              <a:spcBef>
                <a:spcPts val="104"/>
              </a:spcBef>
            </a:pPr>
            <a:r>
              <a:rPr sz="1400" b="1" dirty="0">
                <a:latin typeface="Tahoma"/>
                <a:cs typeface="Tahoma"/>
              </a:rPr>
              <a:t>Figura</a:t>
            </a:r>
            <a:r>
              <a:rPr sz="1400" b="1" spc="-16" dirty="0">
                <a:latin typeface="Tahoma"/>
                <a:cs typeface="Tahoma"/>
              </a:rPr>
              <a:t> </a:t>
            </a:r>
            <a:r>
              <a:rPr sz="1400" b="1" spc="-26" dirty="0">
                <a:latin typeface="Tahoma"/>
                <a:cs typeface="Tahoma"/>
              </a:rPr>
              <a:t>1.8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 marL="332234" marR="60645" indent="-280157" algn="just">
              <a:lnSpc>
                <a:spcPct val="120900"/>
              </a:lnSpc>
              <a:spcBef>
                <a:spcPts val="1002"/>
              </a:spcBef>
              <a:buFont typeface="Tahoma"/>
              <a:buAutoNum type="arabicPeriod" startAt="2"/>
              <a:tabLst>
                <a:tab pos="332893" algn="l"/>
              </a:tabLst>
            </a:pPr>
            <a:r>
              <a:rPr sz="1400" b="1" dirty="0">
                <a:latin typeface="Tahoma"/>
                <a:cs typeface="Tahoma"/>
              </a:rPr>
              <a:t>Acometida.-</a:t>
            </a:r>
            <a:r>
              <a:rPr sz="1400" b="1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Parte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instalación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eléctrica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comprendida </a:t>
            </a:r>
            <a:r>
              <a:rPr sz="1400" dirty="0">
                <a:latin typeface="Tahoma"/>
                <a:cs typeface="Tahoma"/>
              </a:rPr>
              <a:t>entre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red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distribución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contador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energía.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26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332234" marR="58009" indent="-280157" algn="just">
              <a:lnSpc>
                <a:spcPct val="120600"/>
              </a:lnSpc>
              <a:buFont typeface="Tahoma"/>
              <a:buAutoNum type="arabicPeriod" startAt="2"/>
              <a:tabLst>
                <a:tab pos="332893" algn="l"/>
              </a:tabLst>
            </a:pPr>
            <a:r>
              <a:rPr sz="1400" b="1" dirty="0">
                <a:latin typeface="Tahoma"/>
                <a:cs typeface="Tahoma"/>
              </a:rPr>
              <a:t>Artefacto.-</a:t>
            </a:r>
            <a:r>
              <a:rPr sz="1400" b="1" spc="228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Equipo</a:t>
            </a:r>
            <a:r>
              <a:rPr sz="1400" spc="228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218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utilización</a:t>
            </a:r>
            <a:r>
              <a:rPr sz="1400" spc="415" dirty="0">
                <a:latin typeface="Tahoma"/>
                <a:cs typeface="Tahoma"/>
              </a:rPr>
              <a:t>   </a:t>
            </a:r>
            <a:r>
              <a:rPr sz="1400" dirty="0">
                <a:latin typeface="Tahoma"/>
                <a:cs typeface="Tahoma"/>
              </a:rPr>
              <a:t>fijo</a:t>
            </a:r>
            <a:r>
              <a:rPr sz="1400" spc="223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223" dirty="0">
                <a:latin typeface="Tahoma"/>
                <a:cs typeface="Tahoma"/>
              </a:rPr>
              <a:t>  </a:t>
            </a:r>
            <a:r>
              <a:rPr sz="1400" spc="-10" dirty="0">
                <a:latin typeface="Tahoma"/>
                <a:cs typeface="Tahoma"/>
              </a:rPr>
              <a:t>portátil, </a:t>
            </a:r>
            <a:r>
              <a:rPr sz="1400" dirty="0">
                <a:latin typeface="Tahoma"/>
                <a:cs typeface="Tahoma"/>
              </a:rPr>
              <a:t>generalmente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9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tipo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no</a:t>
            </a:r>
            <a:r>
              <a:rPr sz="1400" spc="9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industrial,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construido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tipos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spc="-52" dirty="0">
                <a:latin typeface="Tahoma"/>
                <a:cs typeface="Tahoma"/>
              </a:rPr>
              <a:t>o </a:t>
            </a:r>
            <a:r>
              <a:rPr sz="1400" dirty="0">
                <a:latin typeface="Tahoma"/>
                <a:cs typeface="Tahoma"/>
              </a:rPr>
              <a:t>tamaños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normalizados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instala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conecta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como</a:t>
            </a:r>
            <a:r>
              <a:rPr sz="1400" spc="-26" dirty="0">
                <a:latin typeface="Tahoma"/>
                <a:cs typeface="Tahoma"/>
              </a:rPr>
              <a:t> una </a:t>
            </a:r>
            <a:r>
              <a:rPr sz="1400" spc="-10" dirty="0">
                <a:latin typeface="Tahoma"/>
                <a:cs typeface="Tahoma"/>
              </a:rPr>
              <a:t>unidad.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26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332234" marR="58009" indent="-280157" algn="just">
              <a:lnSpc>
                <a:spcPct val="120800"/>
              </a:lnSpc>
              <a:buFont typeface="Tahoma"/>
              <a:buAutoNum type="arabicPeriod" startAt="2"/>
              <a:tabLst>
                <a:tab pos="332893" algn="l"/>
              </a:tabLst>
            </a:pPr>
            <a:r>
              <a:rPr sz="1400" b="1" dirty="0">
                <a:latin typeface="Tahoma"/>
                <a:cs typeface="Tahoma"/>
              </a:rPr>
              <a:t>Carga</a:t>
            </a:r>
            <a:r>
              <a:rPr sz="1400" b="1" spc="2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eléctrica.-</a:t>
            </a:r>
            <a:r>
              <a:rPr sz="1400" b="1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Régimen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al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realiza</a:t>
            </a:r>
            <a:r>
              <a:rPr sz="1400" spc="26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trabajo </a:t>
            </a:r>
            <a:r>
              <a:rPr sz="1400" dirty="0">
                <a:latin typeface="Tahoma"/>
                <a:cs typeface="Tahoma"/>
              </a:rPr>
              <a:t>eléctrico,</a:t>
            </a:r>
            <a:r>
              <a:rPr sz="1400" spc="19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20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términos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generales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dentro</a:t>
            </a:r>
            <a:r>
              <a:rPr sz="1400" spc="19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del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calculo</a:t>
            </a:r>
            <a:r>
              <a:rPr sz="1400" spc="20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97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la </a:t>
            </a:r>
            <a:r>
              <a:rPr sz="1400" dirty="0">
                <a:latin typeface="Tahoma"/>
                <a:cs typeface="Tahoma"/>
              </a:rPr>
              <a:t>energía</a:t>
            </a:r>
            <a:r>
              <a:rPr sz="1400" spc="31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eléctrica.</a:t>
            </a:r>
            <a:r>
              <a:rPr sz="1400" spc="31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Esta</a:t>
            </a:r>
            <a:r>
              <a:rPr sz="1400" spc="31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definida</a:t>
            </a:r>
            <a:r>
              <a:rPr sz="1400" spc="31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como</a:t>
            </a:r>
            <a:r>
              <a:rPr sz="1400" spc="31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31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potencia</a:t>
            </a:r>
            <a:r>
              <a:rPr sz="1400" spc="311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activa </a:t>
            </a:r>
            <a:r>
              <a:rPr sz="1400" dirty="0">
                <a:latin typeface="Tahoma"/>
                <a:cs typeface="Tahoma"/>
              </a:rPr>
              <a:t>nominal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consumida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absorbida</a:t>
            </a:r>
            <a:r>
              <a:rPr sz="1400" spc="6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por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una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red,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una</a:t>
            </a:r>
            <a:r>
              <a:rPr sz="1400" spc="62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maquina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dispositivo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eléctrico.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26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332234" marR="58668" indent="-280157" algn="just">
              <a:lnSpc>
                <a:spcPct val="120600"/>
              </a:lnSpc>
              <a:buFont typeface="Tahoma"/>
              <a:buAutoNum type="arabicPeriod" startAt="2"/>
              <a:tabLst>
                <a:tab pos="332893" algn="l"/>
              </a:tabLst>
            </a:pPr>
            <a:r>
              <a:rPr sz="1400" b="1" dirty="0">
                <a:latin typeface="Tahoma"/>
                <a:cs typeface="Tahoma"/>
              </a:rPr>
              <a:t>Carga</a:t>
            </a:r>
            <a:r>
              <a:rPr sz="1400" b="1" spc="118" dirty="0">
                <a:latin typeface="Tahoma"/>
                <a:cs typeface="Tahoma"/>
              </a:rPr>
              <a:t>  </a:t>
            </a:r>
            <a:r>
              <a:rPr sz="1400" b="1" dirty="0">
                <a:latin typeface="Tahoma"/>
                <a:cs typeface="Tahoma"/>
              </a:rPr>
              <a:t>continua.-</a:t>
            </a:r>
            <a:r>
              <a:rPr sz="1400" b="1" spc="12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Carga,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cuyo</a:t>
            </a:r>
            <a:r>
              <a:rPr sz="1400" spc="11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consumo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spc="-10" dirty="0">
                <a:latin typeface="Tahoma"/>
                <a:cs typeface="Tahoma"/>
              </a:rPr>
              <a:t>energía </a:t>
            </a:r>
            <a:r>
              <a:rPr sz="1400" dirty="0">
                <a:latin typeface="Tahoma"/>
                <a:cs typeface="Tahoma"/>
              </a:rPr>
              <a:t>eléctrica,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espera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consuma</a:t>
            </a:r>
            <a:r>
              <a:rPr sz="1400" spc="6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constantemente</a:t>
            </a:r>
            <a:r>
              <a:rPr sz="1400" spc="62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durante </a:t>
            </a:r>
            <a:r>
              <a:rPr sz="1400" dirty="0">
                <a:latin typeface="Tahoma"/>
                <a:cs typeface="Tahoma"/>
              </a:rPr>
              <a:t>3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horas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mas.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Estas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cargas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no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deben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exceder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del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80%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de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capacidad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nominal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del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circuito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derivado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carga.</a:t>
            </a:r>
            <a:endParaRPr sz="1400">
              <a:latin typeface="Tahoma"/>
              <a:cs typeface="Tahoma"/>
            </a:endParaRPr>
          </a:p>
          <a:p>
            <a:pPr>
              <a:spcBef>
                <a:spcPts val="21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332234" marR="58009" indent="-280157" algn="just">
              <a:lnSpc>
                <a:spcPct val="120900"/>
              </a:lnSpc>
              <a:buFont typeface="Tahoma"/>
              <a:buAutoNum type="arabicPeriod" startAt="2"/>
              <a:tabLst>
                <a:tab pos="332893" algn="l"/>
              </a:tabLst>
            </a:pPr>
            <a:r>
              <a:rPr sz="1400" b="1" dirty="0">
                <a:latin typeface="Tahoma"/>
                <a:cs typeface="Tahoma"/>
              </a:rPr>
              <a:t>Carga</a:t>
            </a:r>
            <a:r>
              <a:rPr sz="1400" b="1" spc="17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instalada.-</a:t>
            </a:r>
            <a:r>
              <a:rPr sz="1400" b="1" spc="17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denominada</a:t>
            </a:r>
            <a:r>
              <a:rPr sz="1400" spc="17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potencia</a:t>
            </a:r>
            <a:r>
              <a:rPr sz="1400" spc="17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instalada.</a:t>
            </a:r>
            <a:r>
              <a:rPr sz="1400" spc="17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</a:t>
            </a:r>
            <a:r>
              <a:rPr sz="1400" spc="171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la </a:t>
            </a:r>
            <a:r>
              <a:rPr sz="1400" dirty="0">
                <a:latin typeface="Tahoma"/>
                <a:cs typeface="Tahoma"/>
              </a:rPr>
              <a:t>suma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potencias</a:t>
            </a:r>
            <a:r>
              <a:rPr sz="1400" spc="26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nominales</a:t>
            </a:r>
            <a:r>
              <a:rPr sz="1400" spc="26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receptores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de </a:t>
            </a:r>
            <a:r>
              <a:rPr sz="1400" dirty="0">
                <a:latin typeface="Tahoma"/>
                <a:cs typeface="Tahoma"/>
              </a:rPr>
              <a:t>energía</a:t>
            </a:r>
            <a:r>
              <a:rPr sz="1400" spc="31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eléctrica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conectadas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21" dirty="0">
                <a:latin typeface="Tahoma"/>
                <a:cs typeface="Tahoma"/>
              </a:rPr>
              <a:t>red.</a:t>
            </a:r>
            <a:endParaRPr sz="1400">
              <a:latin typeface="Tahoma"/>
              <a:cs typeface="Tahoma"/>
            </a:endParaRPr>
          </a:p>
          <a:p>
            <a:pPr marL="1680943">
              <a:spcBef>
                <a:spcPts val="436"/>
              </a:spcBef>
            </a:pPr>
            <a:r>
              <a:rPr sz="1400" b="1" i="1" dirty="0">
                <a:latin typeface="Times New Roman"/>
                <a:cs typeface="Times New Roman"/>
              </a:rPr>
              <a:t>P</a:t>
            </a:r>
            <a:r>
              <a:rPr sz="1400" b="1" dirty="0">
                <a:latin typeface="Times New Roman"/>
                <a:cs typeface="Times New Roman"/>
              </a:rPr>
              <a:t>.</a:t>
            </a:r>
            <a:r>
              <a:rPr sz="1400" b="1" i="1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.</a:t>
            </a:r>
            <a:r>
              <a:rPr sz="1400" b="1" spc="26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Symbol"/>
                <a:cs typeface="Symbol"/>
              </a:rPr>
              <a:t></a:t>
            </a:r>
            <a:r>
              <a:rPr sz="1400" b="1" spc="118" dirty="0">
                <a:latin typeface="Times New Roman"/>
                <a:cs typeface="Times New Roman"/>
              </a:rPr>
              <a:t> </a:t>
            </a:r>
            <a:r>
              <a:rPr sz="1400" b="1" baseline="-7936">
                <a:latin typeface="Symbol"/>
                <a:cs typeface="Symbol"/>
              </a:rPr>
              <a:t></a:t>
            </a:r>
            <a:r>
              <a:rPr sz="1400" b="1" spc="-350" baseline="-7936">
                <a:latin typeface="Times New Roman"/>
                <a:cs typeface="Times New Roman"/>
              </a:rPr>
              <a:t> </a:t>
            </a:r>
            <a:r>
              <a:rPr sz="1400" b="1" i="1" spc="-26" smtClean="0">
                <a:latin typeface="Times New Roman"/>
                <a:cs typeface="Times New Roman"/>
              </a:rPr>
              <a:t>P</a:t>
            </a:r>
            <a:r>
              <a:rPr sz="1400" b="1" i="1" spc="-38" baseline="-25641" smtClean="0">
                <a:latin typeface="Times New Roman"/>
                <a:cs typeface="Times New Roman"/>
              </a:rPr>
              <a:t>N</a:t>
            </a:r>
            <a:r>
              <a:rPr lang="es-ES" sz="1400" b="1" i="1" spc="-38" baseline="-25641" dirty="0" smtClean="0">
                <a:latin typeface="Times New Roman"/>
                <a:cs typeface="Times New Roman"/>
              </a:rPr>
              <a:t>  </a:t>
            </a:r>
            <a:r>
              <a:rPr lang="es-AR" sz="1400" b="1" dirty="0" smtClean="0">
                <a:latin typeface="Symbol"/>
                <a:cs typeface="Symbol"/>
              </a:rPr>
              <a:t></a:t>
            </a:r>
            <a:r>
              <a:rPr lang="es-AR" sz="1400" b="1" spc="67" dirty="0" smtClean="0">
                <a:latin typeface="Times New Roman"/>
                <a:cs typeface="Times New Roman"/>
              </a:rPr>
              <a:t> </a:t>
            </a:r>
            <a:r>
              <a:rPr lang="es-AR" sz="1400" b="1" i="1" spc="-21" dirty="0" smtClean="0">
                <a:latin typeface="Times New Roman"/>
                <a:cs typeface="Times New Roman"/>
              </a:rPr>
              <a:t>P</a:t>
            </a:r>
            <a:r>
              <a:rPr lang="es-AR" sz="1400" b="1" spc="-21" dirty="0" smtClean="0">
                <a:latin typeface="Times New Roman"/>
                <a:cs typeface="Times New Roman"/>
              </a:rPr>
              <a:t>1</a:t>
            </a:r>
            <a:r>
              <a:rPr lang="es-AR" sz="1400" b="1" spc="-88" dirty="0" smtClean="0">
                <a:latin typeface="Times New Roman"/>
                <a:cs typeface="Times New Roman"/>
              </a:rPr>
              <a:t> </a:t>
            </a:r>
            <a:r>
              <a:rPr lang="es-AR" sz="1400" b="1" dirty="0" smtClean="0">
                <a:latin typeface="Symbol"/>
                <a:cs typeface="Symbol"/>
              </a:rPr>
              <a:t></a:t>
            </a:r>
            <a:r>
              <a:rPr lang="es-AR" sz="1400" b="1" spc="88" dirty="0" smtClean="0">
                <a:latin typeface="Times New Roman"/>
                <a:cs typeface="Times New Roman"/>
              </a:rPr>
              <a:t> </a:t>
            </a:r>
            <a:r>
              <a:rPr lang="es-AR" sz="1400" b="1" i="1" dirty="0" smtClean="0">
                <a:latin typeface="Times New Roman"/>
                <a:cs typeface="Times New Roman"/>
              </a:rPr>
              <a:t>P</a:t>
            </a:r>
            <a:r>
              <a:rPr lang="es-AR" sz="1400" b="1" dirty="0" smtClean="0">
                <a:latin typeface="Times New Roman"/>
                <a:cs typeface="Times New Roman"/>
              </a:rPr>
              <a:t>2</a:t>
            </a:r>
            <a:r>
              <a:rPr lang="es-AR" sz="1400" b="1" spc="21" dirty="0" smtClean="0">
                <a:latin typeface="Times New Roman"/>
                <a:cs typeface="Times New Roman"/>
              </a:rPr>
              <a:t> </a:t>
            </a:r>
            <a:r>
              <a:rPr lang="es-AR" sz="1400" b="1" dirty="0" smtClean="0">
                <a:latin typeface="Symbol"/>
                <a:cs typeface="Symbol"/>
              </a:rPr>
              <a:t></a:t>
            </a:r>
            <a:r>
              <a:rPr lang="es-AR" sz="1400" b="1" spc="93" dirty="0" smtClean="0">
                <a:latin typeface="Times New Roman"/>
                <a:cs typeface="Times New Roman"/>
              </a:rPr>
              <a:t> </a:t>
            </a:r>
            <a:r>
              <a:rPr lang="es-AR" sz="1400" b="1" i="1" dirty="0" smtClean="0">
                <a:latin typeface="Times New Roman"/>
                <a:cs typeface="Times New Roman"/>
              </a:rPr>
              <a:t>P</a:t>
            </a:r>
            <a:r>
              <a:rPr lang="es-AR" sz="1400" b="1" dirty="0" smtClean="0">
                <a:latin typeface="Times New Roman"/>
                <a:cs typeface="Times New Roman"/>
              </a:rPr>
              <a:t>3</a:t>
            </a:r>
            <a:r>
              <a:rPr lang="es-AR" sz="1400" b="1" spc="-52" dirty="0" smtClean="0">
                <a:latin typeface="Times New Roman"/>
                <a:cs typeface="Times New Roman"/>
              </a:rPr>
              <a:t> </a:t>
            </a:r>
            <a:r>
              <a:rPr lang="es-AR" sz="1400" b="1" dirty="0" smtClean="0">
                <a:latin typeface="Symbol"/>
                <a:cs typeface="Symbol"/>
              </a:rPr>
              <a:t></a:t>
            </a:r>
            <a:r>
              <a:rPr lang="es-AR" sz="1400" b="1" spc="93" dirty="0" smtClean="0">
                <a:latin typeface="Times New Roman"/>
                <a:cs typeface="Times New Roman"/>
              </a:rPr>
              <a:t> </a:t>
            </a:r>
            <a:r>
              <a:rPr lang="es-AR" sz="1400" b="1" i="1" dirty="0" smtClean="0">
                <a:latin typeface="Times New Roman"/>
                <a:cs typeface="Times New Roman"/>
              </a:rPr>
              <a:t>P</a:t>
            </a:r>
            <a:r>
              <a:rPr lang="es-AR" sz="1400" b="1" dirty="0" smtClean="0">
                <a:latin typeface="Times New Roman"/>
                <a:cs typeface="Times New Roman"/>
              </a:rPr>
              <a:t>4</a:t>
            </a:r>
            <a:r>
              <a:rPr lang="es-AR" sz="1400" b="1" spc="21" dirty="0" smtClean="0">
                <a:latin typeface="Times New Roman"/>
                <a:cs typeface="Times New Roman"/>
              </a:rPr>
              <a:t> </a:t>
            </a:r>
            <a:r>
              <a:rPr lang="es-AR" sz="1400" b="1" dirty="0" smtClean="0">
                <a:latin typeface="Symbol"/>
                <a:cs typeface="Symbol"/>
              </a:rPr>
              <a:t></a:t>
            </a:r>
            <a:r>
              <a:rPr lang="es-AR" sz="1400" b="1" spc="-31" dirty="0" smtClean="0">
                <a:latin typeface="Times New Roman"/>
                <a:cs typeface="Times New Roman"/>
              </a:rPr>
              <a:t> </a:t>
            </a:r>
            <a:r>
              <a:rPr lang="es-AR" sz="1400" b="1" spc="-10" dirty="0" smtClean="0">
                <a:latin typeface="Times New Roman"/>
                <a:cs typeface="Times New Roman"/>
              </a:rPr>
              <a:t>......</a:t>
            </a:r>
            <a:r>
              <a:rPr lang="es-AR" sz="1400" b="1" i="1" spc="-10" dirty="0" err="1" smtClean="0">
                <a:latin typeface="Times New Roman"/>
                <a:cs typeface="Times New Roman"/>
              </a:rPr>
              <a:t>Pn</a:t>
            </a:r>
            <a:endParaRPr lang="es-AR" sz="1400" b="1" dirty="0" smtClean="0">
              <a:latin typeface="Times New Roman"/>
              <a:cs typeface="Times New Roman"/>
            </a:endParaRPr>
          </a:p>
          <a:p>
            <a:pPr marL="1680943">
              <a:spcBef>
                <a:spcPts val="436"/>
              </a:spcBef>
            </a:pPr>
            <a:endParaRPr sz="1400" b="1" baseline="-25641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593975" y="402431"/>
            <a:ext cx="5715000" cy="2895600"/>
            <a:chOff x="2953321" y="1550479"/>
            <a:chExt cx="2867025" cy="27622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683" y="1669538"/>
              <a:ext cx="2363723" cy="264261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58083" y="1555241"/>
              <a:ext cx="2857500" cy="2743200"/>
            </a:xfrm>
            <a:custGeom>
              <a:avLst/>
              <a:gdLst/>
              <a:ahLst/>
              <a:cxnLst/>
              <a:rect l="l" t="t" r="r" b="b"/>
              <a:pathLst>
                <a:path w="2857500" h="2743200">
                  <a:moveTo>
                    <a:pt x="0" y="2743199"/>
                  </a:moveTo>
                  <a:lnTo>
                    <a:pt x="2857499" y="2743199"/>
                  </a:lnTo>
                  <a:lnTo>
                    <a:pt x="2857499" y="0"/>
                  </a:lnTo>
                  <a:lnTo>
                    <a:pt x="0" y="0"/>
                  </a:lnTo>
                  <a:lnTo>
                    <a:pt x="0" y="274319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4175" y="250031"/>
            <a:ext cx="10134600" cy="6617526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 marL="292682" marR="5274" indent="-280157" algn="just">
              <a:lnSpc>
                <a:spcPct val="120800"/>
              </a:lnSpc>
              <a:buFont typeface="Tahoma"/>
              <a:buAutoNum type="arabicPeriod" startAt="7"/>
              <a:tabLst>
                <a:tab pos="293341" algn="l"/>
              </a:tabLst>
            </a:pPr>
            <a:r>
              <a:rPr sz="1400" b="1" smtClean="0">
                <a:latin typeface="Tahoma"/>
                <a:cs typeface="Tahoma"/>
              </a:rPr>
              <a:t>Carga</a:t>
            </a:r>
            <a:r>
              <a:rPr sz="1400" b="1" spc="-31" smtClean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Contratada.-</a:t>
            </a:r>
            <a:r>
              <a:rPr sz="1400" b="1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Magnitud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carga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solicitada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por</a:t>
            </a:r>
            <a:r>
              <a:rPr sz="1400" spc="-26" dirty="0">
                <a:latin typeface="Tahoma"/>
                <a:cs typeface="Tahoma"/>
              </a:rPr>
              <a:t> el </a:t>
            </a:r>
            <a:r>
              <a:rPr sz="1400" dirty="0">
                <a:latin typeface="Tahoma"/>
                <a:cs typeface="Tahoma"/>
              </a:rPr>
              <a:t>abonado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5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empresa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5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servicio</a:t>
            </a:r>
            <a:r>
              <a:rPr sz="1400" spc="5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publico</a:t>
            </a:r>
            <a:r>
              <a:rPr sz="1400" spc="5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electricidad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spc="-52" dirty="0">
                <a:latin typeface="Tahoma"/>
                <a:cs typeface="Tahoma"/>
              </a:rPr>
              <a:t>y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figura</a:t>
            </a:r>
            <a:r>
              <a:rPr sz="1400" spc="11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contrato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1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suministro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spc="-10" dirty="0">
                <a:latin typeface="Tahoma"/>
                <a:cs typeface="Tahoma"/>
              </a:rPr>
              <a:t>energía eléctrica.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6"/>
              </a:spcBef>
              <a:buFont typeface="Tahoma"/>
              <a:buAutoNum type="arabicPeriod" startAt="7"/>
            </a:pPr>
            <a:endParaRPr sz="1400">
              <a:latin typeface="Tahoma"/>
              <a:cs typeface="Tahoma"/>
            </a:endParaRPr>
          </a:p>
          <a:p>
            <a:pPr marL="292682" marR="8570" indent="-280157" algn="just">
              <a:lnSpc>
                <a:spcPct val="120500"/>
              </a:lnSpc>
              <a:buFont typeface="Tahoma"/>
              <a:buAutoNum type="arabicPeriod" startAt="7"/>
              <a:tabLst>
                <a:tab pos="293341" algn="l"/>
              </a:tabLst>
            </a:pPr>
            <a:r>
              <a:rPr sz="1400" b="1" dirty="0">
                <a:latin typeface="Tahoma"/>
                <a:cs typeface="Tahoma"/>
              </a:rPr>
              <a:t>Circuito</a:t>
            </a:r>
            <a:r>
              <a:rPr sz="1400" b="1" spc="182" dirty="0">
                <a:latin typeface="Tahoma"/>
                <a:cs typeface="Tahoma"/>
              </a:rPr>
              <a:t>  </a:t>
            </a:r>
            <a:r>
              <a:rPr sz="1400" b="1" dirty="0">
                <a:latin typeface="Tahoma"/>
                <a:cs typeface="Tahoma"/>
              </a:rPr>
              <a:t>Derivado.-</a:t>
            </a:r>
            <a:r>
              <a:rPr sz="1400" b="1" spc="192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circuito</a:t>
            </a:r>
            <a:r>
              <a:rPr sz="1400" spc="176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comprendido</a:t>
            </a:r>
            <a:r>
              <a:rPr sz="1400" spc="171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entre</a:t>
            </a:r>
            <a:r>
              <a:rPr sz="1400" spc="176" dirty="0">
                <a:latin typeface="Tahoma"/>
                <a:cs typeface="Tahoma"/>
              </a:rPr>
              <a:t>  </a:t>
            </a:r>
            <a:r>
              <a:rPr sz="1400" spc="-26" dirty="0">
                <a:latin typeface="Tahoma"/>
                <a:cs typeface="Tahoma"/>
              </a:rPr>
              <a:t>un </a:t>
            </a:r>
            <a:r>
              <a:rPr sz="1400" dirty="0">
                <a:latin typeface="Tahoma"/>
                <a:cs typeface="Tahoma"/>
              </a:rPr>
              <a:t>dispositivo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protección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puntos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utilización.</a:t>
            </a:r>
            <a:endParaRPr sz="1400"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buFont typeface="Tahoma"/>
              <a:buAutoNum type="arabicPeriod" startAt="7"/>
            </a:pPr>
            <a:endParaRPr sz="1400">
              <a:latin typeface="Tahoma"/>
              <a:cs typeface="Tahoma"/>
            </a:endParaRPr>
          </a:p>
          <a:p>
            <a:pPr algn="just">
              <a:spcBef>
                <a:spcPts val="57"/>
              </a:spcBef>
              <a:buFont typeface="Tahoma"/>
              <a:buAutoNum type="arabicPeriod" startAt="7"/>
            </a:pPr>
            <a:endParaRPr sz="1400">
              <a:latin typeface="Tahoma"/>
              <a:cs typeface="Tahoma"/>
            </a:endParaRPr>
          </a:p>
          <a:p>
            <a:pPr marL="292682" marR="9229" indent="-280157" algn="just">
              <a:lnSpc>
                <a:spcPct val="120500"/>
              </a:lnSpc>
              <a:buFont typeface="Tahoma"/>
              <a:buAutoNum type="arabicPeriod" startAt="7"/>
              <a:tabLst>
                <a:tab pos="293341" algn="l"/>
              </a:tabLst>
            </a:pPr>
            <a:r>
              <a:rPr sz="1400" b="1" dirty="0">
                <a:latin typeface="Tahoma"/>
                <a:cs typeface="Tahoma"/>
              </a:rPr>
              <a:t>Circuito</a:t>
            </a:r>
            <a:r>
              <a:rPr sz="1400" b="1" spc="514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88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Fuerza.-</a:t>
            </a:r>
            <a:r>
              <a:rPr sz="1400" b="1" spc="93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circuito</a:t>
            </a:r>
            <a:r>
              <a:rPr sz="1400" spc="8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deseado</a:t>
            </a:r>
            <a:r>
              <a:rPr sz="1400" spc="8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para</a:t>
            </a:r>
            <a:r>
              <a:rPr sz="1400" spc="8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88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conexión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maquinas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eléctricas.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31"/>
              </a:spcBef>
              <a:buFont typeface="Tahoma"/>
              <a:buAutoNum type="arabicPeriod" startAt="7"/>
            </a:pPr>
            <a:endParaRPr sz="1400">
              <a:latin typeface="Tahoma"/>
              <a:cs typeface="Tahoma"/>
            </a:endParaRPr>
          </a:p>
          <a:p>
            <a:pPr marL="292682" marR="7251" indent="-280157" algn="just">
              <a:lnSpc>
                <a:spcPct val="120500"/>
              </a:lnSpc>
              <a:buFont typeface="Tahoma"/>
              <a:buAutoNum type="arabicPeriod" startAt="7"/>
              <a:tabLst>
                <a:tab pos="293341" algn="l"/>
              </a:tabLst>
            </a:pPr>
            <a:r>
              <a:rPr sz="1400" b="1" dirty="0">
                <a:latin typeface="Tahoma"/>
                <a:cs typeface="Tahoma"/>
              </a:rPr>
              <a:t>Demanda.-</a:t>
            </a:r>
            <a:r>
              <a:rPr sz="1400" b="1" spc="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</a:t>
            </a:r>
            <a:r>
              <a:rPr sz="1400" spc="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carga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promedio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obtiene</a:t>
            </a:r>
            <a:r>
              <a:rPr sz="1400" spc="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durante </a:t>
            </a:r>
            <a:r>
              <a:rPr sz="1400" dirty="0">
                <a:latin typeface="Tahoma"/>
                <a:cs typeface="Tahoma"/>
              </a:rPr>
              <a:t>un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intervalo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tiempo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especificado.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6"/>
              </a:spcBef>
              <a:buFont typeface="Tahoma"/>
              <a:buAutoNum type="arabicPeriod" startAt="7"/>
            </a:pPr>
            <a:endParaRPr sz="1400">
              <a:latin typeface="Tahoma"/>
              <a:cs typeface="Tahoma"/>
            </a:endParaRPr>
          </a:p>
          <a:p>
            <a:pPr marL="292682" marR="7251" indent="-280157" algn="just">
              <a:lnSpc>
                <a:spcPct val="120700"/>
              </a:lnSpc>
              <a:buAutoNum type="arabicPeriod" startAt="7"/>
              <a:tabLst>
                <a:tab pos="293341" algn="l"/>
              </a:tabLst>
            </a:pPr>
            <a:r>
              <a:rPr sz="1400" dirty="0">
                <a:latin typeface="Tahoma"/>
                <a:cs typeface="Tahoma"/>
              </a:rPr>
              <a:t>Este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intervalo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tiempo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depende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del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uso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quiere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dar </a:t>
            </a:r>
            <a:r>
              <a:rPr sz="1400" dirty="0">
                <a:latin typeface="Tahoma"/>
                <a:cs typeface="Tahoma"/>
              </a:rPr>
              <a:t>al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valor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demanda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correspondiente,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siendo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generalmente </a:t>
            </a:r>
            <a:r>
              <a:rPr sz="1400" dirty="0">
                <a:latin typeface="Tahoma"/>
                <a:cs typeface="Tahoma"/>
              </a:rPr>
              <a:t>igual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¼,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½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ó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1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hora.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6"/>
              </a:spcBef>
              <a:buFont typeface="Tahoma"/>
              <a:buAutoNum type="arabicPeriod" startAt="7"/>
            </a:pPr>
            <a:endParaRPr sz="1400">
              <a:latin typeface="Tahoma"/>
              <a:cs typeface="Tahoma"/>
            </a:endParaRPr>
          </a:p>
          <a:p>
            <a:pPr marL="292682" marR="9229" indent="-280157" algn="just">
              <a:lnSpc>
                <a:spcPct val="120700"/>
              </a:lnSpc>
              <a:buFont typeface="Tahoma"/>
              <a:buAutoNum type="arabicPeriod" startAt="7"/>
              <a:tabLst>
                <a:tab pos="293341" algn="l"/>
              </a:tabLst>
            </a:pPr>
            <a:r>
              <a:rPr sz="1400" b="1" dirty="0">
                <a:latin typeface="Tahoma"/>
                <a:cs typeface="Tahoma"/>
              </a:rPr>
              <a:t>Demanda</a:t>
            </a:r>
            <a:r>
              <a:rPr sz="1400" b="1" spc="21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Máxima.-</a:t>
            </a:r>
            <a:r>
              <a:rPr sz="1400" b="1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Demanda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instantánea</a:t>
            </a:r>
            <a:r>
              <a:rPr sz="1400" spc="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mayor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se </a:t>
            </a:r>
            <a:r>
              <a:rPr sz="1400" dirty="0">
                <a:latin typeface="Tahoma"/>
                <a:cs typeface="Tahoma"/>
              </a:rPr>
              <a:t>presenta</a:t>
            </a:r>
            <a:r>
              <a:rPr sz="1400" spc="12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durante</a:t>
            </a:r>
            <a:r>
              <a:rPr sz="1400" spc="12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un</a:t>
            </a:r>
            <a:r>
              <a:rPr sz="1400" spc="130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periodo</a:t>
            </a:r>
            <a:r>
              <a:rPr sz="1400" spc="12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2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trabajo</a:t>
            </a:r>
            <a:r>
              <a:rPr sz="1400" spc="130" dirty="0">
                <a:latin typeface="Tahoma"/>
                <a:cs typeface="Tahoma"/>
              </a:rPr>
              <a:t>  </a:t>
            </a:r>
            <a:r>
              <a:rPr sz="1400" spc="-10" dirty="0">
                <a:latin typeface="Tahoma"/>
                <a:cs typeface="Tahoma"/>
              </a:rPr>
              <a:t>establecido, </a:t>
            </a:r>
            <a:r>
              <a:rPr sz="1400" dirty="0">
                <a:latin typeface="Tahoma"/>
                <a:cs typeface="Tahoma"/>
              </a:rPr>
              <a:t>expresado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KW,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KVA,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spc="-21" dirty="0">
                <a:latin typeface="Tahoma"/>
                <a:cs typeface="Tahoma"/>
              </a:rPr>
              <a:t>etc.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31"/>
              </a:spcBef>
              <a:buFont typeface="Tahoma"/>
              <a:buAutoNum type="arabicPeriod" startAt="7"/>
            </a:pPr>
            <a:endParaRPr sz="1400">
              <a:latin typeface="Tahoma"/>
              <a:cs typeface="Tahoma"/>
            </a:endParaRPr>
          </a:p>
          <a:p>
            <a:pPr marL="292682" marR="7910" indent="-280157" algn="just">
              <a:lnSpc>
                <a:spcPct val="120600"/>
              </a:lnSpc>
              <a:buFont typeface="Tahoma"/>
              <a:buAutoNum type="arabicPeriod" startAt="7"/>
              <a:tabLst>
                <a:tab pos="293341" algn="l"/>
              </a:tabLst>
            </a:pPr>
            <a:r>
              <a:rPr sz="1400" b="1" dirty="0">
                <a:latin typeface="Tahoma"/>
                <a:cs typeface="Tahoma"/>
              </a:rPr>
              <a:t>Densidad</a:t>
            </a:r>
            <a:r>
              <a:rPr sz="1400" b="1" spc="104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99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Carga.-</a:t>
            </a:r>
            <a:r>
              <a:rPr sz="1400" b="1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Denominada</a:t>
            </a:r>
            <a:r>
              <a:rPr sz="1400" spc="9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también,</a:t>
            </a:r>
            <a:r>
              <a:rPr sz="1400" spc="9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como</a:t>
            </a:r>
            <a:r>
              <a:rPr sz="1400" spc="99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carga </a:t>
            </a:r>
            <a:r>
              <a:rPr sz="1400" dirty="0">
                <a:latin typeface="Tahoma"/>
                <a:cs typeface="Tahoma"/>
              </a:rPr>
              <a:t>unitaria,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26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cual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representa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relación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entre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potencia </a:t>
            </a:r>
            <a:r>
              <a:rPr sz="1400" dirty="0">
                <a:latin typeface="Tahoma"/>
                <a:cs typeface="Tahoma"/>
              </a:rPr>
              <a:t>instalada</a:t>
            </a:r>
            <a:r>
              <a:rPr sz="1400" spc="8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9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9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área</a:t>
            </a:r>
            <a:r>
              <a:rPr sz="1400" spc="9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8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9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zona</a:t>
            </a:r>
            <a:r>
              <a:rPr sz="1400" spc="9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9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proyecto.</a:t>
            </a:r>
            <a:r>
              <a:rPr sz="1400" spc="8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9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expresa</a:t>
            </a:r>
            <a:r>
              <a:rPr sz="1400" spc="93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en </a:t>
            </a:r>
            <a:r>
              <a:rPr sz="1400" dirty="0">
                <a:latin typeface="Tahoma"/>
                <a:cs typeface="Tahoma"/>
              </a:rPr>
              <a:t>W/m²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ó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KW/m².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1"/>
              </a:spcBef>
              <a:buFont typeface="Tahoma"/>
              <a:buAutoNum type="arabicPeriod" startAt="7"/>
            </a:pPr>
            <a:endParaRPr sz="1400">
              <a:latin typeface="Tahoma"/>
              <a:cs typeface="Tahoma"/>
            </a:endParaRPr>
          </a:p>
          <a:p>
            <a:pPr marL="292682" marR="5274" indent="-280157" algn="just">
              <a:lnSpc>
                <a:spcPct val="120800"/>
              </a:lnSpc>
              <a:buFont typeface="Tahoma"/>
              <a:buAutoNum type="arabicPeriod" startAt="7"/>
              <a:tabLst>
                <a:tab pos="293341" algn="l"/>
              </a:tabLst>
            </a:pPr>
            <a:r>
              <a:rPr sz="1400" b="1" dirty="0">
                <a:latin typeface="Tahoma"/>
                <a:cs typeface="Tahoma"/>
              </a:rPr>
              <a:t>Panel</a:t>
            </a:r>
            <a:r>
              <a:rPr sz="1400" b="1" spc="192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208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Distribución.-</a:t>
            </a:r>
            <a:r>
              <a:rPr sz="1400" b="1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Panel</a:t>
            </a:r>
            <a:r>
              <a:rPr sz="1400" spc="20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estructura</a:t>
            </a:r>
            <a:r>
              <a:rPr sz="1400" spc="19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202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ensamblaje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7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paneles,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17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18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cuales</a:t>
            </a:r>
            <a:r>
              <a:rPr sz="1400" spc="17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17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montan</a:t>
            </a:r>
            <a:r>
              <a:rPr sz="1400" spc="182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18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dispositivos</a:t>
            </a:r>
            <a:r>
              <a:rPr sz="1400" spc="176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de </a:t>
            </a:r>
            <a:r>
              <a:rPr sz="1400" dirty="0">
                <a:latin typeface="Tahoma"/>
                <a:cs typeface="Tahoma"/>
              </a:rPr>
              <a:t>maniobra,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control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protección,</a:t>
            </a:r>
            <a:r>
              <a:rPr sz="1400" spc="9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barras,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conexiones</a:t>
            </a:r>
            <a:r>
              <a:rPr sz="1400" spc="104" dirty="0">
                <a:latin typeface="Tahoma"/>
                <a:cs typeface="Tahoma"/>
              </a:rPr>
              <a:t>  </a:t>
            </a:r>
            <a:r>
              <a:rPr sz="1400" spc="-52" dirty="0">
                <a:latin typeface="Tahoma"/>
                <a:cs typeface="Tahoma"/>
              </a:rPr>
              <a:t>e </a:t>
            </a:r>
            <a:r>
              <a:rPr sz="1400" dirty="0">
                <a:latin typeface="Tahoma"/>
                <a:cs typeface="Tahoma"/>
              </a:rPr>
              <a:t>instrumentos</a:t>
            </a:r>
            <a:r>
              <a:rPr sz="1400" spc="33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33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medición.</a:t>
            </a:r>
            <a:r>
              <a:rPr sz="1400" spc="33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Son</a:t>
            </a:r>
            <a:r>
              <a:rPr sz="1400" spc="33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generalmente</a:t>
            </a:r>
            <a:r>
              <a:rPr sz="1400" spc="343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accesibles </a:t>
            </a:r>
            <a:r>
              <a:rPr sz="1400" dirty="0">
                <a:latin typeface="Tahoma"/>
                <a:cs typeface="Tahoma"/>
              </a:rPr>
              <a:t>por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parte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frontal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posterior.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6"/>
              </a:spcBef>
              <a:buFont typeface="Tahoma"/>
              <a:buAutoNum type="arabicPeriod" startAt="7"/>
            </a:pPr>
            <a:endParaRPr sz="1400">
              <a:latin typeface="Tahoma"/>
              <a:cs typeface="Tahoma"/>
            </a:endParaRPr>
          </a:p>
          <a:p>
            <a:pPr marL="292682" marR="5933" indent="-280157" algn="just">
              <a:lnSpc>
                <a:spcPct val="120600"/>
              </a:lnSpc>
              <a:buFont typeface="Tahoma"/>
              <a:buAutoNum type="arabicPeriod" startAt="7"/>
              <a:tabLst>
                <a:tab pos="293341" algn="l"/>
              </a:tabLst>
            </a:pPr>
            <a:r>
              <a:rPr sz="1400" b="1" dirty="0">
                <a:latin typeface="Tahoma"/>
                <a:cs typeface="Tahoma"/>
              </a:rPr>
              <a:t>Tablero.</a:t>
            </a:r>
            <a:r>
              <a:rPr sz="1400" b="1" spc="151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-</a:t>
            </a:r>
            <a:r>
              <a:rPr sz="1400" b="1" spc="16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Panel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equipo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paneles.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Para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construir</a:t>
            </a:r>
            <a:r>
              <a:rPr sz="1400" spc="151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un </a:t>
            </a:r>
            <a:r>
              <a:rPr sz="1400" dirty="0">
                <a:latin typeface="Tahoma"/>
                <a:cs typeface="Tahoma"/>
              </a:rPr>
              <a:t>solo</a:t>
            </a:r>
            <a:r>
              <a:rPr sz="1400" spc="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panel,</a:t>
            </a:r>
            <a:r>
              <a:rPr sz="1400" spc="4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incluye</a:t>
            </a:r>
            <a:r>
              <a:rPr sz="1400" spc="4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barras,</a:t>
            </a:r>
            <a:r>
              <a:rPr sz="1400" spc="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dispositivos</a:t>
            </a:r>
            <a:r>
              <a:rPr sz="1400" spc="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automáticos</a:t>
            </a:r>
            <a:r>
              <a:rPr sz="1400" spc="425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de </a:t>
            </a:r>
            <a:r>
              <a:rPr sz="1400" dirty="0">
                <a:latin typeface="Tahoma"/>
                <a:cs typeface="Tahoma"/>
              </a:rPr>
              <a:t>sobrecorrientes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sin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interruptores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para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control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de </a:t>
            </a:r>
            <a:r>
              <a:rPr sz="1400" dirty="0">
                <a:latin typeface="Tahoma"/>
                <a:cs typeface="Tahoma"/>
              </a:rPr>
              <a:t>circuitos</a:t>
            </a:r>
            <a:r>
              <a:rPr sz="1400" spc="156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56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alumbrado</a:t>
            </a:r>
            <a:r>
              <a:rPr sz="1400" spc="161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156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fuerza,</a:t>
            </a:r>
            <a:r>
              <a:rPr sz="1400" spc="161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diseñado</a:t>
            </a:r>
            <a:r>
              <a:rPr sz="1400" spc="156" dirty="0">
                <a:latin typeface="Tahoma"/>
                <a:cs typeface="Tahoma"/>
              </a:rPr>
              <a:t>  </a:t>
            </a:r>
            <a:r>
              <a:rPr sz="1400">
                <a:latin typeface="Tahoma"/>
                <a:cs typeface="Tahoma"/>
              </a:rPr>
              <a:t>para</a:t>
            </a:r>
            <a:r>
              <a:rPr sz="1400" spc="161">
                <a:latin typeface="Tahoma"/>
                <a:cs typeface="Tahoma"/>
              </a:rPr>
              <a:t>  </a:t>
            </a:r>
            <a:r>
              <a:rPr sz="1400" spc="-26" smtClean="0">
                <a:latin typeface="Tahoma"/>
                <a:cs typeface="Tahoma"/>
              </a:rPr>
              <a:t>su</a:t>
            </a:r>
            <a:r>
              <a:rPr lang="es-ES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colocación</a:t>
            </a:r>
            <a:r>
              <a:rPr lang="es-AR" sz="1400" spc="244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en</a:t>
            </a:r>
            <a:r>
              <a:rPr lang="es-AR" sz="1400" spc="26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una</a:t>
            </a:r>
            <a:r>
              <a:rPr lang="es-AR" sz="1400" spc="260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cabina,</a:t>
            </a:r>
            <a:r>
              <a:rPr lang="es-AR" sz="1400" dirty="0" smtClean="0">
                <a:latin typeface="Tahoma"/>
                <a:cs typeface="Tahoma"/>
              </a:rPr>
              <a:t>	adosada</a:t>
            </a:r>
            <a:r>
              <a:rPr lang="es-AR" sz="1400" spc="26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</a:t>
            </a:r>
            <a:r>
              <a:rPr lang="es-AR" sz="1400" spc="254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empotrada</a:t>
            </a:r>
            <a:r>
              <a:rPr lang="es-AR" sz="1400" spc="260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en</a:t>
            </a:r>
            <a:r>
              <a:rPr lang="es-AR" sz="1400" spc="254" dirty="0" smtClean="0">
                <a:latin typeface="Tahoma"/>
                <a:cs typeface="Tahoma"/>
              </a:rPr>
              <a:t> </a:t>
            </a:r>
            <a:r>
              <a:rPr lang="es-AR" sz="1400" spc="-26" dirty="0" smtClean="0">
                <a:latin typeface="Tahoma"/>
                <a:cs typeface="Tahoma"/>
              </a:rPr>
              <a:t>la </a:t>
            </a:r>
            <a:r>
              <a:rPr lang="es-AR" sz="1400" dirty="0" smtClean="0">
                <a:latin typeface="Tahoma"/>
                <a:cs typeface="Tahoma"/>
              </a:rPr>
              <a:t>pared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o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accesible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solo</a:t>
            </a:r>
            <a:r>
              <a:rPr lang="es-AR" sz="1400" spc="-1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por</a:t>
            </a:r>
            <a:r>
              <a:rPr lang="es-AR" sz="1400" spc="-2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un</a:t>
            </a:r>
            <a:r>
              <a:rPr lang="es-AR" sz="1400" spc="-16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frente.</a:t>
            </a:r>
            <a:endParaRPr lang="es-AR" sz="1400" dirty="0" smtClean="0">
              <a:latin typeface="Tahoma"/>
              <a:cs typeface="Tahoma"/>
            </a:endParaRPr>
          </a:p>
          <a:p>
            <a:pPr marL="292682" marR="5933" indent="-280157" algn="just">
              <a:lnSpc>
                <a:spcPct val="120600"/>
              </a:lnSpc>
              <a:buFont typeface="Tahoma"/>
              <a:buAutoNum type="arabicPeriod" startAt="7"/>
              <a:tabLst>
                <a:tab pos="293341" algn="l"/>
              </a:tabLst>
            </a:pP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07975" y="250031"/>
            <a:ext cx="10134600" cy="349920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92682" marR="5274" indent="-280157" algn="just">
              <a:lnSpc>
                <a:spcPct val="120700"/>
              </a:lnSpc>
              <a:spcBef>
                <a:spcPts val="5"/>
              </a:spcBef>
              <a:buFont typeface="Tahoma"/>
              <a:buAutoNum type="arabicPeriod" startAt="16"/>
              <a:tabLst>
                <a:tab pos="293341" algn="l"/>
              </a:tabLst>
            </a:pPr>
            <a:r>
              <a:rPr sz="1400" b="1" smtClean="0">
                <a:latin typeface="Tahoma"/>
                <a:cs typeface="Tahoma"/>
              </a:rPr>
              <a:t>Puesta</a:t>
            </a:r>
            <a:r>
              <a:rPr sz="1400" b="1" spc="109" smtClean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a</a:t>
            </a:r>
            <a:r>
              <a:rPr sz="1400" b="1" spc="118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tierra.-</a:t>
            </a:r>
            <a:r>
              <a:rPr sz="1400" b="1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Comprende</a:t>
            </a:r>
            <a:r>
              <a:rPr sz="1400" spc="109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toda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10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ligazón</a:t>
            </a:r>
            <a:r>
              <a:rPr sz="1400" spc="109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metálica </a:t>
            </a:r>
            <a:r>
              <a:rPr sz="1400" dirty="0">
                <a:latin typeface="Tahoma"/>
                <a:cs typeface="Tahoma"/>
              </a:rPr>
              <a:t>directa</a:t>
            </a:r>
            <a:r>
              <a:rPr sz="1400" spc="12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sin</a:t>
            </a:r>
            <a:r>
              <a:rPr sz="1400" spc="118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fusible</a:t>
            </a:r>
            <a:r>
              <a:rPr sz="1400" spc="12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25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protección</a:t>
            </a:r>
            <a:r>
              <a:rPr sz="1400" spc="118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alguna,</a:t>
            </a:r>
            <a:r>
              <a:rPr sz="1400" spc="130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25" dirty="0">
                <a:latin typeface="Tahoma"/>
                <a:cs typeface="Tahoma"/>
              </a:rPr>
              <a:t>  </a:t>
            </a:r>
            <a:r>
              <a:rPr sz="1400" spc="-10" dirty="0">
                <a:latin typeface="Tahoma"/>
                <a:cs typeface="Tahoma"/>
              </a:rPr>
              <a:t>sección </a:t>
            </a:r>
            <a:r>
              <a:rPr sz="1400" dirty="0">
                <a:latin typeface="Tahoma"/>
                <a:cs typeface="Tahoma"/>
              </a:rPr>
              <a:t>suficiente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,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entre</a:t>
            </a:r>
            <a:r>
              <a:rPr sz="1400" spc="34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determinados elementos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partes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una </a:t>
            </a:r>
            <a:r>
              <a:rPr sz="1400" dirty="0">
                <a:latin typeface="Tahoma"/>
                <a:cs typeface="Tahoma"/>
              </a:rPr>
              <a:t>instalación</a:t>
            </a:r>
            <a:r>
              <a:rPr sz="1400" spc="156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151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un</a:t>
            </a:r>
            <a:r>
              <a:rPr sz="1400" spc="156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electrodo</a:t>
            </a:r>
            <a:r>
              <a:rPr sz="1400" spc="156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151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grupo</a:t>
            </a:r>
            <a:r>
              <a:rPr sz="1400" spc="156" dirty="0">
                <a:latin typeface="Tahoma"/>
                <a:cs typeface="Tahoma"/>
              </a:rPr>
              <a:t> 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322" dirty="0">
                <a:latin typeface="Tahoma"/>
                <a:cs typeface="Tahoma"/>
              </a:rPr>
              <a:t>   </a:t>
            </a:r>
            <a:r>
              <a:rPr sz="1400" spc="-10" dirty="0">
                <a:latin typeface="Tahoma"/>
                <a:cs typeface="Tahoma"/>
              </a:rPr>
              <a:t>electrodos </a:t>
            </a:r>
            <a:r>
              <a:rPr sz="1400" dirty="0">
                <a:latin typeface="Tahoma"/>
                <a:cs typeface="Tahoma"/>
              </a:rPr>
              <a:t>enterrados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10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suelo,</a:t>
            </a:r>
            <a:r>
              <a:rPr sz="1400" spc="11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</a:t>
            </a:r>
            <a:r>
              <a:rPr sz="1400" spc="10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objeto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conseguir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el </a:t>
            </a:r>
            <a:r>
              <a:rPr sz="1400" dirty="0">
                <a:latin typeface="Tahoma"/>
                <a:cs typeface="Tahoma"/>
              </a:rPr>
              <a:t>conjunto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instalaciones,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edificios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superficie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próxima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del </a:t>
            </a:r>
            <a:r>
              <a:rPr sz="1400" dirty="0">
                <a:latin typeface="Tahoma"/>
                <a:cs typeface="Tahoma"/>
              </a:rPr>
              <a:t>terreno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no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tenga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diferencias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potencial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peligrosas</a:t>
            </a:r>
            <a:r>
              <a:rPr sz="1400" spc="8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que </a:t>
            </a:r>
            <a:r>
              <a:rPr sz="1400" dirty="0">
                <a:latin typeface="Tahoma"/>
                <a:cs typeface="Tahoma"/>
              </a:rPr>
              <a:t>al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mismo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tiempo</a:t>
            </a:r>
            <a:r>
              <a:rPr sz="1400" spc="36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permita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paso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tierra</a:t>
            </a:r>
            <a:r>
              <a:rPr sz="1400" spc="36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corrientes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falla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descarga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origen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atmosférico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(rayos).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1"/>
              </a:spcBef>
              <a:buFont typeface="Tahoma"/>
              <a:buAutoNum type="arabicPeriod" startAt="16"/>
            </a:pPr>
            <a:endParaRPr sz="1400">
              <a:latin typeface="Tahoma"/>
              <a:cs typeface="Tahoma"/>
            </a:endParaRPr>
          </a:p>
          <a:p>
            <a:pPr marL="292682" marR="6592" indent="-280157" algn="just">
              <a:lnSpc>
                <a:spcPct val="120700"/>
              </a:lnSpc>
              <a:buFont typeface="Tahoma"/>
              <a:buAutoNum type="arabicPeriod" startAt="16"/>
              <a:tabLst>
                <a:tab pos="293341" algn="l"/>
              </a:tabLst>
            </a:pPr>
            <a:r>
              <a:rPr sz="1400" b="1" dirty="0">
                <a:latin typeface="Tahoma"/>
                <a:cs typeface="Tahoma"/>
              </a:rPr>
              <a:t>Tensión</a:t>
            </a:r>
            <a:r>
              <a:rPr sz="1400" b="1" spc="57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a</a:t>
            </a:r>
            <a:r>
              <a:rPr sz="1400" b="1" spc="62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Tierra.-</a:t>
            </a:r>
            <a:r>
              <a:rPr sz="1400" b="1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6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circuitos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puestos</a:t>
            </a:r>
            <a:r>
              <a:rPr sz="1400" spc="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6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tierra</a:t>
            </a:r>
            <a:r>
              <a:rPr sz="1400" spc="47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</a:t>
            </a:r>
            <a:r>
              <a:rPr sz="1400" spc="62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la </a:t>
            </a:r>
            <a:r>
              <a:rPr sz="1400" dirty="0">
                <a:latin typeface="Tahoma"/>
                <a:cs typeface="Tahoma"/>
              </a:rPr>
              <a:t>tensión</a:t>
            </a:r>
            <a:r>
              <a:rPr sz="1400" spc="23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eficaz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entre</a:t>
            </a:r>
            <a:r>
              <a:rPr sz="1400" spc="24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conductor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dado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2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24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punto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ó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el </a:t>
            </a:r>
            <a:r>
              <a:rPr sz="1400" dirty="0">
                <a:latin typeface="Tahoma"/>
                <a:cs typeface="Tahoma"/>
              </a:rPr>
              <a:t>conductor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esta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puesto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tierra.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1"/>
              </a:spcBef>
              <a:buFont typeface="Tahoma"/>
              <a:buAutoNum type="arabicPeriod" startAt="16"/>
            </a:pPr>
            <a:endParaRPr sz="1400">
              <a:latin typeface="Tahoma"/>
              <a:cs typeface="Tahoma"/>
            </a:endParaRPr>
          </a:p>
          <a:p>
            <a:pPr marL="292682" marR="6592" indent="-280157" algn="just">
              <a:lnSpc>
                <a:spcPct val="120900"/>
              </a:lnSpc>
              <a:buAutoNum type="arabicPeriod" startAt="16"/>
              <a:tabLst>
                <a:tab pos="293341" algn="l"/>
              </a:tabLst>
            </a:pPr>
            <a:r>
              <a:rPr sz="1400" dirty="0">
                <a:latin typeface="Tahoma"/>
                <a:cs typeface="Tahoma"/>
              </a:rPr>
              <a:t>En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circuitos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no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puestos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tierra,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7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mayor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diferencia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21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tensión</a:t>
            </a:r>
            <a:r>
              <a:rPr sz="1400" spc="21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entre</a:t>
            </a:r>
            <a:r>
              <a:rPr sz="1400" spc="21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</a:t>
            </a:r>
            <a:r>
              <a:rPr sz="1400" spc="21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conductor</a:t>
            </a:r>
            <a:r>
              <a:rPr sz="1400" spc="22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dado</a:t>
            </a:r>
            <a:r>
              <a:rPr sz="1400" spc="21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21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cualquiera</a:t>
            </a:r>
            <a:r>
              <a:rPr sz="1400" spc="21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218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los </a:t>
            </a:r>
            <a:r>
              <a:rPr sz="1400" dirty="0">
                <a:latin typeface="Tahoma"/>
                <a:cs typeface="Tahoma"/>
              </a:rPr>
              <a:t>otros</a:t>
            </a:r>
            <a:r>
              <a:rPr sz="1400" spc="-10" dirty="0">
                <a:latin typeface="Tahoma"/>
                <a:cs typeface="Tahoma"/>
              </a:rPr>
              <a:t> conductores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del</a:t>
            </a:r>
            <a:r>
              <a:rPr sz="1400" spc="-10" dirty="0">
                <a:latin typeface="Tahoma"/>
                <a:cs typeface="Tahoma"/>
              </a:rPr>
              <a:t> circuito.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6"/>
              </a:spcBef>
              <a:buFont typeface="Tahoma"/>
              <a:buAutoNum type="arabicPeriod" startAt="16"/>
            </a:pPr>
            <a:endParaRPr sz="1400">
              <a:latin typeface="Tahoma"/>
              <a:cs typeface="Tahoma"/>
            </a:endParaRPr>
          </a:p>
          <a:p>
            <a:pPr marL="292682" marR="5933" indent="-280157" algn="just">
              <a:lnSpc>
                <a:spcPct val="120700"/>
              </a:lnSpc>
              <a:buFont typeface="Tahoma"/>
              <a:buAutoNum type="arabicPeriod" startAt="16"/>
              <a:tabLst>
                <a:tab pos="293341" algn="l"/>
              </a:tabLst>
            </a:pPr>
            <a:r>
              <a:rPr sz="1400" b="1" dirty="0">
                <a:latin typeface="Tahoma"/>
                <a:cs typeface="Tahoma"/>
              </a:rPr>
              <a:t>Resistencia</a:t>
            </a:r>
            <a:r>
              <a:rPr sz="1400" b="1" spc="218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a</a:t>
            </a:r>
            <a:r>
              <a:rPr sz="1400" b="1" spc="218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Tierra.-</a:t>
            </a:r>
            <a:r>
              <a:rPr sz="1400" b="1" spc="21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Valor</a:t>
            </a:r>
            <a:r>
              <a:rPr sz="1400" spc="21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resistencia</a:t>
            </a:r>
            <a:r>
              <a:rPr sz="1400" spc="21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entre</a:t>
            </a:r>
            <a:r>
              <a:rPr sz="1400" spc="208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un </a:t>
            </a:r>
            <a:r>
              <a:rPr sz="1400" dirty="0">
                <a:latin typeface="Tahoma"/>
                <a:cs typeface="Tahoma"/>
              </a:rPr>
              <a:t>punto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cualquiera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una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instalación,</a:t>
            </a:r>
            <a:r>
              <a:rPr sz="1400" spc="10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sea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esta</a:t>
            </a:r>
            <a:r>
              <a:rPr sz="1400" spc="109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parte</a:t>
            </a:r>
            <a:r>
              <a:rPr sz="1400" spc="109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activa desenergizada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no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activa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masa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terrestre.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060575" y="173831"/>
            <a:ext cx="7587824" cy="89790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73" dirty="0">
                <a:latin typeface="Tahoma"/>
                <a:cs typeface="Tahoma"/>
              </a:rPr>
              <a:t> </a:t>
            </a:r>
            <a:r>
              <a:rPr sz="1500" b="1" spc="-26" dirty="0">
                <a:latin typeface="Tahoma"/>
                <a:cs typeface="Tahoma"/>
              </a:rPr>
              <a:t>II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2000">
              <a:latin typeface="Tahoma"/>
              <a:cs typeface="Tahoma"/>
            </a:endParaRPr>
          </a:p>
          <a:p>
            <a:pPr marL="1998015" marR="141067" indent="-1985491">
              <a:lnSpc>
                <a:spcPct val="120600"/>
              </a:lnSpc>
            </a:pPr>
            <a:r>
              <a:rPr sz="1700" b="1" dirty="0">
                <a:latin typeface="Tahoma"/>
                <a:cs typeface="Tahoma"/>
              </a:rPr>
              <a:t>COMPONENTES</a:t>
            </a:r>
            <a:r>
              <a:rPr sz="1700" b="1" spc="-42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UNA</a:t>
            </a:r>
            <a:r>
              <a:rPr sz="1700" b="1" spc="-2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INSTALACIÓN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ELÉCTRICA INDUSTRIAL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4175" y="1240631"/>
            <a:ext cx="10058400" cy="657008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 algn="just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400" b="1" spc="-10" dirty="0">
                <a:latin typeface="Tahoma"/>
                <a:cs typeface="Tahoma"/>
              </a:rPr>
              <a:t>INTRODUCCIÓN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42"/>
              </a:spcBef>
              <a:buFont typeface="Tahoma"/>
              <a:buAutoNum type="arabicPeriod"/>
            </a:pPr>
            <a:endParaRPr sz="1400">
              <a:latin typeface="Tahoma"/>
              <a:cs typeface="Tahoma"/>
            </a:endParaRPr>
          </a:p>
          <a:p>
            <a:pPr marL="386947" marR="5274" algn="just"/>
            <a:r>
              <a:rPr sz="1400" dirty="0">
                <a:latin typeface="Tahoma"/>
                <a:cs typeface="Tahoma"/>
              </a:rPr>
              <a:t>Dado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está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tratando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tema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instalaciones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eléctricas</a:t>
            </a:r>
            <a:r>
              <a:rPr sz="1400" spc="2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industriales,</a:t>
            </a:r>
            <a:r>
              <a:rPr sz="1400" spc="16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se </a:t>
            </a:r>
            <a:r>
              <a:rPr sz="1400" dirty="0">
                <a:latin typeface="Tahoma"/>
                <a:cs typeface="Tahoma"/>
              </a:rPr>
              <a:t>hará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mención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elementos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intervienen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este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tipo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instalación.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L="386947" marR="5933" algn="just"/>
            <a:r>
              <a:rPr sz="1400" dirty="0">
                <a:latin typeface="Tahoma"/>
                <a:cs typeface="Tahoma"/>
              </a:rPr>
              <a:t>En</a:t>
            </a:r>
            <a:r>
              <a:rPr sz="1400" spc="23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una</a:t>
            </a:r>
            <a:r>
              <a:rPr sz="1400" spc="23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instalación</a:t>
            </a:r>
            <a:r>
              <a:rPr sz="1400" spc="23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eléctrica</a:t>
            </a:r>
            <a:r>
              <a:rPr sz="1400" spc="23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industrial</a:t>
            </a:r>
            <a:r>
              <a:rPr sz="1400" spc="22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intervienen</a:t>
            </a:r>
            <a:r>
              <a:rPr sz="1400" spc="238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como</a:t>
            </a:r>
            <a:r>
              <a:rPr sz="1400" spc="23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elementos</a:t>
            </a:r>
            <a:r>
              <a:rPr sz="1400" spc="234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principales </a:t>
            </a:r>
            <a:r>
              <a:rPr sz="1400" dirty="0">
                <a:latin typeface="Tahoma"/>
                <a:cs typeface="Tahoma"/>
              </a:rPr>
              <a:t>para</a:t>
            </a:r>
            <a:r>
              <a:rPr sz="1400" spc="4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conducir,</a:t>
            </a:r>
            <a:r>
              <a:rPr sz="1400" spc="46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proteger</a:t>
            </a:r>
            <a:r>
              <a:rPr sz="1400" spc="4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4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controlar</a:t>
            </a:r>
            <a:r>
              <a:rPr sz="1400" spc="4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46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energía</a:t>
            </a:r>
            <a:r>
              <a:rPr sz="1400" spc="4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eléctrica</a:t>
            </a:r>
            <a:r>
              <a:rPr sz="1400" spc="45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45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462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dispositivos receptores,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siguientes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elementos:</a:t>
            </a:r>
            <a:endParaRPr sz="1400">
              <a:latin typeface="Tahoma"/>
              <a:cs typeface="Tahoma"/>
            </a:endParaRPr>
          </a:p>
          <a:p>
            <a:pPr algn="just"/>
            <a:endParaRPr sz="1400">
              <a:latin typeface="Tahoma"/>
              <a:cs typeface="Tahoma"/>
            </a:endParaRPr>
          </a:p>
          <a:p>
            <a:pPr marL="573498" lvl="1" indent="-187211" algn="just">
              <a:buFont typeface="Symbol"/>
              <a:buChar char=""/>
              <a:tabLst>
                <a:tab pos="574158" algn="l"/>
              </a:tabLst>
            </a:pPr>
            <a:r>
              <a:rPr sz="1400" b="1" dirty="0">
                <a:latin typeface="Tahoma"/>
                <a:cs typeface="Tahoma"/>
              </a:rPr>
              <a:t>Las</a:t>
            </a:r>
            <a:r>
              <a:rPr sz="1400" b="1" spc="-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canalizaciones eléctricas.</a:t>
            </a:r>
            <a:endParaRPr sz="1400" b="1">
              <a:latin typeface="Tahoma"/>
              <a:cs typeface="Tahoma"/>
            </a:endParaRPr>
          </a:p>
          <a:p>
            <a:pPr marL="573498" lvl="1" indent="-187211" algn="just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400" b="1" dirty="0">
                <a:latin typeface="Tahoma"/>
                <a:cs typeface="Tahoma"/>
              </a:rPr>
              <a:t>Los</a:t>
            </a:r>
            <a:r>
              <a:rPr sz="1400" b="1" spc="-10" dirty="0">
                <a:latin typeface="Tahoma"/>
                <a:cs typeface="Tahoma"/>
              </a:rPr>
              <a:t> conductores eléctricos.</a:t>
            </a:r>
            <a:endParaRPr sz="1400" b="1">
              <a:latin typeface="Tahoma"/>
              <a:cs typeface="Tahoma"/>
            </a:endParaRPr>
          </a:p>
          <a:p>
            <a:pPr marL="573498" lvl="1" indent="-187211" algn="just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400" b="1" dirty="0">
                <a:latin typeface="Tahoma"/>
                <a:cs typeface="Tahoma"/>
              </a:rPr>
              <a:t>Los</a:t>
            </a:r>
            <a:r>
              <a:rPr sz="1400" b="1" spc="-21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dispositivos</a:t>
            </a:r>
            <a:r>
              <a:rPr sz="1400" b="1" spc="-21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16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protección</a:t>
            </a:r>
            <a:r>
              <a:rPr sz="1400" b="1" spc="-21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y</a:t>
            </a:r>
            <a:r>
              <a:rPr sz="1400" b="1" spc="-10" dirty="0">
                <a:latin typeface="Tahoma"/>
                <a:cs typeface="Tahoma"/>
              </a:rPr>
              <a:t> maniobra.</a:t>
            </a:r>
            <a:endParaRPr sz="1400" b="1">
              <a:latin typeface="Tahoma"/>
              <a:cs typeface="Tahoma"/>
            </a:endParaRPr>
          </a:p>
          <a:p>
            <a:pPr lvl="1" algn="just">
              <a:spcBef>
                <a:spcPts val="57"/>
              </a:spcBef>
              <a:buFont typeface="Symbol"/>
              <a:buChar char=""/>
            </a:pPr>
            <a:endParaRPr sz="1400">
              <a:latin typeface="Tahoma"/>
              <a:cs typeface="Tahoma"/>
            </a:endParaRPr>
          </a:p>
          <a:p>
            <a:pPr marL="386947" indent="-374422" algn="just">
              <a:buAutoNum type="arabicPeriod" startAt="2"/>
              <a:tabLst>
                <a:tab pos="386947" algn="l"/>
                <a:tab pos="387606" algn="l"/>
              </a:tabLst>
            </a:pPr>
            <a:r>
              <a:rPr sz="1400" b="1" spc="-10" dirty="0">
                <a:latin typeface="Tahoma"/>
                <a:cs typeface="Tahoma"/>
              </a:rPr>
              <a:t>CANALIZACIONES</a:t>
            </a:r>
            <a:r>
              <a:rPr sz="1400" b="1" spc="36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ELÉCTRICAS</a:t>
            </a:r>
            <a:endParaRPr sz="1400">
              <a:latin typeface="Tahoma"/>
              <a:cs typeface="Tahoma"/>
            </a:endParaRPr>
          </a:p>
          <a:p>
            <a:pPr algn="just"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386947" marR="6592" algn="just"/>
            <a:r>
              <a:rPr sz="1400" dirty="0">
                <a:latin typeface="Tahoma"/>
                <a:cs typeface="Tahoma"/>
              </a:rPr>
              <a:t>Se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entiende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por</a:t>
            </a:r>
            <a:r>
              <a:rPr sz="1400" spc="16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canalizaciones</a:t>
            </a:r>
            <a:r>
              <a:rPr sz="1400" spc="16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eléctricas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16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16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medios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16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emplean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156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las </a:t>
            </a:r>
            <a:r>
              <a:rPr sz="1400" dirty="0">
                <a:latin typeface="Tahoma"/>
                <a:cs typeface="Tahoma"/>
              </a:rPr>
              <a:t>instalaciones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eléctricas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para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contener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conductores,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manera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queden </a:t>
            </a:r>
            <a:r>
              <a:rPr sz="1400" dirty="0">
                <a:latin typeface="Tahoma"/>
                <a:cs typeface="Tahoma"/>
              </a:rPr>
              <a:t>protegidos</a:t>
            </a:r>
            <a:r>
              <a:rPr sz="1400" spc="-5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contra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</a:t>
            </a:r>
            <a:r>
              <a:rPr sz="1400" spc="-5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deterioro</a:t>
            </a:r>
            <a:r>
              <a:rPr sz="1400" spc="-5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mecánico</a:t>
            </a:r>
            <a:r>
              <a:rPr sz="1400" spc="-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47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contaminación.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1"/>
              </a:spcBef>
            </a:pPr>
            <a:endParaRPr sz="1400">
              <a:latin typeface="Tahoma"/>
              <a:cs typeface="Tahoma"/>
            </a:endParaRPr>
          </a:p>
          <a:p>
            <a:pPr marL="386947" marR="5933" algn="just"/>
            <a:r>
              <a:rPr sz="1400" dirty="0">
                <a:latin typeface="Tahoma"/>
                <a:cs typeface="Tahoma"/>
              </a:rPr>
              <a:t>Los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medios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canalización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más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comunes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que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emplean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14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instalaciones eléctricas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21" dirty="0">
                <a:latin typeface="Tahoma"/>
                <a:cs typeface="Tahoma"/>
              </a:rPr>
              <a:t>son: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L="386947" marR="7251" algn="just"/>
            <a:r>
              <a:rPr sz="1400" dirty="0">
                <a:latin typeface="Tahoma"/>
                <a:cs typeface="Tahoma"/>
              </a:rPr>
              <a:t>Las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tuberías,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bandejas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charolas,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6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canaletas</a:t>
            </a:r>
            <a:r>
              <a:rPr sz="1400" spc="6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ductos</a:t>
            </a:r>
            <a:r>
              <a:rPr sz="1400" spc="6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aéreos,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las</a:t>
            </a:r>
            <a:r>
              <a:rPr sz="1400" spc="73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zanjas,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ductos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subterráneos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-1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canales</a:t>
            </a:r>
            <a:r>
              <a:rPr sz="1400" spc="-21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subterráneos.</a:t>
            </a:r>
            <a:endParaRPr sz="1400">
              <a:latin typeface="Tahoma"/>
              <a:cs typeface="Tahoma"/>
            </a:endParaRPr>
          </a:p>
          <a:p>
            <a:pPr algn="just"/>
            <a:endParaRPr sz="1400">
              <a:latin typeface="Tahoma"/>
              <a:cs typeface="Tahoma"/>
            </a:endParaRPr>
          </a:p>
          <a:p>
            <a:pPr marL="386947" indent="-374422" algn="just">
              <a:spcBef>
                <a:spcPts val="5"/>
              </a:spcBef>
              <a:buAutoNum type="arabicPeriod" startAt="3"/>
              <a:tabLst>
                <a:tab pos="386947" algn="l"/>
                <a:tab pos="387606" algn="l"/>
              </a:tabLst>
            </a:pPr>
            <a:r>
              <a:rPr sz="1400" b="1" spc="-10" dirty="0">
                <a:latin typeface="Tahoma"/>
                <a:cs typeface="Tahoma"/>
              </a:rPr>
              <a:t>CONDUCTORES</a:t>
            </a:r>
            <a:endParaRPr sz="1400">
              <a:latin typeface="Tahoma"/>
              <a:cs typeface="Tahoma"/>
            </a:endParaRPr>
          </a:p>
          <a:p>
            <a:pPr algn="just">
              <a:spcBef>
                <a:spcPts val="52"/>
              </a:spcBef>
            </a:pPr>
            <a:endParaRPr sz="1400">
              <a:latin typeface="Tahoma"/>
              <a:cs typeface="Tahoma"/>
            </a:endParaRPr>
          </a:p>
          <a:p>
            <a:pPr marL="386947" marR="5274" algn="just"/>
            <a:r>
              <a:rPr sz="1400" dirty="0">
                <a:latin typeface="Tahoma"/>
                <a:cs typeface="Tahoma"/>
              </a:rPr>
              <a:t>El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mercado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destinado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fabricación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conductores</a:t>
            </a:r>
            <a:r>
              <a:rPr sz="1400" spc="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eléctricos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ofrece</a:t>
            </a:r>
            <a:r>
              <a:rPr sz="1400" spc="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una</a:t>
            </a:r>
            <a:r>
              <a:rPr sz="1400" spc="36" dirty="0">
                <a:latin typeface="Tahoma"/>
                <a:cs typeface="Tahoma"/>
              </a:rPr>
              <a:t> </a:t>
            </a:r>
            <a:r>
              <a:rPr sz="1400" spc="-21" dirty="0">
                <a:latin typeface="Tahoma"/>
                <a:cs typeface="Tahoma"/>
              </a:rPr>
              <a:t>gran </a:t>
            </a:r>
            <a:r>
              <a:rPr sz="1400" dirty="0">
                <a:latin typeface="Tahoma"/>
                <a:cs typeface="Tahoma"/>
              </a:rPr>
              <a:t>variedad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de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estos,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sus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cualidades</a:t>
            </a:r>
            <a:r>
              <a:rPr sz="1400" spc="-47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específicas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difieren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tanto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la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característica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de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materiales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empleados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como</a:t>
            </a:r>
            <a:r>
              <a:rPr sz="1400" spc="-42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en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los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aislamientos,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construcción</a:t>
            </a:r>
            <a:r>
              <a:rPr sz="1400" spc="-31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y</a:t>
            </a:r>
            <a:r>
              <a:rPr sz="1400" spc="-26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protección</a:t>
            </a:r>
            <a:r>
              <a:rPr sz="1400" spc="-36" dirty="0">
                <a:latin typeface="Tahoma"/>
                <a:cs typeface="Tahoma"/>
              </a:rPr>
              <a:t> </a:t>
            </a:r>
            <a:r>
              <a:rPr sz="1400" spc="-26" dirty="0">
                <a:latin typeface="Tahoma"/>
                <a:cs typeface="Tahoma"/>
              </a:rPr>
              <a:t>del </a:t>
            </a:r>
            <a:r>
              <a:rPr sz="1400" dirty="0">
                <a:latin typeface="Tahoma"/>
                <a:cs typeface="Tahoma"/>
              </a:rPr>
              <a:t>propio</a:t>
            </a:r>
            <a:r>
              <a:rPr sz="1400" spc="-52" dirty="0">
                <a:latin typeface="Tahoma"/>
                <a:cs typeface="Tahoma"/>
              </a:rPr>
              <a:t> </a:t>
            </a:r>
            <a:r>
              <a:rPr sz="1400" spc="-10">
                <a:latin typeface="Tahoma"/>
                <a:cs typeface="Tahoma"/>
              </a:rPr>
              <a:t>conductor</a:t>
            </a:r>
            <a:r>
              <a:rPr sz="1400" spc="-10" smtClean="0">
                <a:latin typeface="Tahoma"/>
                <a:cs typeface="Tahoma"/>
              </a:rPr>
              <a:t>.</a:t>
            </a:r>
            <a:endParaRPr lang="es-ES" sz="1400" spc="-10" dirty="0" smtClean="0">
              <a:latin typeface="Tahoma"/>
              <a:cs typeface="Tahoma"/>
            </a:endParaRPr>
          </a:p>
          <a:p>
            <a:pPr marL="386947" marR="5274" algn="just"/>
            <a:r>
              <a:rPr lang="es-AR" sz="1400" dirty="0" smtClean="0">
                <a:latin typeface="Tahoma"/>
                <a:cs typeface="Tahoma"/>
              </a:rPr>
              <a:t>Por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tanto,</a:t>
            </a:r>
            <a:r>
              <a:rPr lang="es-AR" sz="1400" spc="30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es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fácil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fijar,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</a:t>
            </a:r>
            <a:r>
              <a:rPr lang="es-AR" sz="1400" spc="30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priori,</a:t>
            </a:r>
            <a:r>
              <a:rPr lang="es-AR" sz="1400" spc="30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las</a:t>
            </a:r>
            <a:r>
              <a:rPr lang="es-AR" sz="1400" spc="30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ventajas</a:t>
            </a:r>
            <a:r>
              <a:rPr lang="es-AR" sz="1400" spc="30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técnicas</a:t>
            </a:r>
            <a:r>
              <a:rPr lang="es-AR" sz="1400" spc="30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y</a:t>
            </a:r>
            <a:r>
              <a:rPr lang="es-AR" sz="1400" spc="296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económicas</a:t>
            </a:r>
            <a:r>
              <a:rPr lang="es-AR" sz="1400" spc="301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</a:t>
            </a:r>
            <a:r>
              <a:rPr lang="es-AR" sz="1400" spc="301" dirty="0" smtClean="0">
                <a:latin typeface="Tahoma"/>
                <a:cs typeface="Tahoma"/>
              </a:rPr>
              <a:t> </a:t>
            </a:r>
            <a:r>
              <a:rPr lang="es-AR" sz="1400" spc="-26" dirty="0" smtClean="0">
                <a:latin typeface="Tahoma"/>
                <a:cs typeface="Tahoma"/>
              </a:rPr>
              <a:t>un </a:t>
            </a:r>
            <a:r>
              <a:rPr lang="es-AR" sz="1400" dirty="0" smtClean="0">
                <a:latin typeface="Tahoma"/>
                <a:cs typeface="Tahoma"/>
              </a:rPr>
              <a:t>determinado</a:t>
            </a:r>
            <a:r>
              <a:rPr lang="es-AR" sz="1400" spc="33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conductor</a:t>
            </a:r>
            <a:r>
              <a:rPr lang="es-AR" sz="1400" spc="348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sin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conocer</a:t>
            </a:r>
            <a:r>
              <a:rPr lang="es-AR" sz="1400" spc="337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las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peculiaridades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del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tipo</a:t>
            </a:r>
            <a:r>
              <a:rPr lang="es-AR" sz="1400" spc="343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e</a:t>
            </a:r>
            <a:r>
              <a:rPr lang="es-AR" sz="1400" spc="337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instalación </a:t>
            </a:r>
            <a:r>
              <a:rPr lang="es-AR" sz="1400" dirty="0" smtClean="0">
                <a:latin typeface="Tahoma"/>
                <a:cs typeface="Tahoma"/>
              </a:rPr>
              <a:t>eléctrica</a:t>
            </a:r>
            <a:r>
              <a:rPr lang="es-AR" sz="1400" spc="-52" dirty="0" smtClean="0">
                <a:latin typeface="Tahoma"/>
                <a:cs typeface="Tahoma"/>
              </a:rPr>
              <a:t> </a:t>
            </a:r>
            <a:r>
              <a:rPr lang="es-AR" sz="1400" dirty="0" smtClean="0">
                <a:latin typeface="Tahoma"/>
                <a:cs typeface="Tahoma"/>
              </a:rPr>
              <a:t>a</a:t>
            </a:r>
            <a:r>
              <a:rPr lang="es-AR" sz="1400" spc="-52" dirty="0" smtClean="0">
                <a:latin typeface="Tahoma"/>
                <a:cs typeface="Tahoma"/>
              </a:rPr>
              <a:t> </a:t>
            </a:r>
            <a:r>
              <a:rPr lang="es-AR" sz="1400" spc="-10" dirty="0" smtClean="0">
                <a:latin typeface="Tahoma"/>
                <a:cs typeface="Tahoma"/>
              </a:rPr>
              <a:t>realizar.</a:t>
            </a:r>
            <a:endParaRPr lang="es-AR" sz="1400" smtClean="0">
              <a:latin typeface="Tahoma"/>
              <a:cs typeface="Tahoma"/>
            </a:endParaRPr>
          </a:p>
          <a:p>
            <a:pPr marL="386947" marR="5274" algn="just"/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9" y="920550"/>
            <a:ext cx="7259381" cy="246257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 algn="just"/>
            <a:r>
              <a:rPr sz="1100" dirty="0">
                <a:latin typeface="Tahoma"/>
                <a:cs typeface="Tahoma"/>
              </a:rPr>
              <a:t>Materiales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933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empleados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eléctricas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hechos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aluminio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2.1)</a:t>
            </a:r>
            <a:r>
              <a:rPr sz="1100" spc="26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materiales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mayor </a:t>
            </a:r>
            <a:r>
              <a:rPr sz="1100" dirty="0">
                <a:latin typeface="Tahoma"/>
                <a:cs typeface="Tahoma"/>
              </a:rPr>
              <a:t>conductividad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costo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suficientemente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resulten económicos.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933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Comparativamente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aluminio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16%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pero </a:t>
            </a:r>
            <a:r>
              <a:rPr sz="1100" dirty="0">
                <a:latin typeface="Tahoma"/>
                <a:cs typeface="Tahoma"/>
              </a:rPr>
              <a:t>mucho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liviano.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usado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distinguen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temples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grados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suavidad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metal: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blando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recocido,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semiduro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propiedades</a:t>
            </a:r>
            <a:r>
              <a:rPr sz="1100" spc="-21" dirty="0">
                <a:latin typeface="Tahoma"/>
                <a:cs typeface="Tahoma"/>
              </a:rPr>
              <a:t> algo </a:t>
            </a:r>
            <a:r>
              <a:rPr sz="1100" dirty="0">
                <a:latin typeface="Tahoma"/>
                <a:cs typeface="Tahoma"/>
              </a:rPr>
              <a:t>diferentes,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siendo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blando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conductividad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cobre </a:t>
            </a:r>
            <a:r>
              <a:rPr sz="1100" dirty="0">
                <a:latin typeface="Tahoma"/>
                <a:cs typeface="Tahoma"/>
              </a:rPr>
              <a:t>duro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tracción.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45331" y="3991224"/>
            <a:ext cx="4271562" cy="3045023"/>
            <a:chOff x="2055685" y="5256085"/>
            <a:chExt cx="2981325" cy="40100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8182" y="5333994"/>
              <a:ext cx="2638788" cy="38755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60448" y="5260847"/>
              <a:ext cx="2971800" cy="4000500"/>
            </a:xfrm>
            <a:custGeom>
              <a:avLst/>
              <a:gdLst/>
              <a:ahLst/>
              <a:cxnLst/>
              <a:rect l="l" t="t" r="r" b="b"/>
              <a:pathLst>
                <a:path w="2971800" h="4000500">
                  <a:moveTo>
                    <a:pt x="0" y="4000500"/>
                  </a:moveTo>
                  <a:lnTo>
                    <a:pt x="2971800" y="4000500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400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73089" y="7041499"/>
            <a:ext cx="2971442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2.1.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Partes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</a:t>
            </a:r>
            <a:r>
              <a:rPr sz="900" b="1" spc="-10" dirty="0">
                <a:latin typeface="Tahoma"/>
                <a:cs typeface="Tahoma"/>
              </a:rPr>
              <a:t> conductor.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927927" y="779844"/>
            <a:ext cx="3288966" cy="2437466"/>
            <a:chOff x="2741485" y="1026985"/>
            <a:chExt cx="2295525" cy="32099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1904" y="1260344"/>
              <a:ext cx="1842941" cy="283616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46248" y="1031747"/>
              <a:ext cx="2286000" cy="3200400"/>
            </a:xfrm>
            <a:custGeom>
              <a:avLst/>
              <a:gdLst/>
              <a:ahLst/>
              <a:cxnLst/>
              <a:rect l="l" t="t" r="r" b="b"/>
              <a:pathLst>
                <a:path w="2286000" h="3200400">
                  <a:moveTo>
                    <a:pt x="0" y="3200400"/>
                  </a:moveTo>
                  <a:lnTo>
                    <a:pt x="2286000" y="3200400"/>
                  </a:lnTo>
                  <a:lnTo>
                    <a:pt x="2286000" y="0"/>
                  </a:lnTo>
                  <a:lnTo>
                    <a:pt x="0" y="0"/>
                  </a:lnTo>
                  <a:lnTo>
                    <a:pt x="0" y="3200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87597" y="3333660"/>
            <a:ext cx="7777974" cy="360429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2.2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Conductores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cobre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aluminio.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4.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CLASIFICACIÓN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CONDUCTORES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ELÉCTRICOS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100">
              <a:latin typeface="Tahoma"/>
              <a:cs typeface="Tahoma"/>
            </a:endParaRPr>
          </a:p>
          <a:p>
            <a:pPr marL="386947" marR="7910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cableado,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vayan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conducir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instalará;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aunque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secciones rectangulares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altas</a:t>
            </a:r>
            <a:r>
              <a:rPr sz="1100" spc="-10" dirty="0">
                <a:latin typeface="Tahoma"/>
                <a:cs typeface="Tahoma"/>
              </a:rPr>
              <a:t> corrientes.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7910" algn="just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conductores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clasificar: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constitución,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polos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aislamiento.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386947" algn="just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constitución: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 algn="just"/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dividen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(alambres),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cordones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cables.</a:t>
            </a:r>
            <a:endParaRPr sz="1100">
              <a:latin typeface="Tahoma"/>
              <a:cs typeface="Tahoma"/>
            </a:endParaRPr>
          </a:p>
          <a:p>
            <a:pPr marL="386947" marR="6592" algn="just">
              <a:lnSpc>
                <a:spcPts val="1661"/>
              </a:lnSpc>
              <a:spcBef>
                <a:spcPts val="93"/>
              </a:spcBef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entiende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formado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alma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(alambre)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aluminio.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200">
              <a:latin typeface="Tahoma"/>
              <a:cs typeface="Tahoma"/>
            </a:endParaRPr>
          </a:p>
          <a:p>
            <a:pPr marL="386947" marR="7251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cordón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flexible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delgada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unidos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eléctricamente.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formado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gruesos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cordones,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redonda.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8690" y="3012813"/>
            <a:ext cx="7261201" cy="5658216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R="368489" algn="ctr">
              <a:spcBef>
                <a:spcPts val="109"/>
              </a:spcBef>
            </a:pPr>
            <a:r>
              <a:rPr sz="1100" b="1" i="1" spc="-31" dirty="0">
                <a:latin typeface="Tahoma"/>
                <a:cs typeface="Tahoma"/>
              </a:rPr>
              <a:t>Figura</a:t>
            </a:r>
            <a:r>
              <a:rPr sz="1100" b="1" i="1" spc="-52" dirty="0">
                <a:latin typeface="Tahoma"/>
                <a:cs typeface="Tahoma"/>
              </a:rPr>
              <a:t> </a:t>
            </a:r>
            <a:r>
              <a:rPr sz="1100" b="1" i="1" dirty="0">
                <a:latin typeface="Tahoma"/>
                <a:cs typeface="Tahoma"/>
              </a:rPr>
              <a:t>2.3.</a:t>
            </a:r>
            <a:r>
              <a:rPr sz="1100" b="1" i="1" spc="228" dirty="0">
                <a:latin typeface="Tahoma"/>
                <a:cs typeface="Tahoma"/>
              </a:rPr>
              <a:t> </a:t>
            </a:r>
            <a:r>
              <a:rPr sz="1100" b="1" i="1" spc="-31" dirty="0">
                <a:latin typeface="Tahoma"/>
                <a:cs typeface="Tahoma"/>
              </a:rPr>
              <a:t>Cable,</a:t>
            </a:r>
            <a:r>
              <a:rPr sz="1100" b="1" i="1" spc="-52" dirty="0">
                <a:latin typeface="Tahoma"/>
                <a:cs typeface="Tahoma"/>
              </a:rPr>
              <a:t> </a:t>
            </a:r>
            <a:r>
              <a:rPr sz="1100" b="1" i="1" spc="-36" dirty="0">
                <a:latin typeface="Tahoma"/>
                <a:cs typeface="Tahoma"/>
              </a:rPr>
              <a:t>alambre</a:t>
            </a:r>
            <a:r>
              <a:rPr sz="1100" b="1" i="1" spc="-42" dirty="0">
                <a:latin typeface="Tahoma"/>
                <a:cs typeface="Tahoma"/>
              </a:rPr>
              <a:t> </a:t>
            </a:r>
            <a:r>
              <a:rPr sz="1100" b="1" i="1" dirty="0">
                <a:latin typeface="Tahoma"/>
                <a:cs typeface="Tahoma"/>
              </a:rPr>
              <a:t>y</a:t>
            </a:r>
            <a:r>
              <a:rPr sz="1100" b="1" i="1" spc="-47" dirty="0">
                <a:latin typeface="Tahoma"/>
                <a:cs typeface="Tahoma"/>
              </a:rPr>
              <a:t> </a:t>
            </a:r>
            <a:r>
              <a:rPr sz="1100" b="1" i="1" spc="-10" dirty="0">
                <a:latin typeface="Tahoma"/>
                <a:cs typeface="Tahoma"/>
              </a:rPr>
              <a:t>cordón.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862"/>
              </a:spcBef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polos: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SE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DIVIDEN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UNIPOLARES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MULTIPOLARES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/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1126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unipolares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constituidos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solo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hilo,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cordón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mientras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multipolares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constituidos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hilos,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cordones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sí.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spcBef>
                <a:spcPts val="5"/>
              </a:spcBef>
              <a:buAutoNum type="arabicPeriod" startAt="2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POR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SU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AISLAMIENTO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7"/>
              </a:spcBef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protegida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algún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aislante.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productos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aislamiento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principalmente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termoplásticos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(cloruro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polietileno,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poliestireno)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papel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impregnado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aceite.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marR="771916" lvl="1" indent="-466709">
              <a:buAutoNum type="arabicPeriod" startAt="3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POR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SU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AISLAMIENTO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CONDUCTORES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PUEDEN </a:t>
            </a:r>
            <a:r>
              <a:rPr sz="1100" b="1" dirty="0">
                <a:latin typeface="Tahoma"/>
                <a:cs typeface="Tahoma"/>
              </a:rPr>
              <a:t>CLASIFICAR</a:t>
            </a:r>
            <a:r>
              <a:rPr sz="1100" b="1" spc="-73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EN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10"/>
              </a:spcBef>
              <a:buFont typeface="Tahoma"/>
              <a:buAutoNum type="arabicPeriod" startAt="3"/>
            </a:pPr>
            <a:endParaRPr sz="1600">
              <a:latin typeface="Tahoma"/>
              <a:cs typeface="Tahoma"/>
            </a:endParaRPr>
          </a:p>
          <a:p>
            <a:pPr marL="1133813" lvl="2" indent="-655238">
              <a:buAutoNum type="arabicPeriod"/>
              <a:tabLst>
                <a:tab pos="1133813" algn="l"/>
                <a:tab pos="1134472" algn="l"/>
              </a:tabLst>
            </a:pPr>
            <a:r>
              <a:rPr sz="1100" b="1" dirty="0">
                <a:latin typeface="Tahoma"/>
                <a:cs typeface="Tahoma"/>
              </a:rPr>
              <a:t>CONDUCTORES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USO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GENERAL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133813" marR="7910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aquellos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constituidos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conductor,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chaqueta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cubierta.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133813" marR="7251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Principalmente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alumbrado, </a:t>
            </a:r>
            <a:r>
              <a:rPr sz="1100" dirty="0">
                <a:latin typeface="Tahoma"/>
                <a:cs typeface="Tahoma"/>
              </a:rPr>
              <a:t>tomacorrientes,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control,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alimentación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R="369148" algn="ctr">
              <a:spcBef>
                <a:spcPts val="1183"/>
              </a:spcBef>
            </a:pPr>
            <a:r>
              <a:rPr sz="1100" i="1" spc="-26" dirty="0">
                <a:latin typeface="Tahoma"/>
                <a:cs typeface="Tahoma"/>
              </a:rPr>
              <a:t>18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93780" y="953433"/>
            <a:ext cx="5745456" cy="2003495"/>
            <a:chOff x="1810321" y="1255585"/>
            <a:chExt cx="4010025" cy="26384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615" y="2955560"/>
              <a:ext cx="3023616" cy="5814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7983" y="1547621"/>
              <a:ext cx="3226308" cy="12390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15083" y="1260347"/>
              <a:ext cx="4000500" cy="2628900"/>
            </a:xfrm>
            <a:custGeom>
              <a:avLst/>
              <a:gdLst/>
              <a:ahLst/>
              <a:cxnLst/>
              <a:rect l="l" t="t" r="r" b="b"/>
              <a:pathLst>
                <a:path w="4000500" h="2628900">
                  <a:moveTo>
                    <a:pt x="0" y="2628900"/>
                  </a:moveTo>
                  <a:lnTo>
                    <a:pt x="4000500" y="2628900"/>
                  </a:lnTo>
                  <a:lnTo>
                    <a:pt x="4000500" y="0"/>
                  </a:lnTo>
                  <a:lnTo>
                    <a:pt x="0" y="0"/>
                  </a:lnTo>
                  <a:lnTo>
                    <a:pt x="0" y="2628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51046" y="920549"/>
            <a:ext cx="5711792" cy="2181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cargas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móviles,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aéreas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primaria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spc="-10" dirty="0">
                <a:latin typeface="Tahoma"/>
                <a:cs typeface="Tahoma"/>
              </a:rPr>
              <a:t>secundaria,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4005" y="3965520"/>
            <a:ext cx="7258472" cy="238306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0065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3.4.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Conductores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uso</a:t>
            </a:r>
            <a:r>
              <a:rPr sz="900" b="1" spc="-10" dirty="0">
                <a:latin typeface="Tahoma"/>
                <a:cs typeface="Tahoma"/>
              </a:rPr>
              <a:t> general.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13184">
              <a:spcBef>
                <a:spcPts val="732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4.4.</a:t>
            </a:r>
            <a:r>
              <a:rPr sz="1100" b="1" dirty="0">
                <a:latin typeface="Tahoma"/>
                <a:cs typeface="Tahoma"/>
              </a:rPr>
              <a:t>	CABLES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ENERGÍA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aquellos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constituidos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conductor,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pantalla </a:t>
            </a:r>
            <a:r>
              <a:rPr sz="1100" dirty="0">
                <a:latin typeface="Tahoma"/>
                <a:cs typeface="Tahoma"/>
              </a:rPr>
              <a:t>semiconductora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permitir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esfuerzos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radial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simétrica,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soporta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aplicada,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armadura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proteger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contra </a:t>
            </a:r>
            <a:r>
              <a:rPr sz="1100" dirty="0">
                <a:latin typeface="Tahoma"/>
                <a:cs typeface="Tahoma"/>
              </a:rPr>
              <a:t>agentes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externos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y/o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esfuerzos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extraordinarios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chaqueta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ataque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agentes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externos.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Principalmente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aéreas,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distribución subterráneas,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derivados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industrial.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1997" y="1476074"/>
            <a:ext cx="5764562" cy="232492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1305" y="957046"/>
            <a:ext cx="4741929" cy="29498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72279" y="3955683"/>
            <a:ext cx="7776154" cy="379075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3.5.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Cables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energía.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386947" indent="-374422">
              <a:spcBef>
                <a:spcPts val="721"/>
              </a:spcBef>
              <a:buAutoNum type="arabicPeriod" startAt="5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CALIBRE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CONDUCTORES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5"/>
            </a:pPr>
            <a:endParaRPr sz="1100">
              <a:latin typeface="Tahoma"/>
              <a:cs typeface="Tahoma"/>
            </a:endParaRPr>
          </a:p>
          <a:p>
            <a:pPr marL="386947" marR="10547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fabricación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calibre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métrico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decimal,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AWG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MCM.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SISTEMA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MÉTRICO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DECIMAL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6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calibre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“Internacional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Electrotechmical </a:t>
            </a:r>
            <a:r>
              <a:rPr sz="1100" dirty="0">
                <a:latin typeface="Tahoma"/>
                <a:cs typeface="Tahoma"/>
              </a:rPr>
              <a:t>Commission”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(IEC)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mide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acuerdo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transversal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milímetros cuadrados;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 tenemos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 siguientes secciones </a:t>
            </a:r>
            <a:r>
              <a:rPr sz="1100" spc="-10" dirty="0">
                <a:latin typeface="Tahoma"/>
                <a:cs typeface="Tahoma"/>
              </a:rPr>
              <a:t>normalizadas: </a:t>
            </a:r>
            <a:r>
              <a:rPr sz="1100" dirty="0">
                <a:latin typeface="Tahoma"/>
                <a:cs typeface="Tahoma"/>
              </a:rPr>
              <a:t>1,5 mm2, 2,5;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4; 6;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10;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16;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25; 35; 50; 70;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95;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120;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150; 185;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240; </a:t>
            </a:r>
            <a:r>
              <a:rPr sz="1100" spc="-21" dirty="0">
                <a:latin typeface="Tahoma"/>
                <a:cs typeface="Tahoma"/>
              </a:rPr>
              <a:t>240;</a:t>
            </a:r>
            <a:endParaRPr sz="1100">
              <a:latin typeface="Tahoma"/>
              <a:cs typeface="Tahoma"/>
            </a:endParaRPr>
          </a:p>
          <a:p>
            <a:pPr marL="853656" algn="just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300;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400;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mm2,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 startAt="2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SISTEMA</a:t>
            </a:r>
            <a:r>
              <a:rPr sz="1100" b="1" spc="-78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AWG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calibre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“American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Wire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Gage”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(AWG)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designa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aproximadamente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pases </a:t>
            </a:r>
            <a:r>
              <a:rPr sz="1100" dirty="0">
                <a:latin typeface="Tahoma"/>
                <a:cs typeface="Tahoma"/>
              </a:rPr>
              <a:t>sucesivos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proceso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estirado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alambre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fabricación.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Este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caracterísiticas: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920549"/>
            <a:ext cx="6611596" cy="2181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diámetros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calibres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AWG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consecutivos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1,123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48133" y="1381727"/>
            <a:ext cx="814281" cy="63066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spc="-10" dirty="0">
                <a:latin typeface="Tahoma"/>
                <a:cs typeface="Tahoma"/>
              </a:rPr>
              <a:t>Ejemplo: </a:t>
            </a:r>
            <a:r>
              <a:rPr sz="1100" dirty="0">
                <a:latin typeface="Tahoma"/>
                <a:cs typeface="Tahoma"/>
              </a:rPr>
              <a:t>15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AWG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311"/>
              </a:spcBef>
            </a:pPr>
            <a:r>
              <a:rPr sz="1100" dirty="0">
                <a:latin typeface="Tahoma"/>
                <a:cs typeface="Tahoma"/>
              </a:rPr>
              <a:t>14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AWG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67390" y="1533316"/>
            <a:ext cx="182872" cy="430276"/>
          </a:xfrm>
          <a:prstGeom prst="rect">
            <a:avLst/>
          </a:prstGeom>
        </p:spPr>
        <p:txBody>
          <a:bodyPr vert="horz" wrap="square" lIns="0" tIns="52735" rIns="0" bIns="0" rtlCol="0">
            <a:spAutoFit/>
          </a:bodyPr>
          <a:lstStyle/>
          <a:p>
            <a:pPr marL="13184">
              <a:spcBef>
                <a:spcPts val="415"/>
              </a:spcBef>
            </a:pPr>
            <a:r>
              <a:rPr sz="1100" spc="-5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311"/>
              </a:spcBef>
            </a:pPr>
            <a:r>
              <a:rPr sz="1100" spc="-5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13157" y="1533316"/>
            <a:ext cx="2181727" cy="430276"/>
          </a:xfrm>
          <a:prstGeom prst="rect">
            <a:avLst/>
          </a:prstGeom>
        </p:spPr>
        <p:txBody>
          <a:bodyPr vert="horz" wrap="square" lIns="0" tIns="52735" rIns="0" bIns="0" rtlCol="0">
            <a:spAutoFit/>
          </a:bodyPr>
          <a:lstStyle/>
          <a:p>
            <a:pPr marL="13184">
              <a:spcBef>
                <a:spcPts val="415"/>
              </a:spcBef>
            </a:pPr>
            <a:r>
              <a:rPr sz="1100" dirty="0">
                <a:latin typeface="Tahoma"/>
                <a:cs typeface="Tahoma"/>
              </a:rPr>
              <a:t>1,450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62" dirty="0">
                <a:latin typeface="Symbol"/>
                <a:cs typeface="Symbol"/>
              </a:rPr>
              <a:t></a:t>
            </a:r>
            <a:endParaRPr sz="1100">
              <a:latin typeface="Symbol"/>
              <a:cs typeface="Symbol"/>
            </a:endParaRPr>
          </a:p>
          <a:p>
            <a:pPr marL="13184">
              <a:spcBef>
                <a:spcPts val="311"/>
              </a:spcBef>
              <a:tabLst>
                <a:tab pos="1461432" algn="l"/>
              </a:tabLst>
            </a:pPr>
            <a:r>
              <a:rPr sz="1100" dirty="0">
                <a:latin typeface="Tahoma"/>
                <a:cs typeface="Tahoma"/>
              </a:rPr>
              <a:t>1,450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1,123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5112" y="1718705"/>
            <a:ext cx="1093593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1,628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mm</a:t>
            </a:r>
            <a:r>
              <a:rPr sz="1100" spc="-26" dirty="0">
                <a:latin typeface="Symbol"/>
                <a:cs typeface="Symbol"/>
              </a:rPr>
              <a:t>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48133" y="2027700"/>
            <a:ext cx="3603761" cy="61024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1,26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spc="-10" dirty="0">
                <a:latin typeface="Tahoma"/>
                <a:cs typeface="Tahoma"/>
              </a:rPr>
              <a:t>Ejemplo: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48132" y="2615361"/>
            <a:ext cx="751504" cy="42694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17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AWG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16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AWG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67590" y="2615361"/>
            <a:ext cx="182872" cy="42694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spc="-5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spc="-5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13398" y="2615361"/>
            <a:ext cx="3624686" cy="42694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1,038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mm2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  <a:tabLst>
                <a:tab pos="1416607" algn="l"/>
                <a:tab pos="1883975" algn="l"/>
              </a:tabLst>
            </a:pPr>
            <a:r>
              <a:rPr sz="1100" dirty="0">
                <a:latin typeface="Tahoma"/>
                <a:cs typeface="Tahoma"/>
              </a:rPr>
              <a:t>1,038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mm2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1,26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1,309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mm2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48131" y="3103381"/>
            <a:ext cx="5573502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corresponde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10" dirty="0">
                <a:latin typeface="Tahoma"/>
                <a:cs typeface="Tahoma"/>
              </a:rPr>
              <a:t> diámetro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2920818" y="3420230"/>
          <a:ext cx="3278956" cy="6153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2"/>
                <a:gridCol w="716931"/>
                <a:gridCol w="1418393"/>
              </a:tblGrid>
              <a:tr h="217467">
                <a:tc>
                  <a:txBody>
                    <a:bodyPr/>
                    <a:lstStyle/>
                    <a:p>
                      <a:pPr marL="31750">
                        <a:lnSpc>
                          <a:spcPts val="1320"/>
                        </a:lnSpc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Ejemplo: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324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24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AWG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90170" marB="0"/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9017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0,515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mm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60" dirty="0">
                          <a:latin typeface="Symbol"/>
                          <a:cs typeface="Symbol"/>
                        </a:rPr>
                        <a:t>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T="90170" marB="0"/>
                </a:tc>
              </a:tr>
              <a:tr h="142246">
                <a:tc>
                  <a:txBody>
                    <a:bodyPr/>
                    <a:lstStyle/>
                    <a:p>
                      <a:pPr marL="31750">
                        <a:lnSpc>
                          <a:spcPts val="124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12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AWG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3019" marB="0"/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ts val="124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3019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24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2,053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mm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60" dirty="0">
                          <a:latin typeface="Symbol"/>
                          <a:cs typeface="Symbol"/>
                        </a:rPr>
                        <a:t>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T="13019" marB="0"/>
                </a:tc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2303953" y="4183679"/>
            <a:ext cx="7258472" cy="140123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5.3.</a:t>
            </a:r>
            <a:r>
              <a:rPr sz="1100" b="1" dirty="0">
                <a:latin typeface="Tahoma"/>
                <a:cs typeface="Tahoma"/>
              </a:rPr>
              <a:t>	SISTEMA</a:t>
            </a:r>
            <a:r>
              <a:rPr sz="1100" b="1" spc="-73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MCM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479893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inglesas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americanas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“mil </a:t>
            </a:r>
            <a:r>
              <a:rPr sz="1100" dirty="0">
                <a:latin typeface="Tahoma"/>
                <a:cs typeface="Tahoma"/>
              </a:rPr>
              <a:t>circular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mil”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(MCM)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unidad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normal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calibre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spc="-10" dirty="0">
                <a:latin typeface="Tahoma"/>
                <a:cs typeface="Tahoma"/>
              </a:rPr>
              <a:t>conductores.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893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“circular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mil”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(CM)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círculo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diámetro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0,001”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(una </a:t>
            </a:r>
            <a:r>
              <a:rPr sz="1100" dirty="0">
                <a:latin typeface="Tahoma"/>
                <a:cs typeface="Tahoma"/>
              </a:rPr>
              <a:t>milésima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pulgada);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luego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tendrá: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48153" y="5535116"/>
            <a:ext cx="957121" cy="426283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13184">
              <a:spcBef>
                <a:spcPts val="384"/>
              </a:spcBef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C.M.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  <a:p>
            <a:pPr marR="5274" algn="r">
              <a:spcBef>
                <a:spcPts val="280"/>
              </a:spcBef>
            </a:pPr>
            <a:r>
              <a:rPr sz="1100" spc="-5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68143" y="5535116"/>
            <a:ext cx="2731252" cy="426283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13843">
              <a:spcBef>
                <a:spcPts val="384"/>
              </a:spcBef>
            </a:pPr>
            <a:r>
              <a:rPr sz="1100" dirty="0">
                <a:latin typeface="Tahoma"/>
                <a:cs typeface="Tahoma"/>
              </a:rPr>
              <a:t>25,4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0,001;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(1”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25,4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mm)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0,0254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mm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48152" y="6022563"/>
            <a:ext cx="1932439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C.M.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será: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150984" y="6565100"/>
            <a:ext cx="464004" cy="0"/>
          </a:xfrm>
          <a:custGeom>
            <a:avLst/>
            <a:gdLst/>
            <a:ahLst/>
            <a:cxnLst/>
            <a:rect l="l" t="t" r="r" b="b"/>
            <a:pathLst>
              <a:path w="323850">
                <a:moveTo>
                  <a:pt x="0" y="0"/>
                </a:moveTo>
                <a:lnTo>
                  <a:pt x="3238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60637" y="6565100"/>
            <a:ext cx="995333" cy="0"/>
          </a:xfrm>
          <a:custGeom>
            <a:avLst/>
            <a:gdLst/>
            <a:ahLst/>
            <a:cxnLst/>
            <a:rect l="l" t="t" r="r" b="b"/>
            <a:pathLst>
              <a:path w="694689">
                <a:moveTo>
                  <a:pt x="0" y="0"/>
                </a:moveTo>
                <a:lnTo>
                  <a:pt x="69418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312918" y="6558853"/>
            <a:ext cx="1121797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719839" algn="l"/>
              </a:tabLst>
            </a:pPr>
            <a:r>
              <a:rPr sz="1200" spc="-52" dirty="0">
                <a:latin typeface="Times New Roman"/>
                <a:cs typeface="Times New Roman"/>
              </a:rPr>
              <a:t>4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2" dirty="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66159" y="6468593"/>
            <a:ext cx="1334691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200" dirty="0">
                <a:latin typeface="Symbol"/>
                <a:cs typeface="Symbol"/>
              </a:rPr>
              <a:t></a:t>
            </a:r>
            <a:r>
              <a:rPr sz="1200" spc="-1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0,005</a:t>
            </a:r>
            <a:r>
              <a:rPr sz="1200" spc="212" dirty="0">
                <a:latin typeface="Times New Roman"/>
                <a:cs typeface="Times New Roman"/>
              </a:rPr>
              <a:t> </a:t>
            </a:r>
            <a:r>
              <a:rPr sz="1200" b="1" spc="-26" dirty="0">
                <a:latin typeface="Arial"/>
                <a:cs typeface="Arial"/>
              </a:rPr>
              <a:t>mm</a:t>
            </a:r>
            <a:r>
              <a:rPr sz="1100" b="1" spc="-38" baseline="43650" dirty="0">
                <a:latin typeface="Arial"/>
                <a:cs typeface="Arial"/>
              </a:rPr>
              <a:t>2</a:t>
            </a:r>
            <a:endParaRPr sz="1100" baseline="43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62296" y="6468593"/>
            <a:ext cx="156488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05196" y="6468593"/>
            <a:ext cx="1311037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b="1" dirty="0">
                <a:latin typeface="Arial"/>
                <a:cs typeface="Arial"/>
              </a:rPr>
              <a:t>Area</a:t>
            </a:r>
            <a:r>
              <a:rPr sz="1200" b="1" spc="223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C.M.</a:t>
            </a:r>
            <a:r>
              <a:rPr sz="1200" b="1" spc="223" dirty="0">
                <a:latin typeface="Arial"/>
                <a:cs typeface="Arial"/>
              </a:rPr>
              <a:t> </a:t>
            </a:r>
            <a:r>
              <a:rPr sz="1200" spc="-52" dirty="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94214" y="6358596"/>
            <a:ext cx="1776861" cy="264193"/>
          </a:xfrm>
          <a:prstGeom prst="rect">
            <a:avLst/>
          </a:prstGeom>
        </p:spPr>
        <p:txBody>
          <a:bodyPr vert="horz" wrap="square" lIns="0" tIns="17798" rIns="0" bIns="0" rtlCol="0">
            <a:spAutoFit/>
          </a:bodyPr>
          <a:lstStyle/>
          <a:p>
            <a:pPr marL="39552">
              <a:spcBef>
                <a:spcPts val="140"/>
              </a:spcBef>
              <a:tabLst>
                <a:tab pos="553063" algn="l"/>
              </a:tabLst>
            </a:pPr>
            <a:r>
              <a:rPr sz="1300" i="1" dirty="0">
                <a:latin typeface="Symbol"/>
                <a:cs typeface="Symbol"/>
              </a:rPr>
              <a:t></a:t>
            </a:r>
            <a:r>
              <a:rPr sz="1300" spc="31" dirty="0">
                <a:latin typeface="Times New Roman"/>
                <a:cs typeface="Times New Roman"/>
              </a:rPr>
              <a:t> </a:t>
            </a:r>
            <a:r>
              <a:rPr sz="1200" b="1" spc="-26" dirty="0">
                <a:latin typeface="Arial"/>
                <a:cs typeface="Arial"/>
              </a:rPr>
              <a:t>D</a:t>
            </a:r>
            <a:r>
              <a:rPr sz="1100" b="1" spc="-38" baseline="43650" dirty="0">
                <a:latin typeface="Arial"/>
                <a:cs typeface="Arial"/>
              </a:rPr>
              <a:t>2</a:t>
            </a:r>
            <a:r>
              <a:rPr sz="1100" b="1" baseline="43650" dirty="0">
                <a:latin typeface="Arial"/>
                <a:cs typeface="Arial"/>
              </a:rPr>
              <a:t>	</a:t>
            </a:r>
            <a:r>
              <a:rPr sz="1300" i="1" spc="-36" dirty="0">
                <a:latin typeface="Symbol"/>
                <a:cs typeface="Symbol"/>
              </a:rPr>
              <a:t></a:t>
            </a:r>
            <a:r>
              <a:rPr sz="1300" spc="-1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Symbol"/>
                <a:cs typeface="Symbol"/>
              </a:rPr>
              <a:t></a:t>
            </a:r>
            <a:r>
              <a:rPr sz="1200" spc="-10" dirty="0">
                <a:latin typeface="Times New Roman"/>
                <a:cs typeface="Times New Roman"/>
              </a:rPr>
              <a:t>0,0254</a:t>
            </a:r>
            <a:r>
              <a:rPr sz="1600" spc="-10" dirty="0">
                <a:latin typeface="Symbol"/>
                <a:cs typeface="Symbol"/>
              </a:rPr>
              <a:t></a:t>
            </a:r>
            <a:r>
              <a:rPr sz="1100" spc="-16" baseline="47619" dirty="0">
                <a:latin typeface="Times New Roman"/>
                <a:cs typeface="Times New Roman"/>
              </a:rPr>
              <a:t>2</a:t>
            </a:r>
            <a:endParaRPr sz="1100" baseline="47619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6710" y="1852761"/>
            <a:ext cx="8122791" cy="41151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32833" y="920550"/>
            <a:ext cx="6614325" cy="1036603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spc="-10" dirty="0">
                <a:latin typeface="Tahoma"/>
                <a:cs typeface="Tahoma"/>
              </a:rPr>
              <a:t>Como:</a:t>
            </a:r>
            <a:endParaRPr sz="1100">
              <a:latin typeface="Tahoma"/>
              <a:cs typeface="Tahoma"/>
            </a:endParaRPr>
          </a:p>
          <a:p>
            <a:pPr marL="106789">
              <a:spcBef>
                <a:spcPts val="285"/>
              </a:spcBef>
              <a:tabLst>
                <a:tab pos="1042185" algn="l"/>
                <a:tab pos="1510212" algn="l"/>
              </a:tabLst>
            </a:pPr>
            <a:r>
              <a:rPr sz="1100" dirty="0">
                <a:latin typeface="Tahoma"/>
                <a:cs typeface="Tahoma"/>
              </a:rPr>
              <a:t>Area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MCM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0,5</a:t>
            </a:r>
            <a:r>
              <a:rPr sz="1100" spc="-26" dirty="0">
                <a:latin typeface="Tahoma"/>
                <a:cs typeface="Tahoma"/>
              </a:rPr>
              <a:t> mm2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normalizadas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calibres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MCM </a:t>
            </a:r>
            <a:r>
              <a:rPr sz="1100" dirty="0">
                <a:latin typeface="Tahoma"/>
                <a:cs typeface="Tahoma"/>
              </a:rPr>
              <a:t>son: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MCM,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MCM,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350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MCM,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MCM,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MCM.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5003" y="5975669"/>
            <a:ext cx="4569070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Capacidad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corriente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conductores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(sistema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AWG).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32866" y="4279714"/>
            <a:ext cx="5479790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Capacidad</a:t>
            </a:r>
            <a:r>
              <a:rPr sz="900" b="1" spc="-42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corriente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conductores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(sistema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métrico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decimal).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596" y="4754187"/>
            <a:ext cx="7776154" cy="202153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6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CARACTERÍSTICAS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ALGUNOS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CONDUCTORES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6"/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spcBef>
                <a:spcPts val="5"/>
              </a:spcBef>
              <a:buAutoNum type="arabicPeriod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ALAMBRES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CABLES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TW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853656" marR="5274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blando,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cableado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concéntrico;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cloruro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(PVC).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60°C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600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ó </a:t>
            </a:r>
            <a:r>
              <a:rPr sz="1100" dirty="0">
                <a:latin typeface="Tahoma"/>
                <a:cs typeface="Tahoma"/>
              </a:rPr>
              <a:t>750</a:t>
            </a:r>
            <a:r>
              <a:rPr sz="1100" spc="-26" dirty="0">
                <a:latin typeface="Tahoma"/>
                <a:cs typeface="Tahoma"/>
              </a:rPr>
              <a:t> 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853656" marR="5274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ambiente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húmedo,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9557" y="997550"/>
            <a:ext cx="7467728" cy="329180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8" y="5169063"/>
            <a:ext cx="7260292" cy="217826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2.6</a:t>
            </a:r>
            <a:r>
              <a:rPr sz="900" b="1" spc="26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Cables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alambres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TW.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13184">
              <a:spcBef>
                <a:spcPts val="721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6.2.</a:t>
            </a:r>
            <a:r>
              <a:rPr sz="1100" b="1" dirty="0">
                <a:latin typeface="Tahoma"/>
                <a:cs typeface="Tahoma"/>
              </a:rPr>
              <a:t>	ALAMBRES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CABLES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THW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blando,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cableado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concéntrico;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cloruro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 (PVC)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resistente al </a:t>
            </a:r>
            <a:r>
              <a:rPr sz="1100" spc="-10" dirty="0">
                <a:latin typeface="Tahoma"/>
                <a:cs typeface="Tahoma"/>
              </a:rPr>
              <a:t>calor, </a:t>
            </a:r>
            <a:r>
              <a:rPr sz="1100" dirty="0">
                <a:latin typeface="Tahoma"/>
                <a:cs typeface="Tahoma"/>
              </a:rPr>
              <a:t>humedad,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aceites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agentes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químicos.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75°C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su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600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750 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edificios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públicos,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hoteles,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almacenes,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industrias,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conexión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requieran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superiores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TW.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Especialmente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frecuentes.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76377" y="953433"/>
            <a:ext cx="3944030" cy="4173346"/>
            <a:chOff x="2496121" y="1255585"/>
            <a:chExt cx="2752725" cy="54959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5126" y="1474045"/>
              <a:ext cx="1958247" cy="511572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00883" y="1260347"/>
              <a:ext cx="2743200" cy="5486400"/>
            </a:xfrm>
            <a:custGeom>
              <a:avLst/>
              <a:gdLst/>
              <a:ahLst/>
              <a:cxnLst/>
              <a:rect l="l" t="t" r="r" b="b"/>
              <a:pathLst>
                <a:path w="2743200" h="5486400">
                  <a:moveTo>
                    <a:pt x="0" y="5486400"/>
                  </a:moveTo>
                  <a:lnTo>
                    <a:pt x="2743199" y="5486400"/>
                  </a:lnTo>
                  <a:lnTo>
                    <a:pt x="2743199" y="0"/>
                  </a:lnTo>
                  <a:lnTo>
                    <a:pt x="0" y="0"/>
                  </a:lnTo>
                  <a:lnTo>
                    <a:pt x="0" y="5486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920549"/>
            <a:ext cx="6617965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THW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90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90°C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utiliza </a:t>
            </a:r>
            <a:r>
              <a:rPr sz="1100" dirty="0">
                <a:latin typeface="Tahoma"/>
                <a:cs typeface="Tahoma"/>
              </a:rPr>
              <a:t>principalmente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alumbrado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descarga.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4006" y="3017729"/>
            <a:ext cx="7264841" cy="379511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869473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2.7</a:t>
            </a:r>
            <a:r>
              <a:rPr sz="900" b="1" spc="26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Cable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alambre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THW.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lvl="1" indent="-466050">
              <a:spcBef>
                <a:spcPts val="732"/>
              </a:spcBef>
              <a:buAutoNum type="arabicPeriod" startAt="3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ALAMBRES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CABLES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THHW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3"/>
            </a:pPr>
            <a:endParaRPr sz="1100">
              <a:latin typeface="Tahoma"/>
              <a:cs typeface="Tahoma"/>
            </a:endParaRPr>
          </a:p>
          <a:p>
            <a:pPr marL="479234" marR="9888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blando,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cableado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concéntrico;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cloruro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(PVC)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resistente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calor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humedad.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105°C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servicio, dependiendo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750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36" dirty="0">
                <a:latin typeface="Tahoma"/>
                <a:cs typeface="Tahoma"/>
              </a:rPr>
              <a:t>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10547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 principalmente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 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alumbrado con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lámparas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descarga,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temperatura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70°C.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marR="154910" lvl="1" indent="-466709">
              <a:buAutoNum type="arabicPeriod" startAt="4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ALAMBRES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CABLES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PLASTOTENE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CPI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INDOLENE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TIPO </a:t>
            </a:r>
            <a:r>
              <a:rPr sz="1100" b="1" spc="-26" dirty="0">
                <a:latin typeface="Tahoma"/>
                <a:cs typeface="Tahoma"/>
              </a:rPr>
              <a:t>WP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  <a:p>
            <a:pPr marL="479234" marR="857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duro,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cableado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concéntrico,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polietileno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negro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apropiada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exposición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luz </a:t>
            </a:r>
            <a:r>
              <a:rPr sz="1100" dirty="0">
                <a:latin typeface="Tahoma"/>
                <a:cs typeface="Tahoma"/>
              </a:rPr>
              <a:t>solar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exigencias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ambiente.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15°C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75°C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aisladores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primaria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secundaria,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aire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libre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industriales,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minas,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etc.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indispensable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uso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cruzan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arboladas.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36629" y="1560991"/>
            <a:ext cx="5581690" cy="1309143"/>
            <a:chOff x="2398585" y="2055685"/>
            <a:chExt cx="3895725" cy="17240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6248" y="2289048"/>
              <a:ext cx="3226307" cy="12390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403348" y="2060448"/>
              <a:ext cx="3886200" cy="1714500"/>
            </a:xfrm>
            <a:custGeom>
              <a:avLst/>
              <a:gdLst/>
              <a:ahLst/>
              <a:cxnLst/>
              <a:rect l="l" t="t" r="r" b="b"/>
              <a:pathLst>
                <a:path w="3886200" h="1714500">
                  <a:moveTo>
                    <a:pt x="0" y="1714500"/>
                  </a:moveTo>
                  <a:lnTo>
                    <a:pt x="3886200" y="17145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9" y="947402"/>
            <a:ext cx="7259381" cy="201563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6.5.</a:t>
            </a:r>
            <a:r>
              <a:rPr sz="1100" b="1" dirty="0">
                <a:latin typeface="Tahoma"/>
                <a:cs typeface="Tahoma"/>
              </a:rPr>
              <a:t>	CABLES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BIPLASTO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TWT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INDOPREME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TM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479234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Formados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blando,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cableado;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aislados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individualmente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cloruro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(PVC)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reunidos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paralelo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chaqueta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exterior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PVC.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60°C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servicio, </a:t>
            </a: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750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interiores,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visibles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empotradas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directamente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muros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paredes;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armaduras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madera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ellas;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empleándose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circuitos alimentadores</a:t>
            </a:r>
            <a:r>
              <a:rPr sz="1100" dirty="0">
                <a:latin typeface="Tahoma"/>
                <a:cs typeface="Tahoma"/>
              </a:rPr>
              <a:t> 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derivados.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8658" y="4178454"/>
            <a:ext cx="7261201" cy="373612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77059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2.8.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Cables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biplasto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tipo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TWT.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479234" marR="1057346" lvl="1" indent="-466050">
              <a:spcBef>
                <a:spcPts val="5"/>
              </a:spcBef>
              <a:buAutoNum type="arabicPeriod" startAt="6"/>
              <a:tabLst>
                <a:tab pos="479234" algn="l"/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CORDONES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PORTÁTILES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NLT,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NMT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NPT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O, </a:t>
            </a:r>
            <a:r>
              <a:rPr sz="1100" b="1" dirty="0">
                <a:latin typeface="Tahoma"/>
                <a:cs typeface="Tahoma"/>
              </a:rPr>
              <a:t>BIPLASTOFLEX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SJT,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SJTO,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ST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STO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1"/>
              </a:spcBef>
              <a:buFont typeface="Tahoma"/>
              <a:buAutoNum type="arabicPeriod" startAt="6"/>
            </a:pPr>
            <a:endParaRPr sz="1300">
              <a:latin typeface="Tahoma"/>
              <a:cs typeface="Tahoma"/>
            </a:endParaRPr>
          </a:p>
          <a:p>
            <a:pPr marL="479234" marR="5933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Formados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blando,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flexibles,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cloruro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(PVC)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flexible,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relleno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PVC </a:t>
            </a:r>
            <a:r>
              <a:rPr sz="1100" dirty="0">
                <a:latin typeface="Tahoma"/>
                <a:cs typeface="Tahoma"/>
              </a:rPr>
              <a:t>y cubierta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PVC.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60°C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SJT,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SJTO,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380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NLT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600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ST,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STO,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NMT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NPT.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42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les</a:t>
            </a:r>
            <a:r>
              <a:rPr sz="1100" spc="42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42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principalmente</a:t>
            </a:r>
            <a:r>
              <a:rPr sz="1100" spc="42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2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4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0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aparatos </a:t>
            </a:r>
            <a:r>
              <a:rPr sz="1100" dirty="0">
                <a:latin typeface="Tahoma"/>
                <a:cs typeface="Tahoma"/>
              </a:rPr>
              <a:t>electrodomésticos,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alimentación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máquinas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industriales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portátiles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liviano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pesado,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minas,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spcBef>
                <a:spcPts val="5"/>
              </a:spcBef>
              <a:buAutoNum type="arabicPeriod" startAt="7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CABLE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FLEXIBLE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PESADO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Formado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flexibles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blando, </a:t>
            </a:r>
            <a:r>
              <a:rPr sz="1100" dirty="0">
                <a:latin typeface="Tahoma"/>
                <a:cs typeface="Tahoma"/>
              </a:rPr>
              <a:t>cableados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cloruro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(PVC) </a:t>
            </a:r>
            <a:r>
              <a:rPr sz="1100" dirty="0">
                <a:latin typeface="Tahoma"/>
                <a:cs typeface="Tahoma"/>
              </a:rPr>
              <a:t>flexible,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reunidos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relleno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compuesto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921312" y="2952009"/>
            <a:ext cx="5417924" cy="1135555"/>
            <a:chOff x="2038921" y="3887533"/>
            <a:chExt cx="3781425" cy="14954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111" y="4242416"/>
              <a:ext cx="3041904" cy="7048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043683" y="3892296"/>
              <a:ext cx="3771900" cy="1485900"/>
            </a:xfrm>
            <a:custGeom>
              <a:avLst/>
              <a:gdLst/>
              <a:ahLst/>
              <a:cxnLst/>
              <a:rect l="l" t="t" r="r" b="b"/>
              <a:pathLst>
                <a:path w="3771900" h="1485900">
                  <a:moveTo>
                    <a:pt x="0" y="1485900"/>
                  </a:moveTo>
                  <a:lnTo>
                    <a:pt x="3771900" y="1485900"/>
                  </a:lnTo>
                  <a:lnTo>
                    <a:pt x="3771900" y="0"/>
                  </a:lnTo>
                  <a:lnTo>
                    <a:pt x="0" y="0"/>
                  </a:lnTo>
                  <a:lnTo>
                    <a:pt x="0" y="1485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14" y="920549"/>
            <a:ext cx="7259381" cy="491144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79234" marR="9888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termoplástico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flexible.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60°C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600</a:t>
            </a:r>
            <a:r>
              <a:rPr sz="1100" spc="-26" dirty="0">
                <a:latin typeface="Tahoma"/>
                <a:cs typeface="Tahoma"/>
              </a:rPr>
              <a:t> 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principalmente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además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seguridad,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requiere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flexibilidad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absorber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vibraciones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y/o </a:t>
            </a:r>
            <a:r>
              <a:rPr sz="1100" dirty="0">
                <a:latin typeface="Tahoma"/>
                <a:cs typeface="Tahoma"/>
              </a:rPr>
              <a:t>movimientos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cable.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 </a:t>
            </a:r>
            <a:r>
              <a:rPr sz="1100" dirty="0">
                <a:latin typeface="Tahoma"/>
                <a:cs typeface="Tahoma"/>
              </a:rPr>
              <a:t>encuentra</a:t>
            </a:r>
            <a:r>
              <a:rPr sz="1100" spc="32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especial</a:t>
            </a:r>
            <a:r>
              <a:rPr sz="1100" spc="33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aplicación</a:t>
            </a:r>
            <a:r>
              <a:rPr sz="1100" spc="33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2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32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alimentación</a:t>
            </a:r>
            <a:r>
              <a:rPr sz="1100" spc="327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electrobombas</a:t>
            </a:r>
            <a:r>
              <a:rPr sz="1100" spc="-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sumergibles.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spcBef>
                <a:spcPts val="5"/>
              </a:spcBef>
              <a:buAutoNum type="arabicPeriod" startAt="8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CABLES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NYY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UNIPOLARES,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DÚPLEX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TRIPLEX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8"/>
            </a:pPr>
            <a:endParaRPr sz="1100">
              <a:latin typeface="Tahoma"/>
              <a:cs typeface="Tahoma"/>
            </a:endParaRPr>
          </a:p>
          <a:p>
            <a:pPr marL="479234" marR="725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electrolítico blando,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 cableados </a:t>
            </a:r>
            <a:r>
              <a:rPr sz="1100" spc="-10" dirty="0">
                <a:latin typeface="Tahoma"/>
                <a:cs typeface="Tahoma"/>
              </a:rPr>
              <a:t>concéntricos; </a:t>
            </a:r>
            <a:r>
              <a:rPr sz="1100" dirty="0">
                <a:latin typeface="Tahoma"/>
                <a:cs typeface="Tahoma"/>
              </a:rPr>
              <a:t>aislados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individual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cloruro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(PVC).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80°C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7251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circuitos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industrial.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9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CABLES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NYY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BIPOLARES,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TRIPOLARES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TETRAPOLARES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blando,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cableado;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cloruro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(PVC)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reunidos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relleno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80°C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7251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circuitos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industrial.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6175" y="6704160"/>
            <a:ext cx="2233585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2.9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Cable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tipo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NYY.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71438" y="5233535"/>
            <a:ext cx="8693243" cy="1309143"/>
            <a:chOff x="1026985" y="6892099"/>
            <a:chExt cx="6067425" cy="17240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347" y="7239758"/>
              <a:ext cx="5314950" cy="11429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31747" y="6896861"/>
              <a:ext cx="6057900" cy="1714500"/>
            </a:xfrm>
            <a:custGeom>
              <a:avLst/>
              <a:gdLst/>
              <a:ahLst/>
              <a:cxnLst/>
              <a:rect l="l" t="t" r="r" b="b"/>
              <a:pathLst>
                <a:path w="6057900" h="1714500">
                  <a:moveTo>
                    <a:pt x="0" y="1714500"/>
                  </a:moveTo>
                  <a:lnTo>
                    <a:pt x="6057900" y="1714500"/>
                  </a:lnTo>
                  <a:lnTo>
                    <a:pt x="60579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8" y="947402"/>
            <a:ext cx="7260292" cy="239560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6.10.</a:t>
            </a:r>
            <a:r>
              <a:rPr sz="1100" b="1" spc="36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CABLES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NKY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blando,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260" dirty="0">
                <a:latin typeface="Tahoma"/>
                <a:cs typeface="Tahoma"/>
              </a:rPr>
              <a:t>  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cableado;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cinta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papel,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reunión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cinta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papel,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conjunto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impregnado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aceite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“no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migrante”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cubierta </a:t>
            </a:r>
            <a:r>
              <a:rPr sz="1100" dirty="0">
                <a:latin typeface="Tahoma"/>
                <a:cs typeface="Tahoma"/>
              </a:rPr>
              <a:t>interior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aleación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plomo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cloruro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plomo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cloruro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polivinilo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(PVC).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893" marR="7910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80°C,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cubierta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negro.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5274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55°C,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color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rojo.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479893" algn="just"/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72279" y="4641935"/>
            <a:ext cx="7777974" cy="203027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400783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2.10</a:t>
            </a:r>
            <a:r>
              <a:rPr sz="900" b="1" spc="249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Cable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tipo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NKY.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13184">
              <a:spcBef>
                <a:spcPts val="721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7.</a:t>
            </a:r>
            <a:r>
              <a:rPr sz="1100" b="1" dirty="0">
                <a:latin typeface="Tahoma"/>
                <a:cs typeface="Tahoma"/>
              </a:rPr>
              <a:t>	BANDEJAS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CHAROLAS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386947" marR="7251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estructura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rígida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especialmente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construida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soportar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eléctricos;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abrir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zanjas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dentro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espacio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limitación.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materiales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usuales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fabricación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charolas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acero </a:t>
            </a:r>
            <a:r>
              <a:rPr sz="1100" dirty="0">
                <a:latin typeface="Tahoma"/>
                <a:cs typeface="Tahoma"/>
              </a:rPr>
              <a:t>galvanizado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aluminio,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ambiente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corrosivo,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conveniente </a:t>
            </a:r>
            <a:r>
              <a:rPr sz="1100" dirty="0">
                <a:latin typeface="Tahoma"/>
                <a:cs typeface="Tahoma"/>
              </a:rPr>
              <a:t>recubrir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charolas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resina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epóxica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materiales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plásticos.</a:t>
            </a:r>
            <a:endParaRPr sz="1100">
              <a:latin typeface="Tahoma"/>
              <a:cs typeface="Tahoma"/>
            </a:endParaRPr>
          </a:p>
          <a:p>
            <a:pPr marL="386947" marR="6592" algn="just">
              <a:lnSpc>
                <a:spcPts val="1661"/>
              </a:lnSpc>
              <a:spcBef>
                <a:spcPts val="88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montaje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charolas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colgante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empotrada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sobre muros.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774951" y="3431691"/>
            <a:ext cx="8038180" cy="1135555"/>
            <a:chOff x="1238821" y="4519231"/>
            <a:chExt cx="5610225" cy="14954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6686" y="4762496"/>
              <a:ext cx="5213297" cy="11338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43583" y="4523994"/>
              <a:ext cx="5600700" cy="1485900"/>
            </a:xfrm>
            <a:custGeom>
              <a:avLst/>
              <a:gdLst/>
              <a:ahLst/>
              <a:cxnLst/>
              <a:rect l="l" t="t" r="r" b="b"/>
              <a:pathLst>
                <a:path w="5600700" h="1485900">
                  <a:moveTo>
                    <a:pt x="0" y="1485900"/>
                  </a:moveTo>
                  <a:lnTo>
                    <a:pt x="5600699" y="1485900"/>
                  </a:lnTo>
                  <a:lnTo>
                    <a:pt x="5600699" y="0"/>
                  </a:lnTo>
                  <a:lnTo>
                    <a:pt x="0" y="0"/>
                  </a:lnTo>
                  <a:lnTo>
                    <a:pt x="0" y="1485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272863" y="866639"/>
            <a:ext cx="4762860" cy="2611053"/>
            <a:chOff x="2284285" y="1141285"/>
            <a:chExt cx="3324225" cy="34385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1092" y="1259582"/>
              <a:ext cx="2638044" cy="32255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289048" y="1146047"/>
              <a:ext cx="3314700" cy="3429000"/>
            </a:xfrm>
            <a:custGeom>
              <a:avLst/>
              <a:gdLst/>
              <a:ahLst/>
              <a:cxnLst/>
              <a:rect l="l" t="t" r="r" b="b"/>
              <a:pathLst>
                <a:path w="3314700" h="3429000">
                  <a:moveTo>
                    <a:pt x="0" y="3429000"/>
                  </a:moveTo>
                  <a:lnTo>
                    <a:pt x="3314700" y="3429000"/>
                  </a:lnTo>
                  <a:lnTo>
                    <a:pt x="3314700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376192" y="3484681"/>
            <a:ext cx="2597511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 2.11</a:t>
            </a:r>
            <a:r>
              <a:rPr sz="900" b="1" spc="26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Bandeja o </a:t>
            </a:r>
            <a:r>
              <a:rPr sz="900" b="1" spc="-10" dirty="0">
                <a:latin typeface="Tahoma"/>
                <a:cs typeface="Tahoma"/>
              </a:rPr>
              <a:t>charola.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87596" y="3938330"/>
            <a:ext cx="7775244" cy="365851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algn="just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procedimiento: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Primero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recorrido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trayectoria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charola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trayectoria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obstáculos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carrete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colocará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base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desenrolladora,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desplegar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largo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trayectoria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desenrollando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colocarlo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charola.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ejecutar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depositándolo </a:t>
            </a:r>
            <a:r>
              <a:rPr sz="1100" dirty="0">
                <a:latin typeface="Tahoma"/>
                <a:cs typeface="Tahoma"/>
              </a:rPr>
              <a:t>directamente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charola,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obstáculos,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0" dirty="0">
                <a:latin typeface="Tahoma"/>
                <a:cs typeface="Tahoma"/>
              </a:rPr>
              <a:t> nivel,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recomienda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rodillos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poleas.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8.</a:t>
            </a:r>
            <a:r>
              <a:rPr sz="1100" b="1" dirty="0">
                <a:latin typeface="Tahoma"/>
                <a:cs typeface="Tahoma"/>
              </a:rPr>
              <a:t>	CANALETAS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DUCTOS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AÉREOS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300">
              <a:latin typeface="Tahoma"/>
              <a:cs typeface="Tahoma"/>
            </a:endParaRPr>
          </a:p>
          <a:p>
            <a:pPr marL="386947" marR="8570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estructura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rígida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construida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soportar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uso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calibre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grueso.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planchas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acero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galvanizado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secciones </a:t>
            </a:r>
            <a:r>
              <a:rPr sz="1100" dirty="0">
                <a:latin typeface="Tahoma"/>
                <a:cs typeface="Tahoma"/>
              </a:rPr>
              <a:t>cuadradas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rectangulares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tapas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atornilladas.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30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9" y="920550"/>
            <a:ext cx="7259381" cy="82776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Al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charolas,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montaje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forma </a:t>
            </a:r>
            <a:r>
              <a:rPr sz="1100" dirty="0">
                <a:latin typeface="Tahoma"/>
                <a:cs typeface="Tahoma"/>
              </a:rPr>
              <a:t>colgante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empotrada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muros.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933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hacer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conductores,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recorrido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trayectoria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luego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similar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charolas.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26190" y="1878219"/>
            <a:ext cx="3868516" cy="1757097"/>
            <a:chOff x="2251710" y="2473448"/>
            <a:chExt cx="2700020" cy="231394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1710" y="2473448"/>
              <a:ext cx="2699548" cy="11567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1710" y="3630163"/>
              <a:ext cx="2699548" cy="115671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652346" y="3683728"/>
            <a:ext cx="3015113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2.12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Canaleta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ducto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aéreo.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72278" y="3983458"/>
            <a:ext cx="7777064" cy="260044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9.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ZANJAS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canalización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directamente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enterrados;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emplea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enterrados,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construcciones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haya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posibilidad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abrir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zanjas posteriormente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reparación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aumento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5933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trayectoria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rectilínea,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cable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mínima.</a:t>
            </a:r>
            <a:endParaRPr sz="1100">
              <a:latin typeface="Tahoma"/>
              <a:cs typeface="Tahoma"/>
            </a:endParaRPr>
          </a:p>
          <a:p>
            <a:pPr marL="386947" marR="7251" algn="just">
              <a:lnSpc>
                <a:spcPct val="120500"/>
              </a:lnSpc>
              <a:spcBef>
                <a:spcPts val="10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profundidad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mínima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escariación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0,70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ancho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varía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acuerdo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alcanzada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profundidad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zanja,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limpiará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fondo,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tal </a:t>
            </a:r>
            <a:r>
              <a:rPr sz="1100" dirty="0">
                <a:latin typeface="Tahoma"/>
                <a:cs typeface="Tahoma"/>
              </a:rPr>
              <a:t>manera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libre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piedras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cualquier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objeto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dañar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cable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relleno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compactación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final.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lecho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zanja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quedar </a:t>
            </a:r>
            <a:r>
              <a:rPr sz="1100" dirty="0">
                <a:latin typeface="Tahoma"/>
                <a:cs typeface="Tahoma"/>
              </a:rPr>
              <a:t>perfectamente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nivelado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compactado,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pistón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spc="-10" dirty="0">
                <a:latin typeface="Tahoma"/>
                <a:cs typeface="Tahoma"/>
              </a:rPr>
              <a:t>vibrador.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31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600395" y="866639"/>
            <a:ext cx="3944030" cy="1569525"/>
            <a:chOff x="2512885" y="1141285"/>
            <a:chExt cx="2752725" cy="20669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22905" y="1260344"/>
              <a:ext cx="2199436" cy="174927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17648" y="1146047"/>
              <a:ext cx="2743200" cy="2057400"/>
            </a:xfrm>
            <a:custGeom>
              <a:avLst/>
              <a:gdLst/>
              <a:ahLst/>
              <a:cxnLst/>
              <a:rect l="l" t="t" r="r" b="b"/>
              <a:pathLst>
                <a:path w="2743200" h="2057400">
                  <a:moveTo>
                    <a:pt x="0" y="2057400"/>
                  </a:moveTo>
                  <a:lnTo>
                    <a:pt x="2743200" y="2057400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2057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04006" y="2461667"/>
            <a:ext cx="7259381" cy="383576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6512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2.13</a:t>
            </a:r>
            <a:r>
              <a:rPr sz="900" b="1" spc="26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Zanja.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5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excavación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zanja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terminado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procede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acuerdo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método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predeterminado,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realizarse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siguientes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formas: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7910" algn="just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Depositando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directamente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zanja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desde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vehículo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spc="-10" dirty="0">
                <a:latin typeface="Tahoma"/>
                <a:cs typeface="Tahoma"/>
              </a:rPr>
              <a:t>movimiento.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7251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Colocando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rodillos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poleas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largo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trayectoria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jalando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spc="-10" dirty="0">
                <a:latin typeface="Tahoma"/>
                <a:cs typeface="Tahoma"/>
              </a:rPr>
              <a:t>desenrollador.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Distribuyendo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personal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largo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trayectoria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depositando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cable manualmente.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acomodado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arreglo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seleccionado,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arena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cernida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 una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0,10 </a:t>
            </a:r>
            <a:r>
              <a:rPr sz="1100" dirty="0">
                <a:latin typeface="Tahoma"/>
                <a:cs typeface="Tahoma"/>
              </a:rPr>
              <a:t>m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encima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cable.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Encima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arena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colocará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cinta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señalización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spc="-10" dirty="0">
                <a:latin typeface="Tahoma"/>
                <a:cs typeface="Tahoma"/>
              </a:rPr>
              <a:t>excavaciones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posteriores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dañar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cables.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7251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Sobre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señalización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rellena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zanja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producto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excavación,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procurando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compactando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0,20</a:t>
            </a:r>
            <a:r>
              <a:rPr sz="1100" spc="-26" dirty="0">
                <a:latin typeface="Tahoma"/>
                <a:cs typeface="Tahoma"/>
              </a:rPr>
              <a:t> m.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32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72279" y="947402"/>
            <a:ext cx="7778884" cy="716704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10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TUBERÍAS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10"/>
            </a:pPr>
            <a:endParaRPr sz="1100">
              <a:latin typeface="Tahoma"/>
              <a:cs typeface="Tahoma"/>
            </a:endParaRPr>
          </a:p>
          <a:p>
            <a:pPr marL="386947" marR="8570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emplean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metálicos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plásticos conjuntamente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cajas,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fijación.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TUBOS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METÁLICOS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26"/>
              </a:spcBef>
              <a:buFont typeface="Tahoma"/>
              <a:buAutoNum type="arabicPeriod"/>
            </a:pPr>
            <a:endParaRPr sz="1300">
              <a:latin typeface="Tahoma"/>
              <a:cs typeface="Tahoma"/>
            </a:endParaRPr>
          </a:p>
          <a:p>
            <a:pPr marL="853656" algn="just"/>
            <a:r>
              <a:rPr sz="1100" dirty="0">
                <a:latin typeface="Tahoma"/>
                <a:cs typeface="Tahoma"/>
              </a:rPr>
              <a:t>Pueden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aluminio,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aleaciones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especiales.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853656" marR="5933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acero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pesado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liviano </a:t>
            </a:r>
            <a:r>
              <a:rPr sz="1100" dirty="0">
                <a:latin typeface="Tahoma"/>
                <a:cs typeface="Tahoma"/>
              </a:rPr>
              <a:t>distinguiéndose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espesor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pared.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 startAt="2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TUBO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METÁLICO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PESADO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853656" marR="791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encuentran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mercado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galvanizada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recubrimiento </a:t>
            </a:r>
            <a:r>
              <a:rPr sz="1100" dirty="0">
                <a:latin typeface="Tahoma"/>
                <a:cs typeface="Tahoma"/>
              </a:rPr>
              <a:t>negro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esmaltado,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lisa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daños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853656" marR="791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Se fabrican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 tramos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3,05 m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 con diámetros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 van de 13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 (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½ </a:t>
            </a:r>
            <a:r>
              <a:rPr sz="1100" dirty="0">
                <a:latin typeface="Tahoma"/>
                <a:cs typeface="Tahoma"/>
              </a:rPr>
              <a:t>“)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152,4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(6”).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Vienen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roscados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extremos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uno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acoples.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 startAt="3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TUBO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METÁLICO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LIVIANO</a:t>
            </a:r>
            <a:endParaRPr sz="1100">
              <a:latin typeface="Tahoma"/>
              <a:cs typeface="Tahoma"/>
            </a:endParaRPr>
          </a:p>
          <a:p>
            <a:pPr marL="853656" marR="7910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diámetro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recomendable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51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(2”)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delgada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hacer </a:t>
            </a:r>
            <a:r>
              <a:rPr sz="1100" dirty="0">
                <a:latin typeface="Tahoma"/>
                <a:cs typeface="Tahoma"/>
              </a:rPr>
              <a:t>roscado,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tramos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unir por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accesorios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especial.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expuestos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daños </a:t>
            </a:r>
            <a:r>
              <a:rPr sz="1100" dirty="0">
                <a:latin typeface="Tahoma"/>
                <a:cs typeface="Tahoma"/>
              </a:rPr>
              <a:t>mecánicos,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húmedos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mojados,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clasificados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peligrosos.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 startAt="4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TUBO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METÁLICO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FLEXIBLE</a:t>
            </a:r>
            <a:endParaRPr sz="1100">
              <a:latin typeface="Tahoma"/>
              <a:cs typeface="Tahoma"/>
            </a:endParaRPr>
          </a:p>
          <a:p>
            <a:pPr marL="853656" marR="8570" algn="just">
              <a:lnSpc>
                <a:spcPct val="1209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cinta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engargolada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(en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helicoidal)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sin </a:t>
            </a:r>
            <a:r>
              <a:rPr sz="1100" dirty="0">
                <a:latin typeface="Tahoma"/>
                <a:cs typeface="Tahoma"/>
              </a:rPr>
              <a:t>recubrimiento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usado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secos,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recubrimiento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PVC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húmedos.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853656" marR="9229" algn="just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principalmente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último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tramo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motores eléctricos.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853656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Al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flexible,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acoplamiento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caja,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gabinetes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debe </a:t>
            </a:r>
            <a:r>
              <a:rPr sz="1100" dirty="0">
                <a:latin typeface="Tahoma"/>
                <a:cs typeface="Tahoma"/>
              </a:rPr>
              <a:t>hacer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accesorios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apropiados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objeto.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33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703165" y="1110964"/>
            <a:ext cx="7699730" cy="2001566"/>
            <a:chOff x="1188719" y="1463039"/>
            <a:chExt cx="5374005" cy="263588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2543" y="1500037"/>
              <a:ext cx="2212280" cy="236939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88720" y="1463039"/>
              <a:ext cx="5374005" cy="2635885"/>
            </a:xfrm>
            <a:custGeom>
              <a:avLst/>
              <a:gdLst/>
              <a:ahLst/>
              <a:cxnLst/>
              <a:rect l="l" t="t" r="r" b="b"/>
              <a:pathLst>
                <a:path w="5374005" h="2635885">
                  <a:moveTo>
                    <a:pt x="5373624" y="0"/>
                  </a:moveTo>
                  <a:lnTo>
                    <a:pt x="5367528" y="0"/>
                  </a:lnTo>
                  <a:lnTo>
                    <a:pt x="5367528" y="6108"/>
                  </a:lnTo>
                  <a:lnTo>
                    <a:pt x="5367528" y="2629662"/>
                  </a:lnTo>
                  <a:lnTo>
                    <a:pt x="2689860" y="2629662"/>
                  </a:lnTo>
                  <a:lnTo>
                    <a:pt x="2689860" y="6108"/>
                  </a:lnTo>
                  <a:lnTo>
                    <a:pt x="5367528" y="6108"/>
                  </a:lnTo>
                  <a:lnTo>
                    <a:pt x="5367528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2629662"/>
                  </a:lnTo>
                  <a:lnTo>
                    <a:pt x="0" y="2635758"/>
                  </a:lnTo>
                  <a:lnTo>
                    <a:pt x="6096" y="2635758"/>
                  </a:lnTo>
                  <a:lnTo>
                    <a:pt x="2683751" y="2635758"/>
                  </a:lnTo>
                  <a:lnTo>
                    <a:pt x="2683751" y="2629662"/>
                  </a:lnTo>
                  <a:lnTo>
                    <a:pt x="6096" y="2629662"/>
                  </a:lnTo>
                  <a:lnTo>
                    <a:pt x="6096" y="6108"/>
                  </a:lnTo>
                  <a:lnTo>
                    <a:pt x="2683764" y="6108"/>
                  </a:lnTo>
                  <a:lnTo>
                    <a:pt x="2683764" y="2635758"/>
                  </a:lnTo>
                  <a:lnTo>
                    <a:pt x="2689860" y="2635758"/>
                  </a:lnTo>
                  <a:lnTo>
                    <a:pt x="5367528" y="2635758"/>
                  </a:lnTo>
                  <a:lnTo>
                    <a:pt x="5373624" y="2635758"/>
                  </a:lnTo>
                  <a:lnTo>
                    <a:pt x="5373624" y="2629662"/>
                  </a:lnTo>
                  <a:lnTo>
                    <a:pt x="5373624" y="6108"/>
                  </a:lnTo>
                  <a:lnTo>
                    <a:pt x="5373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1016" y="2160590"/>
            <a:ext cx="3622504" cy="53927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304006" y="3102787"/>
            <a:ext cx="7256652" cy="270007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29597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2.14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Tipos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tubos</a:t>
            </a:r>
            <a:r>
              <a:rPr sz="900" b="1" spc="-10" dirty="0">
                <a:latin typeface="Tahoma"/>
                <a:cs typeface="Tahoma"/>
              </a:rPr>
              <a:t> metálicos.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893" lvl="1" indent="-467368">
              <a:spcBef>
                <a:spcPts val="721"/>
              </a:spcBef>
              <a:buAutoNum type="arabicPeriod" startAt="5"/>
              <a:tabLst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TUBOS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PLÁSTICOS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(PVC)</a:t>
            </a: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PVC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designación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comercial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rígido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flexible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policloruro 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vinilo,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 fabrican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 dos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tipos, pesado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liviano,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 </a:t>
            </a:r>
            <a:r>
              <a:rPr sz="1100" spc="-10" dirty="0">
                <a:latin typeface="Tahoma"/>
                <a:cs typeface="Tahoma"/>
              </a:rPr>
              <a:t>tramos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buAutoNum type="arabicPeriod" startAt="6"/>
              <a:tabLst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TUBOS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PVC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–</a:t>
            </a:r>
            <a:r>
              <a:rPr sz="1100" b="1" spc="-26" dirty="0">
                <a:latin typeface="Tahoma"/>
                <a:cs typeface="Tahoma"/>
              </a:rPr>
              <a:t> SAP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"/>
              </a:spcBef>
              <a:buFont typeface="Tahoma"/>
              <a:buAutoNum type="arabicPeriod" startAt="6"/>
            </a:pPr>
            <a:endParaRPr sz="1100">
              <a:latin typeface="Tahoma"/>
              <a:cs typeface="Tahoma"/>
            </a:endParaRPr>
          </a:p>
          <a:p>
            <a:pPr marL="479893" marR="5933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pesados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gruesa,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constituyen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diámetros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van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mm.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buAutoNum type="arabicPeriod" startAt="7"/>
              <a:tabLst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TUBO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PVC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–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SEL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  <a:p>
            <a:pPr marL="479893" algn="just"/>
            <a:r>
              <a:rPr sz="1100" dirty="0">
                <a:latin typeface="Tahoma"/>
                <a:cs typeface="Tahoma"/>
              </a:rPr>
              <a:t>Son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constituyen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diámetros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13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mm.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34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430013" y="779845"/>
            <a:ext cx="6236754" cy="2611053"/>
            <a:chOff x="1696021" y="1026985"/>
            <a:chExt cx="4352925" cy="34385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0540" y="1260344"/>
              <a:ext cx="3944954" cy="30571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00783" y="1031747"/>
              <a:ext cx="4343400" cy="3429000"/>
            </a:xfrm>
            <a:custGeom>
              <a:avLst/>
              <a:gdLst/>
              <a:ahLst/>
              <a:cxnLst/>
              <a:rect l="l" t="t" r="r" b="b"/>
              <a:pathLst>
                <a:path w="4343400" h="3429000">
                  <a:moveTo>
                    <a:pt x="0" y="3429000"/>
                  </a:moveTo>
                  <a:lnTo>
                    <a:pt x="4343400" y="34290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32834" y="3502040"/>
            <a:ext cx="6615236" cy="201629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083055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2.15</a:t>
            </a:r>
            <a:r>
              <a:rPr sz="900" b="1" spc="125" dirty="0">
                <a:latin typeface="Tahoma"/>
                <a:cs typeface="Tahoma"/>
              </a:rPr>
              <a:t>  </a:t>
            </a:r>
            <a:r>
              <a:rPr sz="900" b="1" dirty="0">
                <a:latin typeface="Tahoma"/>
                <a:cs typeface="Tahoma"/>
              </a:rPr>
              <a:t>Tuberías de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PVC.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tuberías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eléctricas,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uniones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realizar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apropiadas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fin;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interruptores, </a:t>
            </a:r>
            <a:r>
              <a:rPr sz="1100" dirty="0">
                <a:latin typeface="Tahoma"/>
                <a:cs typeface="Tahoma"/>
              </a:rPr>
              <a:t>tomacorrientes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encontrar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alojados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cajas.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ser: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plásticas,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pesadas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livianas.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construyen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acero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galvanizado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cuatro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formas </a:t>
            </a:r>
            <a:r>
              <a:rPr sz="1100" dirty="0">
                <a:latin typeface="Tahoma"/>
                <a:cs typeface="Tahoma"/>
              </a:rPr>
              <a:t>principalmente: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cuadradas,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octogonales,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rectangulares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circulares;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fabrican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anchos,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profundidades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perforaciones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acceso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spc="-10" dirty="0">
                <a:latin typeface="Tahoma"/>
                <a:cs typeface="Tahoma"/>
              </a:rPr>
              <a:t>tuberías.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35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7" y="4286658"/>
            <a:ext cx="7774334" cy="342694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2.16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Cajas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metálicas.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29794" indent="-417269">
              <a:spcBef>
                <a:spcPts val="732"/>
              </a:spcBef>
              <a:buAutoNum type="arabicPeriod" startAt="11"/>
              <a:tabLst>
                <a:tab pos="429794" algn="l"/>
                <a:tab pos="430453" algn="l"/>
              </a:tabLst>
            </a:pPr>
            <a:r>
              <a:rPr sz="1100" b="1" dirty="0">
                <a:latin typeface="Tahoma"/>
                <a:cs typeface="Tahoma"/>
              </a:rPr>
              <a:t>DISPOSITIVOS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PROTECCIÓN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MANIOBRA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11"/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FUNCIÓN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DISPOSITIVOS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MANIOBRA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6"/>
              </a:spcBef>
              <a:buFont typeface="Tahoma"/>
              <a:buAutoNum type="arabicPeriod"/>
            </a:pPr>
            <a:endParaRPr sz="1300">
              <a:latin typeface="Tahoma"/>
              <a:cs typeface="Tahoma"/>
            </a:endParaRPr>
          </a:p>
          <a:p>
            <a:pPr marL="853656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maniobra,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cumplen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ejecutar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maniobras: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seccionar,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vacío,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carga,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cortocircuito.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 startAt="2"/>
              <a:tabLst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SECCIONAR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853656" marR="5933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Seccionadores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separan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vías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seccionadores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indicación </a:t>
            </a:r>
            <a:r>
              <a:rPr sz="1100" dirty="0">
                <a:latin typeface="Tahoma"/>
                <a:cs typeface="Tahoma"/>
              </a:rPr>
              <a:t>fiable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maniobra.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853656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Antes 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efectuar algún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 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 reparación de </a:t>
            </a:r>
            <a:r>
              <a:rPr sz="1100" spc="-10" dirty="0">
                <a:latin typeface="Tahoma"/>
                <a:cs typeface="Tahoma"/>
              </a:rPr>
              <a:t>partes </a:t>
            </a:r>
            <a:r>
              <a:rPr sz="1100" dirty="0">
                <a:latin typeface="Tahoma"/>
                <a:cs typeface="Tahoma"/>
              </a:rPr>
              <a:t>activas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afectados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separarse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09097" y="866639"/>
            <a:ext cx="5090392" cy="3392200"/>
            <a:chOff x="2169985" y="1141285"/>
            <a:chExt cx="3552825" cy="44672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6980" y="1351784"/>
              <a:ext cx="2987040" cy="385876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74748" y="1146047"/>
              <a:ext cx="3543300" cy="4457700"/>
            </a:xfrm>
            <a:custGeom>
              <a:avLst/>
              <a:gdLst/>
              <a:ahLst/>
              <a:cxnLst/>
              <a:rect l="l" t="t" r="r" b="b"/>
              <a:pathLst>
                <a:path w="3543300" h="4457700">
                  <a:moveTo>
                    <a:pt x="0" y="4457700"/>
                  </a:moveTo>
                  <a:lnTo>
                    <a:pt x="3543300" y="4457700"/>
                  </a:lnTo>
                  <a:lnTo>
                    <a:pt x="3543300" y="0"/>
                  </a:lnTo>
                  <a:lnTo>
                    <a:pt x="0" y="0"/>
                  </a:lnTo>
                  <a:lnTo>
                    <a:pt x="0" y="4457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36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98" y="920550"/>
            <a:ext cx="7261201" cy="265416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79234" marR="8570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red;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mientras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efectúan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trabajos,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asegurado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físico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red.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b="1" dirty="0">
                <a:latin typeface="Tahoma"/>
                <a:cs typeface="Tahoma"/>
              </a:rPr>
              <a:t>11.3.</a:t>
            </a:r>
            <a:r>
              <a:rPr sz="1100" b="1" spc="36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CONECTAR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VACÍO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893" marR="7251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maniobra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10" dirty="0">
                <a:latin typeface="Tahoma"/>
                <a:cs typeface="Tahoma"/>
              </a:rPr>
              <a:t> eléctricos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efectúa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fijo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móvil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 cada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 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-10" dirty="0">
                <a:latin typeface="Tahoma"/>
                <a:cs typeface="Tahoma"/>
              </a:rPr>
              <a:t> sumamente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maniobra.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5274" indent="-659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utilización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vacío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presupone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ningún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caso,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medidas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previamente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tomadas,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posible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carga.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ocurrir,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tendría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consecuencia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destrucción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 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0" dirty="0">
                <a:latin typeface="Tahoma"/>
                <a:cs typeface="Tahoma"/>
              </a:rPr>
              <a:t> peor, </a:t>
            </a:r>
            <a:r>
              <a:rPr sz="1100" dirty="0">
                <a:latin typeface="Tahoma"/>
                <a:cs typeface="Tahoma"/>
              </a:rPr>
              <a:t>pondría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arco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produciría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desconexión.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2741" y="5564844"/>
            <a:ext cx="2068911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2.17</a:t>
            </a:r>
            <a:r>
              <a:rPr sz="900" b="1" spc="26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Seccionador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8689" y="6039319"/>
            <a:ext cx="7263021" cy="137520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11.4.</a:t>
            </a:r>
            <a:r>
              <a:rPr sz="1100" b="1" spc="34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CONECTAR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BAJO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CARGA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Con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desconectar </a:t>
            </a:r>
            <a:r>
              <a:rPr sz="1100" dirty="0">
                <a:latin typeface="Tahoma"/>
                <a:cs typeface="Tahoma"/>
              </a:rPr>
              <a:t>aparatos 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prestan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 normal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nominal.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ruptura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bajo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múltiplo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tanto,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sobreintensidades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ocurren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normal;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además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maniobra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peligro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12611" y="3557253"/>
            <a:ext cx="4107796" cy="1916702"/>
            <a:chOff x="2381821" y="4684585"/>
            <a:chExt cx="2867025" cy="252412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6911" y="4689344"/>
              <a:ext cx="1974272" cy="247409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386583" y="4689347"/>
              <a:ext cx="2857500" cy="2514600"/>
            </a:xfrm>
            <a:custGeom>
              <a:avLst/>
              <a:gdLst/>
              <a:ahLst/>
              <a:cxnLst/>
              <a:rect l="l" t="t" r="r" b="b"/>
              <a:pathLst>
                <a:path w="2857500" h="2514600">
                  <a:moveTo>
                    <a:pt x="0" y="2514600"/>
                  </a:moveTo>
                  <a:lnTo>
                    <a:pt x="2857499" y="2514600"/>
                  </a:lnTo>
                  <a:lnTo>
                    <a:pt x="2857499" y="0"/>
                  </a:lnTo>
                  <a:lnTo>
                    <a:pt x="0" y="0"/>
                  </a:lnTo>
                  <a:lnTo>
                    <a:pt x="0" y="2514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04006" y="3898978"/>
            <a:ext cx="7259381" cy="479475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2.18</a:t>
            </a:r>
            <a:r>
              <a:rPr sz="900" b="1" spc="238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Interruptor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automático.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13184">
              <a:spcBef>
                <a:spcPts val="732"/>
              </a:spcBef>
            </a:pPr>
            <a:r>
              <a:rPr sz="1100" b="1" dirty="0">
                <a:latin typeface="Tahoma"/>
                <a:cs typeface="Tahoma"/>
              </a:rPr>
              <a:t>11.5.</a:t>
            </a:r>
            <a:r>
              <a:rPr sz="1100" b="1" spc="36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CONECTAR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COMPONENTES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INSTALACIONES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ruptura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maniobra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conectar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concordancia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esfuerzos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diversos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componentes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desconectados.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algn="just"/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componentes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son: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666445" indent="-187211"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Motores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  <a:p>
            <a:pPr marL="666445" indent="-187211">
              <a:spcBef>
                <a:spcPts val="29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Motores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  <a:p>
            <a:pPr marL="666445" indent="-187211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Condensadores.</a:t>
            </a:r>
            <a:endParaRPr sz="1100">
              <a:latin typeface="Tahoma"/>
              <a:cs typeface="Tahoma"/>
            </a:endParaRPr>
          </a:p>
          <a:p>
            <a:pPr marL="666445" indent="-187211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calefacción.</a:t>
            </a:r>
            <a:endParaRPr sz="1100">
              <a:latin typeface="Tahoma"/>
              <a:cs typeface="Tahoma"/>
            </a:endParaRPr>
          </a:p>
          <a:p>
            <a:pPr marL="666445" indent="-187211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Luminarias.</a:t>
            </a:r>
            <a:endParaRPr sz="1100">
              <a:latin typeface="Tahoma"/>
              <a:cs typeface="Tahoma"/>
            </a:endParaRPr>
          </a:p>
          <a:p>
            <a:pPr marL="666445" indent="-187211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Transformadores,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>
              <a:latin typeface="Tahoma"/>
              <a:cs typeface="Tahoma"/>
            </a:endParaRPr>
          </a:p>
          <a:p>
            <a:pPr marL="13184"/>
            <a:r>
              <a:rPr sz="1100" b="1" dirty="0">
                <a:latin typeface="Tahoma"/>
                <a:cs typeface="Tahoma"/>
              </a:rPr>
              <a:t>11.6.</a:t>
            </a:r>
            <a:r>
              <a:rPr sz="1100" b="1" spc="384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DESCONECTAR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BAJO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CONDICIONES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CORTOCIRCUITO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maniobra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capaces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solamente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sobrecargas,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cortocircuito.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R="367830" algn="ctr"/>
            <a:r>
              <a:rPr sz="1100" i="1" spc="-26" dirty="0">
                <a:latin typeface="Tahoma"/>
                <a:cs typeface="Tahoma"/>
              </a:rPr>
              <a:t>37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48152" y="920549"/>
            <a:ext cx="661159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involuntariamente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poseen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sumamente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alta.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91692" y="1387402"/>
            <a:ext cx="3452733" cy="2437466"/>
            <a:chOff x="2855785" y="1827085"/>
            <a:chExt cx="2409825" cy="32099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6421" y="2266184"/>
              <a:ext cx="1448024" cy="260908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60548" y="1831848"/>
              <a:ext cx="2400300" cy="3200400"/>
            </a:xfrm>
            <a:custGeom>
              <a:avLst/>
              <a:gdLst/>
              <a:ahLst/>
              <a:cxnLst/>
              <a:rect l="l" t="t" r="r" b="b"/>
              <a:pathLst>
                <a:path w="2400300" h="3200400">
                  <a:moveTo>
                    <a:pt x="0" y="3200400"/>
                  </a:moveTo>
                  <a:lnTo>
                    <a:pt x="2400300" y="3200400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200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38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72279" y="947402"/>
            <a:ext cx="7777974" cy="528011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12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FUNCIÓN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10" dirty="0">
                <a:latin typeface="Tahoma"/>
                <a:cs typeface="Tahoma"/>
              </a:rPr>
              <a:t> DISPOSITIVOS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0" dirty="0">
                <a:latin typeface="Tahoma"/>
                <a:cs typeface="Tahoma"/>
              </a:rPr>
              <a:t> PROTECCIÓN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  <a:buFont typeface="Tahoma"/>
              <a:buAutoNum type="arabicPeriod" startAt="12"/>
            </a:pPr>
            <a:endParaRPr sz="1300">
              <a:latin typeface="Tahoma"/>
              <a:cs typeface="Tahoma"/>
            </a:endParaRPr>
          </a:p>
          <a:p>
            <a:pPr marL="386947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sobreintensidades,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manifiestan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spc="-21" dirty="0">
                <a:latin typeface="Tahoma"/>
                <a:cs typeface="Tahoma"/>
              </a:rPr>
              <a:t>como </a:t>
            </a:r>
            <a:r>
              <a:rPr sz="1100" dirty="0">
                <a:latin typeface="Tahoma"/>
                <a:cs typeface="Tahoma"/>
              </a:rPr>
              <a:t>sobrecargas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cortocircuito.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spcBef>
                <a:spcPts val="5"/>
              </a:spcBef>
              <a:buAutoNum type="arabicPeriod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PROTECCIÓN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CONTRA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SOBRECARGAS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sobrecargadas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cuando </a:t>
            </a:r>
            <a:r>
              <a:rPr sz="1100" dirty="0">
                <a:latin typeface="Tahoma"/>
                <a:cs typeface="Tahoma"/>
              </a:rPr>
              <a:t>sobreintensidades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correspondientes 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permanecen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largo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materiales,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conductores,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sido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mal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dimensionados,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decir,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débiles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desempeñan.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calientan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devanado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spc="-10" dirty="0">
                <a:latin typeface="Tahoma"/>
                <a:cs typeface="Tahoma"/>
              </a:rPr>
              <a:t>temperaturas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disminuyen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útil.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853656" marR="7251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permitir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sobrecargas </a:t>
            </a:r>
            <a:r>
              <a:rPr sz="1100" dirty="0">
                <a:latin typeface="Tahoma"/>
                <a:cs typeface="Tahoma"/>
              </a:rPr>
              <a:t>correspondientes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desconectarlas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sobrepasado.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spcBef>
                <a:spcPts val="5"/>
              </a:spcBef>
              <a:buAutoNum type="arabicPeriod" startAt="2"/>
              <a:tabLst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PROTECCIÓN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CONTRA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CORTOCIRCUITOS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853656" marR="6592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orígenes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aislamiento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incorrecta.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853656" marR="5933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casi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siempre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acompañados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arcos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voltaicos,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destruir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poner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personal.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provocan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esfuerzos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térmicos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dinámicos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demás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cuales circulan.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853656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10" dirty="0">
                <a:latin typeface="Tahoma"/>
                <a:cs typeface="Tahoma"/>
              </a:rPr>
              <a:t> cortocircuitos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limitar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consecuencias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mínimo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interrupción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cual,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provechosa.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39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781566" y="1127021"/>
            <a:ext cx="5909222" cy="2350671"/>
            <a:chOff x="1941385" y="1484185"/>
            <a:chExt cx="4124325" cy="30956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1888" y="1600961"/>
              <a:ext cx="3703320" cy="27980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46148" y="1488947"/>
              <a:ext cx="4114800" cy="3086100"/>
            </a:xfrm>
            <a:custGeom>
              <a:avLst/>
              <a:gdLst/>
              <a:ahLst/>
              <a:cxnLst/>
              <a:rect l="l" t="t" r="r" b="b"/>
              <a:pathLst>
                <a:path w="4114800" h="3086100">
                  <a:moveTo>
                    <a:pt x="0" y="3086100"/>
                  </a:moveTo>
                  <a:lnTo>
                    <a:pt x="4114800" y="3086100"/>
                  </a:lnTo>
                  <a:lnTo>
                    <a:pt x="4114800" y="0"/>
                  </a:lnTo>
                  <a:lnTo>
                    <a:pt x="0" y="0"/>
                  </a:lnTo>
                  <a:lnTo>
                    <a:pt x="0" y="308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87597" y="3540807"/>
            <a:ext cx="7777974" cy="381050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2.19</a:t>
            </a:r>
            <a:r>
              <a:rPr sz="900" b="1" spc="26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Fusible.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13184">
              <a:spcBef>
                <a:spcPts val="732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13.</a:t>
            </a:r>
            <a:r>
              <a:rPr sz="1100" b="1" dirty="0">
                <a:latin typeface="Tahoma"/>
                <a:cs typeface="Tahoma"/>
              </a:rPr>
              <a:t>	DUCTOS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SUBTERRÁNEOS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100">
              <a:latin typeface="Tahoma"/>
              <a:cs typeface="Tahoma"/>
            </a:endParaRPr>
          </a:p>
          <a:p>
            <a:pPr marL="386947" marR="6592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canalización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cruzar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calles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reparaciones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difícil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acceso,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sustituciones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ampliaciones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futuro.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construcción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subterráneos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son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asbesto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cemento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asperezas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filos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dañar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cables.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alojarán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diámetro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cable.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7910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subterráneos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spc="-10" dirty="0">
                <a:latin typeface="Tahoma"/>
                <a:cs typeface="Tahoma"/>
              </a:rPr>
              <a:t>siguientes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consideraciones: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7251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subterráneos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seguir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posible,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trayectoria </a:t>
            </a:r>
            <a:r>
              <a:rPr sz="1100" dirty="0">
                <a:latin typeface="Tahoma"/>
                <a:cs typeface="Tahoma"/>
              </a:rPr>
              <a:t>recta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extremos.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725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horizontal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vertical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realizarán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pozos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registro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registros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tramos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ser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6592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pendiente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mínima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1%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facilitar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agua </a:t>
            </a:r>
            <a:r>
              <a:rPr sz="1100" dirty="0">
                <a:latin typeface="Tahoma"/>
                <a:cs typeface="Tahoma"/>
              </a:rPr>
              <a:t>drene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registros.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40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9" y="920549"/>
            <a:ext cx="7257562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extremo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pozos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registro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bordes </a:t>
            </a:r>
            <a:r>
              <a:rPr sz="1100" dirty="0">
                <a:latin typeface="Tahoma"/>
                <a:cs typeface="Tahoma"/>
              </a:rPr>
              <a:t>redondeados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lisos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daños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cables.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11184" y="1454524"/>
            <a:ext cx="7383116" cy="2784641"/>
            <a:chOff x="1124521" y="1915477"/>
            <a:chExt cx="5153025" cy="36671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8138" y="2096258"/>
              <a:ext cx="4701739" cy="325073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29283" y="1920239"/>
              <a:ext cx="5143500" cy="3657600"/>
            </a:xfrm>
            <a:custGeom>
              <a:avLst/>
              <a:gdLst/>
              <a:ahLst/>
              <a:cxnLst/>
              <a:rect l="l" t="t" r="r" b="b"/>
              <a:pathLst>
                <a:path w="5143500" h="3657600">
                  <a:moveTo>
                    <a:pt x="0" y="3657599"/>
                  </a:moveTo>
                  <a:lnTo>
                    <a:pt x="5143500" y="3657599"/>
                  </a:lnTo>
                  <a:lnTo>
                    <a:pt x="5143500" y="0"/>
                  </a:lnTo>
                  <a:lnTo>
                    <a:pt x="0" y="0"/>
                  </a:lnTo>
                  <a:lnTo>
                    <a:pt x="0" y="36575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72278" y="4341628"/>
            <a:ext cx="7777064" cy="298797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2.20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Ducto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subterráneo.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386947" marR="6592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quedar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fijos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relleno,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mantengan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posición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original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esfuerzos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impuestos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cables.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pozos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registro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jalado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así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soportes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descansar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empalmes.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386947" marR="5933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Todo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pozo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visita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dar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facilidad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drenar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él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spc="-10" dirty="0">
                <a:latin typeface="Tahoma"/>
                <a:cs typeface="Tahoma"/>
              </a:rPr>
              <a:t>acumule.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14.</a:t>
            </a:r>
            <a:r>
              <a:rPr sz="1100" b="1" dirty="0">
                <a:latin typeface="Tahoma"/>
                <a:cs typeface="Tahoma"/>
              </a:rPr>
              <a:t>	CANALES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SUBTERRÁNEOS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386947" marR="5274" indent="-659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canalizaciones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principalmente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subestaciones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eléctricas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naves </a:t>
            </a:r>
            <a:r>
              <a:rPr sz="1100" dirty="0">
                <a:latin typeface="Tahoma"/>
                <a:cs typeface="Tahoma"/>
              </a:rPr>
              <a:t>industriales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facilidad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incremento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sea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0" dirty="0">
                <a:latin typeface="Tahoma"/>
                <a:cs typeface="Tahoma"/>
              </a:rPr>
              <a:t> crecimiento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carga.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41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20549"/>
            <a:ext cx="7255742" cy="87175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construcción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concreto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vaciado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placas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concreto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pendiente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mínima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1%.</a:t>
            </a:r>
            <a:endParaRPr sz="1100">
              <a:latin typeface="Tahoma"/>
              <a:cs typeface="Tahoma"/>
            </a:endParaRPr>
          </a:p>
          <a:p>
            <a:pPr marL="13184" marR="5274">
              <a:lnSpc>
                <a:spcPts val="1661"/>
              </a:lnSpc>
              <a:spcBef>
                <a:spcPts val="88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tapas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concreto,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fierro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fibra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vidrio,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imponga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misma.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578" y="4187712"/>
            <a:ext cx="7775244" cy="360827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2.21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Canal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subterráneo.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dimensión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canal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vayan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colocar.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quedar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directamente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piso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soportados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ménsulas,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bandejas,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6592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seguir los métodos 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zanjas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directamente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enterrados.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 indent="-374422">
              <a:buAutoNum type="arabicPeriod" startAt="15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ELEMENTOS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QUE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COMPONEN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INSTALACIÓN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ELÉCTRICA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INTERIOR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15"/>
            </a:pPr>
            <a:endParaRPr sz="1600">
              <a:latin typeface="Tahoma"/>
              <a:cs typeface="Tahoma"/>
            </a:endParaRPr>
          </a:p>
          <a:p>
            <a:pPr marL="896503" lvl="1" indent="-510216">
              <a:buAutoNum type="arabicPeriod"/>
              <a:tabLst>
                <a:tab pos="896503" algn="l"/>
                <a:tab pos="897162" algn="l"/>
              </a:tabLst>
            </a:pPr>
            <a:r>
              <a:rPr sz="1100" b="1" spc="-10" dirty="0">
                <a:latin typeface="Tahoma"/>
                <a:cs typeface="Tahoma"/>
              </a:rPr>
              <a:t>INTERRUPTORES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853656" marR="7251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cierra,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abre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cambia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nominal.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853656" marR="5274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admitida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aparato,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sobrepasada,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acortara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vida.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64162" y="1695232"/>
            <a:ext cx="3944030" cy="2437466"/>
            <a:chOff x="2627185" y="2232469"/>
            <a:chExt cx="2752725" cy="32099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8084" y="2465828"/>
              <a:ext cx="2072639" cy="248107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631948" y="2237232"/>
              <a:ext cx="2743200" cy="3200400"/>
            </a:xfrm>
            <a:custGeom>
              <a:avLst/>
              <a:gdLst/>
              <a:ahLst/>
              <a:cxnLst/>
              <a:rect l="l" t="t" r="r" b="b"/>
              <a:pathLst>
                <a:path w="2743200" h="3200400">
                  <a:moveTo>
                    <a:pt x="0" y="3200399"/>
                  </a:moveTo>
                  <a:lnTo>
                    <a:pt x="2743200" y="3200399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32003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42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90" y="947402"/>
            <a:ext cx="7261201" cy="659804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893" lvl="1" indent="-467368">
              <a:spcBef>
                <a:spcPts val="99"/>
              </a:spcBef>
              <a:buAutoNum type="arabicPeriod" startAt="2"/>
              <a:tabLst>
                <a:tab pos="480552" algn="l"/>
              </a:tabLst>
            </a:pPr>
            <a:r>
              <a:rPr sz="1100" b="1" spc="-10" dirty="0">
                <a:latin typeface="Tahoma"/>
                <a:cs typeface="Tahoma"/>
              </a:rPr>
              <a:t>TOMACORRIENTES</a:t>
            </a: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Son: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eléctricos,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sirven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proveer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medio </a:t>
            </a:r>
            <a:r>
              <a:rPr sz="1100" dirty="0">
                <a:latin typeface="Tahoma"/>
                <a:cs typeface="Tahoma"/>
              </a:rPr>
              <a:t>convenientemente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portátiles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 eléctrico.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9888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elección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cuidado,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enchufe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seguro,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(para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calentamiento),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como </a:t>
            </a:r>
            <a:r>
              <a:rPr sz="1100" spc="-10" dirty="0">
                <a:latin typeface="Tahoma"/>
                <a:cs typeface="Tahoma"/>
              </a:rPr>
              <a:t>mecánicamente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enchufe).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buAutoNum type="arabicPeriod" startAt="3"/>
              <a:tabLst>
                <a:tab pos="480552" algn="l"/>
              </a:tabLst>
            </a:pPr>
            <a:r>
              <a:rPr sz="1100" b="1" spc="-10" dirty="0">
                <a:latin typeface="Tahoma"/>
                <a:cs typeface="Tahoma"/>
              </a:rPr>
              <a:t>PORTALÁMPARAS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3"/>
            </a:pPr>
            <a:endParaRPr sz="1100">
              <a:latin typeface="Tahoma"/>
              <a:cs typeface="Tahoma"/>
            </a:endParaRPr>
          </a:p>
          <a:p>
            <a:pPr marL="479893" marR="791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eléctricos,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colocadas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lámparas, </a:t>
            </a:r>
            <a:r>
              <a:rPr sz="1100" dirty="0">
                <a:latin typeface="Tahoma"/>
                <a:cs typeface="Tahoma"/>
              </a:rPr>
              <a:t>siendo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imprescindibles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toda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elección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ser </a:t>
            </a:r>
            <a:r>
              <a:rPr sz="1100" spc="-10" dirty="0">
                <a:latin typeface="Tahoma"/>
                <a:cs typeface="Tahoma"/>
              </a:rPr>
              <a:t>cuidadosa.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725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Hay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soportara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calor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someterá,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construcción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aparatos.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buAutoNum type="arabicPeriod" startAt="4"/>
              <a:tabLst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APARATOS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COMBINADOS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4"/>
            </a:pPr>
            <a:endParaRPr sz="1100">
              <a:latin typeface="Tahoma"/>
              <a:cs typeface="Tahoma"/>
            </a:endParaRPr>
          </a:p>
          <a:p>
            <a:pPr marL="479893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Merecen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atención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combinación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tomacorrientes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interruptor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placa.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combinación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conmutador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– </a:t>
            </a:r>
            <a:r>
              <a:rPr sz="1100" spc="-10" dirty="0">
                <a:latin typeface="Tahoma"/>
                <a:cs typeface="Tahoma"/>
              </a:rPr>
              <a:t>tomacorriente.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buAutoNum type="arabicPeriod" startAt="5"/>
              <a:tabLst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UBICACIÓN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DISPOSITIVOS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5"/>
            </a:pPr>
            <a:endParaRPr sz="1100">
              <a:latin typeface="Tahoma"/>
              <a:cs typeface="Tahoma"/>
            </a:endParaRPr>
          </a:p>
          <a:p>
            <a:pPr marL="479893" marR="6592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tendrá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proyectarse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interiores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viviendas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habitaciones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residenciales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siguientes:</a:t>
            </a:r>
            <a:endParaRPr sz="1100">
              <a:latin typeface="Tahoma"/>
              <a:cs typeface="Tahoma"/>
            </a:endParaRPr>
          </a:p>
          <a:p>
            <a:pPr marL="479893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Alumbrado.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establezca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ubicación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especifica,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</a:t>
            </a:r>
            <a:endParaRPr sz="1100">
              <a:latin typeface="Tahoma"/>
              <a:cs typeface="Tahoma"/>
            </a:endParaRPr>
          </a:p>
          <a:p>
            <a:pPr marL="479893" marR="6592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ubicación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habitación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halla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geométrico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útiles.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buAutoNum type="arabicPeriod" startAt="6"/>
              <a:tabLst>
                <a:tab pos="480552" algn="l"/>
              </a:tabLst>
            </a:pPr>
            <a:r>
              <a:rPr sz="1100" b="1" spc="-10" dirty="0">
                <a:latin typeface="Tahoma"/>
                <a:cs typeface="Tahoma"/>
              </a:rPr>
              <a:t>TOMACORRIENTES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893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ubican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preferentemente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cerca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extremos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vez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cubiertos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muebles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grandes.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spc="-10" dirty="0">
                <a:latin typeface="Tahoma"/>
                <a:cs typeface="Tahoma"/>
              </a:rPr>
              <a:t>especificar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instalaran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cm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s.n.p.t..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43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7" y="947402"/>
            <a:ext cx="7261201" cy="401874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893" lvl="1" indent="-467368">
              <a:spcBef>
                <a:spcPts val="99"/>
              </a:spcBef>
              <a:buAutoNum type="arabicPeriod" startAt="7"/>
              <a:tabLst>
                <a:tab pos="480552" algn="l"/>
              </a:tabLst>
            </a:pPr>
            <a:r>
              <a:rPr sz="1100" b="1" spc="-10" dirty="0">
                <a:latin typeface="Tahoma"/>
                <a:cs typeface="Tahoma"/>
              </a:rPr>
              <a:t>INTERRUPTORES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7"/>
            </a:pPr>
            <a:endParaRPr sz="1100">
              <a:latin typeface="Tahoma"/>
              <a:cs typeface="Tahoma"/>
            </a:endParaRPr>
          </a:p>
          <a:p>
            <a:pPr marL="479893" marR="7251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ubican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cerrojo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puerta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arco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trafica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siempre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área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cuarto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controlar.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spcBef>
                <a:spcPts val="5"/>
              </a:spcBef>
              <a:buAutoNum type="arabicPeriod" startAt="8"/>
              <a:tabLst>
                <a:tab pos="480552" algn="l"/>
              </a:tabLst>
            </a:pPr>
            <a:r>
              <a:rPr sz="1100" b="1" spc="-10" dirty="0">
                <a:latin typeface="Tahoma"/>
                <a:cs typeface="Tahoma"/>
              </a:rPr>
              <a:t>INTERRUPTORES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CONTROL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MÚLTIPLE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8"/>
            </a:pPr>
            <a:endParaRPr sz="1100">
              <a:latin typeface="Tahoma"/>
              <a:cs typeface="Tahoma"/>
            </a:endParaRPr>
          </a:p>
          <a:p>
            <a:pPr marL="479893" marR="725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Todo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ambiente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tenga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entrada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requieran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control,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equiparan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múltiple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vías,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entrada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principal.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buAutoNum type="arabicPeriod" startAt="9"/>
              <a:tabLst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SALIDAS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DOBLE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FUNCIÓN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7"/>
              </a:spcBef>
              <a:buFont typeface="Tahoma"/>
              <a:buAutoNum type="arabicPeriod" startAt="9"/>
            </a:pP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Donde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satisfagan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previsiones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necesita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esa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ubicación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salida.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buAutoNum type="arabicPeriod" startAt="10"/>
              <a:tabLst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AMBIENTE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DOBLE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PROPÓSITO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893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Sala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comedor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comedor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lavandería;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aplicaran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separadamente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respectivas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considerara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local,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caso,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ubicación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pasivo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otros.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/>
            <a:r>
              <a:rPr sz="1100" b="1" spc="-10" dirty="0">
                <a:latin typeface="Tahoma"/>
                <a:cs typeface="Tahoma"/>
              </a:rPr>
              <a:t>RESUMEN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947788" y="4696134"/>
          <a:ext cx="5731809" cy="1919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0384"/>
                <a:gridCol w="1801425"/>
              </a:tblGrid>
              <a:tr h="145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ts val="1235"/>
                        </a:lnSpc>
                      </a:pPr>
                      <a:r>
                        <a:rPr sz="800" b="1" i="1" spc="-10" dirty="0">
                          <a:latin typeface="Tahoma"/>
                          <a:cs typeface="Tahoma"/>
                        </a:rPr>
                        <a:t>METRO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10" dirty="0">
                          <a:latin typeface="Tahoma"/>
                          <a:cs typeface="Tahoma"/>
                        </a:rPr>
                        <a:t>Alumbrado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2.40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10" dirty="0">
                          <a:latin typeface="Tahoma"/>
                          <a:cs typeface="Tahoma"/>
                        </a:rPr>
                        <a:t>Tomacorrientes: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Cocina</a:t>
                      </a:r>
                      <a:r>
                        <a:rPr sz="800" i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spc="-10" dirty="0">
                          <a:latin typeface="Tahoma"/>
                          <a:cs typeface="Tahoma"/>
                        </a:rPr>
                        <a:t>eléctrica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0.90</a:t>
                      </a:r>
                      <a:r>
                        <a:rPr sz="800" i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dirty="0">
                          <a:latin typeface="Tahoma"/>
                          <a:cs typeface="Tahoma"/>
                        </a:rPr>
                        <a:t>–</a:t>
                      </a:r>
                      <a:r>
                        <a:rPr sz="800" i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spc="-20" dirty="0">
                          <a:latin typeface="Tahoma"/>
                          <a:cs typeface="Tahoma"/>
                        </a:rPr>
                        <a:t>1.20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i="1" spc="-10" dirty="0">
                          <a:latin typeface="Tahoma"/>
                          <a:cs typeface="Tahoma"/>
                        </a:rPr>
                        <a:t>General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52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0.30</a:t>
                      </a:r>
                      <a:r>
                        <a:rPr sz="800" i="1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800" i="1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spc="-20" dirty="0">
                          <a:latin typeface="Tahoma"/>
                          <a:cs typeface="Tahoma"/>
                        </a:rPr>
                        <a:t>0.40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52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10" dirty="0">
                          <a:latin typeface="Tahoma"/>
                          <a:cs typeface="Tahoma"/>
                        </a:rPr>
                        <a:t>Interruptores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10" dirty="0">
                          <a:latin typeface="Tahoma"/>
                          <a:cs typeface="Tahoma"/>
                        </a:rPr>
                        <a:t>General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1.20</a:t>
                      </a:r>
                      <a:r>
                        <a:rPr sz="800" i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dirty="0">
                          <a:latin typeface="Tahoma"/>
                          <a:cs typeface="Tahoma"/>
                        </a:rPr>
                        <a:t>–</a:t>
                      </a:r>
                      <a:r>
                        <a:rPr sz="800" i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spc="-20" dirty="0">
                          <a:latin typeface="Tahoma"/>
                          <a:cs typeface="Tahoma"/>
                        </a:rPr>
                        <a:t>1.50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Cocina</a:t>
                      </a:r>
                      <a:r>
                        <a:rPr sz="800" i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spc="-10" dirty="0">
                          <a:latin typeface="Tahoma"/>
                          <a:cs typeface="Tahoma"/>
                        </a:rPr>
                        <a:t>eléctrica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1.10</a:t>
                      </a:r>
                      <a:r>
                        <a:rPr sz="800" i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dirty="0">
                          <a:latin typeface="Tahoma"/>
                          <a:cs typeface="Tahoma"/>
                        </a:rPr>
                        <a:t>–</a:t>
                      </a:r>
                      <a:r>
                        <a:rPr sz="800" i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spc="-20" dirty="0">
                          <a:latin typeface="Tahoma"/>
                          <a:cs typeface="Tahoma"/>
                        </a:rPr>
                        <a:t>1.20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Caja</a:t>
                      </a:r>
                      <a:r>
                        <a:rPr sz="800" i="1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i="1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spc="-20" dirty="0">
                          <a:latin typeface="Tahoma"/>
                          <a:cs typeface="Tahoma"/>
                        </a:rPr>
                        <a:t>paso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2.20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10" dirty="0">
                          <a:latin typeface="Tahoma"/>
                          <a:cs typeface="Tahoma"/>
                        </a:rPr>
                        <a:t>Braquet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2.00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0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7341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i="1" dirty="0">
                          <a:latin typeface="Tahoma"/>
                          <a:cs typeface="Tahoma"/>
                        </a:rPr>
                        <a:t>Tablero</a:t>
                      </a:r>
                      <a:r>
                        <a:rPr sz="800" i="1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i="1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spc="-10" dirty="0">
                          <a:latin typeface="Tahoma"/>
                          <a:cs typeface="Tahoma"/>
                        </a:rPr>
                        <a:t>distribución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52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i="1" spc="-20" dirty="0">
                          <a:latin typeface="Tahoma"/>
                          <a:cs typeface="Tahoma"/>
                        </a:rPr>
                        <a:t>1.20</a:t>
                      </a:r>
                      <a:r>
                        <a:rPr sz="800" i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dirty="0">
                          <a:latin typeface="Tahoma"/>
                          <a:cs typeface="Tahoma"/>
                        </a:rPr>
                        <a:t>–</a:t>
                      </a:r>
                      <a:r>
                        <a:rPr sz="800" i="1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i="1" spc="-20" dirty="0">
                          <a:latin typeface="Tahoma"/>
                          <a:cs typeface="Tahoma"/>
                        </a:rPr>
                        <a:t>1.50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652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72278" y="947403"/>
            <a:ext cx="7777064" cy="860128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16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SÍMBOLOS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ELECTROTÉCNICOS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16"/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SÍMBOLO</a:t>
            </a:r>
            <a:r>
              <a:rPr sz="1100" b="1" spc="-83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GRÁFICO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2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 marR="7910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óptimamente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perceptible,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escritura,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diseño, </a:t>
            </a:r>
            <a:r>
              <a:rPr sz="1100" dirty="0">
                <a:latin typeface="Tahoma"/>
                <a:cs typeface="Tahoma"/>
              </a:rPr>
              <a:t>impresión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técnicas.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853656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transmitir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mensaje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objeto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concepto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clara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sencilla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independiente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cualquier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idioma,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manera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induzcan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errores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interpretación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lectura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esquema.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853656" marR="7251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posible,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símbolo</a:t>
            </a:r>
            <a:r>
              <a:rPr sz="1100" spc="41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suficientemente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parecido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representa.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/>
            <a:r>
              <a:rPr sz="1100" spc="-10" dirty="0">
                <a:latin typeface="Tahoma"/>
                <a:cs typeface="Tahoma"/>
              </a:rPr>
              <a:t>Ejemplos: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040207" lvl="2" indent="-187211">
              <a:spcBef>
                <a:spcPts val="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Transformador.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Fusible.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Relé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térmico.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Interruptor.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31"/>
              </a:spcBef>
              <a:buFont typeface="Symbol"/>
              <a:buChar char=""/>
            </a:pPr>
            <a:endParaRPr>
              <a:latin typeface="Tahoma"/>
              <a:cs typeface="Tahoma"/>
            </a:endParaRPr>
          </a:p>
          <a:p>
            <a:pPr marL="853656" lvl="1" indent="-467368">
              <a:buAutoNum type="arabicPeriod" startAt="2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SÍMBOLOS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ELECTROTÉCNICOS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"/>
              </a:spcBef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Cada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representa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símbolo.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947920"/>
            <a:r>
              <a:rPr sz="1100" spc="-10" dirty="0">
                <a:latin typeface="Tahoma"/>
                <a:cs typeface="Tahoma"/>
              </a:rPr>
              <a:t>Ejemplos: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1040207" lvl="2" indent="-187211">
              <a:spcBef>
                <a:spcPts val="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Relés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sobrecorriente: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Contador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energía: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Voltímetros: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Vatímetro: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26" dirty="0">
                <a:latin typeface="Tahoma"/>
                <a:cs typeface="Tahoma"/>
              </a:rPr>
              <a:t>NC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26" dirty="0">
                <a:latin typeface="Tahoma"/>
                <a:cs typeface="Tahoma"/>
              </a:rPr>
              <a:t>NO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26"/>
              </a:spcBef>
              <a:buFont typeface="Symbol"/>
              <a:buChar char=""/>
            </a:pPr>
            <a:endParaRPr>
              <a:latin typeface="Tahoma"/>
              <a:cs typeface="Tahoma"/>
            </a:endParaRPr>
          </a:p>
          <a:p>
            <a:pPr marL="853656" lvl="1" indent="-467368">
              <a:buAutoNum type="arabicPeriod" startAt="3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NORMAS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INTERNACIONALES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853656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países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fabricantes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diseñadores,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han </a:t>
            </a:r>
            <a:r>
              <a:rPr sz="1100" dirty="0">
                <a:latin typeface="Tahoma"/>
                <a:cs typeface="Tahoma"/>
              </a:rPr>
              <a:t>determinado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símbolos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efectuado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propio </a:t>
            </a:r>
            <a:r>
              <a:rPr sz="1100" dirty="0">
                <a:latin typeface="Tahoma"/>
                <a:cs typeface="Tahoma"/>
              </a:rPr>
              <a:t>patrón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son: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/>
            <a:r>
              <a:rPr sz="1100" dirty="0">
                <a:latin typeface="Tahoma"/>
                <a:cs typeface="Tahoma"/>
              </a:rPr>
              <a:t>IEC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Comisión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electrotécnica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Internacional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i="1" spc="-26" dirty="0">
                <a:latin typeface="Tahoma"/>
                <a:cs typeface="Tahoma"/>
              </a:rPr>
              <a:t>44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7604" y="920549"/>
            <a:ext cx="7775244" cy="847268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853656" marR="2028338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DIN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Alemanas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Industria </a:t>
            </a:r>
            <a:r>
              <a:rPr sz="1100" dirty="0">
                <a:latin typeface="Tahoma"/>
                <a:cs typeface="Tahoma"/>
              </a:rPr>
              <a:t>UNE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Nacional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Española</a:t>
            </a:r>
            <a:endParaRPr sz="1100">
              <a:latin typeface="Tahoma"/>
              <a:cs typeface="Tahoma"/>
            </a:endParaRPr>
          </a:p>
          <a:p>
            <a:pPr marL="853656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VDE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Asociación</a:t>
            </a:r>
            <a:r>
              <a:rPr sz="1100" spc="-10" dirty="0">
                <a:latin typeface="Tahoma"/>
                <a:cs typeface="Tahoma"/>
              </a:rPr>
              <a:t> Electrotécnica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Alemana</a:t>
            </a:r>
            <a:endParaRPr sz="1100">
              <a:latin typeface="Tahoma"/>
              <a:cs typeface="Tahoma"/>
            </a:endParaRPr>
          </a:p>
          <a:p>
            <a:pPr marL="853656" marR="7910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NEMA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Asociación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fabricantes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productos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Estados Unidos</a:t>
            </a:r>
            <a:endParaRPr sz="1100">
              <a:latin typeface="Tahoma"/>
              <a:cs typeface="Tahoma"/>
            </a:endParaRPr>
          </a:p>
          <a:p>
            <a:pPr marL="853656" marR="1994720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BS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Estándar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prescripciones británicas. </a:t>
            </a:r>
            <a:r>
              <a:rPr sz="1100" dirty="0">
                <a:latin typeface="Tahoma"/>
                <a:cs typeface="Tahoma"/>
              </a:rPr>
              <a:t>CEI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Comité</a:t>
            </a:r>
            <a:r>
              <a:rPr sz="1100" spc="-10" dirty="0">
                <a:latin typeface="Tahoma"/>
                <a:cs typeface="Tahoma"/>
              </a:rPr>
              <a:t> electrotécnico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italiano</a:t>
            </a:r>
            <a:endParaRPr sz="1100">
              <a:latin typeface="Tahoma"/>
              <a:cs typeface="Tahoma"/>
            </a:endParaRPr>
          </a:p>
          <a:p>
            <a:pPr marL="853656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CNE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Código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Nacional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electricidad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Perú.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 indent="-374422">
              <a:buAutoNum type="arabicPeriod" startAt="17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ELEMENTOS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QUE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CONFORMAN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INSTALACIONES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ELÉCTRICAS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17"/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INTERRUPTORES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7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maniobra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finalidad,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cerrar,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abrir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cambiar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cortocircuito.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853656"/>
            <a:r>
              <a:rPr sz="1100" b="1" spc="-10" dirty="0">
                <a:latin typeface="Tahoma"/>
                <a:cs typeface="Tahoma"/>
              </a:rPr>
              <a:t>Clasificación</a:t>
            </a:r>
            <a:r>
              <a:rPr sz="1100" b="1" dirty="0">
                <a:latin typeface="Tahoma"/>
                <a:cs typeface="Tahoma"/>
              </a:rPr>
              <a:t> de los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interruptores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/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/>
            <a:r>
              <a:rPr sz="1100" dirty="0">
                <a:latin typeface="Tahoma"/>
                <a:cs typeface="Tahoma"/>
              </a:rPr>
              <a:t>Según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polos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134472" lvl="2" indent="-281476">
              <a:buAutoNum type="arabicPeriod"/>
              <a:tabLst>
                <a:tab pos="1134472" algn="l"/>
                <a:tab pos="1135131" algn="l"/>
              </a:tabLst>
            </a:pPr>
            <a:r>
              <a:rPr sz="1100" spc="-10" dirty="0">
                <a:latin typeface="Tahoma"/>
                <a:cs typeface="Tahoma"/>
              </a:rPr>
              <a:t>Unipolar</a:t>
            </a:r>
            <a:endParaRPr sz="1100">
              <a:latin typeface="Tahoma"/>
              <a:cs typeface="Tahoma"/>
            </a:endParaRPr>
          </a:p>
          <a:p>
            <a:pPr marL="1134472" lvl="2" indent="-281476">
              <a:spcBef>
                <a:spcPts val="280"/>
              </a:spcBef>
              <a:buAutoNum type="arabicPeriod"/>
              <a:tabLst>
                <a:tab pos="1134472" algn="l"/>
                <a:tab pos="1135131" algn="l"/>
              </a:tabLst>
            </a:pPr>
            <a:r>
              <a:rPr sz="1100" spc="-10" dirty="0">
                <a:latin typeface="Tahoma"/>
                <a:cs typeface="Tahoma"/>
              </a:rPr>
              <a:t>Bipolar</a:t>
            </a:r>
            <a:endParaRPr sz="1100">
              <a:latin typeface="Tahoma"/>
              <a:cs typeface="Tahoma"/>
            </a:endParaRPr>
          </a:p>
          <a:p>
            <a:pPr marL="1134472" lvl="2" indent="-281476">
              <a:spcBef>
                <a:spcPts val="291"/>
              </a:spcBef>
              <a:buAutoNum type="arabicPeriod"/>
              <a:tabLst>
                <a:tab pos="1134472" algn="l"/>
                <a:tab pos="1135131" algn="l"/>
              </a:tabLst>
            </a:pPr>
            <a:r>
              <a:rPr sz="1100" spc="-10" dirty="0">
                <a:latin typeface="Tahoma"/>
                <a:cs typeface="Tahoma"/>
              </a:rPr>
              <a:t>Tripolar</a:t>
            </a:r>
            <a:endParaRPr sz="1100">
              <a:latin typeface="Tahoma"/>
              <a:cs typeface="Tahoma"/>
            </a:endParaRPr>
          </a:p>
          <a:p>
            <a:pPr marL="1040207" lvl="3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Normal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(Standard)</a:t>
            </a:r>
            <a:endParaRPr sz="1100">
              <a:latin typeface="Tahoma"/>
              <a:cs typeface="Tahoma"/>
            </a:endParaRPr>
          </a:p>
          <a:p>
            <a:pPr marL="1040207" lvl="3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Neutro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sólido</a:t>
            </a:r>
            <a:endParaRPr sz="1100">
              <a:latin typeface="Tahoma"/>
              <a:cs typeface="Tahoma"/>
            </a:endParaRPr>
          </a:p>
          <a:p>
            <a:pPr marL="1134472" indent="-281476">
              <a:spcBef>
                <a:spcPts val="280"/>
              </a:spcBef>
              <a:buAutoNum type="arabicPeriod" startAt="4"/>
              <a:tabLst>
                <a:tab pos="1134472" algn="l"/>
                <a:tab pos="1135131" algn="l"/>
              </a:tabLst>
            </a:pPr>
            <a:r>
              <a:rPr sz="1100" spc="-10" dirty="0">
                <a:latin typeface="Tahoma"/>
                <a:cs typeface="Tahoma"/>
              </a:rPr>
              <a:t>Tetrapolar</a:t>
            </a:r>
            <a:endParaRPr sz="1100">
              <a:latin typeface="Tahoma"/>
              <a:cs typeface="Tahoma"/>
            </a:endParaRPr>
          </a:p>
          <a:p>
            <a:pPr marL="1040207" lvl="1" indent="-187211">
              <a:spcBef>
                <a:spcPts val="29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Normal</a:t>
            </a:r>
            <a:endParaRPr sz="1100">
              <a:latin typeface="Tahoma"/>
              <a:cs typeface="Tahoma"/>
            </a:endParaRPr>
          </a:p>
          <a:p>
            <a:pPr marL="1040207" lvl="1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Neutro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sólido</a:t>
            </a:r>
            <a:endParaRPr sz="1100">
              <a:latin typeface="Tahoma"/>
              <a:cs typeface="Tahoma"/>
            </a:endParaRPr>
          </a:p>
          <a:p>
            <a:pPr marL="1134472" indent="-281476">
              <a:spcBef>
                <a:spcPts val="285"/>
              </a:spcBef>
              <a:buAutoNum type="arabicPeriod" startAt="5"/>
              <a:tabLst>
                <a:tab pos="1134472" algn="l"/>
                <a:tab pos="1135131" algn="l"/>
              </a:tabLst>
            </a:pPr>
            <a:r>
              <a:rPr sz="1100" spc="-10" dirty="0">
                <a:latin typeface="Tahoma"/>
                <a:cs typeface="Tahoma"/>
              </a:rPr>
              <a:t>Pentapolar</a:t>
            </a:r>
            <a:endParaRPr sz="1100">
              <a:latin typeface="Tahoma"/>
              <a:cs typeface="Tahoma"/>
            </a:endParaRPr>
          </a:p>
          <a:p>
            <a:pPr marL="1040207" lvl="1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Normal</a:t>
            </a:r>
            <a:endParaRPr sz="1100">
              <a:latin typeface="Tahoma"/>
              <a:cs typeface="Tahoma"/>
            </a:endParaRPr>
          </a:p>
          <a:p>
            <a:pPr marL="1040207" lvl="1" indent="-187211">
              <a:spcBef>
                <a:spcPts val="29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Neutro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sólido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>
              <a:latin typeface="Tahoma"/>
              <a:cs typeface="Tahoma"/>
            </a:endParaRPr>
          </a:p>
          <a:p>
            <a:pPr marL="853656"/>
            <a:r>
              <a:rPr sz="1100" dirty="0">
                <a:latin typeface="Tahoma"/>
                <a:cs typeface="Tahoma"/>
              </a:rPr>
              <a:t>Según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posiciones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cierre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134472" indent="-281476">
              <a:spcBef>
                <a:spcPts val="5"/>
              </a:spcBef>
              <a:buAutoNum type="arabicPeriod"/>
              <a:tabLst>
                <a:tab pos="1134472" algn="l"/>
                <a:tab pos="1135131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cuchilla</a:t>
            </a:r>
            <a:endParaRPr sz="1100">
              <a:latin typeface="Tahoma"/>
              <a:cs typeface="Tahoma"/>
            </a:endParaRPr>
          </a:p>
          <a:p>
            <a:pPr marL="1134472" indent="-281476">
              <a:spcBef>
                <a:spcPts val="280"/>
              </a:spcBef>
              <a:buAutoNum type="arabicPeriod"/>
              <a:tabLst>
                <a:tab pos="1134472" algn="l"/>
                <a:tab pos="1135131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doble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fila: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tope</a:t>
            </a:r>
            <a:endParaRPr sz="1100">
              <a:latin typeface="Tahoma"/>
              <a:cs typeface="Tahoma"/>
            </a:endParaRPr>
          </a:p>
          <a:p>
            <a:pPr marL="1040207" lvl="1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línea</a:t>
            </a:r>
            <a:endParaRPr sz="1100">
              <a:latin typeface="Tahoma"/>
              <a:cs typeface="Tahoma"/>
            </a:endParaRPr>
          </a:p>
          <a:p>
            <a:pPr marL="1040207" lvl="1" indent="-187211">
              <a:spcBef>
                <a:spcPts val="28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múltiples</a:t>
            </a:r>
            <a:endParaRPr sz="1100">
              <a:latin typeface="Tahoma"/>
              <a:cs typeface="Tahoma"/>
            </a:endParaRPr>
          </a:p>
          <a:p>
            <a:pPr marL="1040207" lvl="1" indent="-187211">
              <a:spcBef>
                <a:spcPts val="29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superficie.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i="1" spc="-26" dirty="0">
                <a:latin typeface="Tahoma"/>
                <a:cs typeface="Tahoma"/>
              </a:rPr>
              <a:t>45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46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5" y="947982"/>
            <a:ext cx="3787542" cy="488321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99736" indent="-187211">
              <a:spcBef>
                <a:spcPts val="99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mercurio.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Según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aperturas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293341" indent="-280157">
              <a:buAutoNum type="arabicPeriod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Apertura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simple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280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Apertura</a:t>
            </a:r>
            <a:r>
              <a:rPr sz="1100" spc="-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doble.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Según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método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operación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293341" indent="-280157">
              <a:buAutoNum type="arabicPeriod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Fuerza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operación:</a:t>
            </a:r>
            <a:endParaRPr sz="1100">
              <a:latin typeface="Tahoma"/>
              <a:cs typeface="Tahoma"/>
            </a:endParaRPr>
          </a:p>
          <a:p>
            <a:pPr marL="199736" lvl="1" indent="-187211">
              <a:spcBef>
                <a:spcPts val="296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Magnética</a:t>
            </a:r>
            <a:endParaRPr sz="1100">
              <a:latin typeface="Tahoma"/>
              <a:cs typeface="Tahoma"/>
            </a:endParaRPr>
          </a:p>
          <a:p>
            <a:pPr marL="199736" lvl="1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Manual</a:t>
            </a:r>
            <a:endParaRPr sz="1100">
              <a:latin typeface="Tahoma"/>
              <a:cs typeface="Tahoma"/>
            </a:endParaRPr>
          </a:p>
          <a:p>
            <a:pPr marL="199736" lvl="1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Motor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solenoide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Mecanismos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operación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293341" indent="-280157">
              <a:buAutoNum type="arabicPeriod"/>
              <a:tabLst>
                <a:tab pos="293341" algn="l"/>
                <a:tab pos="294000" algn="l"/>
              </a:tabLst>
            </a:pPr>
            <a:r>
              <a:rPr sz="1100" spc="-10" dirty="0">
                <a:latin typeface="Tahoma"/>
                <a:cs typeface="Tahoma"/>
              </a:rPr>
              <a:t>Palanca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291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spc="-21" dirty="0">
                <a:latin typeface="Tahoma"/>
                <a:cs typeface="Tahoma"/>
              </a:rPr>
              <a:t>Dial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280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spc="-10" dirty="0">
                <a:latin typeface="Tahoma"/>
                <a:cs typeface="Tahoma"/>
              </a:rPr>
              <a:t>Tambor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285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spc="-10" dirty="0">
                <a:latin typeface="Tahoma"/>
                <a:cs typeface="Tahoma"/>
              </a:rPr>
              <a:t>Frotación:</a:t>
            </a:r>
            <a:endParaRPr sz="1100">
              <a:latin typeface="Tahoma"/>
              <a:cs typeface="Tahoma"/>
            </a:endParaRPr>
          </a:p>
          <a:p>
            <a:pPr marL="199736" lvl="1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Digitación</a:t>
            </a:r>
            <a:r>
              <a:rPr sz="1100" spc="-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alternada</a:t>
            </a:r>
            <a:endParaRPr sz="1100">
              <a:latin typeface="Tahoma"/>
              <a:cs typeface="Tahoma"/>
            </a:endParaRPr>
          </a:p>
          <a:p>
            <a:pPr marL="199736" lvl="1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Rotativo</a:t>
            </a:r>
            <a:endParaRPr sz="1100">
              <a:latin typeface="Tahoma"/>
              <a:cs typeface="Tahoma"/>
            </a:endParaRPr>
          </a:p>
          <a:p>
            <a:pPr marL="199736" lvl="1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Botón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presión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14376" y="5079765"/>
            <a:ext cx="2457400" cy="1439334"/>
            <a:chOff x="1336133" y="6689597"/>
            <a:chExt cx="1715135" cy="189547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6133" y="6689597"/>
              <a:ext cx="1430848" cy="189523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67661" y="8255507"/>
              <a:ext cx="1107440" cy="1905"/>
            </a:xfrm>
            <a:custGeom>
              <a:avLst/>
              <a:gdLst/>
              <a:ahLst/>
              <a:cxnLst/>
              <a:rect l="l" t="t" r="r" b="b"/>
              <a:pathLst>
                <a:path w="1107439" h="1904">
                  <a:moveTo>
                    <a:pt x="0" y="1524"/>
                  </a:moveTo>
                  <a:lnTo>
                    <a:pt x="1107186" y="1524"/>
                  </a:lnTo>
                  <a:lnTo>
                    <a:pt x="1107186" y="0"/>
                  </a:lnTo>
                  <a:lnTo>
                    <a:pt x="0" y="0"/>
                  </a:lnTo>
                  <a:lnTo>
                    <a:pt x="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67661" y="8255507"/>
              <a:ext cx="1107440" cy="0"/>
            </a:xfrm>
            <a:custGeom>
              <a:avLst/>
              <a:gdLst/>
              <a:ahLst/>
              <a:cxnLst/>
              <a:rect l="l" t="t" r="r" b="b"/>
              <a:pathLst>
                <a:path w="1107439">
                  <a:moveTo>
                    <a:pt x="0" y="0"/>
                  </a:moveTo>
                  <a:lnTo>
                    <a:pt x="110718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60041" y="8257031"/>
              <a:ext cx="1191260" cy="90170"/>
            </a:xfrm>
            <a:custGeom>
              <a:avLst/>
              <a:gdLst/>
              <a:ahLst/>
              <a:cxnLst/>
              <a:rect l="l" t="t" r="r" b="b"/>
              <a:pathLst>
                <a:path w="1191260" h="90170">
                  <a:moveTo>
                    <a:pt x="1191006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1191006" y="89916"/>
                  </a:lnTo>
                  <a:lnTo>
                    <a:pt x="1191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665018" y="5990710"/>
            <a:ext cx="1611275" cy="46279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7251" marR="123928">
              <a:lnSpc>
                <a:spcPct val="116700"/>
              </a:lnSpc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1100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AV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interruptor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simple</a:t>
            </a:r>
            <a:r>
              <a:rPr sz="600" spc="519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1101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AV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conmutación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simple</a:t>
            </a:r>
            <a:endParaRPr sz="600">
              <a:latin typeface="Arial"/>
              <a:cs typeface="Arial"/>
            </a:endParaRPr>
          </a:p>
          <a:p>
            <a:pPr marL="229398">
              <a:lnSpc>
                <a:spcPts val="696"/>
              </a:lnSpc>
            </a:pPr>
            <a:r>
              <a:rPr sz="600" spc="-10" dirty="0">
                <a:latin typeface="Arial"/>
                <a:cs typeface="Arial"/>
              </a:rPr>
              <a:t>vertical</a:t>
            </a:r>
            <a:endParaRPr sz="600">
              <a:latin typeface="Arial"/>
              <a:cs typeface="Arial"/>
            </a:endParaRPr>
          </a:p>
          <a:p>
            <a:pPr>
              <a:spcBef>
                <a:spcPts val="420"/>
              </a:spcBef>
            </a:pPr>
            <a:r>
              <a:rPr sz="600" dirty="0">
                <a:latin typeface="Arial"/>
                <a:cs typeface="Arial"/>
              </a:rPr>
              <a:t>1102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AV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pulsador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simple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vertical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62350" y="6503402"/>
            <a:ext cx="438529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1102 </a:t>
            </a:r>
            <a:r>
              <a:rPr sz="600" spc="-26" dirty="0">
                <a:latin typeface="Arial"/>
                <a:cs typeface="Arial"/>
              </a:rPr>
              <a:t>AV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40511" y="5734401"/>
            <a:ext cx="438529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1100 </a:t>
            </a:r>
            <a:r>
              <a:rPr sz="600" spc="-26" dirty="0">
                <a:latin typeface="Arial"/>
                <a:cs typeface="Arial"/>
              </a:rPr>
              <a:t>AV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62567" y="5734401"/>
            <a:ext cx="438529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1101 </a:t>
            </a:r>
            <a:r>
              <a:rPr sz="600" spc="-26" dirty="0">
                <a:latin typeface="Arial"/>
                <a:cs typeface="Arial"/>
              </a:rPr>
              <a:t>AV</a:t>
            </a:r>
            <a:endParaRPr sz="6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5704" y="5317820"/>
            <a:ext cx="2983880" cy="111449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718707" y="5810182"/>
            <a:ext cx="366652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1100 </a:t>
            </a:r>
            <a:r>
              <a:rPr sz="600" spc="-52" dirty="0"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29626" y="6435098"/>
            <a:ext cx="366652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1102 </a:t>
            </a:r>
            <a:r>
              <a:rPr sz="600" spc="-52" dirty="0"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54832" y="5815968"/>
            <a:ext cx="438529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1101 </a:t>
            </a:r>
            <a:r>
              <a:rPr sz="600" spc="-26" dirty="0">
                <a:latin typeface="Arial"/>
                <a:cs typeface="Arial"/>
              </a:rPr>
              <a:t>AV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68518" y="5949052"/>
            <a:ext cx="1341061" cy="31243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5274">
              <a:lnSpc>
                <a:spcPct val="108300"/>
              </a:lnSpc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1100A</a:t>
            </a:r>
            <a:r>
              <a:rPr sz="600" spc="-21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Interruptor</a:t>
            </a:r>
            <a:r>
              <a:rPr sz="600" spc="-10" dirty="0">
                <a:latin typeface="Arial"/>
                <a:cs typeface="Arial"/>
              </a:rPr>
              <a:t> simple</a:t>
            </a:r>
            <a:r>
              <a:rPr sz="600" spc="519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1101A</a:t>
            </a:r>
            <a:r>
              <a:rPr sz="600" spc="-21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conmutación</a:t>
            </a:r>
            <a:r>
              <a:rPr sz="600" spc="-10" dirty="0">
                <a:latin typeface="Arial"/>
                <a:cs typeface="Arial"/>
              </a:rPr>
              <a:t> simple</a:t>
            </a:r>
            <a:r>
              <a:rPr sz="600" spc="519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1102A</a:t>
            </a:r>
            <a:r>
              <a:rPr sz="600" spc="-31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pulsador</a:t>
            </a:r>
            <a:r>
              <a:rPr sz="600" spc="-10" dirty="0">
                <a:latin typeface="Arial"/>
                <a:cs typeface="Arial"/>
              </a:rPr>
              <a:t> simple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73154" y="7011990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2.22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50729" y="4949573"/>
            <a:ext cx="8188298" cy="1996262"/>
          </a:xfrm>
          <a:custGeom>
            <a:avLst/>
            <a:gdLst/>
            <a:ahLst/>
            <a:cxnLst/>
            <a:rect l="l" t="t" r="r" b="b"/>
            <a:pathLst>
              <a:path w="5715000" h="2628900">
                <a:moveTo>
                  <a:pt x="0" y="2628900"/>
                </a:moveTo>
                <a:lnTo>
                  <a:pt x="5715000" y="2628900"/>
                </a:lnTo>
                <a:lnTo>
                  <a:pt x="5715000" y="0"/>
                </a:lnTo>
                <a:lnTo>
                  <a:pt x="0" y="0"/>
                </a:lnTo>
                <a:lnTo>
                  <a:pt x="0" y="2628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47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3344" y="1206910"/>
            <a:ext cx="3177216" cy="11060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791854" y="1899250"/>
            <a:ext cx="1434771" cy="316378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R="5274">
              <a:lnSpc>
                <a:spcPct val="111100"/>
              </a:lnSpc>
              <a:spcBef>
                <a:spcPts val="93"/>
              </a:spcBef>
            </a:pPr>
            <a:r>
              <a:rPr sz="600" dirty="0">
                <a:latin typeface="Arial"/>
                <a:cs typeface="Arial"/>
              </a:rPr>
              <a:t>1200A</a:t>
            </a:r>
            <a:r>
              <a:rPr sz="600" spc="-31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interruptor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doble</a:t>
            </a:r>
            <a:r>
              <a:rPr sz="600" spc="519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1201A</a:t>
            </a:r>
            <a:r>
              <a:rPr sz="600" spc="-16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conmutación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doble</a:t>
            </a:r>
            <a:r>
              <a:rPr sz="600" spc="519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1202A</a:t>
            </a:r>
            <a:r>
              <a:rPr sz="600" spc="-16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conmutación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pulsador</a:t>
            </a:r>
            <a:r>
              <a:rPr sz="600" spc="519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1205A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pulsador</a:t>
            </a:r>
            <a:r>
              <a:rPr sz="600" spc="161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doble</a:t>
            </a:r>
            <a:endParaRPr sz="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4102" y="1689177"/>
            <a:ext cx="336631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spc="-10" dirty="0">
                <a:latin typeface="Arial"/>
                <a:cs typeface="Arial"/>
              </a:rPr>
              <a:t>1200A</a:t>
            </a:r>
            <a:endParaRPr sz="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74420" y="1666032"/>
            <a:ext cx="336631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spc="-10" dirty="0">
                <a:latin typeface="Arial"/>
                <a:cs typeface="Arial"/>
              </a:rPr>
              <a:t>1201A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02267" y="2314672"/>
            <a:ext cx="336631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spc="-10" dirty="0">
                <a:latin typeface="Arial"/>
                <a:cs typeface="Arial"/>
              </a:rPr>
              <a:t>1202A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88469" y="2825046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2.23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67564" y="3278324"/>
            <a:ext cx="2740969" cy="219464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463232" y="4476600"/>
            <a:ext cx="1161828" cy="218790"/>
          </a:xfrm>
          <a:prstGeom prst="rect">
            <a:avLst/>
          </a:prstGeom>
        </p:spPr>
        <p:txBody>
          <a:bodyPr vert="horz" wrap="square" lIns="0" tIns="21094" rIns="0" bIns="0" rtlCol="0">
            <a:spAutoFit/>
          </a:bodyPr>
          <a:lstStyle/>
          <a:p>
            <a:pPr marL="100857" indent="-101516">
              <a:spcBef>
                <a:spcPts val="166"/>
              </a:spcBef>
              <a:buAutoNum type="arabicPlain" startAt="59"/>
              <a:tabLst>
                <a:tab pos="101516" algn="l"/>
              </a:tabLst>
            </a:pPr>
            <a:r>
              <a:rPr sz="600" dirty="0">
                <a:latin typeface="Arial"/>
                <a:cs typeface="Arial"/>
              </a:rPr>
              <a:t>pulsador</a:t>
            </a:r>
            <a:r>
              <a:rPr sz="600" spc="-36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timbre</a:t>
            </a:r>
            <a:r>
              <a:rPr sz="600" spc="-36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simple</a:t>
            </a:r>
            <a:endParaRPr sz="600">
              <a:latin typeface="Arial"/>
              <a:cs typeface="Arial"/>
            </a:endParaRPr>
          </a:p>
          <a:p>
            <a:pPr marL="100857" indent="-101516">
              <a:spcBef>
                <a:spcPts val="62"/>
              </a:spcBef>
              <a:buAutoNum type="arabicPlain" startAt="59"/>
              <a:tabLst>
                <a:tab pos="101516" algn="l"/>
              </a:tabLst>
            </a:pPr>
            <a:r>
              <a:rPr sz="600" dirty="0">
                <a:latin typeface="Arial"/>
                <a:cs typeface="Arial"/>
              </a:rPr>
              <a:t>pulsador</a:t>
            </a:r>
            <a:r>
              <a:rPr sz="600" spc="-36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timbre</a:t>
            </a:r>
            <a:r>
              <a:rPr sz="600" spc="-36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doble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41127" y="3714212"/>
            <a:ext cx="130103" cy="10498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600" spc="-26" dirty="0">
                <a:latin typeface="Arial"/>
                <a:cs typeface="Arial"/>
              </a:rPr>
              <a:t>52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33755" y="3675779"/>
            <a:ext cx="1038095" cy="484706"/>
          </a:xfrm>
          <a:prstGeom prst="rect">
            <a:avLst/>
          </a:prstGeom>
        </p:spPr>
        <p:txBody>
          <a:bodyPr vert="horz" wrap="square" lIns="0" tIns="50758" rIns="0" bIns="0" rtlCol="0">
            <a:spAutoFit/>
          </a:bodyPr>
          <a:lstStyle/>
          <a:p>
            <a:pPr marL="81740">
              <a:spcBef>
                <a:spcPts val="400"/>
              </a:spcBef>
            </a:pPr>
            <a:r>
              <a:rPr sz="600" spc="-26" dirty="0">
                <a:latin typeface="Arial"/>
                <a:cs typeface="Arial"/>
              </a:rPr>
              <a:t>53</a:t>
            </a:r>
            <a:endParaRPr sz="600">
              <a:latin typeface="Arial"/>
              <a:cs typeface="Arial"/>
            </a:endParaRPr>
          </a:p>
          <a:p>
            <a:pPr marL="100197" indent="-100857">
              <a:spcBef>
                <a:spcPts val="301"/>
              </a:spcBef>
              <a:buAutoNum type="arabicPlain" startAt="52"/>
              <a:tabLst>
                <a:tab pos="100857" algn="l"/>
              </a:tabLst>
            </a:pPr>
            <a:r>
              <a:rPr sz="600" spc="-10" dirty="0">
                <a:latin typeface="Arial"/>
                <a:cs typeface="Arial"/>
              </a:rPr>
              <a:t>interruptor</a:t>
            </a:r>
            <a:r>
              <a:rPr sz="600" spc="57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simple</a:t>
            </a:r>
            <a:endParaRPr sz="600">
              <a:latin typeface="Arial"/>
              <a:cs typeface="Arial"/>
            </a:endParaRPr>
          </a:p>
          <a:p>
            <a:pPr marL="100197" indent="-100857">
              <a:spcBef>
                <a:spcPts val="67"/>
              </a:spcBef>
              <a:buAutoNum type="arabicPlain" startAt="52"/>
              <a:tabLst>
                <a:tab pos="100857" algn="l"/>
              </a:tabLst>
            </a:pPr>
            <a:r>
              <a:rPr sz="600" spc="-10" dirty="0">
                <a:latin typeface="Arial"/>
                <a:cs typeface="Arial"/>
              </a:rPr>
              <a:t>conmutación</a:t>
            </a:r>
            <a:r>
              <a:rPr sz="600" spc="57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simple</a:t>
            </a:r>
            <a:endParaRPr sz="600">
              <a:latin typeface="Arial"/>
              <a:cs typeface="Arial"/>
            </a:endParaRPr>
          </a:p>
          <a:p>
            <a:pPr marL="100197" indent="-100857">
              <a:spcBef>
                <a:spcPts val="78"/>
              </a:spcBef>
              <a:buAutoNum type="arabicPlain" startAt="52"/>
              <a:tabLst>
                <a:tab pos="100857" algn="l"/>
              </a:tabLst>
            </a:pPr>
            <a:r>
              <a:rPr sz="600" spc="-10" dirty="0">
                <a:latin typeface="Arial"/>
                <a:cs typeface="Arial"/>
              </a:rPr>
              <a:t>interruptor</a:t>
            </a:r>
            <a:r>
              <a:rPr sz="600" spc="57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doble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73123" y="3692802"/>
            <a:ext cx="130103" cy="10498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600" spc="-26" dirty="0">
                <a:latin typeface="Arial"/>
                <a:cs typeface="Arial"/>
              </a:rPr>
              <a:t>54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31303" y="4279530"/>
            <a:ext cx="130103" cy="10498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600" spc="-26" dirty="0">
                <a:latin typeface="Arial"/>
                <a:cs typeface="Arial"/>
              </a:rPr>
              <a:t>59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20382" y="4824017"/>
            <a:ext cx="131923" cy="10498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600" spc="-26" dirty="0">
                <a:latin typeface="Arial"/>
                <a:cs typeface="Arial"/>
              </a:rPr>
              <a:t>60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17110" y="5418604"/>
            <a:ext cx="723300" cy="465891"/>
          </a:xfrm>
          <a:prstGeom prst="rect">
            <a:avLst/>
          </a:prstGeom>
        </p:spPr>
        <p:txBody>
          <a:bodyPr vert="horz" wrap="square" lIns="0" tIns="44825" rIns="0" bIns="0" rtlCol="0">
            <a:spAutoFit/>
          </a:bodyPr>
          <a:lstStyle/>
          <a:p>
            <a:pPr marL="81740">
              <a:spcBef>
                <a:spcPts val="353"/>
              </a:spcBef>
            </a:pPr>
            <a:r>
              <a:rPr sz="600" spc="-26" dirty="0">
                <a:latin typeface="Arial"/>
                <a:cs typeface="Arial"/>
              </a:rPr>
              <a:t>81</a:t>
            </a:r>
            <a:endParaRPr sz="600">
              <a:latin typeface="Arial"/>
              <a:cs typeface="Arial"/>
            </a:endParaRPr>
          </a:p>
          <a:p>
            <a:pPr>
              <a:spcBef>
                <a:spcPts val="249"/>
              </a:spcBef>
            </a:pPr>
            <a:r>
              <a:rPr sz="600" dirty="0">
                <a:latin typeface="Arial"/>
                <a:cs typeface="Arial"/>
              </a:rPr>
              <a:t>81</a:t>
            </a:r>
            <a:r>
              <a:rPr sz="600" spc="-10" dirty="0">
                <a:latin typeface="Arial"/>
                <a:cs typeface="Arial"/>
              </a:rPr>
              <a:t> interruptor</a:t>
            </a:r>
            <a:endParaRPr sz="600">
              <a:latin typeface="Arial"/>
              <a:cs typeface="Arial"/>
            </a:endParaRPr>
          </a:p>
          <a:p>
            <a:pPr>
              <a:spcBef>
                <a:spcPts val="62"/>
              </a:spcBef>
            </a:pPr>
            <a:r>
              <a:rPr sz="600" dirty="0">
                <a:latin typeface="Arial"/>
                <a:cs typeface="Arial"/>
              </a:rPr>
              <a:t>82</a:t>
            </a:r>
            <a:r>
              <a:rPr sz="600" spc="-10" dirty="0">
                <a:latin typeface="Arial"/>
                <a:cs typeface="Arial"/>
              </a:rPr>
              <a:t> conmutación</a:t>
            </a:r>
            <a:endParaRPr sz="600">
              <a:latin typeface="Arial"/>
              <a:cs typeface="Arial"/>
            </a:endParaRPr>
          </a:p>
          <a:p>
            <a:pPr>
              <a:spcBef>
                <a:spcPts val="78"/>
              </a:spcBef>
            </a:pPr>
            <a:r>
              <a:rPr sz="600" dirty="0">
                <a:latin typeface="Arial"/>
                <a:cs typeface="Arial"/>
              </a:rPr>
              <a:t>89</a:t>
            </a:r>
            <a:r>
              <a:rPr sz="600" spc="-10" dirty="0">
                <a:latin typeface="Arial"/>
                <a:cs typeface="Arial"/>
              </a:rPr>
              <a:t> pulsador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86603" y="5441992"/>
            <a:ext cx="130103" cy="10498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600" spc="-26" dirty="0">
                <a:latin typeface="Arial"/>
                <a:cs typeface="Arial"/>
              </a:rPr>
              <a:t>82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43202" y="5447199"/>
            <a:ext cx="131923" cy="10498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600" spc="-26" dirty="0">
                <a:latin typeface="Arial"/>
                <a:cs typeface="Arial"/>
              </a:rPr>
              <a:t>89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88469" y="5901605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2.24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607218" y="1043842"/>
            <a:ext cx="3930384" cy="1649087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0" y="2171700"/>
                </a:moveTo>
                <a:lnTo>
                  <a:pt x="2743200" y="2171700"/>
                </a:lnTo>
                <a:lnTo>
                  <a:pt x="2743200" y="0"/>
                </a:lnTo>
                <a:lnTo>
                  <a:pt x="0" y="0"/>
                </a:lnTo>
                <a:lnTo>
                  <a:pt x="0" y="21717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07218" y="3213692"/>
            <a:ext cx="3930384" cy="2690615"/>
          </a:xfrm>
          <a:custGeom>
            <a:avLst/>
            <a:gdLst/>
            <a:ahLst/>
            <a:cxnLst/>
            <a:rect l="l" t="t" r="r" b="b"/>
            <a:pathLst>
              <a:path w="2743200" h="3543300">
                <a:moveTo>
                  <a:pt x="0" y="3543300"/>
                </a:moveTo>
                <a:lnTo>
                  <a:pt x="2743200" y="3543300"/>
                </a:lnTo>
                <a:lnTo>
                  <a:pt x="2743200" y="0"/>
                </a:lnTo>
                <a:lnTo>
                  <a:pt x="0" y="0"/>
                </a:lnTo>
                <a:lnTo>
                  <a:pt x="0" y="3543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48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4" y="947402"/>
            <a:ext cx="3059694" cy="706842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Según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servicio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>
              <a:latin typeface="Tahoma"/>
              <a:cs typeface="Tahoma"/>
            </a:endParaRPr>
          </a:p>
          <a:p>
            <a:pPr marL="199736" indent="-187211"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propósitos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generales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Abiertos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seguridad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6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seccionadores.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campo.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servicio.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alumbrado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Según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método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montaje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empotrado.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Normal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Estándar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Intercambiable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combinación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superficie.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Colgante.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cordón.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6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puerta.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canopla.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utensilio.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exposición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especial.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Según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función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propósitos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generales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Unipolar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Bipolar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vías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(conmutación)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vías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polos.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múltiples.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momentáneos.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calefactor.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49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5" y="947402"/>
            <a:ext cx="7773425" cy="204102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marR="187870" indent="-374422">
              <a:spcBef>
                <a:spcPts val="99"/>
              </a:spcBef>
              <a:buAutoNum type="arabicPeriod" startAt="18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CRITERIOS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QUE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DEBEN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TENER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CUENTA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ELECCIÓN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DE </a:t>
            </a:r>
            <a:r>
              <a:rPr sz="1100" b="1" dirty="0">
                <a:latin typeface="Tahoma"/>
                <a:cs typeface="Tahoma"/>
              </a:rPr>
              <a:t>ESTOS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INTERRUPTORES.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7"/>
              </a:spcBef>
              <a:buFont typeface="Tahoma"/>
              <a:buAutoNum type="arabicPeriod" startAt="18"/>
            </a:pPr>
            <a:endParaRPr sz="1300">
              <a:latin typeface="Tahoma"/>
              <a:cs typeface="Tahoma"/>
            </a:endParaRPr>
          </a:p>
          <a:p>
            <a:pPr marL="386947" marR="5274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Hay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elegir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decisivas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permanente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usar.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spcBef>
                <a:spcPts val="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desconexión.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conexión.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aparato.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Duración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contactos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maniobra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exigida.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5493" y="3219139"/>
            <a:ext cx="2933696" cy="21330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511143" y="4779880"/>
            <a:ext cx="1453877" cy="705917"/>
          </a:xfrm>
          <a:prstGeom prst="rect">
            <a:avLst/>
          </a:prstGeom>
        </p:spPr>
        <p:txBody>
          <a:bodyPr vert="horz" wrap="square" lIns="0" tIns="17798" rIns="0" bIns="0" rtlCol="0">
            <a:spAutoFit/>
          </a:bodyPr>
          <a:lstStyle/>
          <a:p>
            <a:pPr marR="5274">
              <a:lnSpc>
                <a:spcPct val="96400"/>
              </a:lnSpc>
              <a:spcBef>
                <a:spcPts val="140"/>
              </a:spcBef>
            </a:pPr>
            <a:r>
              <a:rPr sz="800" spc="-73" dirty="0">
                <a:latin typeface="Arial"/>
                <a:cs typeface="Arial"/>
              </a:rPr>
              <a:t>1300A</a:t>
            </a:r>
            <a:r>
              <a:rPr sz="800" spc="88" dirty="0">
                <a:latin typeface="Arial"/>
                <a:cs typeface="Arial"/>
              </a:rPr>
              <a:t> </a:t>
            </a:r>
            <a:r>
              <a:rPr sz="800" spc="-73" dirty="0">
                <a:latin typeface="Arial"/>
                <a:cs typeface="Arial"/>
              </a:rPr>
              <a:t>interruptor</a:t>
            </a:r>
            <a:r>
              <a:rPr sz="800" spc="-52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triple</a:t>
            </a:r>
            <a:r>
              <a:rPr sz="800" spc="519" dirty="0">
                <a:latin typeface="Arial"/>
                <a:cs typeface="Arial"/>
              </a:rPr>
              <a:t> </a:t>
            </a:r>
            <a:r>
              <a:rPr sz="800" spc="-52" dirty="0">
                <a:latin typeface="Arial"/>
                <a:cs typeface="Arial"/>
              </a:rPr>
              <a:t>1301A</a:t>
            </a:r>
            <a:r>
              <a:rPr sz="800" spc="171" dirty="0">
                <a:latin typeface="Arial"/>
                <a:cs typeface="Arial"/>
              </a:rPr>
              <a:t> </a:t>
            </a:r>
            <a:r>
              <a:rPr sz="800" spc="-83" dirty="0">
                <a:latin typeface="Arial"/>
                <a:cs typeface="Arial"/>
              </a:rPr>
              <a:t>conmutación</a:t>
            </a:r>
            <a:r>
              <a:rPr sz="800" spc="-130" dirty="0">
                <a:latin typeface="Arial"/>
                <a:cs typeface="Arial"/>
              </a:rPr>
              <a:t> </a:t>
            </a:r>
            <a:r>
              <a:rPr sz="800" spc="-21" dirty="0">
                <a:latin typeface="Arial"/>
                <a:cs typeface="Arial"/>
              </a:rPr>
              <a:t>simple</a:t>
            </a:r>
            <a:r>
              <a:rPr sz="800" spc="519" dirty="0">
                <a:latin typeface="Arial"/>
                <a:cs typeface="Arial"/>
              </a:rPr>
              <a:t> </a:t>
            </a:r>
            <a:r>
              <a:rPr sz="800" spc="-52" dirty="0">
                <a:latin typeface="Arial"/>
                <a:cs typeface="Arial"/>
              </a:rPr>
              <a:t>1302A</a:t>
            </a:r>
            <a:r>
              <a:rPr sz="800" spc="197" dirty="0">
                <a:latin typeface="Arial"/>
                <a:cs typeface="Arial"/>
              </a:rPr>
              <a:t> </a:t>
            </a:r>
            <a:r>
              <a:rPr sz="800" spc="-83" dirty="0">
                <a:latin typeface="Arial"/>
                <a:cs typeface="Arial"/>
              </a:rPr>
              <a:t>conmutación</a:t>
            </a:r>
            <a:r>
              <a:rPr sz="800" spc="-145" dirty="0">
                <a:latin typeface="Arial"/>
                <a:cs typeface="Arial"/>
              </a:rPr>
              <a:t> </a:t>
            </a:r>
            <a:r>
              <a:rPr sz="800" spc="-67" dirty="0">
                <a:latin typeface="Arial"/>
                <a:cs typeface="Arial"/>
              </a:rPr>
              <a:t>doble</a:t>
            </a:r>
            <a:r>
              <a:rPr sz="800" spc="-118" dirty="0">
                <a:latin typeface="Arial"/>
                <a:cs typeface="Arial"/>
              </a:rPr>
              <a:t> </a:t>
            </a:r>
            <a:r>
              <a:rPr sz="800" spc="-52" dirty="0">
                <a:latin typeface="Arial"/>
                <a:cs typeface="Arial"/>
              </a:rPr>
              <a:t>–</a:t>
            </a:r>
            <a:r>
              <a:rPr sz="800" spc="519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conmutación.</a:t>
            </a:r>
            <a:endParaRPr sz="800">
              <a:latin typeface="Arial"/>
              <a:cs typeface="Arial"/>
            </a:endParaRPr>
          </a:p>
          <a:p>
            <a:pPr marR="173368">
              <a:lnSpc>
                <a:spcPts val="914"/>
              </a:lnSpc>
              <a:spcBef>
                <a:spcPts val="5"/>
              </a:spcBef>
            </a:pPr>
            <a:r>
              <a:rPr sz="800" spc="-73" dirty="0">
                <a:latin typeface="Arial"/>
                <a:cs typeface="Arial"/>
              </a:rPr>
              <a:t>1305A</a:t>
            </a:r>
            <a:r>
              <a:rPr sz="800" spc="52" dirty="0">
                <a:latin typeface="Arial"/>
                <a:cs typeface="Arial"/>
              </a:rPr>
              <a:t> </a:t>
            </a:r>
            <a:r>
              <a:rPr sz="800" spc="-73" dirty="0">
                <a:latin typeface="Arial"/>
                <a:cs typeface="Arial"/>
              </a:rPr>
              <a:t>pulsador doble</a:t>
            </a:r>
            <a:r>
              <a:rPr sz="800" spc="-114" dirty="0">
                <a:latin typeface="Arial"/>
                <a:cs typeface="Arial"/>
              </a:rPr>
              <a:t> </a:t>
            </a:r>
            <a:r>
              <a:rPr sz="800" spc="-52" dirty="0">
                <a:latin typeface="Arial"/>
                <a:cs typeface="Arial"/>
              </a:rPr>
              <a:t>–</a:t>
            </a:r>
            <a:r>
              <a:rPr sz="800" spc="519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conmutación</a:t>
            </a:r>
            <a:endParaRPr sz="800">
              <a:latin typeface="Arial"/>
              <a:cs typeface="Arial"/>
            </a:endParaRPr>
          </a:p>
          <a:p>
            <a:pPr>
              <a:lnSpc>
                <a:spcPts val="846"/>
              </a:lnSpc>
            </a:pPr>
            <a:r>
              <a:rPr sz="800" spc="-73" dirty="0">
                <a:latin typeface="Arial"/>
                <a:cs typeface="Arial"/>
              </a:rPr>
              <a:t>1309A</a:t>
            </a:r>
            <a:r>
              <a:rPr sz="800" spc="21" dirty="0">
                <a:latin typeface="Arial"/>
                <a:cs typeface="Arial"/>
              </a:rPr>
              <a:t> </a:t>
            </a:r>
            <a:r>
              <a:rPr sz="800" spc="-73" dirty="0">
                <a:latin typeface="Arial"/>
                <a:cs typeface="Arial"/>
              </a:rPr>
              <a:t>pulsador</a:t>
            </a:r>
            <a:r>
              <a:rPr sz="800" spc="-83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triple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19575" y="5333203"/>
            <a:ext cx="689637" cy="94509"/>
          </a:xfrm>
          <a:custGeom>
            <a:avLst/>
            <a:gdLst/>
            <a:ahLst/>
            <a:cxnLst/>
            <a:rect l="l" t="t" r="r" b="b"/>
            <a:pathLst>
              <a:path w="481330" h="124459">
                <a:moveTo>
                  <a:pt x="480822" y="0"/>
                </a:moveTo>
                <a:lnTo>
                  <a:pt x="0" y="0"/>
                </a:lnTo>
                <a:lnTo>
                  <a:pt x="0" y="124205"/>
                </a:lnTo>
                <a:lnTo>
                  <a:pt x="480822" y="124205"/>
                </a:lnTo>
                <a:lnTo>
                  <a:pt x="4808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405175" y="5317424"/>
            <a:ext cx="340269" cy="1364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800" spc="-78" dirty="0">
                <a:latin typeface="Arial"/>
                <a:cs typeface="Arial"/>
              </a:rPr>
              <a:t>1309A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25368" y="4605135"/>
            <a:ext cx="339359" cy="1364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800" spc="-83" dirty="0">
                <a:latin typeface="Arial"/>
                <a:cs typeface="Arial"/>
              </a:rPr>
              <a:t>1305A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8847" y="4605135"/>
            <a:ext cx="340269" cy="1364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800" spc="-78" dirty="0">
                <a:latin typeface="Arial"/>
                <a:cs typeface="Arial"/>
              </a:rPr>
              <a:t>1302A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70681" y="3806052"/>
            <a:ext cx="340269" cy="1364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800" spc="-78" dirty="0">
                <a:latin typeface="Arial"/>
                <a:cs typeface="Arial"/>
              </a:rPr>
              <a:t>1300A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14448" y="3798529"/>
            <a:ext cx="339359" cy="1364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800" spc="-83" dirty="0">
                <a:latin typeface="Arial"/>
                <a:cs typeface="Arial"/>
              </a:rPr>
              <a:t>1301A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7929" y="3237534"/>
            <a:ext cx="3134254" cy="132695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280908" y="4589455"/>
            <a:ext cx="1098141" cy="140417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>
              <a:spcBef>
                <a:spcPts val="135"/>
              </a:spcBef>
              <a:tabLst>
                <a:tab pos="352669" algn="l"/>
              </a:tabLst>
            </a:pPr>
            <a:r>
              <a:rPr sz="800" spc="-26" dirty="0">
                <a:latin typeface="Arial"/>
                <a:cs typeface="Arial"/>
              </a:rPr>
              <a:t>642</a:t>
            </a:r>
            <a:r>
              <a:rPr sz="800" dirty="0">
                <a:latin typeface="Arial"/>
                <a:cs typeface="Arial"/>
              </a:rPr>
              <a:t>	</a:t>
            </a:r>
            <a:r>
              <a:rPr sz="800" spc="-88" dirty="0">
                <a:latin typeface="Arial"/>
                <a:cs typeface="Arial"/>
              </a:rPr>
              <a:t>bipolar</a:t>
            </a:r>
            <a:r>
              <a:rPr sz="800" spc="83" dirty="0">
                <a:latin typeface="Arial"/>
                <a:cs typeface="Arial"/>
              </a:rPr>
              <a:t> </a:t>
            </a:r>
            <a:r>
              <a:rPr sz="800" spc="-83" dirty="0">
                <a:latin typeface="Arial"/>
                <a:cs typeface="Arial"/>
              </a:rPr>
              <a:t>26A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54185" y="4581354"/>
            <a:ext cx="1098141" cy="140417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>
              <a:spcBef>
                <a:spcPts val="135"/>
              </a:spcBef>
              <a:tabLst>
                <a:tab pos="351350" algn="l"/>
              </a:tabLst>
            </a:pPr>
            <a:r>
              <a:rPr sz="800" spc="-26" dirty="0">
                <a:latin typeface="Arial"/>
                <a:cs typeface="Arial"/>
              </a:rPr>
              <a:t>643</a:t>
            </a:r>
            <a:r>
              <a:rPr sz="800" dirty="0">
                <a:latin typeface="Arial"/>
                <a:cs typeface="Arial"/>
              </a:rPr>
              <a:t>	</a:t>
            </a:r>
            <a:r>
              <a:rPr sz="800" spc="-83" dirty="0">
                <a:latin typeface="Arial"/>
                <a:cs typeface="Arial"/>
              </a:rPr>
              <a:t>bipolar</a:t>
            </a:r>
            <a:r>
              <a:rPr sz="800" spc="57" dirty="0">
                <a:latin typeface="Arial"/>
                <a:cs typeface="Arial"/>
              </a:rPr>
              <a:t> </a:t>
            </a:r>
            <a:r>
              <a:rPr sz="800" spc="-83" dirty="0">
                <a:latin typeface="Arial"/>
                <a:cs typeface="Arial"/>
              </a:rPr>
              <a:t>26A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93867" y="4749733"/>
            <a:ext cx="641417" cy="140417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800" spc="-83" dirty="0">
                <a:latin typeface="Arial"/>
                <a:cs typeface="Arial"/>
              </a:rPr>
              <a:t>Deempotrar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59071" y="4972970"/>
            <a:ext cx="3244385" cy="169196"/>
          </a:xfrm>
          <a:prstGeom prst="rect">
            <a:avLst/>
          </a:prstGeom>
        </p:spPr>
        <p:txBody>
          <a:bodyPr vert="horz" wrap="square" lIns="0" tIns="15160" rIns="0" bIns="0" rtlCol="0">
            <a:spAutoFit/>
          </a:bodyPr>
          <a:lstStyle/>
          <a:p>
            <a:pPr>
              <a:spcBef>
                <a:spcPts val="118"/>
              </a:spcBef>
            </a:pPr>
            <a:r>
              <a:rPr sz="1000" spc="-118" dirty="0">
                <a:latin typeface="Arial"/>
                <a:cs typeface="Arial"/>
              </a:rPr>
              <a:t>V34BInterruptores</a:t>
            </a:r>
            <a:r>
              <a:rPr sz="1000" spc="-93" dirty="0">
                <a:latin typeface="Arial"/>
                <a:cs typeface="Arial"/>
              </a:rPr>
              <a:t> </a:t>
            </a:r>
            <a:r>
              <a:rPr sz="1000" spc="-99" dirty="0">
                <a:latin typeface="Arial"/>
                <a:cs typeface="Arial"/>
              </a:rPr>
              <a:t>confusibles</a:t>
            </a:r>
            <a:r>
              <a:rPr sz="1000" spc="-93" dirty="0">
                <a:latin typeface="Arial"/>
                <a:cs typeface="Arial"/>
              </a:rPr>
              <a:t> </a:t>
            </a:r>
            <a:r>
              <a:rPr sz="1000" spc="-88" dirty="0">
                <a:latin typeface="Arial"/>
                <a:cs typeface="Arial"/>
              </a:rPr>
              <a:t>dealambre(hasta250V)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15504" y="5918391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2.25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642026" y="3023326"/>
            <a:ext cx="7041937" cy="2600444"/>
          </a:xfrm>
          <a:custGeom>
            <a:avLst/>
            <a:gdLst/>
            <a:ahLst/>
            <a:cxnLst/>
            <a:rect l="l" t="t" r="r" b="b"/>
            <a:pathLst>
              <a:path w="4914900" h="3424554">
                <a:moveTo>
                  <a:pt x="0" y="3424428"/>
                </a:moveTo>
                <a:lnTo>
                  <a:pt x="4914900" y="3424428"/>
                </a:lnTo>
                <a:lnTo>
                  <a:pt x="4914900" y="0"/>
                </a:lnTo>
                <a:lnTo>
                  <a:pt x="0" y="0"/>
                </a:lnTo>
                <a:lnTo>
                  <a:pt x="0" y="34244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50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2568" y="1663927"/>
            <a:ext cx="3068300" cy="77343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014322" y="2471480"/>
            <a:ext cx="785167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322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bipolar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-26" dirty="0">
                <a:latin typeface="Arial"/>
                <a:cs typeface="Arial"/>
              </a:rPr>
              <a:t>20A</a:t>
            </a:r>
            <a:endParaRPr sz="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35553" y="2471481"/>
            <a:ext cx="1887857" cy="35443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  <a:tabLst>
                <a:tab pos="773893" algn="l"/>
              </a:tabLst>
            </a:pPr>
            <a:r>
              <a:rPr sz="600" dirty="0">
                <a:latin typeface="Arial"/>
                <a:cs typeface="Arial"/>
              </a:rPr>
              <a:t>602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bipolar</a:t>
            </a:r>
            <a:r>
              <a:rPr sz="600" spc="161" dirty="0">
                <a:latin typeface="Arial"/>
                <a:cs typeface="Arial"/>
              </a:rPr>
              <a:t> </a:t>
            </a:r>
            <a:r>
              <a:rPr sz="600" spc="-26" dirty="0">
                <a:latin typeface="Arial"/>
                <a:cs typeface="Arial"/>
              </a:rPr>
              <a:t>26A</a:t>
            </a:r>
            <a:r>
              <a:rPr sz="600" dirty="0">
                <a:latin typeface="Arial"/>
                <a:cs typeface="Arial"/>
              </a:rPr>
              <a:t>	603</a:t>
            </a:r>
            <a:r>
              <a:rPr sz="600" spc="156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tripolar</a:t>
            </a:r>
            <a:r>
              <a:rPr sz="600" spc="-10" dirty="0">
                <a:latin typeface="Arial"/>
                <a:cs typeface="Arial"/>
              </a:rPr>
              <a:t> </a:t>
            </a:r>
            <a:r>
              <a:rPr sz="600" spc="-26" dirty="0">
                <a:latin typeface="Arial"/>
                <a:cs typeface="Arial"/>
              </a:rPr>
              <a:t>26A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Arial"/>
              <a:cs typeface="Arial"/>
            </a:endParaRPr>
          </a:p>
          <a:p>
            <a:pPr marL="77785">
              <a:spcBef>
                <a:spcPts val="528"/>
              </a:spcBef>
            </a:pPr>
            <a:r>
              <a:rPr sz="600" dirty="0">
                <a:latin typeface="Arial"/>
                <a:cs typeface="Arial"/>
              </a:rPr>
              <a:t>De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superficie</a:t>
            </a:r>
            <a:endParaRPr sz="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2387" y="1371208"/>
            <a:ext cx="3201492" cy="121754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463232" y="2616136"/>
            <a:ext cx="956212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600" dirty="0">
                <a:latin typeface="Arial"/>
                <a:cs typeface="Arial"/>
              </a:rPr>
              <a:t>D652</a:t>
            </a:r>
            <a:r>
              <a:rPr sz="600" spc="502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bipolar </a:t>
            </a:r>
            <a:r>
              <a:rPr sz="600" spc="-26" dirty="0">
                <a:latin typeface="Arial"/>
                <a:cs typeface="Arial"/>
              </a:rPr>
              <a:t>50A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95188" y="2616136"/>
            <a:ext cx="1020808" cy="10564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  <a:tabLst>
                <a:tab pos="322346" algn="l"/>
              </a:tabLst>
            </a:pPr>
            <a:r>
              <a:rPr sz="600" spc="-21" dirty="0">
                <a:latin typeface="Arial"/>
                <a:cs typeface="Arial"/>
              </a:rPr>
              <a:t>D653</a:t>
            </a:r>
            <a:r>
              <a:rPr sz="600" dirty="0">
                <a:latin typeface="Arial"/>
                <a:cs typeface="Arial"/>
              </a:rPr>
              <a:t>	tripolar</a:t>
            </a:r>
            <a:r>
              <a:rPr sz="600" spc="-36" dirty="0">
                <a:latin typeface="Arial"/>
                <a:cs typeface="Arial"/>
              </a:rPr>
              <a:t> </a:t>
            </a:r>
            <a:r>
              <a:rPr sz="600" spc="-26" dirty="0">
                <a:latin typeface="Arial"/>
                <a:cs typeface="Arial"/>
              </a:rPr>
              <a:t>50A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1524" y="2941350"/>
            <a:ext cx="970768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 </a:t>
            </a:r>
            <a:r>
              <a:rPr sz="900" b="1" spc="-21" dirty="0">
                <a:latin typeface="Tahoma"/>
                <a:cs typeface="Tahoma"/>
              </a:rPr>
              <a:t>2.26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781773" y="1263720"/>
            <a:ext cx="7041937" cy="1649087"/>
          </a:xfrm>
          <a:custGeom>
            <a:avLst/>
            <a:gdLst/>
            <a:ahLst/>
            <a:cxnLst/>
            <a:rect l="l" t="t" r="r" b="b"/>
            <a:pathLst>
              <a:path w="4914900" h="2171700">
                <a:moveTo>
                  <a:pt x="0" y="2171700"/>
                </a:moveTo>
                <a:lnTo>
                  <a:pt x="4914900" y="2171700"/>
                </a:lnTo>
                <a:lnTo>
                  <a:pt x="4914900" y="0"/>
                </a:lnTo>
                <a:lnTo>
                  <a:pt x="0" y="0"/>
                </a:lnTo>
                <a:lnTo>
                  <a:pt x="0" y="21717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51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72138" y="1044032"/>
            <a:ext cx="7089246" cy="89790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52" dirty="0">
                <a:latin typeface="Tahoma"/>
                <a:cs typeface="Tahoma"/>
              </a:rPr>
              <a:t> </a:t>
            </a:r>
            <a:r>
              <a:rPr sz="1500" b="1" spc="-26" dirty="0">
                <a:latin typeface="Tahoma"/>
                <a:cs typeface="Tahoma"/>
              </a:rPr>
              <a:t>III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2000">
              <a:latin typeface="Tahoma"/>
              <a:cs typeface="Tahoma"/>
            </a:endParaRPr>
          </a:p>
          <a:p>
            <a:pPr marL="1657212" marR="501645" indent="-1644688">
              <a:lnSpc>
                <a:spcPct val="120600"/>
              </a:lnSpc>
            </a:pPr>
            <a:r>
              <a:rPr sz="1700" b="1" dirty="0">
                <a:latin typeface="Tahoma"/>
                <a:cs typeface="Tahoma"/>
              </a:rPr>
              <a:t>REPRESENTACIÓN</a:t>
            </a:r>
            <a:r>
              <a:rPr sz="1700" b="1" spc="-3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LAS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INSTALACIONES ELÉCTRICAS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597" y="2512009"/>
            <a:ext cx="7777974" cy="522240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ESQUEMAS</a:t>
            </a:r>
            <a:r>
              <a:rPr sz="1100" b="1" spc="-6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ELÉCTRICOS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DEFINICIÓN</a:t>
            </a: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8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entiende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eléctrico,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representación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gráfica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relaciones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mutuas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existan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elementos,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conexión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enlazan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sí.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 startAt="2"/>
              <a:tabLst>
                <a:tab pos="853656" algn="l"/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FINALIDAD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7"/>
              </a:spcBef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853656" marR="8570" algn="just">
              <a:lnSpc>
                <a:spcPct val="114999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Es</a:t>
            </a:r>
            <a:r>
              <a:rPr sz="1100" spc="26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26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poder</a:t>
            </a:r>
            <a:r>
              <a:rPr sz="1100" spc="26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representar</a:t>
            </a:r>
            <a:r>
              <a:rPr sz="1100" spc="26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2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forma</a:t>
            </a:r>
            <a:r>
              <a:rPr sz="1100" spc="26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simple,</a:t>
            </a:r>
            <a:r>
              <a:rPr sz="1100" spc="2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cómoda</a:t>
            </a:r>
            <a:r>
              <a:rPr sz="1100" spc="26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26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2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mas</a:t>
            </a:r>
            <a:r>
              <a:rPr sz="1100" spc="264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clara </a:t>
            </a:r>
            <a:r>
              <a:rPr sz="1100" dirty="0">
                <a:latin typeface="Arial"/>
                <a:cs typeface="Arial"/>
              </a:rPr>
              <a:t>posible,</a:t>
            </a:r>
            <a:r>
              <a:rPr sz="1100" spc="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distintos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elementos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encuentra</a:t>
            </a:r>
            <a:r>
              <a:rPr sz="1100" spc="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técnico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industria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spc="-52" dirty="0">
                <a:latin typeface="Arial"/>
                <a:cs typeface="Arial"/>
              </a:rPr>
              <a:t>y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156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161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emplean</a:t>
            </a:r>
            <a:r>
              <a:rPr sz="1100" spc="161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161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161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construcción</a:t>
            </a:r>
            <a:r>
              <a:rPr sz="1100" spc="161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161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montaje</a:t>
            </a:r>
            <a:r>
              <a:rPr sz="1100" spc="161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61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161" dirty="0">
                <a:latin typeface="Arial"/>
                <a:cs typeface="Arial"/>
              </a:rPr>
              <a:t>  </a:t>
            </a:r>
            <a:r>
              <a:rPr sz="1100" spc="-10" dirty="0">
                <a:latin typeface="Arial"/>
                <a:cs typeface="Arial"/>
              </a:rPr>
              <a:t>circuitos electrónicos.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600">
              <a:latin typeface="Arial"/>
              <a:cs typeface="Arial"/>
            </a:endParaRPr>
          </a:p>
          <a:p>
            <a:pPr marL="853656" lvl="1" indent="-467368">
              <a:buAutoNum type="arabicPeriod" startAt="3"/>
              <a:tabLst>
                <a:tab pos="853656" algn="l"/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CLASIFICACIÓN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"/>
              </a:spcBef>
              <a:buFont typeface="Tahoma"/>
              <a:buAutoNum type="arabicPeriod" startAt="3"/>
            </a:pPr>
            <a:endParaRPr sz="1500">
              <a:latin typeface="Tahoma"/>
              <a:cs typeface="Tahoma"/>
            </a:endParaRPr>
          </a:p>
          <a:p>
            <a:pPr marL="1507576" lvl="2" indent="-653920">
              <a:spcBef>
                <a:spcPts val="5"/>
              </a:spcBef>
              <a:buAutoNum type="arabicPeriod"/>
              <a:tabLst>
                <a:tab pos="1507576" algn="l"/>
                <a:tab pos="1508235" algn="l"/>
              </a:tabLst>
            </a:pPr>
            <a:r>
              <a:rPr sz="1100" b="1" dirty="0">
                <a:latin typeface="Tahoma"/>
                <a:cs typeface="Tahoma"/>
              </a:rPr>
              <a:t>ESQUEMAS</a:t>
            </a:r>
            <a:r>
              <a:rPr sz="1100" b="1" spc="-6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EXPLICATIVOS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5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1695446" lvl="3" indent="-188529">
              <a:spcBef>
                <a:spcPts val="5"/>
              </a:spcBef>
              <a:buFont typeface="Symbol"/>
              <a:buChar char=""/>
              <a:tabLst>
                <a:tab pos="1696105" algn="l"/>
              </a:tabLst>
            </a:pPr>
            <a:r>
              <a:rPr sz="1100" spc="-10" dirty="0">
                <a:latin typeface="Tahoma"/>
                <a:cs typeface="Tahoma"/>
              </a:rPr>
              <a:t>Funciona</a:t>
            </a:r>
            <a:endParaRPr sz="1100">
              <a:latin typeface="Tahoma"/>
              <a:cs typeface="Tahoma"/>
            </a:endParaRPr>
          </a:p>
          <a:p>
            <a:pPr marL="1695446" lvl="3" indent="-188529">
              <a:spcBef>
                <a:spcPts val="291"/>
              </a:spcBef>
              <a:buFont typeface="Symbol"/>
              <a:buChar char=""/>
              <a:tabLst>
                <a:tab pos="1696105" algn="l"/>
              </a:tabLst>
            </a:pPr>
            <a:r>
              <a:rPr sz="1100" spc="-10" dirty="0">
                <a:latin typeface="Tahoma"/>
                <a:cs typeface="Tahoma"/>
              </a:rPr>
              <a:t>Emplazamiento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estructural</a:t>
            </a:r>
            <a:endParaRPr sz="1100">
              <a:latin typeface="Tahoma"/>
              <a:cs typeface="Tahoma"/>
            </a:endParaRPr>
          </a:p>
          <a:p>
            <a:pPr marL="1695446" lvl="3" indent="-188529">
              <a:spcBef>
                <a:spcPts val="285"/>
              </a:spcBef>
              <a:buFont typeface="Symbol"/>
              <a:buChar char=""/>
              <a:tabLst>
                <a:tab pos="1696105" algn="l"/>
              </a:tabLst>
            </a:pPr>
            <a:r>
              <a:rPr sz="1100" dirty="0">
                <a:latin typeface="Tahoma"/>
                <a:cs typeface="Tahoma"/>
              </a:rPr>
              <a:t>Principio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(desarrollado)</a:t>
            </a:r>
            <a:endParaRPr sz="1100">
              <a:latin typeface="Tahoma"/>
              <a:cs typeface="Tahoma"/>
            </a:endParaRPr>
          </a:p>
          <a:p>
            <a:pPr marL="1695446" lvl="3" indent="-188529">
              <a:spcBef>
                <a:spcPts val="295"/>
              </a:spcBef>
              <a:buFont typeface="Symbol"/>
              <a:buChar char=""/>
              <a:tabLst>
                <a:tab pos="1696105" algn="l"/>
              </a:tabLst>
            </a:pPr>
            <a:r>
              <a:rPr sz="1100" spc="-10" dirty="0">
                <a:latin typeface="Tahoma"/>
                <a:cs typeface="Tahoma"/>
              </a:rPr>
              <a:t>Planos</a:t>
            </a:r>
            <a:endParaRPr sz="1100">
              <a:latin typeface="Tahoma"/>
              <a:cs typeface="Tahoma"/>
            </a:endParaRPr>
          </a:p>
          <a:p>
            <a:pPr lvl="3"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1507576" lvl="2" indent="-653920">
              <a:buAutoNum type="arabicPeriod"/>
              <a:tabLst>
                <a:tab pos="1507576" algn="l"/>
                <a:tab pos="1508235" algn="l"/>
              </a:tabLst>
            </a:pPr>
            <a:r>
              <a:rPr sz="1100" b="1" dirty="0">
                <a:latin typeface="Tahoma"/>
                <a:cs typeface="Tahoma"/>
              </a:rPr>
              <a:t>ESQUEMAS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REALIZACIÓN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10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1695446" lvl="3" indent="-188529">
              <a:buFont typeface="Symbol"/>
              <a:buChar char=""/>
              <a:tabLst>
                <a:tab pos="1696105" algn="l"/>
              </a:tabLst>
            </a:pPr>
            <a:r>
              <a:rPr sz="1100" dirty="0">
                <a:latin typeface="Tahoma"/>
                <a:cs typeface="Tahoma"/>
              </a:rPr>
              <a:t>General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conexiones</a:t>
            </a:r>
            <a:endParaRPr sz="1100">
              <a:latin typeface="Tahoma"/>
              <a:cs typeface="Tahoma"/>
            </a:endParaRPr>
          </a:p>
          <a:p>
            <a:pPr marL="1695446" lvl="3" indent="-188529">
              <a:spcBef>
                <a:spcPts val="291"/>
              </a:spcBef>
              <a:buFont typeface="Symbol"/>
              <a:buChar char=""/>
              <a:tabLst>
                <a:tab pos="1696105" algn="l"/>
              </a:tabLst>
            </a:pPr>
            <a:r>
              <a:rPr sz="1100" dirty="0">
                <a:latin typeface="Tahoma"/>
                <a:cs typeface="Tahoma"/>
              </a:rPr>
              <a:t>Canalización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entubado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41081" y="7404877"/>
            <a:ext cx="1210048" cy="49036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1700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3.1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  <a:p>
            <a:pPr marL="13184"/>
            <a:r>
              <a:rPr sz="1100" i="1" spc="-26" dirty="0">
                <a:latin typeface="Tahoma"/>
                <a:cs typeface="Tahoma"/>
              </a:rPr>
              <a:t>52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8678" y="947402"/>
            <a:ext cx="7260292" cy="546901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133813" lvl="2" indent="-654579">
              <a:spcBef>
                <a:spcPts val="99"/>
              </a:spcBef>
              <a:buAutoNum type="arabicPeriod" startAt="3"/>
              <a:tabLst>
                <a:tab pos="1133813" algn="l"/>
                <a:tab pos="1134472" algn="l"/>
              </a:tabLst>
            </a:pPr>
            <a:r>
              <a:rPr sz="1100" b="1" dirty="0">
                <a:latin typeface="Tahoma"/>
                <a:cs typeface="Tahoma"/>
              </a:rPr>
              <a:t>ESQUEMAS</a:t>
            </a:r>
            <a:r>
              <a:rPr sz="1100" b="1" spc="-6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MIXTOS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16"/>
              </a:spcBef>
              <a:buFont typeface="Tahoma"/>
              <a:buAutoNum type="arabicPeriod" startAt="3"/>
            </a:pP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5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Trazo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discontinuo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85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Multifilar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redes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91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Empalme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bornes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4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MODOS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REPRESENTACIÓN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10"/>
              </a:spcBef>
              <a:buFont typeface="Tahoma"/>
              <a:buAutoNum type="arabicPeriod" startAt="4"/>
            </a:pPr>
            <a:endParaRPr sz="1100">
              <a:latin typeface="Tahoma"/>
              <a:cs typeface="Tahoma"/>
            </a:endParaRPr>
          </a:p>
          <a:p>
            <a:pPr marL="666445" indent="-187870"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Unifilar</a:t>
            </a:r>
            <a:endParaRPr sz="1100">
              <a:latin typeface="Tahoma"/>
              <a:cs typeface="Tahoma"/>
            </a:endParaRPr>
          </a:p>
          <a:p>
            <a:pPr marL="666445" indent="-187870">
              <a:spcBef>
                <a:spcPts val="29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Multifilar</a:t>
            </a:r>
            <a:endParaRPr sz="1100">
              <a:latin typeface="Tahoma"/>
              <a:cs typeface="Tahoma"/>
            </a:endParaRPr>
          </a:p>
          <a:p>
            <a:pPr marL="666445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haces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4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ELEMENTOS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ESQUEMA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16"/>
              </a:spcBef>
              <a:buFont typeface="Tahoma"/>
              <a:buAutoNum type="arabicPeriod" startAt="4"/>
            </a:pPr>
            <a:endParaRPr sz="1100">
              <a:latin typeface="Tahoma"/>
              <a:cs typeface="Tahoma"/>
            </a:endParaRPr>
          </a:p>
          <a:p>
            <a:pPr marL="666445" indent="-187870"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Símbolos</a:t>
            </a:r>
            <a:endParaRPr sz="1100">
              <a:latin typeface="Tahoma"/>
              <a:cs typeface="Tahoma"/>
            </a:endParaRPr>
          </a:p>
          <a:p>
            <a:pPr marL="666445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Marcos</a:t>
            </a:r>
            <a:endParaRPr sz="1100">
              <a:latin typeface="Tahoma"/>
              <a:cs typeface="Tahoma"/>
            </a:endParaRPr>
          </a:p>
          <a:p>
            <a:pPr marL="666445" indent="-187870">
              <a:spcBef>
                <a:spcPts val="29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Señales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bornes</a:t>
            </a:r>
            <a:endParaRPr sz="1100">
              <a:latin typeface="Tahoma"/>
              <a:cs typeface="Tahoma"/>
            </a:endParaRPr>
          </a:p>
          <a:p>
            <a:pPr marL="666445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Señales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700">
              <a:latin typeface="Tahoma"/>
              <a:cs typeface="Tahoma"/>
            </a:endParaRPr>
          </a:p>
          <a:p>
            <a:pPr marL="479234" lvl="1" indent="-466050">
              <a:buAutoNum type="arabicPeriod" startAt="4"/>
              <a:tabLst>
                <a:tab pos="479234" algn="l"/>
                <a:tab pos="479893" algn="l"/>
              </a:tabLst>
            </a:pPr>
            <a:r>
              <a:rPr sz="1100" b="1" spc="-10" dirty="0">
                <a:latin typeface="Tahoma"/>
                <a:cs typeface="Tahoma"/>
              </a:rPr>
              <a:t>ESQUEMA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EXPLICATIVO</a:t>
            </a:r>
            <a:endParaRPr sz="1100">
              <a:latin typeface="Tahoma"/>
              <a:cs typeface="Tahoma"/>
            </a:endParaRPr>
          </a:p>
          <a:p>
            <a:pPr marL="479893" marR="5933" algn="just">
              <a:lnSpc>
                <a:spcPct val="1205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finalidad 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facilidad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estudio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compresión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 funcionamiento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1133813" lvl="2" indent="-654579">
              <a:spcBef>
                <a:spcPts val="5"/>
              </a:spcBef>
              <a:buAutoNum type="arabicPeriod"/>
              <a:tabLst>
                <a:tab pos="1133813" algn="l"/>
                <a:tab pos="1134472" algn="l"/>
              </a:tabLst>
            </a:pPr>
            <a:r>
              <a:rPr sz="1100" b="1" spc="-10" dirty="0">
                <a:latin typeface="Tahoma"/>
                <a:cs typeface="Tahoma"/>
              </a:rPr>
              <a:t>FUNCIONAL</a:t>
            </a: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Representación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sencilla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representan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interesar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posición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realidad.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permite </a:t>
            </a:r>
            <a:r>
              <a:rPr sz="1100" dirty="0">
                <a:latin typeface="Tahoma"/>
                <a:cs typeface="Tahoma"/>
              </a:rPr>
              <a:t>estudiar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expresar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90266" y="5293134"/>
            <a:ext cx="7055584" cy="2003495"/>
            <a:chOff x="1598485" y="6970585"/>
            <a:chExt cx="4924425" cy="26384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1531" y="6988490"/>
              <a:ext cx="4316249" cy="239495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03247" y="6975347"/>
              <a:ext cx="4914900" cy="2628900"/>
            </a:xfrm>
            <a:custGeom>
              <a:avLst/>
              <a:gdLst/>
              <a:ahLst/>
              <a:cxnLst/>
              <a:rect l="l" t="t" r="r" b="b"/>
              <a:pathLst>
                <a:path w="4914900" h="2628900">
                  <a:moveTo>
                    <a:pt x="0" y="2628900"/>
                  </a:moveTo>
                  <a:lnTo>
                    <a:pt x="4914900" y="2628900"/>
                  </a:lnTo>
                  <a:lnTo>
                    <a:pt x="4914900" y="0"/>
                  </a:lnTo>
                  <a:lnTo>
                    <a:pt x="0" y="0"/>
                  </a:lnTo>
                  <a:lnTo>
                    <a:pt x="0" y="2628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53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9835" y="1028050"/>
            <a:ext cx="6313868" cy="191714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240875" y="3020622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3.2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27254" y="3584212"/>
            <a:ext cx="5703809" cy="202411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564040" y="5833905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3.3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54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473" y="990470"/>
            <a:ext cx="5960313" cy="210814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32833" y="3219669"/>
            <a:ext cx="6614325" cy="13924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3221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3.4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13184"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1.6.2.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EMPLAZAMIENTO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667104" algn="just"/>
            <a:r>
              <a:rPr sz="1100" spc="-10" dirty="0">
                <a:latin typeface="Tahoma"/>
                <a:cs typeface="Tahoma"/>
              </a:rPr>
              <a:t>(Estructural)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(Ubicación)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Representa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arquitectura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emplazamientos </a:t>
            </a:r>
            <a:r>
              <a:rPr sz="1100" dirty="0">
                <a:latin typeface="Tahoma"/>
                <a:cs typeface="Tahoma"/>
              </a:rPr>
              <a:t>aproximados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controlan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llamado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PLANO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UBICACIÓN.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55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0222" y="957045"/>
            <a:ext cx="6107265" cy="316824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240875" y="4263513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3.5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8199" y="4831026"/>
            <a:ext cx="6229898" cy="218925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240875" y="7165905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3.6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56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4" y="947402"/>
            <a:ext cx="6616145" cy="175184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1.6.3.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PRINCIPIO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6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Llamado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circuitos,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define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representación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explicativa.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símbolos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misma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separados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situados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manera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trazado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aproxime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línea recta.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667104" marR="8570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representación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explicativa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facilita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comprensión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dependencia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eléctrica.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1298" y="2691191"/>
            <a:ext cx="5659752" cy="199973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757284" y="4831724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3.7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57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3502" y="994078"/>
            <a:ext cx="5588808" cy="266631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272602" y="3716131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3.8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48152" y="3981143"/>
            <a:ext cx="6617965" cy="93738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1.6.4.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PLANOS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6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explicativo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intermedio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geográfico,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sitúa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trazado </a:t>
            </a:r>
            <a:r>
              <a:rPr sz="1100" dirty="0">
                <a:latin typeface="Tahoma"/>
                <a:cs typeface="Tahoma"/>
              </a:rPr>
              <a:t>aproximado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simplificado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obras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transporte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energía.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58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102481" y="953432"/>
            <a:ext cx="6236754" cy="5822433"/>
            <a:chOff x="1467421" y="1255585"/>
            <a:chExt cx="4352925" cy="76676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4291" y="1260347"/>
              <a:ext cx="4041648" cy="75003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2183" y="1260347"/>
              <a:ext cx="4343400" cy="7658100"/>
            </a:xfrm>
            <a:custGeom>
              <a:avLst/>
              <a:gdLst/>
              <a:ahLst/>
              <a:cxnLst/>
              <a:rect l="l" t="t" r="r" b="b"/>
              <a:pathLst>
                <a:path w="4343400" h="7658100">
                  <a:moveTo>
                    <a:pt x="0" y="7658100"/>
                  </a:moveTo>
                  <a:lnTo>
                    <a:pt x="4343400" y="76581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7658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725559" y="6980743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3.9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59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9446" y="957048"/>
            <a:ext cx="6767901" cy="591356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188469" y="6918831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3.10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9" y="947403"/>
            <a:ext cx="7257562" cy="161411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lvl="1" indent="-466050">
              <a:spcBef>
                <a:spcPts val="99"/>
              </a:spcBef>
              <a:buAutoNum type="arabicPeriod" startAt="7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ESQUEMAS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REALIZACIÓN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7"/>
            </a:pPr>
            <a:endParaRPr sz="1300">
              <a:latin typeface="Tahoma"/>
              <a:cs typeface="Tahoma"/>
            </a:endParaRPr>
          </a:p>
          <a:p>
            <a:pPr marL="1133813" lvl="2" indent="-655238">
              <a:spcBef>
                <a:spcPts val="820"/>
              </a:spcBef>
              <a:buAutoNum type="arabicPeriod"/>
              <a:tabLst>
                <a:tab pos="1133813" algn="l"/>
                <a:tab pos="1134472" algn="l"/>
              </a:tabLst>
            </a:pPr>
            <a:r>
              <a:rPr sz="1100" b="1" dirty="0">
                <a:latin typeface="Tahoma"/>
                <a:cs typeface="Tahoma"/>
              </a:rPr>
              <a:t>ESQUEMA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GENERAL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CONEXIONES</a:t>
            </a:r>
            <a:endParaRPr sz="1100">
              <a:latin typeface="Tahoma"/>
              <a:cs typeface="Tahoma"/>
            </a:endParaRPr>
          </a:p>
          <a:p>
            <a:pPr marL="1133813" marR="5274" algn="just">
              <a:lnSpc>
                <a:spcPct val="1206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conductores.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Osea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presentados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esquema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dados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continuación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representación </a:t>
            </a:r>
            <a:r>
              <a:rPr sz="1100" dirty="0">
                <a:latin typeface="Tahoma"/>
                <a:cs typeface="Tahoma"/>
              </a:rPr>
              <a:t>utilizada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multifilar.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representación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aparato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símbolo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distinto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 cada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trazo.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6530" y="2584145"/>
            <a:ext cx="6147825" cy="225895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673154" y="4933562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3.11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7105" y="1030532"/>
            <a:ext cx="6428360" cy="222192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948152" y="3342917"/>
            <a:ext cx="6614325" cy="180457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388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3.12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13184"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1.7.2.</a:t>
            </a:r>
            <a:r>
              <a:rPr sz="1100" b="1" dirty="0">
                <a:latin typeface="Tahoma"/>
                <a:cs typeface="Tahoma"/>
              </a:rPr>
              <a:t>	ESQUEMA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CANALIZACIONES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realización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conexiones </a:t>
            </a:r>
            <a:r>
              <a:rPr sz="1100" dirty="0">
                <a:latin typeface="Tahoma"/>
                <a:cs typeface="Tahoma"/>
              </a:rPr>
              <a:t>establecidas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 eléctrica.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667104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cableado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obtiene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trazando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canalización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junto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aparatos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canalizaciones.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5922" y="988525"/>
            <a:ext cx="5530030" cy="210908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253975" y="3212726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3.13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05712" y="3666855"/>
            <a:ext cx="5387026" cy="205694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88690" y="5814233"/>
            <a:ext cx="7255742" cy="99011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68027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3.14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13184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1.8.</a:t>
            </a:r>
            <a:r>
              <a:rPr sz="1100" b="1" dirty="0">
                <a:latin typeface="Tahoma"/>
                <a:cs typeface="Tahoma"/>
              </a:rPr>
              <a:t>	ESQUEMAS</a:t>
            </a:r>
            <a:r>
              <a:rPr sz="1100" b="1" spc="-6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MIXTOS</a:t>
            </a:r>
            <a:endParaRPr sz="1100">
              <a:latin typeface="Tahoma"/>
              <a:cs typeface="Tahoma"/>
            </a:endParaRPr>
          </a:p>
          <a:p>
            <a:pPr marL="479234" marR="5274">
              <a:lnSpc>
                <a:spcPct val="1205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Representan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tipos proceden: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20920" y="2249890"/>
            <a:ext cx="3506412" cy="5801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3.15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algn="ctr">
              <a:spcBef>
                <a:spcPts val="747"/>
              </a:spcBef>
            </a:pPr>
            <a:r>
              <a:rPr sz="1100" b="1" dirty="0">
                <a:latin typeface="Arial"/>
                <a:cs typeface="Arial"/>
              </a:rPr>
              <a:t>ALGUNOS</a:t>
            </a:r>
            <a:r>
              <a:rPr sz="1100" b="1" spc="-57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SÍMBOLOS</a:t>
            </a:r>
            <a:r>
              <a:rPr sz="1100" b="1" spc="-52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ELÉCTRICOS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43503" y="2926113"/>
            <a:ext cx="1844660" cy="60177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38500" y="3646503"/>
            <a:ext cx="2270887" cy="50919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9322" y="4217608"/>
            <a:ext cx="2489243" cy="52770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90005" y="4217608"/>
            <a:ext cx="1994669" cy="42297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0780" y="4808385"/>
            <a:ext cx="1956457" cy="57862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19767" y="5449504"/>
            <a:ext cx="838481" cy="55085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50338" y="6129970"/>
            <a:ext cx="838480" cy="44438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41602" y="6640318"/>
            <a:ext cx="838480" cy="444386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2189005" y="2748477"/>
          <a:ext cx="7995418" cy="4565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0809"/>
                <a:gridCol w="2620256"/>
                <a:gridCol w="3204353"/>
              </a:tblGrid>
              <a:tr h="173588">
                <a:tc>
                  <a:txBody>
                    <a:bodyPr/>
                    <a:lstStyle/>
                    <a:p>
                      <a:pPr marL="311150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DESIGNACION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596265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MATERIAL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71942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56235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CRUCE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CONDUCTORES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713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97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1312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7569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INTERRUPTORES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94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06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800" b="1" spc="-2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-37" baseline="-12820" dirty="0">
                          <a:latin typeface="Arial"/>
                          <a:cs typeface="Arial"/>
                        </a:rPr>
                        <a:t>2</a:t>
                      </a:r>
                      <a:endParaRPr sz="800" baseline="-1282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988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800" b="1" spc="-2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-37" baseline="-12820" dirty="0">
                          <a:latin typeface="Arial"/>
                          <a:cs typeface="Arial"/>
                        </a:rPr>
                        <a:t>3</a:t>
                      </a:r>
                      <a:endParaRPr sz="800" baseline="-1282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91350" y="2963178"/>
            <a:ext cx="1956456" cy="59303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652238" y="3682957"/>
            <a:ext cx="1938989" cy="44438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570247" y="4850993"/>
            <a:ext cx="2044408" cy="345482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3927926" y="866639"/>
            <a:ext cx="3780264" cy="1309143"/>
            <a:chOff x="2741485" y="1141285"/>
            <a:chExt cx="2638425" cy="1724025"/>
          </a:xfrm>
        </p:grpSpPr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99054" y="1146044"/>
              <a:ext cx="2047494" cy="17145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746248" y="1146047"/>
              <a:ext cx="2628900" cy="1714500"/>
            </a:xfrm>
            <a:custGeom>
              <a:avLst/>
              <a:gdLst/>
              <a:ahLst/>
              <a:cxnLst/>
              <a:rect l="l" t="t" r="r" b="b"/>
              <a:pathLst>
                <a:path w="2628900" h="1714500">
                  <a:moveTo>
                    <a:pt x="0" y="1714500"/>
                  </a:moveTo>
                  <a:lnTo>
                    <a:pt x="2628900" y="1714500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4576" y="1665285"/>
            <a:ext cx="978228" cy="5184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1349" y="2367159"/>
            <a:ext cx="909416" cy="55548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9513" y="4206615"/>
            <a:ext cx="909368" cy="444385"/>
          </a:xfrm>
          <a:prstGeom prst="rect">
            <a:avLst/>
          </a:prstGeom>
        </p:spPr>
      </p:pic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673688" y="957048"/>
          <a:ext cx="7995418" cy="5162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4495"/>
                <a:gridCol w="1086315"/>
                <a:gridCol w="2620256"/>
                <a:gridCol w="3204353"/>
              </a:tblGrid>
              <a:tr h="173588">
                <a:tc gridSpan="2">
                  <a:txBody>
                    <a:bodyPr/>
                    <a:lstStyle/>
                    <a:p>
                      <a:pPr marL="311150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DESIGNACION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96265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MATERIAL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53040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99109" marR="184785" indent="-30734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PUERTA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spc="-2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-37" baseline="-12820" dirty="0">
                          <a:latin typeface="Arial"/>
                          <a:cs typeface="Arial"/>
                        </a:rPr>
                        <a:t>0</a:t>
                      </a:r>
                      <a:endParaRPr sz="800" baseline="-1282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15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INTERRUPTOR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TOMACORRIENTE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649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04520" marR="86360" indent="-511809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PISO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537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68300" marR="86360" indent="-27559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INTEMPERIE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720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41020" marR="191770" indent="-341630">
                        <a:lnSpc>
                          <a:spcPct val="146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TOMACORRIENTE DOBLE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319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73709" marR="191770" indent="-274320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TOMACORRIENTE TRIFILAR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307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2105" marR="324485" indent="3810" algn="just">
                        <a:lnSpc>
                          <a:spcPct val="145800"/>
                        </a:lnSpc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E N C H U F 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668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HEMBRA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018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224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MACHO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3949" y="1172293"/>
            <a:ext cx="909248" cy="40735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8896" y="1956964"/>
            <a:ext cx="619357" cy="24543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64561" y="2465233"/>
            <a:ext cx="545629" cy="29248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34576" y="3041259"/>
            <a:ext cx="1048103" cy="48141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33454" y="3095133"/>
            <a:ext cx="937547" cy="27445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91790" y="3626830"/>
            <a:ext cx="768608" cy="40735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54024" y="3687261"/>
            <a:ext cx="725608" cy="29239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686408" y="4332321"/>
            <a:ext cx="623909" cy="25025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315778" y="4881872"/>
            <a:ext cx="1676963" cy="29625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542404" y="4818202"/>
            <a:ext cx="989583" cy="28456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00082" y="5360975"/>
            <a:ext cx="838480" cy="361063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691799" y="5428435"/>
            <a:ext cx="684889" cy="210143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9313" y="1472024"/>
            <a:ext cx="1420037" cy="64053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39766" y="2213824"/>
            <a:ext cx="1749832" cy="57628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78554" y="2966617"/>
            <a:ext cx="1039672" cy="554063"/>
          </a:xfrm>
          <a:prstGeom prst="rect">
            <a:avLst/>
          </a:prstGeom>
        </p:spPr>
      </p:pic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189005" y="957048"/>
          <a:ext cx="7995418" cy="5734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0809"/>
                <a:gridCol w="2620256"/>
                <a:gridCol w="3204353"/>
              </a:tblGrid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DESIGNACION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96265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MATERIAL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7416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LUZ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TECHO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52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LUZ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PARED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43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CAJA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PASO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34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52120" marR="340995" indent="-10541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LAMPARA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GENERAL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26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41300" marR="234315" indent="211454">
                        <a:lnSpc>
                          <a:spcPts val="115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LAMPARA FLUORESCENTE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68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54965" marR="347980" indent="97790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LAMPARA EMPOTRADA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00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97815" marR="290830" indent="2413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APLIQUE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INTERRUPTOR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24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7845" marR="142875" indent="-38862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VENTILADOR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PARED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66274" y="1514481"/>
            <a:ext cx="554805" cy="59439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88754" y="2324920"/>
            <a:ext cx="978229" cy="48141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20229" y="3075329"/>
            <a:ext cx="1666925" cy="32786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25842" y="3657496"/>
            <a:ext cx="2166077" cy="37032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47870" y="3700991"/>
            <a:ext cx="1867421" cy="31747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12553" y="4304236"/>
            <a:ext cx="1045459" cy="27972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26803" y="4217865"/>
            <a:ext cx="1731624" cy="37443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429322" y="4839377"/>
            <a:ext cx="2489243" cy="45546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14616" y="4851127"/>
            <a:ext cx="816743" cy="42987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727377" y="5465942"/>
            <a:ext cx="1785312" cy="49581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54195" y="5477805"/>
            <a:ext cx="902820" cy="36821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74146" y="6090109"/>
            <a:ext cx="998504" cy="528486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756599" y="6099364"/>
            <a:ext cx="1737025" cy="42637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0404" y="1472024"/>
            <a:ext cx="1283481" cy="58119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8059" y="2192413"/>
            <a:ext cx="1816711" cy="44438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7489" y="2704499"/>
            <a:ext cx="1468409" cy="37032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6225" y="2704499"/>
            <a:ext cx="1790507" cy="43049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50718" y="4053278"/>
            <a:ext cx="1537215" cy="59251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74035" y="5393376"/>
            <a:ext cx="1326636" cy="518450"/>
          </a:xfrm>
          <a:prstGeom prst="rect">
            <a:avLst/>
          </a:prstGeom>
        </p:spPr>
      </p:pic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673688" y="957048"/>
          <a:ext cx="7995418" cy="57095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4495"/>
                <a:gridCol w="1086315"/>
                <a:gridCol w="2620256"/>
                <a:gridCol w="3204353"/>
              </a:tblGrid>
              <a:tr h="51063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115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DESIGNACION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96265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MATERIAL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71990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2595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BATERÍAS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1121">
                <a:tc rowSpan="2"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328295" marR="321310" algn="ctr">
                        <a:lnSpc>
                          <a:spcPts val="1750"/>
                        </a:lnSpc>
                        <a:spcBef>
                          <a:spcPts val="145"/>
                        </a:spcBef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U T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325120" marR="317500" indent="-1270" algn="ctr">
                        <a:lnSpc>
                          <a:spcPts val="1750"/>
                        </a:lnSpc>
                        <a:spcBef>
                          <a:spcPts val="5"/>
                        </a:spcBef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O M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328295" marR="321310" indent="10160" algn="just">
                        <a:lnSpc>
                          <a:spcPct val="145700"/>
                        </a:lnSpc>
                        <a:spcBef>
                          <a:spcPts val="5"/>
                        </a:spcBef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T I C O 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Termicos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49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77165" marR="63500" indent="-106045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Termomag neticos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915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7434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BOBINAS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988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894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FUSIBLES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298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TRANSFORMADORES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674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MOTOR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39537" y="1509057"/>
            <a:ext cx="1117091" cy="59251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07044" y="2266478"/>
            <a:ext cx="1676964" cy="25922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3810" y="4095968"/>
            <a:ext cx="2064165" cy="54745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55693" y="4786977"/>
            <a:ext cx="1745857" cy="22219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78838" y="4756059"/>
            <a:ext cx="1534792" cy="46825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977600" y="5482832"/>
            <a:ext cx="2187757" cy="26836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599640" y="6053012"/>
            <a:ext cx="1048101" cy="44438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649203" y="6111547"/>
            <a:ext cx="719753" cy="379949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2172" y="2534959"/>
            <a:ext cx="768608" cy="62954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9362" y="4682246"/>
            <a:ext cx="973993" cy="584599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189005" y="1294388"/>
          <a:ext cx="7995418" cy="59641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0809"/>
                <a:gridCol w="2620256"/>
                <a:gridCol w="3204353"/>
              </a:tblGrid>
              <a:tr h="5111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DESIGNACION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MATERIAL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7242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CAJAS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GENERAL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24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53695" marR="347345">
                        <a:lnSpc>
                          <a:spcPts val="115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TABLERO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ALUMBRADO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98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DESIGNACION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MATERIAL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775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TABLERO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FUERZA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470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CUCHILLA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399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SALIDAS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ESPECIALES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8260" marR="41275" algn="ctr">
                        <a:lnSpc>
                          <a:spcPct val="95700"/>
                        </a:lnSpc>
                        <a:spcBef>
                          <a:spcPts val="96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Estos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subíndices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Designan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los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puntos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controles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se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indican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planos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9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TIERRA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82614" y="1884584"/>
            <a:ext cx="1956457" cy="55548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04877" y="1857736"/>
            <a:ext cx="1597108" cy="4721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93158" y="2769656"/>
            <a:ext cx="799469" cy="18775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54262" y="3943918"/>
            <a:ext cx="1109241" cy="62954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10949" y="4150494"/>
            <a:ext cx="1023727" cy="18270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70400" y="4756889"/>
            <a:ext cx="1676964" cy="74064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15743" y="5704100"/>
            <a:ext cx="699481" cy="62954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18882" y="6544265"/>
            <a:ext cx="1327595" cy="59251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11940" y="6531131"/>
            <a:ext cx="906543" cy="487435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8341" y="1472024"/>
            <a:ext cx="903152" cy="48690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2742" y="2152489"/>
            <a:ext cx="727297" cy="588189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673688" y="957048"/>
          <a:ext cx="7995418" cy="6417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0809"/>
                <a:gridCol w="2620256"/>
                <a:gridCol w="3204353"/>
              </a:tblGrid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DESIGNACION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96265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MATERIAL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6798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PULSADOR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2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ZUMBADOR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28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TIMBRE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CAMPANA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959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17195" marR="287020" indent="-123189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INDICADOR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LLAMADAS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89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16255" marR="57785" indent="-45212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TRANSFORMADOR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TIMBRE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74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TELÉFONO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EXTERIOR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232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TELÉFONO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INTERCOMUNICADOR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06480" y="1571118"/>
            <a:ext cx="553040" cy="29728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7569" y="2202555"/>
            <a:ext cx="1233267" cy="45579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03120" y="2929006"/>
            <a:ext cx="1537216" cy="40735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55925" y="2939339"/>
            <a:ext cx="1591325" cy="42198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68228" y="3544666"/>
            <a:ext cx="1538191" cy="79619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77396" y="3687780"/>
            <a:ext cx="1118273" cy="35913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21000" y="4448381"/>
            <a:ext cx="1078263" cy="53346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99256" y="4444005"/>
            <a:ext cx="1897017" cy="52103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509985" y="5130285"/>
            <a:ext cx="1220973" cy="51120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68081" y="5369137"/>
            <a:ext cx="551632" cy="28946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484093" y="6575268"/>
            <a:ext cx="1278083" cy="46719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861890" y="6669132"/>
            <a:ext cx="429925" cy="22547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69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1795" y="4285307"/>
            <a:ext cx="2027399" cy="62954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3893" y="5278808"/>
            <a:ext cx="2237300" cy="758795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189005" y="957048"/>
          <a:ext cx="7995418" cy="5502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0809"/>
                <a:gridCol w="2620256"/>
                <a:gridCol w="3204353"/>
              </a:tblGrid>
              <a:tr h="173588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DESIGNACION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MATERIAL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46483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5609" marR="220979" indent="-208279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CONEXIONES</a:t>
                      </a:r>
                      <a:r>
                        <a:rPr sz="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MOTORES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ESTRELLA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01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TRIÁNGULO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3588">
                <a:tc gridSpan="3"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INSTRUMENTOS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921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AMPERÍMETRO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484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VOLTIMETRO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33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VATIMETRO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86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MEDIDOR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2237" y="1208748"/>
            <a:ext cx="489115" cy="22219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94202" y="1637511"/>
            <a:ext cx="489113" cy="2592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36347" y="2523966"/>
            <a:ext cx="1257723" cy="66657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82365" y="2618862"/>
            <a:ext cx="2026331" cy="44438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06049" y="3505897"/>
            <a:ext cx="1378880" cy="6716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52239" y="3424890"/>
            <a:ext cx="1956457" cy="46753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65588" y="4322918"/>
            <a:ext cx="1816711" cy="88877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70842" y="5485379"/>
            <a:ext cx="1467341" cy="777674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70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72279" y="947403"/>
            <a:ext cx="7774334" cy="281431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SÍMBOLOS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ELECTROTÉCNICOS</a:t>
            </a: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6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representaciones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maniobra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obra.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Osea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identificar,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calificar, </a:t>
            </a:r>
            <a:r>
              <a:rPr sz="1100" dirty="0">
                <a:latin typeface="Tahoma"/>
                <a:cs typeface="Tahoma"/>
              </a:rPr>
              <a:t>instruir,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mandar,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indicar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advertir,.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usados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reproducciones </a:t>
            </a:r>
            <a:r>
              <a:rPr sz="1100" dirty="0">
                <a:latin typeface="Tahoma"/>
                <a:cs typeface="Tahoma"/>
              </a:rPr>
              <a:t>pictóricas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dibujos,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planos,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mapas,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diagramas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documentos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similares.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466050" marR="1946598" lvl="1" indent="-466050" algn="r">
              <a:spcBef>
                <a:spcPts val="5"/>
              </a:spcBef>
              <a:buAutoNum type="arabicPeriod"/>
              <a:tabLst>
                <a:tab pos="466050" algn="l"/>
                <a:tab pos="466709" algn="l"/>
              </a:tabLst>
            </a:pPr>
            <a:r>
              <a:rPr sz="1100" b="1" dirty="0">
                <a:latin typeface="Tahoma"/>
                <a:cs typeface="Tahoma"/>
              </a:rPr>
              <a:t>CÓDIGO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NACIONAL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ELECTRICIDAD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7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 marR="6592">
              <a:lnSpc>
                <a:spcPct val="114999"/>
              </a:lnSpc>
            </a:pPr>
            <a:r>
              <a:rPr sz="1100" dirty="0">
                <a:latin typeface="Arial"/>
                <a:cs typeface="Arial"/>
              </a:rPr>
              <a:t>Según</a:t>
            </a:r>
            <a:r>
              <a:rPr sz="1100" spc="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dichas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normas,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ha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establecido</a:t>
            </a:r>
            <a:r>
              <a:rPr sz="1100" spc="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símbolos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emplearán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en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planos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instalación.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principales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spc="-21" dirty="0">
                <a:latin typeface="Arial"/>
                <a:cs typeface="Arial"/>
              </a:rPr>
              <a:t>son: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600">
              <a:latin typeface="Arial"/>
              <a:cs typeface="Arial"/>
            </a:endParaRPr>
          </a:p>
          <a:p>
            <a:pPr marL="653920" marR="1926163" lvl="2" indent="-654579" algn="r">
              <a:spcBef>
                <a:spcPts val="5"/>
              </a:spcBef>
              <a:buAutoNum type="arabicPeriod"/>
              <a:tabLst>
                <a:tab pos="653920" algn="l"/>
                <a:tab pos="654579" algn="l"/>
              </a:tabLst>
            </a:pPr>
            <a:r>
              <a:rPr sz="1100" b="1" spc="-10" dirty="0">
                <a:latin typeface="Tahoma"/>
                <a:cs typeface="Tahoma"/>
              </a:rPr>
              <a:t>INSTALACIONES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INTERIORES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42"/>
              </a:spcBef>
              <a:buFont typeface="Tahoma"/>
              <a:buAutoNum type="arabicPeriod"/>
            </a:pPr>
            <a:endParaRPr sz="1900">
              <a:latin typeface="Tahoma"/>
              <a:cs typeface="Tahoma"/>
            </a:endParaRPr>
          </a:p>
          <a:p>
            <a:pPr marL="1695446" lvl="3" indent="-188529">
              <a:buFont typeface="Symbol"/>
              <a:buChar char=""/>
              <a:tabLst>
                <a:tab pos="1696105" algn="l"/>
              </a:tabLst>
            </a:pPr>
            <a:r>
              <a:rPr sz="1100" dirty="0">
                <a:latin typeface="Tahoma"/>
                <a:cs typeface="Tahoma"/>
              </a:rPr>
              <a:t>Salidas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alumbrado: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7312" y="3992520"/>
            <a:ext cx="982503" cy="36487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8152" y="4446165"/>
            <a:ext cx="913815" cy="40908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87739" y="5501002"/>
            <a:ext cx="1458609" cy="31072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35777" y="5874217"/>
            <a:ext cx="1187849" cy="222192"/>
          </a:xfrm>
          <a:prstGeom prst="rect">
            <a:avLst/>
          </a:prstGeom>
        </p:spPr>
      </p:pic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931347" y="3350249"/>
          <a:ext cx="7154753" cy="39341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2550"/>
                <a:gridCol w="3932202"/>
              </a:tblGrid>
              <a:tr h="173588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SIMBOLOS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DESCRIPCIÓN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464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3365" marR="86360" indent="-15938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lámpara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incandescente,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vapor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mercurio,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similar,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techo.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(adosado)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27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74320" marR="86360" indent="-18034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lámpara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incandescente,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vapor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mercurio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similar,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pared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(braquete)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20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34010" marR="86360" indent="-240029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lámpara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incandescente,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vapor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mercurio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similar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empotrado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(techo)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29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27025" marR="86360" indent="-233679">
                        <a:lnSpc>
                          <a:spcPts val="115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lámpara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incandescente,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vapor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mercurio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similar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empotrado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(pared)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2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artefacto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fluorescente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techo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93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artefacto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fluorescente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empotrado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32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49350" marR="251460" indent="-88963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artefactos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fluorescentes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sin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pantalla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35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artefactos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fluorescentes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hilera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57280" y="3529042"/>
            <a:ext cx="779783" cy="38113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01284" y="4948606"/>
            <a:ext cx="989875" cy="46290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40146" y="6399610"/>
            <a:ext cx="1187849" cy="10646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96474" y="6922688"/>
            <a:ext cx="1388735" cy="148129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71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5019" y="1109225"/>
            <a:ext cx="1397469" cy="148129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446664" y="957049"/>
          <a:ext cx="7154753" cy="14128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2550"/>
                <a:gridCol w="3932202"/>
              </a:tblGrid>
              <a:tr h="4976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36955" marR="73025" indent="-95758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artefactos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fluorescentes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hilera, empotrados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4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Caja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paso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empalme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(unión)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techo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27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8745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Caja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paso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empalme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(unión)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pared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5267" y="1526949"/>
            <a:ext cx="702093" cy="30444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70585" y="1994937"/>
            <a:ext cx="823389" cy="26716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851049" y="2761397"/>
            <a:ext cx="4442606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200395" indent="-187870">
              <a:spcBef>
                <a:spcPts val="99"/>
              </a:spcBef>
              <a:buFont typeface="Symbol"/>
              <a:buChar char=""/>
              <a:tabLst>
                <a:tab pos="201054" algn="l"/>
              </a:tabLst>
            </a:pPr>
            <a:r>
              <a:rPr sz="1100" dirty="0">
                <a:latin typeface="Tahoma"/>
                <a:cs typeface="Tahoma"/>
              </a:rPr>
              <a:t>Salidas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tomacorriente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tomas</a:t>
            </a:r>
            <a:r>
              <a:rPr sz="1100" spc="-10" dirty="0">
                <a:latin typeface="Tahoma"/>
                <a:cs typeface="Tahoma"/>
              </a:rPr>
              <a:t> especiales: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04854" y="4189833"/>
            <a:ext cx="915268" cy="28885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08958" y="4554369"/>
            <a:ext cx="945835" cy="27407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17488" y="5823875"/>
            <a:ext cx="698733" cy="37032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73816" y="6266525"/>
            <a:ext cx="698735" cy="33328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52870" y="6704546"/>
            <a:ext cx="959279" cy="378422"/>
          </a:xfrm>
          <a:prstGeom prst="rect">
            <a:avLst/>
          </a:prstGeom>
        </p:spPr>
      </p:pic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2446664" y="3078295"/>
          <a:ext cx="7154753" cy="4348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2550"/>
                <a:gridCol w="3932202"/>
              </a:tblGrid>
              <a:tr h="173106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SIMBOLOS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DESCRIPCIÓN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446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90" dirty="0">
                          <a:latin typeface="Symbol"/>
                          <a:cs typeface="Symbol"/>
                        </a:rPr>
                        <a:t>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ó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bipolar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simple.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65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Symbol"/>
                          <a:cs typeface="Symbol"/>
                        </a:rPr>
                        <a:t>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T="482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5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reloj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pared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4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ventilador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pared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56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-10" dirty="0">
                          <a:latin typeface="Symbol"/>
                          <a:cs typeface="Symbol"/>
                        </a:rPr>
                        <a:t>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piso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79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800" spc="-10" dirty="0">
                          <a:latin typeface="Symbol"/>
                          <a:cs typeface="Symbol"/>
                        </a:rPr>
                        <a:t>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piso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1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teléfono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privado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piso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78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teléfono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público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piso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07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Caja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unión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ductos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bajo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piso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8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indicar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los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91285" y="3331040"/>
            <a:ext cx="698733" cy="25883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11112" y="3751577"/>
            <a:ext cx="712421" cy="28673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42132" y="4966351"/>
            <a:ext cx="608132" cy="32403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82545" y="5420843"/>
            <a:ext cx="600603" cy="317837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72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6206" y="1467394"/>
            <a:ext cx="1041647" cy="3817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1808" y="2779142"/>
            <a:ext cx="1043960" cy="336182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931347" y="957048"/>
          <a:ext cx="7154753" cy="2630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2550"/>
                <a:gridCol w="3932202"/>
              </a:tblGrid>
              <a:tr h="5062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62230" algn="ctr">
                        <a:lnSpc>
                          <a:spcPct val="957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diferentes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usos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este,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deberá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colocarse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una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letra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numero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inferior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derecha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símbolo,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cual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debe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detallado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la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leyenda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plano.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3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Ejemplo: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-10" dirty="0">
                          <a:latin typeface="Symbol"/>
                          <a:cs typeface="Symbol"/>
                        </a:rPr>
                        <a:t>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puesta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tierra.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1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800" spc="-20" dirty="0">
                          <a:latin typeface="Symbol"/>
                          <a:cs typeface="Symbol"/>
                        </a:rPr>
                        <a:t>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cocina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75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-10" dirty="0">
                          <a:latin typeface="Symbol"/>
                          <a:cs typeface="Symbol"/>
                        </a:rPr>
                        <a:t>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agua.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82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-20" dirty="0">
                          <a:latin typeface="Symbol"/>
                          <a:cs typeface="Symbol"/>
                        </a:rPr>
                        <a:t>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interruptor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5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Tomacorriente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piso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08926" y="2030646"/>
            <a:ext cx="910875" cy="26881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82723" y="2406289"/>
            <a:ext cx="1021404" cy="31036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91280" y="3224106"/>
            <a:ext cx="521555" cy="27774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335733" y="3711854"/>
            <a:ext cx="5712702" cy="124935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Toda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construcción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moderna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requiere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diversos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indiquen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estructurales,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spc="-10" dirty="0">
                <a:latin typeface="Tahoma"/>
                <a:cs typeface="Tahoma"/>
              </a:rPr>
              <a:t>características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 </a:t>
            </a:r>
            <a:r>
              <a:rPr sz="1100" spc="-10" dirty="0">
                <a:latin typeface="Tahoma"/>
                <a:cs typeface="Tahoma"/>
              </a:rPr>
              <a:t>instalaciones.</a:t>
            </a:r>
            <a:endParaRPr sz="1100">
              <a:latin typeface="Tahoma"/>
              <a:cs typeface="Tahoma"/>
            </a:endParaRPr>
          </a:p>
          <a:p>
            <a:pPr marL="13184" marR="5933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Sobre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básico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escala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determinada, </a:t>
            </a:r>
            <a:r>
              <a:rPr sz="1100" dirty="0">
                <a:latin typeface="Tahoma"/>
                <a:cs typeface="Tahoma"/>
              </a:rPr>
              <a:t>generalmente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1/50,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trazan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contará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construcción.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200395" indent="-187870">
              <a:buFont typeface="Symbol"/>
              <a:buChar char=""/>
              <a:tabLst>
                <a:tab pos="201054" algn="l"/>
              </a:tabLst>
            </a:pPr>
            <a:r>
              <a:rPr sz="1100" dirty="0">
                <a:latin typeface="Tahoma"/>
                <a:cs typeface="Tahoma"/>
              </a:rPr>
              <a:t>Salidas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interruptores: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931347" y="5131263"/>
          <a:ext cx="7154753" cy="22166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2550"/>
                <a:gridCol w="3932202"/>
              </a:tblGrid>
              <a:tr h="173588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DESCRIPCIÓN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baseline="-128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spc="120" baseline="-128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0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unipolar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(una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vía)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7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25" dirty="0"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bipolar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11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7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25" dirty="0"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vías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7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25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vías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73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446664" y="957049"/>
          <a:ext cx="7154753" cy="3744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2550"/>
                <a:gridCol w="3932202"/>
              </a:tblGrid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7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25" dirty="0">
                          <a:latin typeface="Arial"/>
                          <a:cs typeface="Arial"/>
                        </a:rPr>
                        <a:t>c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conmutador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11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7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25" dirty="0"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lámpara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piloto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7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25" dirty="0">
                          <a:latin typeface="Arial"/>
                          <a:cs typeface="Arial"/>
                        </a:rPr>
                        <a:t>p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puerta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7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25" dirty="0">
                          <a:latin typeface="Arial"/>
                          <a:cs typeface="Arial"/>
                        </a:rPr>
                        <a:t>t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tiempo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98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5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2/PE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Ejemplo: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22860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bipolar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explosión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11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5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2/PA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vías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agua.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7" baseline="8333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b="1" spc="-25" dirty="0">
                          <a:latin typeface="Arial"/>
                          <a:cs typeface="Arial"/>
                        </a:rPr>
                        <a:t>T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unipolar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tirador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74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35731" y="921128"/>
            <a:ext cx="5707242" cy="2181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00395" marR="5274" indent="-187870">
              <a:lnSpc>
                <a:spcPct val="120900"/>
              </a:lnSpc>
              <a:spcBef>
                <a:spcPts val="104"/>
              </a:spcBef>
              <a:buFont typeface="Symbol"/>
              <a:buChar char=""/>
              <a:tabLst>
                <a:tab pos="201054" algn="l"/>
                <a:tab pos="800261" algn="l"/>
                <a:tab pos="1240602" algn="l"/>
                <a:tab pos="1506257" algn="l"/>
                <a:tab pos="2146334" algn="l"/>
                <a:tab pos="2458792" algn="l"/>
                <a:tab pos="3379026" algn="l"/>
                <a:tab pos="3691484" algn="l"/>
              </a:tabLst>
            </a:pPr>
            <a:r>
              <a:rPr sz="1100" spc="-10" dirty="0">
                <a:latin typeface="Tahoma"/>
                <a:cs typeface="Tahoma"/>
              </a:rPr>
              <a:t>Salidas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1" dirty="0">
                <a:latin typeface="Tahoma"/>
                <a:cs typeface="Tahoma"/>
              </a:rPr>
              <a:t>para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el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sistema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de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señalización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en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locales residenciales: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931347" y="1418792"/>
          <a:ext cx="7154753" cy="11230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2550"/>
                <a:gridCol w="3932202"/>
              </a:tblGrid>
              <a:tr h="173588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SÍMBOLOS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DESCRIPCIÓN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5024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Pulsador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6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Zumbador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0984" y="1665500"/>
            <a:ext cx="899168" cy="34536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02820" y="2146404"/>
            <a:ext cx="788988" cy="279424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75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70808" y="1044032"/>
            <a:ext cx="7391304" cy="89790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73" dirty="0">
                <a:latin typeface="Tahoma"/>
                <a:cs typeface="Tahoma"/>
              </a:rPr>
              <a:t> </a:t>
            </a:r>
            <a:r>
              <a:rPr sz="1500" b="1" spc="-26" dirty="0">
                <a:latin typeface="Tahoma"/>
                <a:cs typeface="Tahoma"/>
              </a:rPr>
              <a:t>IV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2000">
              <a:latin typeface="Tahoma"/>
              <a:cs typeface="Tahoma"/>
            </a:endParaRPr>
          </a:p>
          <a:p>
            <a:pPr marL="1990104" marR="282794" indent="-1977581">
              <a:lnSpc>
                <a:spcPct val="120600"/>
              </a:lnSpc>
            </a:pPr>
            <a:r>
              <a:rPr sz="1700" b="1" dirty="0">
                <a:latin typeface="Tahoma"/>
                <a:cs typeface="Tahoma"/>
              </a:rPr>
              <a:t>CÁLCULO</a:t>
            </a:r>
            <a:r>
              <a:rPr sz="1700" b="1" spc="-3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ELÉCTRICO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UNA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INSTALACIÓN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spc="-26" dirty="0">
                <a:latin typeface="Tahoma"/>
                <a:cs typeface="Tahoma"/>
              </a:rPr>
              <a:t>DE </a:t>
            </a:r>
            <a:r>
              <a:rPr sz="1700" b="1" spc="-10" dirty="0">
                <a:latin typeface="Tahoma"/>
                <a:cs typeface="Tahoma"/>
              </a:rPr>
              <a:t>INTERIOR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596" y="2378926"/>
            <a:ext cx="7391304" cy="141521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1.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DIMENSIONAMIENTO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UNA</a:t>
            </a:r>
            <a:r>
              <a:rPr sz="1100" b="1" spc="-10" dirty="0">
                <a:latin typeface="Tahoma"/>
                <a:cs typeface="Tahoma"/>
              </a:rPr>
              <a:t> INSTALACIÓN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5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Ejemplo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práctico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aplicación.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762687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Según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arquitectura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área: </a:t>
            </a:r>
            <a:r>
              <a:rPr sz="1100" dirty="0">
                <a:latin typeface="Tahoma"/>
                <a:cs typeface="Tahoma"/>
              </a:rPr>
              <a:t>At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20.00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8.00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160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m2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construcción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habitación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distribuida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manera: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04006" y="3725160"/>
            <a:ext cx="1198220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5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Area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techada </a:t>
            </a:r>
            <a:r>
              <a:rPr sz="1100" dirty="0">
                <a:latin typeface="Tahoma"/>
                <a:cs typeface="Tahoma"/>
              </a:rPr>
              <a:t>Area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techada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6882" y="3725160"/>
            <a:ext cx="849764" cy="426283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13184">
              <a:spcBef>
                <a:spcPts val="384"/>
              </a:spcBef>
            </a:pPr>
            <a:r>
              <a:rPr sz="1100" dirty="0">
                <a:latin typeface="Tahoma"/>
                <a:cs typeface="Tahoma"/>
              </a:rPr>
              <a:t>1°</a:t>
            </a:r>
            <a:r>
              <a:rPr sz="1100" spc="-10" dirty="0">
                <a:latin typeface="Tahoma"/>
                <a:cs typeface="Tahoma"/>
              </a:rPr>
              <a:t> planta</a:t>
            </a:r>
            <a:endParaRPr sz="1100">
              <a:latin typeface="Tahoma"/>
              <a:cs typeface="Tahoma"/>
            </a:endParaRPr>
          </a:p>
          <a:p>
            <a:pPr marL="13843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2°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planta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12138" y="3725160"/>
            <a:ext cx="1708625" cy="841781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13184">
              <a:spcBef>
                <a:spcPts val="384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94,65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m2</a:t>
            </a:r>
            <a:endParaRPr sz="1100">
              <a:latin typeface="Tahoma"/>
              <a:cs typeface="Tahoma"/>
            </a:endParaRPr>
          </a:p>
          <a:p>
            <a:pPr marL="466709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81,88</a:t>
            </a:r>
            <a:r>
              <a:rPr sz="1100" spc="-26" dirty="0">
                <a:latin typeface="Tahoma"/>
                <a:cs typeface="Tahoma"/>
              </a:rPr>
              <a:t> m2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176.53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36" dirty="0">
                <a:latin typeface="Tahoma"/>
                <a:cs typeface="Tahoma"/>
              </a:rPr>
              <a:t>m2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65.35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04005" y="4031835"/>
            <a:ext cx="2493792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TOTAL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AREA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TECHADA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AREA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TECHADA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04006" y="4493595"/>
            <a:ext cx="7063772" cy="292205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156229">
              <a:lnSpc>
                <a:spcPct val="1205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Esta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conformada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jardín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patio,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hall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entrada,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jardín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cochera.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65919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Además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artefactos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electrodomésticos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consumen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son: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cocina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eléctrica, </a:t>
            </a:r>
            <a:r>
              <a:rPr sz="1100" dirty="0">
                <a:latin typeface="Tahoma"/>
                <a:cs typeface="Tahoma"/>
              </a:rPr>
              <a:t>estufa,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waflera,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calentador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(therma),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lavadora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ropa,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secadores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otros.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Calculo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C.I.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)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C.I.1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Area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(m2)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unitaria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(w/m2)</a:t>
            </a:r>
            <a:endParaRPr sz="1100">
              <a:latin typeface="Tahoma"/>
              <a:cs typeface="Tahoma"/>
            </a:endParaRPr>
          </a:p>
          <a:p>
            <a:pPr marL="13184" marR="3129851">
              <a:lnSpc>
                <a:spcPts val="1661"/>
              </a:lnSpc>
              <a:spcBef>
                <a:spcPts val="93"/>
              </a:spcBef>
            </a:pPr>
            <a:r>
              <a:rPr sz="1100" dirty="0">
                <a:latin typeface="Tahoma"/>
                <a:cs typeface="Tahoma"/>
              </a:rPr>
              <a:t>C.I.1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176.53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m2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w/m2 </a:t>
            </a:r>
            <a:r>
              <a:rPr sz="1100" dirty="0">
                <a:latin typeface="Tahoma"/>
                <a:cs typeface="Tahoma"/>
              </a:rPr>
              <a:t>C.I1I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413.25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200">
              <a:latin typeface="Tahoma"/>
              <a:cs typeface="Tahoma"/>
            </a:endParaRPr>
          </a:p>
          <a:p>
            <a:pPr marL="13184" marR="5274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Dentro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alumbrado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tomacorrientes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tomacorrientes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pondrá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1500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cocina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reserva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representará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pequeñas.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C.12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w.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76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90" y="920550"/>
            <a:ext cx="6980980" cy="311698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Aquí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cocina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calentador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-26" dirty="0">
                <a:latin typeface="Tahoma"/>
                <a:cs typeface="Tahoma"/>
              </a:rPr>
              <a:t> que </a:t>
            </a:r>
            <a:r>
              <a:rPr sz="1100" dirty="0">
                <a:latin typeface="Tahoma"/>
                <a:cs typeface="Tahoma"/>
              </a:rPr>
              <a:t>consumen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cantidades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apreciables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1,0</a:t>
            </a:r>
            <a:r>
              <a:rPr sz="1100" spc="-26" dirty="0">
                <a:latin typeface="Tahoma"/>
                <a:cs typeface="Tahoma"/>
              </a:rPr>
              <a:t> kw.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libres,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considerará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unitaria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w/m2.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C.I.3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Area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libre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(m2)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unitaria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(w/m2)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C.I.3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65,35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-21" dirty="0">
                <a:latin typeface="Tahoma"/>
                <a:cs typeface="Tahoma"/>
              </a:rPr>
              <a:t> w/m2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C.I.3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326,75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 marR="1471979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cocina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tenemos: </a:t>
            </a:r>
            <a:r>
              <a:rPr sz="1100" dirty="0">
                <a:latin typeface="Tahoma"/>
                <a:cs typeface="Tahoma"/>
              </a:rPr>
              <a:t>Cocina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8000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13184" marR="2602496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Cocina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hornillas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 </a:t>
            </a:r>
            <a:r>
              <a:rPr sz="1100" dirty="0">
                <a:latin typeface="Tahoma"/>
                <a:cs typeface="Tahoma"/>
              </a:rPr>
              <a:t>Cocina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hornillas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3500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nuestro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consideramos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8000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w.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C.I.4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calentador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(therma)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tenemos: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776379" y="3430678"/>
          <a:ext cx="4126901" cy="8525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3451"/>
                <a:gridCol w="2063451"/>
              </a:tblGrid>
              <a:tr h="173588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VOLUMEN</a:t>
                      </a:r>
                      <a:r>
                        <a:rPr sz="8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(Litros)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(watts)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</a:tr>
              <a:tr h="142246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35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750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68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65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68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95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1200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01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130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1788668" y="4421824"/>
            <a:ext cx="7171130" cy="3373243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13184">
              <a:spcBef>
                <a:spcPts val="384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nuestro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consideramos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litros.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C.I.5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w.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CARGA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(C.I.t)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C.I.t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C.I.1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C.I.2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C.I.3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C.I.4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0" dirty="0">
                <a:latin typeface="Tahoma"/>
                <a:cs typeface="Tahoma"/>
              </a:rPr>
              <a:t> C.I.5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C.I.t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413,25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326,75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C.I.t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440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CALCULO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MAXIMA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DEMANDA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M.D.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)</a:t>
            </a:r>
            <a:endParaRPr sz="1100">
              <a:latin typeface="Tahoma"/>
              <a:cs typeface="Tahoma"/>
            </a:endParaRPr>
          </a:p>
          <a:p>
            <a:pPr marL="13184" marR="5274">
              <a:lnSpc>
                <a:spcPts val="3312"/>
              </a:lnSpc>
              <a:spcBef>
                <a:spcPts val="431"/>
              </a:spcBef>
            </a:pPr>
            <a:r>
              <a:rPr sz="1100" dirty="0">
                <a:latin typeface="Tahoma"/>
                <a:cs typeface="Tahoma"/>
              </a:rPr>
              <a:t>Aplicaremos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3-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C.N.E.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C.I.I;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C.1.2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C.1.3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C.1.4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utilizará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3-</a:t>
            </a:r>
            <a:r>
              <a:rPr sz="1100" dirty="0">
                <a:latin typeface="Tahoma"/>
                <a:cs typeface="Tahoma"/>
              </a:rPr>
              <a:t>VI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C.N.E.</a:t>
            </a:r>
            <a:endParaRPr sz="1100">
              <a:latin typeface="Tahoma"/>
              <a:cs typeface="Tahoma"/>
            </a:endParaRPr>
          </a:p>
          <a:p>
            <a:pPr marL="13184">
              <a:lnSpc>
                <a:spcPts val="122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C.1.5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utilizará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3-</a:t>
            </a:r>
            <a:r>
              <a:rPr sz="1100" dirty="0">
                <a:latin typeface="Tahoma"/>
                <a:cs typeface="Tahoma"/>
              </a:rPr>
              <a:t>VII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C.N.E.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M.D.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C.I.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Demanda.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88670" y="6880443"/>
            <a:ext cx="2477415" cy="634032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R="58668" algn="r">
              <a:spcBef>
                <a:spcPts val="384"/>
              </a:spcBef>
            </a:pPr>
            <a:r>
              <a:rPr sz="1100" dirty="0">
                <a:latin typeface="Tahoma"/>
                <a:cs typeface="Tahoma"/>
              </a:rPr>
              <a:t>M.D.1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2 000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1,00</a:t>
            </a:r>
            <a:endParaRPr sz="1100">
              <a:latin typeface="Tahoma"/>
              <a:cs typeface="Tahoma"/>
            </a:endParaRPr>
          </a:p>
          <a:p>
            <a:pPr marR="5274" algn="r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2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413,25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0,35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  <a:p>
            <a:pPr marR="58668" algn="r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M.D.2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1 500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1,00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2406" y="6880443"/>
            <a:ext cx="1070848" cy="634032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50099">
              <a:spcBef>
                <a:spcPts val="384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844,64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50099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03947" y="4628041"/>
            <a:ext cx="7150204" cy="299626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2665779" algn="r">
              <a:spcBef>
                <a:spcPts val="99"/>
              </a:spcBef>
              <a:tabLst>
                <a:tab pos="1235988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trifásico</a:t>
            </a:r>
            <a:r>
              <a:rPr sz="1100" dirty="0">
                <a:latin typeface="Tahoma"/>
                <a:cs typeface="Tahoma"/>
              </a:rPr>
              <a:t>	K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26" dirty="0">
                <a:latin typeface="Symbol"/>
                <a:cs typeface="Symbol"/>
              </a:rPr>
              <a:t></a:t>
            </a:r>
            <a:r>
              <a:rPr sz="1100" spc="-26" dirty="0">
                <a:latin typeface="Tahoma"/>
                <a:cs typeface="Tahoma"/>
              </a:rPr>
              <a:t>3</a:t>
            </a:r>
            <a:endParaRPr sz="1100">
              <a:latin typeface="Tahoma"/>
              <a:cs typeface="Tahoma"/>
            </a:endParaRPr>
          </a:p>
          <a:p>
            <a:pPr marL="13184" marR="1692150">
              <a:lnSpc>
                <a:spcPct val="242700"/>
              </a:lnSpc>
              <a:spcBef>
                <a:spcPts val="10"/>
              </a:spcBef>
              <a:tabLst>
                <a:tab pos="740274" algn="l"/>
              </a:tabLst>
            </a:pPr>
            <a:r>
              <a:rPr sz="1100" dirty="0">
                <a:latin typeface="Tahoma"/>
                <a:cs typeface="Tahoma"/>
              </a:rPr>
              <a:t>Cos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spc="410" dirty="0">
                <a:latin typeface="Times New Roman"/>
                <a:cs typeface="Times New Roman"/>
              </a:rPr>
              <a:t> 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Factor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estimado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spc="31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0,9)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12271,39w</a:t>
            </a:r>
            <a:endParaRPr sz="1100">
              <a:latin typeface="Tahoma"/>
              <a:cs typeface="Tahoma"/>
            </a:endParaRPr>
          </a:p>
          <a:p>
            <a:pPr marL="13184" marR="3937362" indent="226102">
              <a:lnSpc>
                <a:spcPts val="1671"/>
              </a:lnSpc>
              <a:spcBef>
                <a:spcPts val="93"/>
              </a:spcBef>
              <a:tabLst>
                <a:tab pos="398153" algn="l"/>
              </a:tabLst>
            </a:pPr>
            <a:r>
              <a:rPr sz="1100" dirty="0">
                <a:latin typeface="Symbol"/>
                <a:cs typeface="Symbol"/>
              </a:rPr>
              <a:t>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220v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0,9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6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35,78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200">
              <a:latin typeface="Tahoma"/>
              <a:cs typeface="Tahoma"/>
            </a:endParaRPr>
          </a:p>
          <a:p>
            <a:pPr marL="13184" marR="5274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vista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mayores,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deberá considerarse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asegurar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eficiente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futuro.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13184" marR="288068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podrá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aumentarse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reserva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12%,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casos </a:t>
            </a:r>
            <a:r>
              <a:rPr sz="1100" dirty="0">
                <a:latin typeface="Tahoma"/>
                <a:cs typeface="Tahoma"/>
              </a:rPr>
              <a:t>podemos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considerar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25%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más.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2573491">
              <a:lnSpc>
                <a:spcPct val="120900"/>
              </a:lnSpc>
              <a:tabLst>
                <a:tab pos="1198414" algn="l"/>
                <a:tab pos="1690831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nuestro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añadiremos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%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diseño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1,25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35,78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1" dirty="0">
                <a:latin typeface="Tahoma"/>
                <a:cs typeface="Tahoma"/>
              </a:rPr>
              <a:t> 1,25 </a:t>
            </a:r>
            <a:r>
              <a:rPr sz="1100" dirty="0">
                <a:latin typeface="Tahoma"/>
                <a:cs typeface="Tahoma"/>
              </a:rPr>
              <a:t>Id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44,78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dirty="0">
                <a:latin typeface="Symbol"/>
                <a:cs typeface="Symbol"/>
              </a:rPr>
              <a:t></a:t>
            </a:r>
            <a:r>
              <a:rPr sz="1100" spc="4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45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000">
              <a:latin typeface="Tahoma"/>
              <a:cs typeface="Tahoma"/>
            </a:endParaRPr>
          </a:p>
          <a:p>
            <a:pPr marR="2658527" algn="r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77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4007" y="920549"/>
            <a:ext cx="2511988" cy="634698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M.D.3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326,75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1,00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  <a:tabLst>
                <a:tab pos="723135" algn="l"/>
              </a:tabLst>
            </a:pPr>
            <a:r>
              <a:rPr sz="1100" dirty="0">
                <a:latin typeface="Tahoma"/>
                <a:cs typeface="Tahoma"/>
              </a:rPr>
              <a:t>M.D.4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8000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0,80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  <a:tabLst>
                <a:tab pos="723135" algn="l"/>
              </a:tabLst>
            </a:pPr>
            <a:r>
              <a:rPr sz="1100" dirty="0">
                <a:latin typeface="Tahoma"/>
                <a:cs typeface="Tahoma"/>
              </a:rPr>
              <a:t>M.D.5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1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1,00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92629" y="920549"/>
            <a:ext cx="1440231" cy="634698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  <a:tabLst>
                <a:tab pos="345417" algn="l"/>
              </a:tabLst>
            </a:pP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326,75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115359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400,00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25709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7597" y="1561906"/>
            <a:ext cx="6513337" cy="248511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demanda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M.D.t.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M.D.t.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M.D.1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M.D.2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M.D.3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M.D.4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M.D.5</a:t>
            </a:r>
            <a:endParaRPr sz="1100">
              <a:latin typeface="Tahoma"/>
              <a:cs typeface="Tahoma"/>
            </a:endParaRPr>
          </a:p>
          <a:p>
            <a:pPr marL="386947">
              <a:spcBef>
                <a:spcPts val="291"/>
              </a:spcBef>
            </a:pPr>
            <a:r>
              <a:rPr sz="1100" dirty="0">
                <a:latin typeface="Tahoma"/>
                <a:cs typeface="Tahoma"/>
              </a:rPr>
              <a:t>M.D.t.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844,64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326,75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386947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M.D.t.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12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271,39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 indent="-374422"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CÁLCULO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SECCIÓN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CONDUCTOR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ALIMENTADOR</a:t>
            </a:r>
            <a:endParaRPr sz="1100">
              <a:latin typeface="Tahoma"/>
              <a:cs typeface="Tahoma"/>
            </a:endParaRPr>
          </a:p>
          <a:p>
            <a:pPr marL="386947" marR="2537895" lvl="1" indent="187211">
              <a:lnSpc>
                <a:spcPts val="3312"/>
              </a:lnSpc>
              <a:spcBef>
                <a:spcPts val="322"/>
              </a:spcBef>
              <a:buFont typeface="Symbol"/>
              <a:buChar char=""/>
              <a:tabLst>
                <a:tab pos="574158" algn="l"/>
                <a:tab pos="1253786" algn="l"/>
              </a:tabLst>
            </a:pP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M.D.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t.</a:t>
            </a:r>
            <a:r>
              <a:rPr sz="1100" dirty="0">
                <a:latin typeface="Tahoma"/>
                <a:cs typeface="Tahoma"/>
              </a:rPr>
              <a:t>	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797624">
              <a:lnSpc>
                <a:spcPts val="1220"/>
              </a:lnSpc>
            </a:pPr>
            <a:r>
              <a:rPr sz="1100" dirty="0">
                <a:latin typeface="Tahoma"/>
                <a:cs typeface="Tahoma"/>
              </a:rPr>
              <a:t>K.V.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Symbol"/>
                <a:cs typeface="Symbol"/>
              </a:rPr>
              <a:t></a:t>
            </a:r>
            <a:endParaRPr sz="1100">
              <a:latin typeface="Symbol"/>
              <a:cs typeface="Symbol"/>
            </a:endParaRPr>
          </a:p>
          <a:p>
            <a:pPr>
              <a:spcBef>
                <a:spcPts val="47"/>
              </a:spcBef>
            </a:pPr>
            <a:endParaRPr sz="1600">
              <a:latin typeface="Symbol"/>
              <a:cs typeface="Symbol"/>
            </a:endParaRPr>
          </a:p>
          <a:p>
            <a:pPr marL="386947">
              <a:spcBef>
                <a:spcPts val="5"/>
              </a:spcBef>
            </a:pP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4005" y="3859045"/>
            <a:ext cx="110997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5" dirty="0">
                <a:latin typeface="Tahoma"/>
                <a:cs typeface="Tahoma"/>
              </a:rPr>
              <a:t>I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67410" y="3859045"/>
            <a:ext cx="5872829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transmitir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alimentador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Amperios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04005" y="4012954"/>
            <a:ext cx="4677338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M.D.t.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demanda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hallada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watts.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04005" y="4139439"/>
            <a:ext cx="156488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spc="-52" dirty="0">
                <a:latin typeface="Tahoma"/>
                <a:cs typeface="Tahoma"/>
              </a:rPr>
              <a:t>V K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84647" y="4139438"/>
            <a:ext cx="5754554" cy="62879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4502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voltios.</a:t>
            </a:r>
            <a:endParaRPr sz="1100">
              <a:latin typeface="Tahoma"/>
              <a:cs typeface="Tahoma"/>
            </a:endParaRPr>
          </a:p>
          <a:p>
            <a:pPr marL="245220" marR="5274" indent="-232694">
              <a:lnSpc>
                <a:spcPct val="120500"/>
              </a:lnSpc>
              <a:spcBef>
                <a:spcPts val="5"/>
              </a:spcBef>
              <a:tabLst>
                <a:tab pos="255108" algn="l"/>
                <a:tab pos="1481867" algn="l"/>
              </a:tabLst>
            </a:pP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	Factor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suministro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monofásico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trifásico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monofásico</a:t>
            </a:r>
            <a:r>
              <a:rPr sz="1100" dirty="0">
                <a:latin typeface="Tahoma"/>
                <a:cs typeface="Tahoma"/>
              </a:rPr>
              <a:t>	K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1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78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9" y="920549"/>
            <a:ext cx="7056493" cy="28905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367830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75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%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26" dirty="0">
                <a:latin typeface="Tahoma"/>
                <a:cs typeface="Tahoma"/>
              </a:rPr>
              <a:t> es: </a:t>
            </a:r>
            <a:r>
              <a:rPr sz="1100" dirty="0">
                <a:latin typeface="Tahoma"/>
                <a:cs typeface="Tahoma"/>
              </a:rPr>
              <a:t>Icond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1,25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Idiseño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1,25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45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  <a:tabLst>
                <a:tab pos="269610" algn="l"/>
                <a:tab pos="510875" algn="l"/>
              </a:tabLst>
            </a:pPr>
            <a:r>
              <a:rPr sz="1100" spc="-26" dirty="0">
                <a:latin typeface="Tahoma"/>
                <a:cs typeface="Tahoma"/>
              </a:rPr>
              <a:t>Ic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56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36" dirty="0">
                <a:latin typeface="Tahoma"/>
                <a:cs typeface="Tahoma"/>
              </a:rPr>
              <a:t>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Según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“Intensidad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permisible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Amperios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spc="-10" dirty="0">
                <a:latin typeface="Tahoma"/>
                <a:cs typeface="Tahoma"/>
              </a:rPr>
              <a:t>conductores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aislado”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vemos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16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mm2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TW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admite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62</a:t>
            </a:r>
            <a:r>
              <a:rPr sz="1100" spc="-26" dirty="0">
                <a:latin typeface="Tahoma"/>
                <a:cs typeface="Tahoma"/>
              </a:rPr>
              <a:t> 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 marR="23072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Caída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Tensión: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comprobación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calculada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Método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37574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sea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2,5%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fuerza,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calefacción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alumbrado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combinación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alejada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exceda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4%.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500">
              <a:latin typeface="Tahoma"/>
              <a:cs typeface="Tahoma"/>
            </a:endParaRPr>
          </a:p>
          <a:p>
            <a:pPr marL="810149"/>
            <a:r>
              <a:rPr sz="1300" i="1" dirty="0">
                <a:latin typeface="Symbol"/>
                <a:cs typeface="Symbol"/>
              </a:rPr>
              <a:t></a:t>
            </a:r>
            <a:r>
              <a:rPr sz="1300" spc="431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78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8688" y="3598685"/>
            <a:ext cx="1037184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Symbol"/>
                <a:cs typeface="Symbol"/>
              </a:rPr>
              <a:t></a:t>
            </a:r>
            <a:r>
              <a:rPr sz="1100" spc="5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K.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Id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906300" y="3570706"/>
            <a:ext cx="547707" cy="0"/>
          </a:xfrm>
          <a:custGeom>
            <a:avLst/>
            <a:gdLst/>
            <a:ahLst/>
            <a:cxnLst/>
            <a:rect l="l" t="t" r="r" b="b"/>
            <a:pathLst>
              <a:path w="382269">
                <a:moveTo>
                  <a:pt x="0" y="0"/>
                </a:moveTo>
                <a:lnTo>
                  <a:pt x="38176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120652" y="3565718"/>
            <a:ext cx="122824" cy="199310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13184">
              <a:spcBef>
                <a:spcPts val="114"/>
              </a:spcBef>
            </a:pPr>
            <a:r>
              <a:rPr sz="1200" i="1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0916" y="3598670"/>
            <a:ext cx="633227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x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Symbol"/>
                <a:cs typeface="Symbol"/>
              </a:rPr>
              <a:t></a:t>
            </a:r>
            <a:endParaRPr sz="1100">
              <a:latin typeface="Symbol"/>
              <a:cs typeface="Symbo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420289" y="4710509"/>
            <a:ext cx="252017" cy="123923"/>
            <a:chOff x="1689233" y="6203321"/>
            <a:chExt cx="175895" cy="163195"/>
          </a:xfrm>
        </p:grpSpPr>
        <p:sp>
          <p:nvSpPr>
            <p:cNvPr id="13" name="object 13"/>
            <p:cNvSpPr/>
            <p:nvPr/>
          </p:nvSpPr>
          <p:spPr>
            <a:xfrm>
              <a:off x="1692401" y="6304788"/>
              <a:ext cx="19050" cy="11430"/>
            </a:xfrm>
            <a:custGeom>
              <a:avLst/>
              <a:gdLst/>
              <a:ahLst/>
              <a:cxnLst/>
              <a:rect l="l" t="t" r="r" b="b"/>
              <a:pathLst>
                <a:path w="19050" h="11429">
                  <a:moveTo>
                    <a:pt x="0" y="11429"/>
                  </a:moveTo>
                  <a:lnTo>
                    <a:pt x="1905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11451" y="6308598"/>
              <a:ext cx="28575" cy="51435"/>
            </a:xfrm>
            <a:custGeom>
              <a:avLst/>
              <a:gdLst/>
              <a:ahLst/>
              <a:cxnLst/>
              <a:rect l="l" t="t" r="r" b="b"/>
              <a:pathLst>
                <a:path w="28575" h="51435">
                  <a:moveTo>
                    <a:pt x="0" y="0"/>
                  </a:moveTo>
                  <a:lnTo>
                    <a:pt x="28193" y="51053"/>
                  </a:lnTo>
                </a:path>
              </a:pathLst>
            </a:custGeom>
            <a:ln w="126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42693" y="6206490"/>
              <a:ext cx="119380" cy="153670"/>
            </a:xfrm>
            <a:custGeom>
              <a:avLst/>
              <a:gdLst/>
              <a:ahLst/>
              <a:cxnLst/>
              <a:rect l="l" t="t" r="r" b="b"/>
              <a:pathLst>
                <a:path w="119380" h="153670">
                  <a:moveTo>
                    <a:pt x="0" y="153162"/>
                  </a:moveTo>
                  <a:lnTo>
                    <a:pt x="37337" y="0"/>
                  </a:lnTo>
                  <a:lnTo>
                    <a:pt x="118872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734079" y="3907652"/>
            <a:ext cx="6715314" cy="176107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52735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52735">
              <a:spcBef>
                <a:spcPts val="5"/>
              </a:spcBef>
            </a:pPr>
            <a:r>
              <a:rPr sz="1100" dirty="0">
                <a:latin typeface="Symbol"/>
                <a:cs typeface="Symbol"/>
              </a:rPr>
              <a:t></a:t>
            </a:r>
            <a:r>
              <a:rPr sz="1100" spc="4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voltios</a:t>
            </a:r>
            <a:endParaRPr sz="1100">
              <a:latin typeface="Tahoma"/>
              <a:cs typeface="Tahoma"/>
            </a:endParaRPr>
          </a:p>
          <a:p>
            <a:pPr marL="52735" marR="2100850">
              <a:lnSpc>
                <a:spcPct val="120900"/>
              </a:lnSpc>
              <a:spcBef>
                <a:spcPts val="16"/>
              </a:spcBef>
              <a:tabLst>
                <a:tab pos="318390" algn="l"/>
              </a:tabLst>
            </a:pPr>
            <a:r>
              <a:rPr sz="1100" spc="-52" dirty="0">
                <a:latin typeface="Tahoma"/>
                <a:cs typeface="Tahoma"/>
              </a:rPr>
              <a:t>K</a:t>
            </a:r>
            <a:r>
              <a:rPr sz="1100" dirty="0">
                <a:latin typeface="Tahoma"/>
                <a:cs typeface="Tahoma"/>
              </a:rPr>
              <a:t>	=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Constante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 </a:t>
            </a:r>
            <a:r>
              <a:rPr sz="1100" spc="-52" dirty="0">
                <a:latin typeface="Tahoma"/>
                <a:cs typeface="Tahoma"/>
              </a:rPr>
              <a:t>K</a:t>
            </a:r>
            <a:r>
              <a:rPr sz="1100" dirty="0">
                <a:latin typeface="Tahoma"/>
                <a:cs typeface="Tahoma"/>
              </a:rPr>
              <a:t>	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monofásico)</a:t>
            </a:r>
            <a:endParaRPr sz="1100">
              <a:latin typeface="Tahoma"/>
              <a:cs typeface="Tahoma"/>
            </a:endParaRPr>
          </a:p>
          <a:p>
            <a:pPr marL="52735">
              <a:spcBef>
                <a:spcPts val="908"/>
              </a:spcBef>
              <a:tabLst>
                <a:tab pos="318390" algn="l"/>
                <a:tab pos="597229" algn="l"/>
              </a:tabLst>
            </a:pPr>
            <a:r>
              <a:rPr sz="1100" spc="-52" dirty="0">
                <a:latin typeface="Tahoma"/>
                <a:cs typeface="Tahoma"/>
              </a:rPr>
              <a:t>K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900" baseline="18518" dirty="0">
                <a:latin typeface="Times New Roman"/>
                <a:cs typeface="Times New Roman"/>
              </a:rPr>
              <a:t>3</a:t>
            </a:r>
            <a:r>
              <a:rPr sz="1900" spc="358" baseline="18518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(para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trifásico)</a:t>
            </a:r>
            <a:endParaRPr sz="1100">
              <a:latin typeface="Tahoma"/>
              <a:cs typeface="Tahoma"/>
            </a:endParaRPr>
          </a:p>
          <a:p>
            <a:pPr marL="52735">
              <a:spcBef>
                <a:spcPts val="260"/>
              </a:spcBef>
              <a:tabLst>
                <a:tab pos="379036" algn="l"/>
              </a:tabLst>
            </a:pPr>
            <a:r>
              <a:rPr sz="1100" spc="-52" dirty="0">
                <a:latin typeface="Tahoma"/>
                <a:cs typeface="Tahoma"/>
              </a:rPr>
              <a:t>I</a:t>
            </a:r>
            <a:r>
              <a:rPr sz="1100" dirty="0">
                <a:latin typeface="Tahoma"/>
                <a:cs typeface="Tahoma"/>
              </a:rPr>
              <a:t>	=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amperios.</a:t>
            </a:r>
            <a:endParaRPr sz="1100">
              <a:latin typeface="Tahoma"/>
              <a:cs typeface="Tahoma"/>
            </a:endParaRPr>
          </a:p>
          <a:p>
            <a:pPr marR="58009" algn="r">
              <a:spcBef>
                <a:spcPts val="431"/>
              </a:spcBef>
            </a:pPr>
            <a:r>
              <a:rPr sz="1200" i="1" spc="-10" dirty="0">
                <a:latin typeface="Times New Roman"/>
                <a:cs typeface="Times New Roman"/>
              </a:rPr>
              <a:t>mm</a:t>
            </a:r>
            <a:r>
              <a:rPr sz="1200" i="1" spc="-182" dirty="0">
                <a:latin typeface="Times New Roman"/>
                <a:cs typeface="Times New Roman"/>
              </a:rPr>
              <a:t> </a:t>
            </a:r>
            <a:r>
              <a:rPr sz="1100" spc="-78" baseline="43650" dirty="0">
                <a:latin typeface="Times New Roman"/>
                <a:cs typeface="Times New Roman"/>
              </a:rPr>
              <a:t>2</a:t>
            </a:r>
            <a:endParaRPr sz="1100" baseline="43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88680" y="5237687"/>
            <a:ext cx="6135765" cy="648062"/>
          </a:xfrm>
          <a:prstGeom prst="rect">
            <a:avLst/>
          </a:prstGeom>
        </p:spPr>
        <p:txBody>
          <a:bodyPr vert="horz" wrap="square" lIns="0" tIns="50758" rIns="0" bIns="0" rtlCol="0">
            <a:spAutoFit/>
          </a:bodyPr>
          <a:lstStyle/>
          <a:p>
            <a:pPr marL="375740">
              <a:spcBef>
                <a:spcPts val="400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Resistividad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ohm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mm2/m(</a:t>
            </a:r>
            <a:r>
              <a:rPr sz="1100" dirty="0">
                <a:latin typeface="Symbol"/>
                <a:cs typeface="Symbol"/>
              </a:rPr>
              <a:t></a:t>
            </a:r>
            <a:r>
              <a:rPr sz="1100" spc="36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0,0175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52" dirty="0">
                <a:latin typeface="Symbol"/>
                <a:cs typeface="Symbol"/>
              </a:rPr>
              <a:t></a:t>
            </a:r>
            <a:endParaRPr sz="1100">
              <a:latin typeface="Symbol"/>
              <a:cs typeface="Symbol"/>
            </a:endParaRPr>
          </a:p>
          <a:p>
            <a:pPr marL="13184" marR="1767298">
              <a:lnSpc>
                <a:spcPct val="120500"/>
              </a:lnSpc>
              <a:spcBef>
                <a:spcPts val="21"/>
              </a:spcBef>
              <a:tabLst>
                <a:tab pos="320368" algn="l"/>
                <a:tab pos="363216" algn="l"/>
              </a:tabLst>
            </a:pPr>
            <a:r>
              <a:rPr sz="1100" spc="-52" dirty="0">
                <a:latin typeface="Tahoma"/>
                <a:cs typeface="Tahoma"/>
              </a:rPr>
              <a:t>S</a:t>
            </a:r>
            <a:r>
              <a:rPr sz="1100" dirty="0">
                <a:latin typeface="Tahoma"/>
                <a:cs typeface="Tahoma"/>
              </a:rPr>
              <a:t>	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0" dirty="0">
                <a:latin typeface="Tahoma"/>
                <a:cs typeface="Tahoma"/>
              </a:rPr>
              <a:t> conductor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alimentador </a:t>
            </a:r>
            <a:r>
              <a:rPr sz="1100" spc="-52" dirty="0">
                <a:latin typeface="Tahoma"/>
                <a:cs typeface="Tahoma"/>
              </a:rPr>
              <a:t>l</a:t>
            </a:r>
            <a:r>
              <a:rPr sz="1100" dirty="0">
                <a:latin typeface="Tahoma"/>
                <a:cs typeface="Tahoma"/>
              </a:rPr>
              <a:t>		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11.30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m</a:t>
            </a:r>
            <a:endParaRPr sz="1100">
              <a:latin typeface="Tahoma"/>
              <a:cs typeface="Tahoma"/>
            </a:endParaRPr>
          </a:p>
          <a:p>
            <a:pPr marL="679628">
              <a:spcBef>
                <a:spcPts val="332"/>
              </a:spcBef>
            </a:pPr>
            <a:r>
              <a:rPr sz="1200" i="1" dirty="0">
                <a:latin typeface="Times New Roman"/>
                <a:cs typeface="Times New Roman"/>
              </a:rPr>
              <a:t>Id</a:t>
            </a:r>
            <a:r>
              <a:rPr sz="1200" i="1" spc="176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36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943741" y="5236572"/>
            <a:ext cx="457635" cy="0"/>
          </a:xfrm>
          <a:custGeom>
            <a:avLst/>
            <a:gdLst/>
            <a:ahLst/>
            <a:cxnLst/>
            <a:rect l="l" t="t" r="r" b="b"/>
            <a:pathLst>
              <a:path w="319404">
                <a:moveTo>
                  <a:pt x="0" y="0"/>
                </a:moveTo>
                <a:lnTo>
                  <a:pt x="319277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075117" y="5230976"/>
            <a:ext cx="194700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i="1" dirty="0"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35403" y="5265693"/>
            <a:ext cx="113727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5" dirty="0">
                <a:latin typeface="Tahoma"/>
                <a:cs typeface="Tahoma"/>
              </a:rPr>
              <a:t>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703230" y="5899679"/>
            <a:ext cx="570452" cy="0"/>
          </a:xfrm>
          <a:custGeom>
            <a:avLst/>
            <a:gdLst/>
            <a:ahLst/>
            <a:cxnLst/>
            <a:rect l="l" t="t" r="r" b="b"/>
            <a:pathLst>
              <a:path w="398144">
                <a:moveTo>
                  <a:pt x="0" y="0"/>
                </a:moveTo>
                <a:lnTo>
                  <a:pt x="397763" y="0"/>
                </a:lnTo>
              </a:path>
            </a:pathLst>
          </a:custGeom>
          <a:ln w="60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911031" y="5894001"/>
            <a:ext cx="144660" cy="202638"/>
          </a:xfrm>
          <a:prstGeom prst="rect">
            <a:avLst/>
          </a:prstGeom>
        </p:spPr>
        <p:txBody>
          <a:bodyPr vert="horz" wrap="square" lIns="0" tIns="17798" rIns="0" bIns="0" rtlCol="0">
            <a:spAutoFit/>
          </a:bodyPr>
          <a:lstStyle/>
          <a:p>
            <a:pPr marL="13184">
              <a:spcBef>
                <a:spcPts val="140"/>
              </a:spcBef>
            </a:pPr>
            <a:r>
              <a:rPr sz="1200" i="1" spc="16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88680" y="5929965"/>
            <a:ext cx="1776861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1201710" algn="l"/>
              </a:tabLst>
            </a:pPr>
            <a:r>
              <a:rPr sz="1100" dirty="0">
                <a:latin typeface="Symbol"/>
                <a:cs typeface="Symbol"/>
              </a:rPr>
              <a:t></a:t>
            </a:r>
            <a:r>
              <a:rPr sz="1100" spc="5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k.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Symbol"/>
                <a:cs typeface="Symbol"/>
              </a:rPr>
              <a:t>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88687" y="6432209"/>
            <a:ext cx="611393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Symbol"/>
                <a:cs typeface="Symbol"/>
              </a:rPr>
              <a:t></a:t>
            </a:r>
            <a:r>
              <a:rPr sz="1100" spc="6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481427" y="6396628"/>
            <a:ext cx="302965" cy="124405"/>
            <a:chOff x="1731905" y="8423789"/>
            <a:chExt cx="211454" cy="163830"/>
          </a:xfrm>
        </p:grpSpPr>
        <p:sp>
          <p:nvSpPr>
            <p:cNvPr id="26" name="object 26"/>
            <p:cNvSpPr/>
            <p:nvPr/>
          </p:nvSpPr>
          <p:spPr>
            <a:xfrm>
              <a:off x="1735073" y="8526018"/>
              <a:ext cx="19050" cy="11430"/>
            </a:xfrm>
            <a:custGeom>
              <a:avLst/>
              <a:gdLst/>
              <a:ahLst/>
              <a:cxnLst/>
              <a:rect l="l" t="t" r="r" b="b"/>
              <a:pathLst>
                <a:path w="19050" h="11429">
                  <a:moveTo>
                    <a:pt x="0" y="11429"/>
                  </a:moveTo>
                  <a:lnTo>
                    <a:pt x="1905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54123" y="8529066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93" y="51815"/>
                  </a:lnTo>
                </a:path>
              </a:pathLst>
            </a:custGeom>
            <a:ln w="126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85365" y="8426958"/>
              <a:ext cx="154940" cy="154305"/>
            </a:xfrm>
            <a:custGeom>
              <a:avLst/>
              <a:gdLst/>
              <a:ahLst/>
              <a:cxnLst/>
              <a:rect l="l" t="t" r="r" b="b"/>
              <a:pathLst>
                <a:path w="154939" h="154304">
                  <a:moveTo>
                    <a:pt x="0" y="153924"/>
                  </a:moveTo>
                  <a:lnTo>
                    <a:pt x="37337" y="0"/>
                  </a:lnTo>
                  <a:lnTo>
                    <a:pt x="154685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563484" y="6383602"/>
            <a:ext cx="437619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200" dirty="0">
                <a:latin typeface="Times New Roman"/>
                <a:cs typeface="Times New Roman"/>
              </a:rPr>
              <a:t>3.</a:t>
            </a:r>
            <a:r>
              <a:rPr sz="1200" spc="-67" dirty="0">
                <a:latin typeface="Times New Roman"/>
                <a:cs typeface="Times New Roman"/>
              </a:rPr>
              <a:t> </a:t>
            </a:r>
            <a:r>
              <a:rPr sz="1700" spc="-92" baseline="-20202" dirty="0">
                <a:latin typeface="Tahoma"/>
                <a:cs typeface="Tahoma"/>
              </a:rPr>
              <a:t>A</a:t>
            </a:r>
            <a:endParaRPr sz="1700" baseline="-20202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350718" y="6265949"/>
            <a:ext cx="566812" cy="0"/>
          </a:xfrm>
          <a:custGeom>
            <a:avLst/>
            <a:gdLst/>
            <a:ahLst/>
            <a:cxnLst/>
            <a:rect l="l" t="t" r="r" b="b"/>
            <a:pathLst>
              <a:path w="395604">
                <a:moveTo>
                  <a:pt x="0" y="0"/>
                </a:moveTo>
                <a:lnTo>
                  <a:pt x="39547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308152" y="6096329"/>
            <a:ext cx="634139" cy="196647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39552">
              <a:spcBef>
                <a:spcPts val="93"/>
              </a:spcBef>
            </a:pPr>
            <a:r>
              <a:rPr sz="1200" spc="-10" dirty="0">
                <a:latin typeface="Times New Roman"/>
                <a:cs typeface="Times New Roman"/>
              </a:rPr>
              <a:t>-</a:t>
            </a:r>
            <a:r>
              <a:rPr sz="1200" spc="-78" dirty="0">
                <a:latin typeface="Times New Roman"/>
                <a:cs typeface="Times New Roman"/>
              </a:rPr>
              <a:t> </a:t>
            </a:r>
            <a:r>
              <a:rPr sz="1200" spc="-26" dirty="0">
                <a:latin typeface="Times New Roman"/>
                <a:cs typeface="Times New Roman"/>
              </a:rPr>
              <a:t>mm</a:t>
            </a:r>
            <a:r>
              <a:rPr sz="1100" spc="-38" baseline="43650" dirty="0">
                <a:latin typeface="Times New Roman"/>
                <a:cs typeface="Times New Roman"/>
              </a:rPr>
              <a:t>2</a:t>
            </a:r>
            <a:endParaRPr sz="1100" baseline="43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990365" y="6261243"/>
            <a:ext cx="3053325" cy="396702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algn="ctr">
              <a:lnSpc>
                <a:spcPts val="1474"/>
              </a:lnSpc>
              <a:spcBef>
                <a:spcPts val="93"/>
              </a:spcBef>
              <a:tabLst>
                <a:tab pos="1094920" algn="l"/>
                <a:tab pos="2132491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i="1" u="sng" spc="-5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12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  <a:p>
            <a:pPr marR="20435" algn="ctr">
              <a:lnSpc>
                <a:spcPts val="1474"/>
              </a:lnSpc>
            </a:pPr>
            <a:r>
              <a:rPr sz="1200" dirty="0">
                <a:latin typeface="Times New Roman"/>
                <a:cs typeface="Times New Roman"/>
              </a:rPr>
              <a:t>16</a:t>
            </a:r>
            <a:r>
              <a:rPr sz="1200" spc="-78" dirty="0">
                <a:latin typeface="Times New Roman"/>
                <a:cs typeface="Times New Roman"/>
              </a:rPr>
              <a:t> </a:t>
            </a:r>
            <a:r>
              <a:rPr sz="1200" spc="-26" dirty="0">
                <a:latin typeface="Times New Roman"/>
                <a:cs typeface="Times New Roman"/>
              </a:rPr>
              <a:t>mm</a:t>
            </a:r>
            <a:r>
              <a:rPr sz="1100" spc="-38" baseline="43650" dirty="0">
                <a:latin typeface="Times New Roman"/>
                <a:cs typeface="Times New Roman"/>
              </a:rPr>
              <a:t>2</a:t>
            </a:r>
            <a:endParaRPr sz="1100" baseline="436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042056" y="6169817"/>
            <a:ext cx="2842248" cy="196647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3184">
              <a:spcBef>
                <a:spcPts val="93"/>
              </a:spcBef>
              <a:tabLst>
                <a:tab pos="1411333" algn="l"/>
              </a:tabLst>
            </a:pPr>
            <a:r>
              <a:rPr sz="1200" dirty="0">
                <a:latin typeface="Times New Roman"/>
                <a:cs typeface="Times New Roman"/>
              </a:rPr>
              <a:t>40</a:t>
            </a:r>
            <a:r>
              <a:rPr sz="1200" spc="-62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</a:t>
            </a:r>
            <a:r>
              <a:rPr sz="1200" spc="-52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0,0175</a:t>
            </a:r>
            <a:r>
              <a:rPr sz="1200" spc="73" dirty="0">
                <a:latin typeface="Times New Roman"/>
                <a:cs typeface="Times New Roman"/>
              </a:rPr>
              <a:t> </a:t>
            </a:r>
            <a:r>
              <a:rPr sz="1200" spc="-52" dirty="0">
                <a:latin typeface="Symbol"/>
                <a:cs typeface="Symbol"/>
              </a:rPr>
              <a:t>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x</a:t>
            </a:r>
            <a:r>
              <a:rPr sz="1200" spc="-15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11,30</a:t>
            </a:r>
            <a:r>
              <a:rPr sz="1200" spc="118" dirty="0">
                <a:latin typeface="Times New Roman"/>
                <a:cs typeface="Times New Roman"/>
              </a:rPr>
              <a:t> </a:t>
            </a:r>
            <a:r>
              <a:rPr sz="1200" spc="-52" dirty="0"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788683" y="6587851"/>
            <a:ext cx="5094941" cy="60948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Symbol"/>
                <a:cs typeface="Symbol"/>
              </a:rPr>
              <a:t></a:t>
            </a:r>
            <a:r>
              <a:rPr sz="1100" spc="5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86 </a:t>
            </a:r>
            <a:r>
              <a:rPr sz="1100" spc="-26" dirty="0">
                <a:latin typeface="Tahoma"/>
                <a:cs typeface="Tahoma"/>
              </a:rPr>
              <a:t>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300">
              <a:latin typeface="Tahoma"/>
              <a:cs typeface="Tahoma"/>
            </a:endParaRPr>
          </a:p>
          <a:p>
            <a:pPr marL="13184" marR="5274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Este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hallado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2,5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%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220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: </a:t>
            </a:r>
            <a:r>
              <a:rPr sz="1100" dirty="0">
                <a:latin typeface="Tahoma"/>
                <a:cs typeface="Tahoma"/>
              </a:rPr>
              <a:t>0,86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&lt;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5,5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V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79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5" y="920549"/>
            <a:ext cx="7251193" cy="187715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86947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hallado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hubiese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2,5%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entonces </a:t>
            </a:r>
            <a:r>
              <a:rPr sz="1100" dirty="0">
                <a:latin typeface="Tahoma"/>
                <a:cs typeface="Tahoma"/>
              </a:rPr>
              <a:t>hubiéramos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tenido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aumentar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resumen: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3-</a:t>
            </a:r>
            <a:r>
              <a:rPr sz="1100" dirty="0">
                <a:latin typeface="Tahoma"/>
                <a:cs typeface="Tahoma"/>
              </a:rPr>
              <a:t>16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mm2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TW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1-</a:t>
            </a:r>
            <a:r>
              <a:rPr sz="1100" dirty="0">
                <a:latin typeface="Tahoma"/>
                <a:cs typeface="Tahoma"/>
              </a:rPr>
              <a:t>16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TW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 marR="411996" indent="-374422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3.</a:t>
            </a:r>
            <a:r>
              <a:rPr sz="1100" b="1" dirty="0">
                <a:latin typeface="Tahoma"/>
                <a:cs typeface="Tahoma"/>
              </a:rPr>
              <a:t>	CÁLCULOS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SECCIÓN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CONDUCTORES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26" dirty="0">
                <a:latin typeface="Tahoma"/>
                <a:cs typeface="Tahoma"/>
              </a:rPr>
              <a:t> LOS </a:t>
            </a:r>
            <a:r>
              <a:rPr sz="1100" b="1" dirty="0">
                <a:latin typeface="Tahoma"/>
                <a:cs typeface="Tahoma"/>
              </a:rPr>
              <a:t>CIRCUITOS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ESPECIALES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COCINA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ELÉCTRICA.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276711" y="2457374"/>
          <a:ext cx="2893194" cy="7430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5513"/>
                <a:gridCol w="633227"/>
                <a:gridCol w="1034455"/>
              </a:tblGrid>
              <a:tr h="140799">
                <a:tc>
                  <a:txBody>
                    <a:bodyPr/>
                    <a:lstStyle/>
                    <a:p>
                      <a:pPr marL="31750">
                        <a:lnSpc>
                          <a:spcPts val="1320"/>
                        </a:lnSpc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Potencia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ts val="1320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1320"/>
                        </a:lnSpc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8000w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</a:tr>
              <a:tr h="15333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Sistema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537" marB="0"/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537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Trifásico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537" marB="0"/>
                </a:tc>
              </a:tr>
              <a:tr h="15333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Tensión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537" marB="0"/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537" marB="0"/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220V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537" marB="0"/>
                </a:tc>
              </a:tr>
              <a:tr h="15333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Frecuencia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537" marB="0"/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537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60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Hz.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537" marB="0"/>
                </a:tc>
              </a:tr>
              <a:tr h="142246">
                <a:tc>
                  <a:txBody>
                    <a:bodyPr/>
                    <a:lstStyle/>
                    <a:p>
                      <a:pPr marL="31750">
                        <a:lnSpc>
                          <a:spcPts val="124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Cos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50" dirty="0">
                          <a:latin typeface="Symbol"/>
                          <a:cs typeface="Symbol"/>
                        </a:rPr>
                        <a:t>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T="13019" marB="0"/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ts val="124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3019" marB="0"/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24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1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3019" marB="0"/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304006" y="3371851"/>
            <a:ext cx="2871364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Calculando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tiene: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32297" y="3686450"/>
            <a:ext cx="1262817" cy="164909"/>
            <a:chOff x="2186177" y="4854727"/>
            <a:chExt cx="881380" cy="217170"/>
          </a:xfrm>
        </p:grpSpPr>
        <p:sp>
          <p:nvSpPr>
            <p:cNvPr id="11" name="object 11"/>
            <p:cNvSpPr/>
            <p:nvPr/>
          </p:nvSpPr>
          <p:spPr>
            <a:xfrm>
              <a:off x="2202179" y="4997957"/>
              <a:ext cx="20320" cy="11430"/>
            </a:xfrm>
            <a:custGeom>
              <a:avLst/>
              <a:gdLst/>
              <a:ahLst/>
              <a:cxnLst/>
              <a:rect l="l" t="t" r="r" b="b"/>
              <a:pathLst>
                <a:path w="20319" h="11429">
                  <a:moveTo>
                    <a:pt x="0" y="11429"/>
                  </a:moveTo>
                  <a:lnTo>
                    <a:pt x="19812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21991" y="5001005"/>
              <a:ext cx="28575" cy="64135"/>
            </a:xfrm>
            <a:custGeom>
              <a:avLst/>
              <a:gdLst/>
              <a:ahLst/>
              <a:cxnLst/>
              <a:rect l="l" t="t" r="r" b="b"/>
              <a:pathLst>
                <a:path w="28575" h="64135">
                  <a:moveTo>
                    <a:pt x="0" y="0"/>
                  </a:moveTo>
                  <a:lnTo>
                    <a:pt x="28193" y="64008"/>
                  </a:lnTo>
                </a:path>
              </a:pathLst>
            </a:custGeom>
            <a:ln w="12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86177" y="4857749"/>
              <a:ext cx="881380" cy="207645"/>
            </a:xfrm>
            <a:custGeom>
              <a:avLst/>
              <a:gdLst/>
              <a:ahLst/>
              <a:cxnLst/>
              <a:rect l="l" t="t" r="r" b="b"/>
              <a:pathLst>
                <a:path w="881380" h="207645">
                  <a:moveTo>
                    <a:pt x="67056" y="207263"/>
                  </a:moveTo>
                  <a:lnTo>
                    <a:pt x="104394" y="22098"/>
                  </a:lnTo>
                  <a:lnTo>
                    <a:pt x="224028" y="22098"/>
                  </a:lnTo>
                </a:path>
                <a:path w="881380" h="207645">
                  <a:moveTo>
                    <a:pt x="0" y="0"/>
                  </a:moveTo>
                  <a:lnTo>
                    <a:pt x="880872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649862" y="3686450"/>
            <a:ext cx="1100871" cy="164909"/>
            <a:chOff x="3245357" y="4854727"/>
            <a:chExt cx="768350" cy="217170"/>
          </a:xfrm>
        </p:grpSpPr>
        <p:sp>
          <p:nvSpPr>
            <p:cNvPr id="15" name="object 15"/>
            <p:cNvSpPr/>
            <p:nvPr/>
          </p:nvSpPr>
          <p:spPr>
            <a:xfrm>
              <a:off x="3261359" y="4997957"/>
              <a:ext cx="19050" cy="11430"/>
            </a:xfrm>
            <a:custGeom>
              <a:avLst/>
              <a:gdLst/>
              <a:ahLst/>
              <a:cxnLst/>
              <a:rect l="l" t="t" r="r" b="b"/>
              <a:pathLst>
                <a:path w="19050" h="11429">
                  <a:moveTo>
                    <a:pt x="0" y="11429"/>
                  </a:moveTo>
                  <a:lnTo>
                    <a:pt x="19050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80409" y="5001005"/>
              <a:ext cx="28575" cy="64135"/>
            </a:xfrm>
            <a:custGeom>
              <a:avLst/>
              <a:gdLst/>
              <a:ahLst/>
              <a:cxnLst/>
              <a:rect l="l" t="t" r="r" b="b"/>
              <a:pathLst>
                <a:path w="28575" h="64135">
                  <a:moveTo>
                    <a:pt x="0" y="0"/>
                  </a:moveTo>
                  <a:lnTo>
                    <a:pt x="28193" y="64008"/>
                  </a:lnTo>
                </a:path>
              </a:pathLst>
            </a:custGeom>
            <a:ln w="128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45357" y="4857749"/>
              <a:ext cx="768350" cy="207645"/>
            </a:xfrm>
            <a:custGeom>
              <a:avLst/>
              <a:gdLst/>
              <a:ahLst/>
              <a:cxnLst/>
              <a:rect l="l" t="t" r="r" b="b"/>
              <a:pathLst>
                <a:path w="768350" h="207645">
                  <a:moveTo>
                    <a:pt x="66293" y="207263"/>
                  </a:moveTo>
                  <a:lnTo>
                    <a:pt x="103631" y="22098"/>
                  </a:lnTo>
                  <a:lnTo>
                    <a:pt x="197357" y="22098"/>
                  </a:lnTo>
                </a:path>
                <a:path w="768350" h="207645">
                  <a:moveTo>
                    <a:pt x="0" y="0"/>
                  </a:moveTo>
                  <a:lnTo>
                    <a:pt x="768095" y="0"/>
                  </a:lnTo>
                </a:path>
              </a:pathLst>
            </a:custGeom>
            <a:ln w="6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679640" y="3519229"/>
            <a:ext cx="1756845" cy="203303"/>
          </a:xfrm>
          <a:prstGeom prst="rect">
            <a:avLst/>
          </a:prstGeom>
        </p:spPr>
        <p:txBody>
          <a:bodyPr vert="horz" wrap="square" lIns="0" tIns="18457" rIns="0" bIns="0" rtlCol="0">
            <a:spAutoFit/>
          </a:bodyPr>
          <a:lstStyle/>
          <a:p>
            <a:pPr marL="13184">
              <a:spcBef>
                <a:spcPts val="145"/>
              </a:spcBef>
              <a:tabLst>
                <a:tab pos="941988" algn="l"/>
              </a:tabLst>
            </a:pPr>
            <a:r>
              <a:rPr sz="1200" i="1" spc="-52" dirty="0">
                <a:latin typeface="Times New Roman"/>
                <a:cs typeface="Times New Roman"/>
              </a:rPr>
              <a:t>w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spc="-21" dirty="0">
                <a:latin typeface="Times New Roman"/>
                <a:cs typeface="Times New Roman"/>
              </a:rPr>
              <a:t>8000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46055" y="3592720"/>
            <a:ext cx="155577" cy="203303"/>
          </a:xfrm>
          <a:prstGeom prst="rect">
            <a:avLst/>
          </a:prstGeom>
        </p:spPr>
        <p:txBody>
          <a:bodyPr vert="horz" wrap="square" lIns="0" tIns="18457" rIns="0" bIns="0" rtlCol="0">
            <a:spAutoFit/>
          </a:bodyPr>
          <a:lstStyle/>
          <a:p>
            <a:pPr marL="13184">
              <a:spcBef>
                <a:spcPts val="145"/>
              </a:spcBef>
            </a:pPr>
            <a:r>
              <a:rPr sz="1200" spc="21" dirty="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70226" y="3683975"/>
            <a:ext cx="2489243" cy="214033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  <a:tabLst>
                <a:tab pos="1112059" algn="l"/>
              </a:tabLst>
            </a:pPr>
            <a:r>
              <a:rPr sz="1200" dirty="0">
                <a:latin typeface="Times New Roman"/>
                <a:cs typeface="Times New Roman"/>
              </a:rPr>
              <a:t>3</a:t>
            </a:r>
            <a:r>
              <a:rPr sz="1200" spc="67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31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V</a:t>
            </a:r>
            <a:r>
              <a:rPr sz="1200" i="1" spc="208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42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Times New Roman"/>
                <a:cs typeface="Times New Roman"/>
              </a:rPr>
              <a:t>cos</a:t>
            </a:r>
            <a:r>
              <a:rPr sz="1300" i="1" spc="-21" dirty="0">
                <a:latin typeface="Symbol"/>
                <a:cs typeface="Symbol"/>
              </a:rPr>
              <a:t></a:t>
            </a:r>
            <a:r>
              <a:rPr sz="1300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3</a:t>
            </a:r>
            <a:r>
              <a:rPr sz="1200" spc="78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1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220</a:t>
            </a:r>
            <a:r>
              <a:rPr sz="1200" spc="-93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52" dirty="0">
                <a:latin typeface="Times New Roman"/>
                <a:cs typeface="Times New Roman"/>
              </a:rPr>
              <a:t> </a:t>
            </a:r>
            <a:r>
              <a:rPr sz="1200" spc="-52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04005" y="3730356"/>
            <a:ext cx="2189005" cy="42694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l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I</a:t>
            </a:r>
            <a:r>
              <a:rPr sz="1100" spc="-52" dirty="0">
                <a:latin typeface="Tahoma"/>
                <a:cs typeface="Tahoma"/>
              </a:rPr>
              <a:t> =</a:t>
            </a:r>
            <a:r>
              <a:rPr sz="1100" dirty="0">
                <a:latin typeface="Tahoma"/>
                <a:cs typeface="Tahoma"/>
              </a:rPr>
              <a:t>	20,99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</a:t>
            </a:r>
            <a:r>
              <a:rPr sz="1100" spc="6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21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03989" y="4220688"/>
            <a:ext cx="2501069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será: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03990" y="4501676"/>
            <a:ext cx="311156" cy="63066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500"/>
              </a:lnSpc>
              <a:spcBef>
                <a:spcPts val="104"/>
              </a:spcBef>
            </a:pPr>
            <a:r>
              <a:rPr sz="1100" spc="-26" dirty="0">
                <a:latin typeface="Tahoma"/>
                <a:cs typeface="Tahoma"/>
              </a:rPr>
              <a:t>Id</a:t>
            </a:r>
            <a:r>
              <a:rPr sz="1100" dirty="0">
                <a:latin typeface="Tahoma"/>
                <a:cs typeface="Tahoma"/>
              </a:rPr>
              <a:t> I</a:t>
            </a:r>
            <a:r>
              <a:rPr sz="1100" spc="-52" dirty="0">
                <a:latin typeface="Tahoma"/>
                <a:cs typeface="Tahoma"/>
              </a:rPr>
              <a:t> =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spc="-26" dirty="0">
                <a:latin typeface="Tahoma"/>
                <a:cs typeface="Tahoma"/>
              </a:rPr>
              <a:t>Id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77652" y="4501676"/>
            <a:ext cx="1361077" cy="634032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13184">
              <a:spcBef>
                <a:spcPts val="384"/>
              </a:spcBef>
              <a:tabLst>
                <a:tab pos="479893" algn="l"/>
              </a:tabLst>
            </a:pP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1" dirty="0">
                <a:latin typeface="Tahoma"/>
                <a:cs typeface="Tahoma"/>
              </a:rPr>
              <a:t>1,25</a:t>
            </a:r>
            <a:endParaRPr sz="1100">
              <a:latin typeface="Tahoma"/>
              <a:cs typeface="Tahoma"/>
            </a:endParaRPr>
          </a:p>
          <a:p>
            <a:pPr marL="13843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1,25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21A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  <a:tabLst>
                <a:tab pos="479893" algn="l"/>
              </a:tabLst>
            </a:pP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26,25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03991" y="5142460"/>
            <a:ext cx="6891818" cy="101510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tendrá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mm2.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spc="-10" dirty="0">
                <a:latin typeface="Tahoma"/>
                <a:cs typeface="Tahoma"/>
              </a:rPr>
              <a:t>Comprobando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“La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distribución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más </a:t>
            </a:r>
            <a:r>
              <a:rPr sz="1100" dirty="0">
                <a:latin typeface="Tahoma"/>
                <a:cs typeface="Tahoma"/>
              </a:rPr>
              <a:t>alejada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1,5%”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2276696" y="6381082"/>
          <a:ext cx="3119741" cy="6504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9541"/>
                <a:gridCol w="879787"/>
                <a:gridCol w="926188"/>
                <a:gridCol w="744225"/>
              </a:tblGrid>
              <a:tr h="328370">
                <a:tc>
                  <a:txBody>
                    <a:bodyPr/>
                    <a:lstStyle/>
                    <a:p>
                      <a:pPr marL="31750">
                        <a:lnSpc>
                          <a:spcPts val="1320"/>
                        </a:lnSpc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800" spc="-1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320"/>
                        </a:lnSpc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6,50m.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000" i="1" dirty="0">
                          <a:latin typeface="Symbol"/>
                          <a:cs typeface="Symbol"/>
                        </a:rPr>
                        <a:t></a:t>
                      </a:r>
                      <a:r>
                        <a:rPr sz="10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i="1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9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i="1" spc="-50" dirty="0">
                          <a:latin typeface="Times New Roman"/>
                          <a:cs typeface="Times New Roman"/>
                        </a:rPr>
                        <a:t>I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447" marB="0"/>
                </a:tc>
              </a:tr>
              <a:tr h="32210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-25" dirty="0">
                          <a:latin typeface="Symbol"/>
                          <a:cs typeface="Symbol"/>
                        </a:rPr>
                        <a:t>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V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31750">
                        <a:lnSpc>
                          <a:spcPts val="124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latin typeface="Symbol"/>
                          <a:cs typeface="Symbol"/>
                        </a:rPr>
                        <a:t>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V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37129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173990">
                        <a:lnSpc>
                          <a:spcPts val="124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=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37129" marB="0"/>
                </a:tc>
                <a:tc>
                  <a:txBody>
                    <a:bodyPr/>
                    <a:lstStyle/>
                    <a:p>
                      <a:pPr marL="9525" marR="60960">
                        <a:lnSpc>
                          <a:spcPct val="122200"/>
                        </a:lnSpc>
                        <a:spcBef>
                          <a:spcPts val="7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K</a:t>
                      </a:r>
                      <a:r>
                        <a:rPr sz="800" spc="3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x</a:t>
                      </a:r>
                      <a:r>
                        <a:rPr sz="800" spc="3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Id</a:t>
                      </a:r>
                      <a:r>
                        <a:rPr sz="8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x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0,86V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6751" marB="0"/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60"/>
                        </a:spcBef>
                        <a:tabLst>
                          <a:tab pos="386080" algn="l"/>
                        </a:tabLst>
                      </a:pPr>
                      <a:r>
                        <a:rPr sz="900" i="1" spc="-5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9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300" spc="-75" baseline="-12626" dirty="0">
                          <a:latin typeface="Tahoma"/>
                          <a:cs typeface="Tahoma"/>
                        </a:rPr>
                        <a:t>=</a:t>
                      </a:r>
                      <a:endParaRPr sz="1300" baseline="-12626">
                        <a:latin typeface="Tahoma"/>
                        <a:cs typeface="Tahoma"/>
                      </a:endParaRPr>
                    </a:p>
                  </a:txBody>
                  <a:tcPr marL="0" marR="0" marT="5786" marB="0"/>
                </a:tc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4653030" y="6709782"/>
            <a:ext cx="449447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75" y="0"/>
                </a:lnTo>
              </a:path>
            </a:pathLst>
          </a:custGeom>
          <a:ln w="6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451232" y="6605608"/>
            <a:ext cx="251108" cy="124405"/>
            <a:chOff x="3804672" y="8698998"/>
            <a:chExt cx="175260" cy="163830"/>
          </a:xfrm>
        </p:grpSpPr>
        <p:sp>
          <p:nvSpPr>
            <p:cNvPr id="29" name="object 29"/>
            <p:cNvSpPr/>
            <p:nvPr/>
          </p:nvSpPr>
          <p:spPr>
            <a:xfrm>
              <a:off x="3807714" y="8801100"/>
              <a:ext cx="19050" cy="11430"/>
            </a:xfrm>
            <a:custGeom>
              <a:avLst/>
              <a:gdLst/>
              <a:ahLst/>
              <a:cxnLst/>
              <a:rect l="l" t="t" r="r" b="b"/>
              <a:pathLst>
                <a:path w="19050" h="11429">
                  <a:moveTo>
                    <a:pt x="0" y="11430"/>
                  </a:moveTo>
                  <a:lnTo>
                    <a:pt x="19050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26764" y="8804148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94" y="51815"/>
                  </a:lnTo>
                </a:path>
              </a:pathLst>
            </a:custGeom>
            <a:ln w="129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58006" y="8702040"/>
              <a:ext cx="119380" cy="154305"/>
            </a:xfrm>
            <a:custGeom>
              <a:avLst/>
              <a:gdLst/>
              <a:ahLst/>
              <a:cxnLst/>
              <a:rect l="l" t="t" r="r" b="b"/>
              <a:pathLst>
                <a:path w="119379" h="154304">
                  <a:moveTo>
                    <a:pt x="0" y="153923"/>
                  </a:moveTo>
                  <a:lnTo>
                    <a:pt x="37338" y="0"/>
                  </a:lnTo>
                  <a:lnTo>
                    <a:pt x="118872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6299531" y="6689504"/>
            <a:ext cx="1179115" cy="0"/>
          </a:xfrm>
          <a:custGeom>
            <a:avLst/>
            <a:gdLst/>
            <a:ahLst/>
            <a:cxnLst/>
            <a:rect l="l" t="t" r="r" b="b"/>
            <a:pathLst>
              <a:path w="822960">
                <a:moveTo>
                  <a:pt x="0" y="0"/>
                </a:moveTo>
                <a:lnTo>
                  <a:pt x="822960" y="0"/>
                </a:lnTo>
              </a:path>
            </a:pathLst>
          </a:custGeom>
          <a:ln w="60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514910" y="6492381"/>
            <a:ext cx="2027969" cy="467986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52735">
              <a:spcBef>
                <a:spcPts val="389"/>
              </a:spcBef>
            </a:pPr>
            <a:r>
              <a:rPr sz="1900" baseline="-34722" dirty="0">
                <a:latin typeface="Times New Roman"/>
                <a:cs typeface="Times New Roman"/>
              </a:rPr>
              <a:t>3</a:t>
            </a:r>
            <a:r>
              <a:rPr sz="1900" spc="38" baseline="-34722" dirty="0">
                <a:latin typeface="Times New Roman"/>
                <a:cs typeface="Times New Roman"/>
              </a:rPr>
              <a:t> </a:t>
            </a:r>
            <a:r>
              <a:rPr sz="1900" i="1" baseline="-34722" dirty="0">
                <a:latin typeface="Times New Roman"/>
                <a:cs typeface="Times New Roman"/>
              </a:rPr>
              <a:t>x</a:t>
            </a:r>
            <a:r>
              <a:rPr sz="1900" i="1" spc="-234" baseline="-34722" dirty="0">
                <a:latin typeface="Times New Roman"/>
                <a:cs typeface="Times New Roman"/>
              </a:rPr>
              <a:t> </a:t>
            </a:r>
            <a:r>
              <a:rPr sz="1900" baseline="-34722" dirty="0">
                <a:latin typeface="Times New Roman"/>
                <a:cs typeface="Times New Roman"/>
              </a:rPr>
              <a:t>26</a:t>
            </a:r>
            <a:r>
              <a:rPr sz="1900" spc="-46" baseline="-34722" dirty="0">
                <a:latin typeface="Times New Roman"/>
                <a:cs typeface="Times New Roman"/>
              </a:rPr>
              <a:t> </a:t>
            </a:r>
            <a:r>
              <a:rPr sz="1900" i="1" baseline="-34722" dirty="0">
                <a:latin typeface="Times New Roman"/>
                <a:cs typeface="Times New Roman"/>
              </a:rPr>
              <a:t>x</a:t>
            </a:r>
            <a:r>
              <a:rPr sz="1900" i="1" spc="46" baseline="-34722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0.0175</a:t>
            </a:r>
            <a:r>
              <a:rPr sz="1200" spc="-47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67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Times New Roman"/>
                <a:cs typeface="Times New Roman"/>
              </a:rPr>
              <a:t>6,50</a:t>
            </a:r>
            <a:endParaRPr sz="1200">
              <a:latin typeface="Times New Roman"/>
              <a:cs typeface="Times New Roman"/>
            </a:endParaRPr>
          </a:p>
          <a:p>
            <a:pPr marL="860248">
              <a:spcBef>
                <a:spcPts val="285"/>
              </a:spcBef>
            </a:pPr>
            <a:r>
              <a:rPr sz="1200" spc="-21" dirty="0">
                <a:latin typeface="Times New Roman"/>
                <a:cs typeface="Times New Roman"/>
              </a:rPr>
              <a:t>6,00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04016" y="7202349"/>
            <a:ext cx="3469109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Este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1,5%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decir: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80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9" y="1101893"/>
            <a:ext cx="4260645" cy="120707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573498" algn="l"/>
                <a:tab pos="1040207" algn="l"/>
              </a:tabLst>
            </a:pPr>
            <a:r>
              <a:rPr sz="1100" spc="-26" dirty="0">
                <a:latin typeface="Symbol"/>
                <a:cs typeface="Symbol"/>
              </a:rPr>
              <a:t></a:t>
            </a:r>
            <a:r>
              <a:rPr sz="1100" spc="-26" dirty="0">
                <a:latin typeface="Tahoma"/>
                <a:cs typeface="Tahoma"/>
              </a:rPr>
              <a:t>V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0,86V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&lt;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3,3V.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PARA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CALENTADOR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ELECTRICO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AGUA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1638755">
              <a:lnSpc>
                <a:spcPct val="120700"/>
              </a:lnSpc>
              <a:spcBef>
                <a:spcPts val="5"/>
              </a:spcBef>
            </a:pPr>
            <a:r>
              <a:rPr sz="1100" spc="-10" dirty="0">
                <a:latin typeface="Tahoma"/>
                <a:cs typeface="Tahoma"/>
              </a:rPr>
              <a:t>Potencia</a:t>
            </a:r>
            <a:r>
              <a:rPr sz="1100" spc="-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1200w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Monofásica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220V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8688" y="2152446"/>
            <a:ext cx="98077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spc="-10" dirty="0">
                <a:latin typeface="Tahoma"/>
                <a:cs typeface="Tahoma"/>
              </a:rPr>
              <a:t>Frecuencia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Symbol"/>
                <a:cs typeface="Symbol"/>
              </a:rPr>
              <a:t>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06196" y="2152446"/>
            <a:ext cx="748775" cy="42694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36" dirty="0">
                <a:latin typeface="Tahoma"/>
                <a:cs typeface="Tahoma"/>
              </a:rPr>
              <a:t>Hz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spc="-21" dirty="0">
                <a:latin typeface="Tahoma"/>
                <a:cs typeface="Tahoma"/>
              </a:rPr>
              <a:t>=1,0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88688" y="2615350"/>
            <a:ext cx="7222080" cy="4374825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Calculando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tiene: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  <a:tabLst>
                <a:tab pos="525377" algn="l"/>
                <a:tab pos="905073" algn="l"/>
                <a:tab pos="1146997" algn="l"/>
              </a:tabLst>
            </a:pPr>
            <a:r>
              <a:rPr sz="1100" dirty="0">
                <a:latin typeface="Tahoma"/>
                <a:cs typeface="Tahoma"/>
              </a:rPr>
              <a:t>In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w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=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1" dirty="0">
                <a:latin typeface="Tahoma"/>
                <a:cs typeface="Tahoma"/>
              </a:rPr>
              <a:t>1200</a:t>
            </a:r>
            <a:endParaRPr sz="1100">
              <a:latin typeface="Tahoma"/>
              <a:cs typeface="Tahoma"/>
            </a:endParaRPr>
          </a:p>
          <a:p>
            <a:pPr marL="13184" marR="3806842" indent="271588">
              <a:lnSpc>
                <a:spcPts val="1671"/>
              </a:lnSpc>
              <a:spcBef>
                <a:spcPts val="93"/>
              </a:spcBef>
              <a:tabLst>
                <a:tab pos="932759" algn="l"/>
              </a:tabLst>
            </a:pPr>
            <a:r>
              <a:rPr sz="1100" spc="-10" dirty="0">
                <a:latin typeface="Tahoma"/>
                <a:cs typeface="Tahoma"/>
              </a:rPr>
              <a:t>V:cos</a:t>
            </a:r>
            <a:r>
              <a:rPr sz="1100" spc="-10" dirty="0">
                <a:latin typeface="Symbol"/>
                <a:cs typeface="Symbol"/>
              </a:rPr>
              <a:t>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-10" dirty="0">
                <a:latin typeface="Tahoma"/>
                <a:cs typeface="Tahoma"/>
              </a:rPr>
              <a:t>220.1,0 </a:t>
            </a:r>
            <a:r>
              <a:rPr sz="1100" dirty="0">
                <a:latin typeface="Tahoma"/>
                <a:cs typeface="Tahoma"/>
              </a:rPr>
              <a:t>In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5,45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5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será:</a:t>
            </a:r>
            <a:endParaRPr sz="1100">
              <a:latin typeface="Tahoma"/>
              <a:cs typeface="Tahoma"/>
            </a:endParaRPr>
          </a:p>
          <a:p>
            <a:pPr marL="13184" marR="3473950">
              <a:lnSpc>
                <a:spcPts val="1661"/>
              </a:lnSpc>
              <a:spcBef>
                <a:spcPts val="93"/>
              </a:spcBef>
            </a:pPr>
            <a:r>
              <a:rPr sz="1100" dirty="0">
                <a:latin typeface="Tahoma"/>
                <a:cs typeface="Tahoma"/>
              </a:rPr>
              <a:t>Id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1,25.I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1,25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5.45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Id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6,81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200">
              <a:latin typeface="Tahoma"/>
              <a:cs typeface="Tahoma"/>
            </a:endParaRPr>
          </a:p>
          <a:p>
            <a:pPr marL="13184" marR="5274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Según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permisible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mm2,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CNE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prohíbe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secciones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mm2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artefactos.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1902432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tendrá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1,5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mm2 </a:t>
            </a:r>
            <a:r>
              <a:rPr sz="1100" dirty="0">
                <a:latin typeface="Tahoma"/>
                <a:cs typeface="Tahoma"/>
              </a:rPr>
              <a:t>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8,60m</a:t>
            </a:r>
            <a:endParaRPr sz="1100">
              <a:latin typeface="Tahoma"/>
              <a:cs typeface="Tahoma"/>
            </a:endParaRPr>
          </a:p>
          <a:p>
            <a:pPr marL="574158" marR="2562944" indent="-561633">
              <a:lnSpc>
                <a:spcPts val="1671"/>
              </a:lnSpc>
              <a:spcBef>
                <a:spcPts val="99"/>
              </a:spcBef>
              <a:tabLst>
                <a:tab pos="1688854" algn="l"/>
              </a:tabLst>
            </a:pPr>
            <a:r>
              <a:rPr sz="1100" dirty="0">
                <a:latin typeface="Symbol"/>
                <a:cs typeface="Symbol"/>
              </a:rPr>
              <a:t>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d.L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2.6,81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0.0175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8,60 </a:t>
            </a:r>
            <a:r>
              <a:rPr sz="1100" spc="-52" dirty="0">
                <a:latin typeface="Tahoma"/>
                <a:cs typeface="Tahoma"/>
              </a:rPr>
              <a:t>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1,5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187"/>
              </a:spcBef>
            </a:pPr>
            <a:r>
              <a:rPr sz="1100" dirty="0">
                <a:latin typeface="Symbol"/>
                <a:cs typeface="Symbol"/>
              </a:rPr>
              <a:t>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1,37V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Este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1,5%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decir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Symbol"/>
                <a:cs typeface="Symbol"/>
              </a:rPr>
              <a:t>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1,37V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&lt;</a:t>
            </a:r>
            <a:r>
              <a:rPr sz="1100" spc="-21" dirty="0">
                <a:latin typeface="Tahoma"/>
                <a:cs typeface="Tahoma"/>
              </a:rPr>
              <a:t> 3,3V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300">
              <a:latin typeface="Tahoma"/>
              <a:cs typeface="Tahoma"/>
            </a:endParaRPr>
          </a:p>
          <a:p>
            <a:pPr marL="13184" marR="355305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seguridad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siempre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ponemos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2- </a:t>
            </a:r>
            <a:r>
              <a:rPr sz="1100" dirty="0">
                <a:latin typeface="Tahoma"/>
                <a:cs typeface="Tahoma"/>
              </a:rPr>
              <a:t>1,5mm2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2-</a:t>
            </a:r>
            <a:r>
              <a:rPr sz="1100" dirty="0">
                <a:latin typeface="Tahoma"/>
                <a:cs typeface="Tahoma"/>
              </a:rPr>
              <a:t>2,5mm2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TW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decir: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PVC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spc="5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2,5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TW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2,5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mm2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81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5" y="940459"/>
            <a:ext cx="5891026" cy="65964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16346" algn="ctr">
              <a:spcBef>
                <a:spcPts val="104"/>
              </a:spcBef>
            </a:pPr>
            <a:r>
              <a:rPr sz="1000" b="1" dirty="0">
                <a:latin typeface="Arial"/>
                <a:cs typeface="Arial"/>
              </a:rPr>
              <a:t>TABLA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3-</a:t>
            </a:r>
            <a:r>
              <a:rPr sz="1000" b="1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000">
              <a:latin typeface="Arial"/>
              <a:cs typeface="Arial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Factores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demanda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alimentadores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alumbrado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801426" y="1617262"/>
          <a:ext cx="8419390" cy="28560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4005"/>
                <a:gridCol w="3942210"/>
                <a:gridCol w="1713175"/>
              </a:tblGrid>
              <a:tr h="284009">
                <a:tc>
                  <a:txBody>
                    <a:bodyPr/>
                    <a:lstStyle/>
                    <a:p>
                      <a:pPr marL="57594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local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111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198245" marR="130810" indent="-1062355">
                        <a:lnSpc>
                          <a:spcPts val="1150"/>
                        </a:lnSpc>
                        <a:spcBef>
                          <a:spcPts val="3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Partes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carga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cual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aplica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factor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317500" marR="304165" indent="-6985">
                        <a:lnSpc>
                          <a:spcPts val="1150"/>
                        </a:lnSpc>
                        <a:spcBef>
                          <a:spcPts val="3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demanda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142246"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Unidades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Viviendas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Primeros</a:t>
                      </a:r>
                      <a:r>
                        <a:rPr sz="800" spc="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2,000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menos……..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100%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687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Siguientes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118,000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……………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35%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01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Sobre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120,000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…………………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25%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764"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Edificaciones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oficinas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20,000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menos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……………….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100%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996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Sobre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20,000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W…………………..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70%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246"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Escuelas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15,000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menos………………..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100%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01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sobre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15,000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W…………………..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50%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246"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Hospitales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Primeros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50,000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menos……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40%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99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Sobre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50,000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…………………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20%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7176">
                <a:tc>
                  <a:txBody>
                    <a:bodyPr/>
                    <a:lstStyle/>
                    <a:p>
                      <a:pPr marL="43815" marR="36830" algn="just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Hoteles</a:t>
                      </a:r>
                      <a:r>
                        <a:rPr sz="800" spc="4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4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moteles</a:t>
                      </a:r>
                      <a:r>
                        <a:rPr sz="800" spc="4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incluyendo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apartamentos</a:t>
                      </a:r>
                      <a:r>
                        <a:rPr sz="8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8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facilidades</a:t>
                      </a:r>
                      <a:r>
                        <a:rPr sz="8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cocinas.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Primeros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20,000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menos……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Siguientes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80,000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…………….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50%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40%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31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4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Sobre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100,000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………………..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45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30%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2832"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  <a:tabLst>
                          <a:tab pos="699770" algn="l"/>
                          <a:tab pos="1058545" algn="l"/>
                          <a:tab pos="1819910" algn="l"/>
                        </a:tabLst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Locales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depósitos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y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Primeros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12,5000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menos….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100%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28557">
                <a:tc>
                  <a:txBody>
                    <a:bodyPr/>
                    <a:lstStyle/>
                    <a:p>
                      <a:pPr marL="43815">
                        <a:lnSpc>
                          <a:spcPts val="112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almacenamientos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Sobre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12,500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W………………….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14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50%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14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Todos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demás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Watt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totales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………………………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100%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304005" y="4588476"/>
            <a:ext cx="7122000" cy="150154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27686">
              <a:lnSpc>
                <a:spcPct val="1208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*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hospitales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hoteles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toda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alumbrado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salas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baile,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comedores,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etc.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usarán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demanda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100%</a:t>
            </a:r>
            <a:endParaRPr sz="1100">
              <a:latin typeface="Tahoma"/>
              <a:cs typeface="Tahoma"/>
            </a:endParaRPr>
          </a:p>
          <a:p>
            <a:pPr marR="266973" algn="ctr">
              <a:spcBef>
                <a:spcPts val="208"/>
              </a:spcBef>
            </a:pPr>
            <a:r>
              <a:rPr sz="1000" b="1" dirty="0">
                <a:latin typeface="Arial"/>
                <a:cs typeface="Arial"/>
              </a:rPr>
              <a:t>TABLA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3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-</a:t>
            </a:r>
            <a:r>
              <a:rPr sz="1000" b="1" spc="-26" dirty="0">
                <a:latin typeface="Arial"/>
                <a:cs typeface="Arial"/>
              </a:rPr>
              <a:t>VII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3184" marR="5274">
              <a:lnSpc>
                <a:spcPct val="120700"/>
              </a:lnSpc>
              <a:spcBef>
                <a:spcPts val="867"/>
              </a:spcBef>
            </a:pPr>
            <a:r>
              <a:rPr sz="1100" dirty="0">
                <a:latin typeface="Tahoma"/>
                <a:cs typeface="Tahoma"/>
              </a:rPr>
              <a:t>Factores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demanda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cocción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eléctricos comerciales,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incluyendo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lavaplatos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calentador,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calentadores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otros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cocina.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3864876" y="6206930"/>
          <a:ext cx="4256096" cy="11316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8048"/>
                <a:gridCol w="2128048"/>
              </a:tblGrid>
              <a:tr h="2844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Numero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equipos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111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3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Factores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demanda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ts val="1175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141764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–2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68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90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687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80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68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70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001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más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65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12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82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4" y="920549"/>
            <a:ext cx="6344112" cy="634561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4474" algn="ctr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TABLA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-</a:t>
            </a:r>
            <a:r>
              <a:rPr sz="1100" spc="-26" dirty="0">
                <a:latin typeface="Tahoma"/>
                <a:cs typeface="Tahoma"/>
              </a:rPr>
              <a:t>VI</a:t>
            </a:r>
            <a:endParaRPr sz="1100">
              <a:latin typeface="Tahoma"/>
              <a:cs typeface="Tahoma"/>
            </a:endParaRPr>
          </a:p>
          <a:p>
            <a:pPr marL="13184" marR="5274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Demandas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cocinas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domestico,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hornos empotrados,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cocinas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mostrador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artefactos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coccion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uso </a:t>
            </a:r>
            <a:r>
              <a:rPr sz="1100" dirty="0">
                <a:latin typeface="Tahoma"/>
                <a:cs typeface="Tahoma"/>
              </a:rPr>
              <a:t>domestico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kw.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86108" y="1740509"/>
          <a:ext cx="8421210" cy="56623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5303"/>
                <a:gridCol w="2105303"/>
                <a:gridCol w="2104393"/>
                <a:gridCol w="2106212"/>
              </a:tblGrid>
              <a:tr h="33126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Numero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 artefactos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Demanda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Máxima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8138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Factores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 demanda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795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518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46075" marR="77470" indent="-262890">
                        <a:lnSpc>
                          <a:spcPts val="1030"/>
                        </a:lnSpc>
                        <a:spcBef>
                          <a:spcPts val="67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Columna</a:t>
                      </a:r>
                      <a:r>
                        <a:rPr sz="7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“A”</a:t>
                      </a:r>
                      <a:r>
                        <a:rPr sz="7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(no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mayor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KW)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KW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05459" marR="74930" indent="-422909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Columna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“B”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(menor 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KW 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%)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34645" marR="190500" indent="-136525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Columna</a:t>
                      </a:r>
                      <a:r>
                        <a:rPr sz="7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“C”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(4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KW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Hasta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KW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%)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131156">
                <a:tc>
                  <a:txBody>
                    <a:bodyPr/>
                    <a:lstStyle/>
                    <a:p>
                      <a:pPr algn="ctr">
                        <a:lnSpc>
                          <a:spcPts val="104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4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35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ts val="1035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75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65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70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55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66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59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56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53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26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–30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más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KW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cada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cocina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41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8744">
                <a:tc>
                  <a:txBody>
                    <a:bodyPr/>
                    <a:lstStyle/>
                    <a:p>
                      <a:pPr algn="ctr">
                        <a:lnSpc>
                          <a:spcPts val="1005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51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60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5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25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más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0,75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cada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5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ts val="1005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751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61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ó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mas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06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1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cocina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06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357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06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3623594" y="6237597"/>
            <a:ext cx="129193" cy="308601"/>
          </a:xfrm>
          <a:custGeom>
            <a:avLst/>
            <a:gdLst/>
            <a:ahLst/>
            <a:cxnLst/>
            <a:rect l="l" t="t" r="r" b="b"/>
            <a:pathLst>
              <a:path w="90169" h="406400">
                <a:moveTo>
                  <a:pt x="89916" y="0"/>
                </a:moveTo>
                <a:lnTo>
                  <a:pt x="72282" y="2667"/>
                </a:lnTo>
                <a:lnTo>
                  <a:pt x="58007" y="9906"/>
                </a:lnTo>
                <a:lnTo>
                  <a:pt x="48446" y="20574"/>
                </a:lnTo>
                <a:lnTo>
                  <a:pt x="44958" y="33528"/>
                </a:lnTo>
                <a:lnTo>
                  <a:pt x="44958" y="169164"/>
                </a:lnTo>
                <a:lnTo>
                  <a:pt x="41469" y="182558"/>
                </a:lnTo>
                <a:lnTo>
                  <a:pt x="31908" y="193452"/>
                </a:lnTo>
                <a:lnTo>
                  <a:pt x="17633" y="200775"/>
                </a:lnTo>
                <a:lnTo>
                  <a:pt x="0" y="203454"/>
                </a:lnTo>
                <a:lnTo>
                  <a:pt x="17633" y="206121"/>
                </a:lnTo>
                <a:lnTo>
                  <a:pt x="31908" y="213360"/>
                </a:lnTo>
                <a:lnTo>
                  <a:pt x="41469" y="224028"/>
                </a:lnTo>
                <a:lnTo>
                  <a:pt x="44958" y="236982"/>
                </a:lnTo>
                <a:lnTo>
                  <a:pt x="44958" y="372618"/>
                </a:lnTo>
                <a:lnTo>
                  <a:pt x="48446" y="385572"/>
                </a:lnTo>
                <a:lnTo>
                  <a:pt x="58007" y="396240"/>
                </a:lnTo>
                <a:lnTo>
                  <a:pt x="72282" y="403479"/>
                </a:lnTo>
                <a:lnTo>
                  <a:pt x="89916" y="406146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74022" y="6786134"/>
            <a:ext cx="128284" cy="309083"/>
          </a:xfrm>
          <a:custGeom>
            <a:avLst/>
            <a:gdLst/>
            <a:ahLst/>
            <a:cxnLst/>
            <a:rect l="l" t="t" r="r" b="b"/>
            <a:pathLst>
              <a:path w="89535" h="407034">
                <a:moveTo>
                  <a:pt x="89154" y="0"/>
                </a:moveTo>
                <a:lnTo>
                  <a:pt x="71842" y="2678"/>
                </a:lnTo>
                <a:lnTo>
                  <a:pt x="57531" y="10001"/>
                </a:lnTo>
                <a:lnTo>
                  <a:pt x="47791" y="20895"/>
                </a:lnTo>
                <a:lnTo>
                  <a:pt x="44196" y="34289"/>
                </a:lnTo>
                <a:lnTo>
                  <a:pt x="44196" y="169925"/>
                </a:lnTo>
                <a:lnTo>
                  <a:pt x="40719" y="182879"/>
                </a:lnTo>
                <a:lnTo>
                  <a:pt x="31242" y="193547"/>
                </a:lnTo>
                <a:lnTo>
                  <a:pt x="17192" y="200786"/>
                </a:lnTo>
                <a:lnTo>
                  <a:pt x="0" y="203453"/>
                </a:lnTo>
                <a:lnTo>
                  <a:pt x="17192" y="206120"/>
                </a:lnTo>
                <a:lnTo>
                  <a:pt x="31242" y="213359"/>
                </a:lnTo>
                <a:lnTo>
                  <a:pt x="40719" y="224027"/>
                </a:lnTo>
                <a:lnTo>
                  <a:pt x="44196" y="236981"/>
                </a:lnTo>
                <a:lnTo>
                  <a:pt x="44196" y="372617"/>
                </a:lnTo>
                <a:lnTo>
                  <a:pt x="47791" y="386012"/>
                </a:lnTo>
                <a:lnTo>
                  <a:pt x="57531" y="396906"/>
                </a:lnTo>
                <a:lnTo>
                  <a:pt x="71842" y="404229"/>
                </a:lnTo>
                <a:lnTo>
                  <a:pt x="89154" y="40690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90938" y="6237018"/>
            <a:ext cx="129193" cy="347176"/>
          </a:xfrm>
          <a:custGeom>
            <a:avLst/>
            <a:gdLst/>
            <a:ahLst/>
            <a:cxnLst/>
            <a:rect l="l" t="t" r="r" b="b"/>
            <a:pathLst>
              <a:path w="90170" h="457200">
                <a:moveTo>
                  <a:pt x="0" y="0"/>
                </a:moveTo>
                <a:lnTo>
                  <a:pt x="17633" y="3059"/>
                </a:lnTo>
                <a:lnTo>
                  <a:pt x="31908" y="11334"/>
                </a:lnTo>
                <a:lnTo>
                  <a:pt x="41469" y="23467"/>
                </a:lnTo>
                <a:lnTo>
                  <a:pt x="44958" y="38100"/>
                </a:lnTo>
                <a:lnTo>
                  <a:pt x="44958" y="190500"/>
                </a:lnTo>
                <a:lnTo>
                  <a:pt x="48446" y="205454"/>
                </a:lnTo>
                <a:lnTo>
                  <a:pt x="58007" y="217550"/>
                </a:lnTo>
                <a:lnTo>
                  <a:pt x="72282" y="225647"/>
                </a:lnTo>
                <a:lnTo>
                  <a:pt x="89916" y="228600"/>
                </a:lnTo>
                <a:lnTo>
                  <a:pt x="72282" y="231659"/>
                </a:lnTo>
                <a:lnTo>
                  <a:pt x="58007" y="239934"/>
                </a:lnTo>
                <a:lnTo>
                  <a:pt x="48446" y="252067"/>
                </a:lnTo>
                <a:lnTo>
                  <a:pt x="44958" y="266700"/>
                </a:lnTo>
                <a:lnTo>
                  <a:pt x="44958" y="419100"/>
                </a:lnTo>
                <a:lnTo>
                  <a:pt x="41469" y="434054"/>
                </a:lnTo>
                <a:lnTo>
                  <a:pt x="31908" y="446150"/>
                </a:lnTo>
                <a:lnTo>
                  <a:pt x="17633" y="454247"/>
                </a:lnTo>
                <a:lnTo>
                  <a:pt x="0" y="457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25227" y="5224999"/>
            <a:ext cx="128284" cy="308601"/>
          </a:xfrm>
          <a:custGeom>
            <a:avLst/>
            <a:gdLst/>
            <a:ahLst/>
            <a:cxnLst/>
            <a:rect l="l" t="t" r="r" b="b"/>
            <a:pathLst>
              <a:path w="89535" h="406400">
                <a:moveTo>
                  <a:pt x="0" y="0"/>
                </a:moveTo>
                <a:lnTo>
                  <a:pt x="17311" y="2667"/>
                </a:lnTo>
                <a:lnTo>
                  <a:pt x="31622" y="9906"/>
                </a:lnTo>
                <a:lnTo>
                  <a:pt x="41362" y="20574"/>
                </a:lnTo>
                <a:lnTo>
                  <a:pt x="44957" y="33528"/>
                </a:lnTo>
                <a:lnTo>
                  <a:pt x="44957" y="169164"/>
                </a:lnTo>
                <a:lnTo>
                  <a:pt x="48434" y="182558"/>
                </a:lnTo>
                <a:lnTo>
                  <a:pt x="57911" y="193452"/>
                </a:lnTo>
                <a:lnTo>
                  <a:pt x="71961" y="200775"/>
                </a:lnTo>
                <a:lnTo>
                  <a:pt x="89153" y="203454"/>
                </a:lnTo>
                <a:lnTo>
                  <a:pt x="71961" y="206121"/>
                </a:lnTo>
                <a:lnTo>
                  <a:pt x="57912" y="213360"/>
                </a:lnTo>
                <a:lnTo>
                  <a:pt x="48434" y="224027"/>
                </a:lnTo>
                <a:lnTo>
                  <a:pt x="44957" y="236982"/>
                </a:lnTo>
                <a:lnTo>
                  <a:pt x="44957" y="372618"/>
                </a:lnTo>
                <a:lnTo>
                  <a:pt x="41362" y="385572"/>
                </a:lnTo>
                <a:lnTo>
                  <a:pt x="31623" y="396239"/>
                </a:lnTo>
                <a:lnTo>
                  <a:pt x="17311" y="403478"/>
                </a:lnTo>
                <a:lnTo>
                  <a:pt x="0" y="406146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83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47403"/>
            <a:ext cx="7191145" cy="62191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Basado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4-XXXIII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500">
              <a:latin typeface="Tahoma"/>
              <a:cs typeface="Tahoma"/>
            </a:endParaRPr>
          </a:p>
          <a:p>
            <a:pPr marL="13184" marR="5274">
              <a:lnSpc>
                <a:spcPct val="115900"/>
              </a:lnSpc>
            </a:pPr>
            <a:r>
              <a:rPr sz="1100" dirty="0">
                <a:latin typeface="Tahoma"/>
                <a:cs typeface="Tahoma"/>
              </a:rPr>
              <a:t>Numero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78" dirty="0">
                <a:latin typeface="Tahoma"/>
                <a:cs typeface="Tahoma"/>
              </a:rPr>
              <a:t> </a:t>
            </a:r>
            <a:r>
              <a:rPr sz="1100" spc="-10" dirty="0">
                <a:latin typeface="Arial"/>
                <a:cs typeface="Arial"/>
              </a:rPr>
              <a:t>diámetros nominales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738102" y="1749189"/>
          <a:ext cx="8842457" cy="5450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2580"/>
                <a:gridCol w="261116"/>
                <a:gridCol w="1548499"/>
                <a:gridCol w="433071"/>
                <a:gridCol w="433071"/>
                <a:gridCol w="433979"/>
                <a:gridCol w="433071"/>
                <a:gridCol w="433980"/>
                <a:gridCol w="433980"/>
                <a:gridCol w="433980"/>
                <a:gridCol w="433071"/>
                <a:gridCol w="433980"/>
                <a:gridCol w="433980"/>
                <a:gridCol w="433071"/>
                <a:gridCol w="433980"/>
                <a:gridCol w="433980"/>
                <a:gridCol w="433071"/>
              </a:tblGrid>
              <a:tr h="7367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 marR="66675">
                        <a:lnSpc>
                          <a:spcPts val="919"/>
                        </a:lnSpc>
                        <a:spcBef>
                          <a:spcPts val="5"/>
                        </a:spcBef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Tipos conductores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Diámetro</a:t>
                      </a:r>
                      <a:r>
                        <a:rPr sz="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mm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Sección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mm3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(5/8)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*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(1/2)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**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(3/4)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***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(1)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 marR="75565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(1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1/4)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 marR="75565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(1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75565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(2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(3)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76200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(4)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 marR="75565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(4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(5)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(6)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238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TW,</a:t>
                      </a:r>
                      <a:r>
                        <a:rPr sz="6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XHHW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ts val="88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ó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1.5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5034">
                <a:tc>
                  <a:txBody>
                    <a:bodyPr/>
                    <a:lstStyle/>
                    <a:p>
                      <a:pPr marL="43815">
                        <a:lnSpc>
                          <a:spcPts val="894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Similares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2.5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5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817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RHW y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RHH 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(sin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7445">
                <a:tc gridSpan="2">
                  <a:txBody>
                    <a:bodyPr/>
                    <a:lstStyle/>
                    <a:p>
                      <a:pPr marL="43815" marR="36830">
                        <a:lnSpc>
                          <a:spcPts val="919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600" spc="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externa),</a:t>
                      </a:r>
                      <a:r>
                        <a:rPr sz="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THHW,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1.5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199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4657">
                <a:tc gridSpan="2">
                  <a:txBody>
                    <a:bodyPr/>
                    <a:lstStyle/>
                    <a:p>
                      <a:pPr marL="43815">
                        <a:lnSpc>
                          <a:spcPts val="894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THW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ó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similares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2.5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21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21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12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8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865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5"/>
                        </a:lnSpc>
                        <a:tabLst>
                          <a:tab pos="549910" algn="l"/>
                        </a:tabLst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TW,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THW,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5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36830" algn="ctr">
                        <a:lnSpc>
                          <a:spcPts val="88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963">
                <a:tc gridSpan="2">
                  <a:txBody>
                    <a:bodyPr/>
                    <a:lstStyle/>
                    <a:p>
                      <a:pPr marL="43815">
                        <a:lnSpc>
                          <a:spcPts val="875"/>
                        </a:lnSpc>
                        <a:tabLst>
                          <a:tab pos="516255" algn="l"/>
                        </a:tabLst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THHW,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FEPB,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ts val="86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RHW y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RHH 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(sin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69170">
                <a:tc gridSpan="2">
                  <a:txBody>
                    <a:bodyPr/>
                    <a:lstStyle/>
                    <a:p>
                      <a:pPr marL="43815" marR="36830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extrema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similares)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32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41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52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94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73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16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933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5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16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933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5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1498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498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51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498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4922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2970713" y="1760183"/>
            <a:ext cx="1543040" cy="432524"/>
          </a:xfrm>
          <a:custGeom>
            <a:avLst/>
            <a:gdLst/>
            <a:ahLst/>
            <a:cxnLst/>
            <a:rect l="l" t="t" r="r" b="b"/>
            <a:pathLst>
              <a:path w="1076960" h="569594">
                <a:moveTo>
                  <a:pt x="0" y="0"/>
                </a:moveTo>
                <a:lnTo>
                  <a:pt x="1076706" y="569214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84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22785" y="957048"/>
          <a:ext cx="8828807" cy="4125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3696"/>
                <a:gridCol w="1547588"/>
                <a:gridCol w="319344"/>
                <a:gridCol w="473101"/>
                <a:gridCol w="433071"/>
                <a:gridCol w="433071"/>
                <a:gridCol w="433980"/>
                <a:gridCol w="433071"/>
                <a:gridCol w="473101"/>
                <a:gridCol w="433071"/>
                <a:gridCol w="432160"/>
                <a:gridCol w="432160"/>
                <a:gridCol w="433071"/>
                <a:gridCol w="432160"/>
                <a:gridCol w="432160"/>
                <a:gridCol w="464004"/>
              </a:tblGrid>
              <a:tr h="238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THWN,</a:t>
                      </a:r>
                      <a:r>
                        <a:rPr sz="600" spc="23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THHN,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2.5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88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2555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3980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885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 marL="43815">
                        <a:lnSpc>
                          <a:spcPts val="900"/>
                        </a:lnSpc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FEP,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88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52962">
                <a:tc>
                  <a:txBody>
                    <a:bodyPr/>
                    <a:lstStyle/>
                    <a:p>
                      <a:pPr marL="43815">
                        <a:lnSpc>
                          <a:spcPts val="875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FEPB,</a:t>
                      </a:r>
                      <a:r>
                        <a:rPr sz="600" spc="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XHHW</a:t>
                      </a:r>
                      <a:r>
                        <a:rPr sz="600" spc="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ts val="94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similares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59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895" algn="ctr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895" algn="ctr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8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5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895" algn="ctr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88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04139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04139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4139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065">
                <a:tc>
                  <a:txBody>
                    <a:bodyPr/>
                    <a:lstStyle/>
                    <a:p>
                      <a:pPr marL="72390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XHHW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ó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similar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04139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779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4139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85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67457" y="947402"/>
            <a:ext cx="2955974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TABLA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4-</a:t>
            </a:r>
            <a:r>
              <a:rPr sz="1100" dirty="0">
                <a:latin typeface="Tahoma"/>
                <a:cs typeface="Tahoma"/>
              </a:rPr>
              <a:t>VII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(CONTINUACIÓN)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738102" y="1279344"/>
          <a:ext cx="8828809" cy="41241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3696"/>
                <a:gridCol w="1547588"/>
                <a:gridCol w="432160"/>
                <a:gridCol w="432160"/>
                <a:gridCol w="433071"/>
                <a:gridCol w="432160"/>
                <a:gridCol w="433071"/>
                <a:gridCol w="433071"/>
                <a:gridCol w="433071"/>
                <a:gridCol w="432160"/>
                <a:gridCol w="432160"/>
                <a:gridCol w="433071"/>
                <a:gridCol w="433071"/>
                <a:gridCol w="432160"/>
                <a:gridCol w="433071"/>
                <a:gridCol w="433071"/>
              </a:tblGrid>
              <a:tr h="737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940"/>
                        </a:lnSpc>
                        <a:tabLst>
                          <a:tab pos="696595" algn="l"/>
                        </a:tabLst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Tipos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ts val="94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conductores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Diámetro</a:t>
                      </a:r>
                      <a:r>
                        <a:rPr sz="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mm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Sección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mm3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(5/8)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*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(1/2)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**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(3/4)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***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(1)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 marR="75565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(1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1/4)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 marR="75565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(1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75565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(2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(3)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 marR="75565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(4)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115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74930">
                        <a:lnSpc>
                          <a:spcPts val="919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(4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1/2)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(5)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(6)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266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2.5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8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933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4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4761">
                <a:tc>
                  <a:txBody>
                    <a:bodyPr/>
                    <a:lstStyle/>
                    <a:p>
                      <a:pPr marL="43815">
                        <a:lnSpc>
                          <a:spcPts val="880"/>
                        </a:lnSpc>
                        <a:spcBef>
                          <a:spcPts val="21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THWN,</a:t>
                      </a:r>
                      <a:r>
                        <a:rPr sz="600" spc="23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THHN,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025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64131">
                <a:tc rowSpan="2">
                  <a:txBody>
                    <a:bodyPr/>
                    <a:lstStyle/>
                    <a:p>
                      <a:pPr marL="43815">
                        <a:lnSpc>
                          <a:spcPts val="894"/>
                        </a:lnSpc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FEP,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5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24218">
                <a:tc>
                  <a:txBody>
                    <a:bodyPr/>
                    <a:lstStyle/>
                    <a:p>
                      <a:pPr marL="43815">
                        <a:lnSpc>
                          <a:spcPts val="94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FEPB,</a:t>
                      </a:r>
                      <a:r>
                        <a:rPr sz="600" spc="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XHHW</a:t>
                      </a:r>
                      <a:r>
                        <a:rPr sz="600" spc="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ts val="94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similares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93345" algn="ctr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35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055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27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5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22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492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933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4922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/>
                </a:tc>
                <a:tc>
                  <a:txBody>
                    <a:bodyPr/>
                    <a:lstStyle/>
                    <a:p>
                      <a:pPr marR="14922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/>
                </a:tc>
                <a:tc>
                  <a:txBody>
                    <a:bodyPr/>
                    <a:lstStyle/>
                    <a:p>
                      <a:pPr marR="1498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22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8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304007" y="5544934"/>
            <a:ext cx="6067529" cy="634698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  <a:tabLst>
                <a:tab pos="272247" algn="l"/>
              </a:tabLst>
            </a:pPr>
            <a:r>
              <a:rPr sz="1100" spc="-52" dirty="0">
                <a:latin typeface="Tahoma"/>
                <a:cs typeface="Tahoma"/>
              </a:rPr>
              <a:t>*</a:t>
            </a:r>
            <a:r>
              <a:rPr sz="1100" dirty="0">
                <a:latin typeface="Tahoma"/>
                <a:cs typeface="Tahoma"/>
              </a:rPr>
              <a:t>	Solo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liviana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  <a:tabLst>
                <a:tab pos="306525" algn="l"/>
              </a:tabLst>
            </a:pPr>
            <a:r>
              <a:rPr sz="1100" spc="-26" dirty="0">
                <a:latin typeface="Tahoma"/>
                <a:cs typeface="Tahoma"/>
              </a:rPr>
              <a:t>**</a:t>
            </a:r>
            <a:r>
              <a:rPr sz="1100" dirty="0">
                <a:latin typeface="Tahoma"/>
                <a:cs typeface="Tahoma"/>
              </a:rPr>
              <a:t>	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liviana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equivalente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(3/4)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***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liviana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equivalente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(1)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70713" y="1291495"/>
            <a:ext cx="1543040" cy="432041"/>
          </a:xfrm>
          <a:custGeom>
            <a:avLst/>
            <a:gdLst/>
            <a:ahLst/>
            <a:cxnLst/>
            <a:rect l="l" t="t" r="r" b="b"/>
            <a:pathLst>
              <a:path w="1076960" h="568960">
                <a:moveTo>
                  <a:pt x="0" y="0"/>
                </a:moveTo>
                <a:lnTo>
                  <a:pt x="1076706" y="56845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86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90" y="940458"/>
            <a:ext cx="6869982" cy="65669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718" algn="ctr">
              <a:spcBef>
                <a:spcPts val="104"/>
              </a:spcBef>
            </a:pPr>
            <a:r>
              <a:rPr sz="1000" b="1" dirty="0">
                <a:latin typeface="Arial"/>
                <a:cs typeface="Arial"/>
              </a:rPr>
              <a:t>TABLA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4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-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21" dirty="0">
                <a:latin typeface="Arial"/>
                <a:cs typeface="Arial"/>
              </a:rPr>
              <a:t>XIII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3184" marR="5274">
              <a:lnSpc>
                <a:spcPct val="120900"/>
              </a:lnSpc>
              <a:spcBef>
                <a:spcPts val="856"/>
              </a:spcBef>
            </a:pPr>
            <a:r>
              <a:rPr sz="1100" dirty="0">
                <a:latin typeface="Tahoma"/>
                <a:cs typeface="Tahoma"/>
              </a:rPr>
              <a:t>Numero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pvc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diámetros nominales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9304" y="1738192"/>
            <a:ext cx="6714405" cy="4947258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87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40458"/>
            <a:ext cx="7112902" cy="86149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260381" algn="ctr">
              <a:spcBef>
                <a:spcPts val="104"/>
              </a:spcBef>
            </a:pPr>
            <a:r>
              <a:rPr sz="1000" b="1" dirty="0">
                <a:latin typeface="Arial"/>
                <a:cs typeface="Arial"/>
              </a:rPr>
              <a:t>TABLA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4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-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3184" marR="120632">
              <a:lnSpc>
                <a:spcPct val="120900"/>
              </a:lnSpc>
              <a:spcBef>
                <a:spcPts val="856"/>
              </a:spcBef>
            </a:pPr>
            <a:r>
              <a:rPr sz="1100" dirty="0">
                <a:latin typeface="Tahoma"/>
                <a:cs typeface="Tahoma"/>
              </a:rPr>
              <a:t>Capacidades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permisibles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amperes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cobre aislados</a:t>
            </a:r>
            <a:endParaRPr sz="1100">
              <a:latin typeface="Tahoma"/>
              <a:cs typeface="Tahoma"/>
            </a:endParaRPr>
          </a:p>
          <a:p>
            <a:pPr marL="13184" marR="5274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No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(Basadas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temperatura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ambiente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30º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salvo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++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)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459700" y="1909469"/>
          <a:ext cx="8417567" cy="5433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9201"/>
                <a:gridCol w="890705"/>
                <a:gridCol w="891615"/>
                <a:gridCol w="890704"/>
                <a:gridCol w="890704"/>
                <a:gridCol w="891615"/>
                <a:gridCol w="890704"/>
                <a:gridCol w="891615"/>
                <a:gridCol w="890705"/>
              </a:tblGrid>
              <a:tr h="15092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36550" marR="69215" indent="-260350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Sección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nominal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mm2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ts val="919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TEMPERATURA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MÁXIMA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OPERACIÓN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CONDUCTOR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514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60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ºC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ºC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ºC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ºC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105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ºC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125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ºC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ºC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ºC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10077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89230" marR="71120" indent="-109855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Tipos</a:t>
                      </a:r>
                      <a:r>
                        <a:rPr sz="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TW,</a:t>
                      </a:r>
                      <a:r>
                        <a:rPr sz="600" spc="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MTW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2865" marR="55244" algn="ctr">
                        <a:lnSpc>
                          <a:spcPct val="958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RHW, THW,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THWN, 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XHHW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11454" marR="204470" algn="ctr">
                        <a:lnSpc>
                          <a:spcPct val="158100"/>
                        </a:lnSpc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Tipo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MI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919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Tipos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118745" marR="97155" indent="-13970" algn="just">
                        <a:lnSpc>
                          <a:spcPct val="95900"/>
                        </a:lnSpc>
                        <a:spcBef>
                          <a:spcPts val="59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TA,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TBS,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SA,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SIS, MTW,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168275">
                        <a:lnSpc>
                          <a:spcPts val="9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+FEB,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133985">
                        <a:lnSpc>
                          <a:spcPts val="919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+FEPB,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156845">
                        <a:lnSpc>
                          <a:spcPts val="919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+RHH,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141605" marR="127000" indent="-6985" algn="just">
                        <a:lnSpc>
                          <a:spcPct val="95900"/>
                        </a:lnSpc>
                        <a:spcBef>
                          <a:spcPts val="20"/>
                        </a:spcBef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+THHn, XHHW,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THW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9695" marR="91440" indent="112395">
                        <a:lnSpc>
                          <a:spcPts val="919"/>
                        </a:lnSpc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Tipo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THHW++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52400" marR="145415" indent="33020">
                        <a:lnSpc>
                          <a:spcPct val="1581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Tipos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ALA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66370" marR="160020" algn="ctr">
                        <a:lnSpc>
                          <a:spcPct val="158100"/>
                        </a:lnSpc>
                        <a:spcBef>
                          <a:spcPts val="5"/>
                        </a:spcBef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Tipos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A,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AA,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FEP,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FEPB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86055" marR="178435" algn="ctr">
                        <a:lnSpc>
                          <a:spcPct val="1588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Tipos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TFE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76200" marR="69215" algn="ctr">
                        <a:lnSpc>
                          <a:spcPts val="919"/>
                        </a:lnSpc>
                        <a:spcBef>
                          <a:spcPts val="25"/>
                        </a:spcBef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solamente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níquel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4450" marR="38100" indent="-635" algn="ctr">
                        <a:lnSpc>
                          <a:spcPts val="919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níquel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 con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recubrimien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Cobre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266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0.75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0" dirty="0">
                          <a:latin typeface="Arial"/>
                          <a:cs typeface="Arial"/>
                        </a:rPr>
                        <a:t>1.00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1.5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22+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51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2.5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27+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34+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165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175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3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145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265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95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225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345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260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260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210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360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150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285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185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275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610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240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375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4031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455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455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355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570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8689" y="6650694"/>
            <a:ext cx="7205702" cy="129351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>
              <a:lnSpc>
                <a:spcPct val="1207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(*)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viviendas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unifamiliares,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multifamiliares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habitaciones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huéspedes,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hoteles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moteles,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tomacorriente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menores</a:t>
            </a:r>
            <a:r>
              <a:rPr sz="1100" spc="51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(excepto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artefactos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pequeños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viviendas,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3.3.2.2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b)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se</a:t>
            </a:r>
            <a:r>
              <a:rPr sz="1100" spc="51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requerirá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incluir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adicionales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salidas.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900">
              <a:latin typeface="Tahoma"/>
              <a:cs typeface="Tahoma"/>
            </a:endParaRPr>
          </a:p>
          <a:p>
            <a:pPr marR="328938" algn="ctr"/>
            <a:r>
              <a:rPr sz="1100" i="1" spc="-26" dirty="0">
                <a:latin typeface="Tahoma"/>
                <a:cs typeface="Tahoma"/>
              </a:rPr>
              <a:t>88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44385" y="957048"/>
          <a:ext cx="8417566" cy="5911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9201"/>
                <a:gridCol w="890705"/>
                <a:gridCol w="891615"/>
                <a:gridCol w="890704"/>
                <a:gridCol w="890704"/>
                <a:gridCol w="891615"/>
                <a:gridCol w="890704"/>
                <a:gridCol w="891615"/>
                <a:gridCol w="890704"/>
              </a:tblGrid>
              <a:tr h="266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680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2451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595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595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490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spc="-25" dirty="0">
                          <a:latin typeface="Arial"/>
                          <a:cs typeface="Arial"/>
                        </a:rPr>
                        <a:t>780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788690" y="1705405"/>
            <a:ext cx="3960406" cy="65964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5274" algn="r">
              <a:spcBef>
                <a:spcPts val="104"/>
              </a:spcBef>
            </a:pPr>
            <a:r>
              <a:rPr sz="1000" b="1" dirty="0">
                <a:latin typeface="Arial"/>
                <a:cs typeface="Arial"/>
              </a:rPr>
              <a:t>TABLA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3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–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26" dirty="0">
                <a:latin typeface="Arial"/>
                <a:cs typeface="Arial"/>
              </a:rPr>
              <a:t>IV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000">
              <a:latin typeface="Arial"/>
              <a:cs typeface="Arial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Cargas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mínimas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alumbrado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general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222786" y="2213248"/>
          <a:ext cx="8484897" cy="4290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41620"/>
                <a:gridCol w="1843277"/>
              </a:tblGrid>
              <a:tr h="510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Local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73075" marR="201930" indent="-264795">
                        <a:lnSpc>
                          <a:spcPts val="115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Carga</a:t>
                      </a:r>
                      <a:r>
                        <a:rPr sz="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Unitaria 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W/m2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2888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Auditorios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Bancos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Barberías,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peluquerías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salones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belleza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Asociaciones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casinos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Locales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depósitos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almacenamiento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Edificaciones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comerciales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industriales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Edificaciones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oficinas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Escuelas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Garajes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comerciales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Hospitales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Hospedajes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Hoteles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moteles,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incluyendo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apartamentos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cocina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(*)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Iglesias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Unidad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(es)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vivienda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(*)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Restaurantes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Tiendas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676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Salas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audiencia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1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8744">
                <a:tc>
                  <a:txBody>
                    <a:bodyPr/>
                    <a:lstStyle/>
                    <a:p>
                      <a:pPr marL="43815">
                        <a:lnSpc>
                          <a:spcPts val="1005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En cualquiera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 los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locales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mencionados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excepción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 las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viviendas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unifamiliares</a:t>
                      </a:r>
                      <a:r>
                        <a:rPr sz="7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8744">
                <a:tc>
                  <a:txBody>
                    <a:bodyPr/>
                    <a:lstStyle/>
                    <a:p>
                      <a:pPr marL="43815">
                        <a:lnSpc>
                          <a:spcPts val="101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apartamentos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individuales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viviendas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multifamiliares,</a:t>
                      </a:r>
                      <a:r>
                        <a:rPr sz="700" spc="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aplicara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lo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siguiente: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8612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Espacios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almacenamientos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05"/>
                        </a:lnSpc>
                        <a:spcBef>
                          <a:spcPts val="830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2.5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8004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 marL="76200">
                        <a:lnSpc>
                          <a:spcPts val="101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Recibos,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corredores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roperos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05"/>
                        </a:lnSpc>
                        <a:spcBef>
                          <a:spcPts val="5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06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75143">
                <a:tc>
                  <a:txBody>
                    <a:bodyPr/>
                    <a:lstStyle/>
                    <a:p>
                      <a:pPr marL="43815">
                        <a:lnSpc>
                          <a:spcPts val="101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Salas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reuniones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auditorios.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111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89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885753"/>
            <a:ext cx="3936752" cy="489304"/>
          </a:xfrm>
          <a:prstGeom prst="rect">
            <a:avLst/>
          </a:prstGeom>
        </p:spPr>
        <p:txBody>
          <a:bodyPr vert="horz" wrap="square" lIns="0" tIns="88332" rIns="0" bIns="0" rtlCol="0">
            <a:spAutoFit/>
          </a:bodyPr>
          <a:lstStyle/>
          <a:p>
            <a:pPr marR="5274" algn="r">
              <a:spcBef>
                <a:spcPts val="696"/>
              </a:spcBef>
            </a:pPr>
            <a:r>
              <a:rPr sz="1000" b="1" dirty="0">
                <a:latin typeface="Arial"/>
                <a:cs typeface="Arial"/>
              </a:rPr>
              <a:t>TABLA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4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26" dirty="0">
                <a:latin typeface="Arial"/>
                <a:cs typeface="Arial"/>
              </a:rPr>
              <a:t>–IV</a:t>
            </a:r>
            <a:endParaRPr sz="1000">
              <a:latin typeface="Arial"/>
              <a:cs typeface="Arial"/>
            </a:endParaRPr>
          </a:p>
          <a:p>
            <a:pPr marL="13184">
              <a:spcBef>
                <a:spcPts val="644"/>
              </a:spcBef>
            </a:pPr>
            <a:r>
              <a:rPr sz="1100" dirty="0">
                <a:latin typeface="Tahoma"/>
                <a:cs typeface="Tahoma"/>
              </a:rPr>
              <a:t>Tipos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uso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801426" y="1448303"/>
          <a:ext cx="8514009" cy="59420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5975"/>
                <a:gridCol w="988055"/>
                <a:gridCol w="1205500"/>
                <a:gridCol w="1503917"/>
                <a:gridCol w="1504825"/>
                <a:gridCol w="1505737"/>
              </a:tblGrid>
              <a:tr h="3621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Características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59055" indent="-3810">
                        <a:lnSpc>
                          <a:spcPts val="101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Conductor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41605" marR="49530" indent="-82550">
                        <a:lnSpc>
                          <a:spcPts val="1030"/>
                        </a:lnSpc>
                        <a:spcBef>
                          <a:spcPts val="55"/>
                        </a:spcBef>
                        <a:tabLst>
                          <a:tab pos="523240" algn="l"/>
                        </a:tabLst>
                      </a:pPr>
                      <a:r>
                        <a:rPr sz="700" b="1" spc="-20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(o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similar)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25730" indent="-51435">
                        <a:lnSpc>
                          <a:spcPts val="101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Temperatura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47320" marR="116205" indent="-22225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máxima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 de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operación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294640" algn="r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Aislante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Exterior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231775" algn="r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Utilización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661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RHH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101600">
                        <a:lnSpc>
                          <a:spcPts val="104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Elastómero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6195">
                        <a:lnSpc>
                          <a:spcPct val="95800"/>
                        </a:lnSpc>
                        <a:tabLst>
                          <a:tab pos="267335" algn="l"/>
                          <a:tab pos="694690" algn="l"/>
                          <a:tab pos="878205" algn="l"/>
                          <a:tab pos="915669" algn="l"/>
                          <a:tab pos="948055" algn="l"/>
                        </a:tabLst>
                      </a:pPr>
                      <a:r>
                        <a:rPr sz="700" spc="-50" dirty="0">
                          <a:latin typeface="Arial"/>
                          <a:cs typeface="Arial"/>
                        </a:rPr>
                        <a:t>*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no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metálica,</a:t>
                      </a:r>
                      <a:r>
                        <a:rPr sz="700" spc="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retardante</a:t>
                      </a:r>
                      <a:r>
                        <a:rPr sz="700" spc="18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254635" algn="r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764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36195">
                        <a:lnSpc>
                          <a:spcPts val="1030"/>
                        </a:lnSpc>
                        <a:spcBef>
                          <a:spcPts val="8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calor</a:t>
                      </a:r>
                      <a:r>
                        <a:rPr sz="7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RHW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 marR="37465">
                        <a:lnSpc>
                          <a:spcPct val="958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Elastómero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 marR="36195">
                        <a:lnSpc>
                          <a:spcPct val="95800"/>
                        </a:lnSpc>
                        <a:tabLst>
                          <a:tab pos="267335" algn="l"/>
                          <a:tab pos="694690" algn="l"/>
                          <a:tab pos="878205" algn="l"/>
                          <a:tab pos="915669" algn="l"/>
                          <a:tab pos="948055" algn="l"/>
                        </a:tabLst>
                      </a:pPr>
                      <a:r>
                        <a:rPr sz="700" spc="-50" dirty="0">
                          <a:latin typeface="Arial"/>
                          <a:cs typeface="Arial"/>
                        </a:rPr>
                        <a:t>*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no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metálica,</a:t>
                      </a:r>
                      <a:r>
                        <a:rPr sz="700" spc="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retardante</a:t>
                      </a:r>
                      <a:r>
                        <a:rPr sz="700" spc="18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36195" algn="just">
                        <a:lnSpc>
                          <a:spcPct val="95800"/>
                        </a:lnSpc>
                        <a:tabLst>
                          <a:tab pos="783590" algn="l"/>
                        </a:tabLst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mojados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3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secos.</a:t>
                      </a:r>
                      <a:r>
                        <a:rPr sz="700" spc="40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Para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tensiones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mayores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2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2000</a:t>
                      </a:r>
                      <a:r>
                        <a:rPr sz="700" spc="2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2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aislamiento,</a:t>
                      </a:r>
                      <a:r>
                        <a:rPr sz="700" spc="41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aislante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será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 marR="36830" algn="just">
                        <a:lnSpc>
                          <a:spcPts val="1030"/>
                        </a:lnSpc>
                        <a:spcBef>
                          <a:spcPts val="35"/>
                        </a:spcBef>
                        <a:tabLst>
                          <a:tab pos="916940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ozono.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5525">
                <a:tc>
                  <a:txBody>
                    <a:bodyPr/>
                    <a:lstStyle/>
                    <a:p>
                      <a:pPr marL="43815" marR="36830">
                        <a:lnSpc>
                          <a:spcPct val="95800"/>
                        </a:lnSpc>
                        <a:tabLst>
                          <a:tab pos="800735" algn="l"/>
                          <a:tab pos="11258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TW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60º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6195">
                        <a:lnSpc>
                          <a:spcPct val="95800"/>
                        </a:lnSpc>
                        <a:tabLst>
                          <a:tab pos="694690" algn="l"/>
                          <a:tab pos="915035" algn="l"/>
                          <a:tab pos="947419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retardante</a:t>
                      </a:r>
                      <a:r>
                        <a:rPr sz="700" spc="16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18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Ninguna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 marR="37465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mojados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0786">
                <a:tc>
                  <a:txBody>
                    <a:bodyPr/>
                    <a:lstStyle/>
                    <a:p>
                      <a:pPr marL="43815" marR="36830">
                        <a:lnSpc>
                          <a:spcPct val="95800"/>
                        </a:lnSpc>
                        <a:tabLst>
                          <a:tab pos="800735" algn="l"/>
                          <a:tab pos="11258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TWT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60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6195">
                        <a:lnSpc>
                          <a:spcPct val="95700"/>
                        </a:lnSpc>
                        <a:spcBef>
                          <a:spcPts val="5"/>
                        </a:spcBef>
                        <a:tabLst>
                          <a:tab pos="694690" algn="l"/>
                          <a:tab pos="915035" algn="l"/>
                          <a:tab pos="947419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retardante</a:t>
                      </a:r>
                      <a:r>
                        <a:rPr sz="700" spc="16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18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19405">
                        <a:lnSpc>
                          <a:spcPts val="104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Cubierta termoplástica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 marR="37465">
                        <a:lnSpc>
                          <a:spcPts val="104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mojados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93201">
                <a:tc>
                  <a:txBody>
                    <a:bodyPr/>
                    <a:lstStyle/>
                    <a:p>
                      <a:pPr marL="43815" marR="313055">
                        <a:lnSpc>
                          <a:spcPts val="104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THHN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7465">
                        <a:lnSpc>
                          <a:spcPct val="959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retardante</a:t>
                      </a:r>
                      <a:r>
                        <a:rPr sz="700" spc="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Nylon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254635" algn="r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7849">
                <a:tc>
                  <a:txBody>
                    <a:bodyPr/>
                    <a:lstStyle/>
                    <a:p>
                      <a:pPr marL="43815" marR="36195">
                        <a:lnSpc>
                          <a:spcPts val="1040"/>
                        </a:lnSpc>
                        <a:spcBef>
                          <a:spcPts val="25"/>
                        </a:spcBef>
                        <a:tabLst>
                          <a:tab pos="1158240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TA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195">
                        <a:lnSpc>
                          <a:spcPts val="1030"/>
                        </a:lnSpc>
                        <a:spcBef>
                          <a:spcPts val="5"/>
                        </a:spcBef>
                        <a:tabLst>
                          <a:tab pos="947419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6830">
                        <a:lnSpc>
                          <a:spcPct val="95900"/>
                        </a:lnSpc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no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metálica</a:t>
                      </a:r>
                      <a:r>
                        <a:rPr sz="700" spc="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retardante</a:t>
                      </a:r>
                      <a:r>
                        <a:rPr sz="700" spc="18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36830">
                        <a:lnSpc>
                          <a:spcPct val="95900"/>
                        </a:lnSpc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Alambrado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tableros</a:t>
                      </a:r>
                      <a:r>
                        <a:rPr sz="7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cuadros eléctricos solamente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7849">
                <a:tc>
                  <a:txBody>
                    <a:bodyPr/>
                    <a:lstStyle/>
                    <a:p>
                      <a:pPr marL="43815" marR="37465">
                        <a:lnSpc>
                          <a:spcPts val="1030"/>
                        </a:lnSpc>
                        <a:spcBef>
                          <a:spcPts val="30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Termoplástico</a:t>
                      </a:r>
                      <a:r>
                        <a:rPr sz="700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tejido fibroso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TBS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280035" algn="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6830">
                        <a:lnSpc>
                          <a:spcPct val="95700"/>
                        </a:lnSpc>
                        <a:spcBef>
                          <a:spcPts val="5"/>
                        </a:spcBef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no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metálica</a:t>
                      </a:r>
                      <a:r>
                        <a:rPr sz="700" spc="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retardante</a:t>
                      </a:r>
                      <a:r>
                        <a:rPr sz="700" spc="18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36830">
                        <a:lnSpc>
                          <a:spcPct val="95700"/>
                        </a:lnSpc>
                        <a:spcBef>
                          <a:spcPts val="5"/>
                        </a:spcBef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Alambrado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tableros</a:t>
                      </a:r>
                      <a:r>
                        <a:rPr sz="7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cuadros eléctricos solamente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73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7465">
                        <a:lnSpc>
                          <a:spcPts val="104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Sintético</a:t>
                      </a:r>
                      <a:r>
                        <a:rPr sz="700" spc="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SIS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101600">
                        <a:lnSpc>
                          <a:spcPts val="104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Elástomero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Ninguna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36830">
                        <a:lnSpc>
                          <a:spcPct val="95700"/>
                        </a:lnSpc>
                        <a:spcBef>
                          <a:spcPts val="5"/>
                        </a:spcBef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Alambrado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tableros</a:t>
                      </a:r>
                      <a:r>
                        <a:rPr sz="7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cuadros eléctricos solamente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9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5560">
                        <a:lnSpc>
                          <a:spcPts val="1030"/>
                        </a:lnSpc>
                        <a:spcBef>
                          <a:spcPts val="5"/>
                        </a:spcBef>
                        <a:tabLst>
                          <a:tab pos="616585" algn="l"/>
                          <a:tab pos="1159510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Aislante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mineral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cubierta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metálica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MI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85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1055"/>
                        </a:lnSpc>
                        <a:tabLst>
                          <a:tab pos="877569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Oxido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ts val="1055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magnesio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cobre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 marR="37465" algn="just">
                        <a:lnSpc>
                          <a:spcPct val="958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mojados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secos</a:t>
                      </a:r>
                      <a:r>
                        <a:rPr sz="7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usos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especiales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90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86110" y="957048"/>
          <a:ext cx="8514009" cy="59998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5975"/>
                <a:gridCol w="988055"/>
                <a:gridCol w="1205500"/>
                <a:gridCol w="1503917"/>
                <a:gridCol w="1504825"/>
                <a:gridCol w="1505737"/>
              </a:tblGrid>
              <a:tr h="3621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Características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59055" indent="-3810">
                        <a:lnSpc>
                          <a:spcPts val="101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Conductor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41605" marR="49530" indent="-82550">
                        <a:lnSpc>
                          <a:spcPts val="1030"/>
                        </a:lnSpc>
                        <a:spcBef>
                          <a:spcPts val="55"/>
                        </a:spcBef>
                        <a:tabLst>
                          <a:tab pos="523240" algn="l"/>
                        </a:tabLst>
                      </a:pPr>
                      <a:r>
                        <a:rPr sz="700" b="1" spc="-20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(o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similar)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25730" indent="-51435">
                        <a:lnSpc>
                          <a:spcPts val="101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Temperatura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47320" marR="116205" indent="-22225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máxima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 de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operación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0226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Aislante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Exterior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3876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Utilización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5771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Silicon</a:t>
                      </a:r>
                      <a:r>
                        <a:rPr sz="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SA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125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 marR="419100">
                        <a:lnSpc>
                          <a:spcPct val="1517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Elastómero Silicon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82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>
                        <a:lnSpc>
                          <a:spcPts val="1040"/>
                        </a:lnSpc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asbesto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vidrio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 marR="37465">
                        <a:lnSpc>
                          <a:spcPts val="1030"/>
                        </a:lnSpc>
                        <a:spcBef>
                          <a:spcPts val="635"/>
                        </a:spcBef>
                        <a:tabLst>
                          <a:tab pos="764540" algn="l"/>
                        </a:tabLst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usos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especiales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776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7465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Fluorinado</a:t>
                      </a:r>
                      <a:r>
                        <a:rPr sz="700" spc="3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3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etileno propileno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FEP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7465">
                        <a:lnSpc>
                          <a:spcPts val="1030"/>
                        </a:lnSpc>
                        <a:spcBef>
                          <a:spcPts val="5"/>
                        </a:spcBef>
                        <a:tabLst>
                          <a:tab pos="87693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Fluorinado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etileno</a:t>
                      </a:r>
                      <a:r>
                        <a:rPr sz="700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propileno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Ninguna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 marR="37465">
                        <a:lnSpc>
                          <a:spcPts val="1040"/>
                        </a:lnSpc>
                        <a:spcBef>
                          <a:spcPts val="620"/>
                        </a:spcBef>
                        <a:tabLst>
                          <a:tab pos="764540" algn="l"/>
                        </a:tabLst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usos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especiales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43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7465">
                        <a:lnSpc>
                          <a:spcPts val="103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Fluorinado</a:t>
                      </a:r>
                      <a:r>
                        <a:rPr sz="700" spc="3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3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etileno propileno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FEPB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7465">
                        <a:lnSpc>
                          <a:spcPts val="1030"/>
                        </a:lnSpc>
                        <a:tabLst>
                          <a:tab pos="87693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Fluorinado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etileno</a:t>
                      </a:r>
                      <a:r>
                        <a:rPr sz="700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propileno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>
                        <a:lnSpc>
                          <a:spcPts val="103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Malla</a:t>
                      </a:r>
                      <a:r>
                        <a:rPr sz="700" spc="3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3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vidrio</a:t>
                      </a:r>
                      <a:r>
                        <a:rPr sz="700" spc="3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malla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 marR="37465">
                        <a:lnSpc>
                          <a:spcPts val="1040"/>
                        </a:lnSpc>
                        <a:spcBef>
                          <a:spcPts val="620"/>
                        </a:spcBef>
                        <a:tabLst>
                          <a:tab pos="764540" algn="l"/>
                        </a:tabLst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usos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especiales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607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1055"/>
                        </a:lnSpc>
                        <a:tabLst>
                          <a:tab pos="8591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sin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3815" marR="36830">
                        <a:lnSpc>
                          <a:spcPts val="1040"/>
                        </a:lnSpc>
                        <a:spcBef>
                          <a:spcPts val="45"/>
                        </a:spcBef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trenzado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36195" algn="just">
                        <a:lnSpc>
                          <a:spcPct val="959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39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únicamente.</a:t>
                      </a:r>
                      <a:r>
                        <a:rPr sz="700" spc="16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Solo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terminales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aparatos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dentro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4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canalizaciones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conectadas</a:t>
                      </a:r>
                      <a:r>
                        <a:rPr sz="700" spc="355" dirty="0">
                          <a:latin typeface="Arial"/>
                          <a:cs typeface="Arial"/>
                        </a:rPr>
                        <a:t>   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aparatos</a:t>
                      </a:r>
                      <a:r>
                        <a:rPr sz="700" spc="360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hasta 300V.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351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AA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1055"/>
                        </a:lnSpc>
                        <a:tabLst>
                          <a:tab pos="8210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con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3815" marR="36830">
                        <a:lnSpc>
                          <a:spcPts val="1040"/>
                        </a:lnSpc>
                        <a:spcBef>
                          <a:spcPts val="45"/>
                        </a:spcBef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trenzado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asbesto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vidrio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36830" algn="just">
                        <a:lnSpc>
                          <a:spcPct val="958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39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únicamente.</a:t>
                      </a:r>
                      <a:r>
                        <a:rPr sz="700" spc="16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Solo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spc="280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terminales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dentro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aparatos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instalaciones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vista.</a:t>
                      </a:r>
                      <a:r>
                        <a:rPr sz="700" spc="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Hasta 300V.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18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AI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125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394970">
                        <a:lnSpc>
                          <a:spcPts val="1030"/>
                        </a:lnSpc>
                        <a:spcBef>
                          <a:spcPts val="82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Asbesto, impregnado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1055"/>
                        </a:lnSpc>
                        <a:spcBef>
                          <a:spcPts val="745"/>
                        </a:spcBef>
                        <a:tabLst>
                          <a:tab pos="8210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con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3815" marR="36830">
                        <a:lnSpc>
                          <a:spcPts val="1040"/>
                        </a:lnSpc>
                        <a:spcBef>
                          <a:spcPts val="45"/>
                        </a:spcBef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trenzado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36195" algn="just">
                        <a:lnSpc>
                          <a:spcPct val="958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39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únicamente.</a:t>
                      </a:r>
                      <a:r>
                        <a:rPr sz="700" spc="16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Solo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terminales</a:t>
                      </a:r>
                      <a:r>
                        <a:rPr sz="7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aparatos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dentro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4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canalizaciones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conectadas</a:t>
                      </a:r>
                      <a:r>
                        <a:rPr sz="700" spc="355" dirty="0">
                          <a:latin typeface="Arial"/>
                          <a:cs typeface="Arial"/>
                        </a:rPr>
                        <a:t>   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aparatos</a:t>
                      </a:r>
                      <a:r>
                        <a:rPr sz="700" spc="360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hasta 300V.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608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Asbesto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AIA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125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394970">
                        <a:lnSpc>
                          <a:spcPts val="1040"/>
                        </a:lnSpc>
                        <a:spcBef>
                          <a:spcPts val="815"/>
                        </a:spcBef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Asbesto, impregnado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ts val="1060"/>
                        </a:lnSpc>
                        <a:spcBef>
                          <a:spcPts val="745"/>
                        </a:spcBef>
                        <a:tabLst>
                          <a:tab pos="8210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con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3815" marR="36830">
                        <a:lnSpc>
                          <a:spcPts val="1030"/>
                        </a:lnSpc>
                        <a:spcBef>
                          <a:spcPts val="55"/>
                        </a:spcBef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trenzado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asbesto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vidrio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36830" algn="just">
                        <a:lnSpc>
                          <a:spcPct val="958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39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únicamente.</a:t>
                      </a:r>
                      <a:r>
                        <a:rPr sz="700" spc="16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Solo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700" spc="280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terminales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 algn="just">
                        <a:lnSpc>
                          <a:spcPts val="1015"/>
                        </a:lnSpc>
                        <a:tabLst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dentro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 marR="36195" algn="just">
                        <a:lnSpc>
                          <a:spcPct val="95800"/>
                        </a:lnSpc>
                        <a:spcBef>
                          <a:spcPts val="2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aparatos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dentro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4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canalizaciones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conectadas</a:t>
                      </a:r>
                      <a:r>
                        <a:rPr sz="700" spc="355" dirty="0">
                          <a:latin typeface="Arial"/>
                          <a:cs typeface="Arial"/>
                        </a:rPr>
                        <a:t>   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 marR="36830" algn="just">
                        <a:lnSpc>
                          <a:spcPct val="95800"/>
                        </a:lnSpc>
                        <a:tabLst>
                          <a:tab pos="9417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aparatos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instalaciones</a:t>
                      </a:r>
                      <a:r>
                        <a:rPr sz="700" spc="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vista.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91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801426" y="957048"/>
          <a:ext cx="8514009" cy="64671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5975"/>
                <a:gridCol w="988055"/>
                <a:gridCol w="1205500"/>
                <a:gridCol w="1503917"/>
                <a:gridCol w="1504825"/>
                <a:gridCol w="1505737"/>
              </a:tblGrid>
              <a:tr h="4330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Características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55244" marR="48260" algn="ctr">
                        <a:lnSpc>
                          <a:spcPct val="95800"/>
                        </a:lnSpc>
                        <a:spcBef>
                          <a:spcPts val="370"/>
                        </a:spcBef>
                        <a:tabLst>
                          <a:tab pos="519430" algn="l"/>
                        </a:tabLst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Conductor </a:t>
                      </a:r>
                      <a:r>
                        <a:rPr sz="700" b="1" spc="-20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(o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similar)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56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66675" algn="ctr">
                        <a:lnSpc>
                          <a:spcPct val="95800"/>
                        </a:lnSpc>
                        <a:spcBef>
                          <a:spcPts val="370"/>
                        </a:spcBef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Temperatura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máxima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 de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operación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56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0226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Aislante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Exterior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3876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Utilización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677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 marR="37465">
                        <a:lnSpc>
                          <a:spcPts val="104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Polietileno</a:t>
                      </a:r>
                      <a:r>
                        <a:rPr sz="7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intemperie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WP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 marR="37465">
                        <a:lnSpc>
                          <a:spcPct val="958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Polietileno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extraído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intemperie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 marR="36830" algn="just">
                        <a:lnSpc>
                          <a:spcPct val="958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Instalaciones</a:t>
                      </a:r>
                      <a:r>
                        <a:rPr sz="700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intemperie</a:t>
                      </a:r>
                      <a:r>
                        <a:rPr sz="700" spc="27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sobre aisladores.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998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36830">
                        <a:lnSpc>
                          <a:spcPts val="1030"/>
                        </a:lnSpc>
                        <a:tabLst>
                          <a:tab pos="800735" algn="l"/>
                          <a:tab pos="11258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THW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>
                        <a:lnSpc>
                          <a:spcPct val="95800"/>
                        </a:lnSpc>
                        <a:tabLst>
                          <a:tab pos="688975" algn="l"/>
                          <a:tab pos="91503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calor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retardante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Ninguna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 marR="37465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mojados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11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 marR="37465">
                        <a:lnSpc>
                          <a:spcPts val="1040"/>
                        </a:lnSpc>
                        <a:tabLst>
                          <a:tab pos="452755" algn="l"/>
                          <a:tab pos="878840" algn="l"/>
                        </a:tabLst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Usor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Especiales aparatos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ts val="980"/>
                        </a:lnSpc>
                        <a:tabLst>
                          <a:tab pos="878840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alumbrado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 marR="36195">
                        <a:lnSpc>
                          <a:spcPct val="95800"/>
                        </a:lnSpc>
                        <a:spcBef>
                          <a:spcPts val="25"/>
                        </a:spcBef>
                        <a:tabLst>
                          <a:tab pos="821690" algn="l"/>
                          <a:tab pos="878840" algn="l"/>
                        </a:tabLst>
                      </a:pPr>
                      <a:r>
                        <a:rPr sz="700" dirty="0">
                          <a:latin typeface="Arial"/>
                          <a:cs typeface="Arial"/>
                        </a:rPr>
                        <a:t>descarga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eléctrica.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Hasta</a:t>
                      </a:r>
                      <a:r>
                        <a:rPr sz="700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1,000</a:t>
                      </a:r>
                      <a:r>
                        <a:rPr sz="700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menos</a:t>
                      </a:r>
                      <a:r>
                        <a:rPr sz="700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circuito abierto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(las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secciones nominales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ts val="1015"/>
                        </a:lnSpc>
                        <a:tabLst>
                          <a:tab pos="7194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1.5.6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mm2,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 marR="36830" algn="just">
                        <a:lnSpc>
                          <a:spcPct val="95800"/>
                        </a:lnSpc>
                        <a:spcBef>
                          <a:spcPts val="20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solamente</a:t>
                      </a:r>
                      <a:r>
                        <a:rPr sz="700" spc="34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como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esta</a:t>
                      </a:r>
                      <a:r>
                        <a:rPr sz="700" spc="3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permitido</a:t>
                      </a:r>
                      <a:r>
                        <a:rPr sz="700" spc="3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5.8.810).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55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THW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225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36830">
                        <a:lnSpc>
                          <a:spcPct val="95800"/>
                        </a:lnSpc>
                        <a:tabLst>
                          <a:tab pos="800735" algn="l"/>
                          <a:tab pos="11258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THHW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105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36195">
                        <a:lnSpc>
                          <a:spcPct val="95800"/>
                        </a:lnSpc>
                        <a:spcBef>
                          <a:spcPts val="605"/>
                        </a:spcBef>
                        <a:tabLst>
                          <a:tab pos="483234" algn="l"/>
                          <a:tab pos="688975" algn="l"/>
                          <a:tab pos="91503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calor,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retardante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Ninguna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36195">
                        <a:lnSpc>
                          <a:spcPct val="95800"/>
                        </a:lnSpc>
                        <a:tabLst>
                          <a:tab pos="257810" algn="l"/>
                          <a:tab pos="302260" algn="l"/>
                          <a:tab pos="351790" algn="l"/>
                          <a:tab pos="745490" algn="l"/>
                          <a:tab pos="782320" algn="l"/>
                          <a:tab pos="821690" algn="l"/>
                          <a:tab pos="878840" algn="l"/>
                        </a:tabLst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mojados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secos.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Usos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especiales</a:t>
                      </a:r>
                      <a:r>
                        <a:rPr sz="700" spc="48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dentro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aparatos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alumbrado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descarga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eléctrica.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Hasta</a:t>
                      </a:r>
                      <a:r>
                        <a:rPr sz="700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1,000</a:t>
                      </a:r>
                      <a:r>
                        <a:rPr sz="700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menos</a:t>
                      </a:r>
                      <a:r>
                        <a:rPr sz="700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circuito abierto;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temperatura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ambiente</a:t>
                      </a:r>
                      <a:r>
                        <a:rPr sz="700" spc="43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máxima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70ºC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(Las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secciones nominales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4450">
                        <a:lnSpc>
                          <a:spcPts val="103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1.5.6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1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>
                        <a:lnSpc>
                          <a:spcPct val="95800"/>
                        </a:lnSpc>
                        <a:tabLst>
                          <a:tab pos="800735" algn="l"/>
                          <a:tab pos="11258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THWN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6195">
                        <a:lnSpc>
                          <a:spcPct val="95800"/>
                        </a:lnSpc>
                        <a:tabLst>
                          <a:tab pos="483234" algn="l"/>
                          <a:tab pos="688975" algn="l"/>
                          <a:tab pos="91503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calor,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retardante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nylon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 marR="37465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1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mojados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784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195" algn="just">
                        <a:lnSpc>
                          <a:spcPct val="958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Polímero</a:t>
                      </a:r>
                      <a:r>
                        <a:rPr sz="700" spc="320" dirty="0">
                          <a:latin typeface="Arial"/>
                          <a:cs typeface="Arial"/>
                        </a:rPr>
                        <a:t>  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sintético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reticulado,</a:t>
                      </a:r>
                      <a:r>
                        <a:rPr sz="7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humedad 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calor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XHHW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195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Polímero</a:t>
                      </a:r>
                      <a:r>
                        <a:rPr sz="700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sintético reticulado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retardante</a:t>
                      </a:r>
                      <a:r>
                        <a:rPr sz="700" spc="16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18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llama.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Ninguna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mojados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78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XHHW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5868263" y="1805373"/>
            <a:ext cx="726939" cy="0"/>
          </a:xfrm>
          <a:custGeom>
            <a:avLst/>
            <a:gdLst/>
            <a:ahLst/>
            <a:cxnLst/>
            <a:rect l="l" t="t" r="r" b="b"/>
            <a:pathLst>
              <a:path w="507364">
                <a:moveTo>
                  <a:pt x="0" y="0"/>
                </a:moveTo>
                <a:lnTo>
                  <a:pt x="507302" y="0"/>
                </a:lnTo>
              </a:path>
            </a:pathLst>
          </a:custGeom>
          <a:ln w="7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92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86110" y="957048"/>
          <a:ext cx="8514009" cy="34756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5975"/>
                <a:gridCol w="988055"/>
                <a:gridCol w="1205500"/>
                <a:gridCol w="1503917"/>
                <a:gridCol w="1504825"/>
                <a:gridCol w="1505737"/>
              </a:tblGrid>
              <a:tr h="3621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Características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59055" indent="-3810">
                        <a:lnSpc>
                          <a:spcPts val="101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Conductor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41605" marR="49530" indent="-82550">
                        <a:lnSpc>
                          <a:spcPts val="1030"/>
                        </a:lnSpc>
                        <a:spcBef>
                          <a:spcPts val="55"/>
                        </a:spcBef>
                        <a:tabLst>
                          <a:tab pos="523240" algn="l"/>
                        </a:tabLst>
                      </a:pPr>
                      <a:r>
                        <a:rPr sz="700" b="1" spc="-20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(o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similar)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25730" indent="-51435">
                        <a:lnSpc>
                          <a:spcPts val="101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Temperatura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47320" marR="116205" indent="-22225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máxima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 de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operación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0226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Aislante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Exterior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38760">
                        <a:lnSpc>
                          <a:spcPct val="10000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Utilización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71894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36830">
                        <a:lnSpc>
                          <a:spcPct val="95900"/>
                        </a:lnSpc>
                        <a:spcBef>
                          <a:spcPts val="5"/>
                        </a:spcBef>
                        <a:tabLst>
                          <a:tab pos="800735" algn="l"/>
                          <a:tab pos="112585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resistente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700" spc="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spc="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calor</a:t>
                      </a:r>
                      <a:r>
                        <a:rPr sz="700" spc="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aceite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MTW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60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36195">
                        <a:lnSpc>
                          <a:spcPct val="95800"/>
                        </a:lnSpc>
                        <a:spcBef>
                          <a:spcPts val="790"/>
                        </a:spcBef>
                        <a:tabLst>
                          <a:tab pos="269240" algn="l"/>
                          <a:tab pos="91503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Termoplástico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retardante</a:t>
                      </a:r>
                      <a:r>
                        <a:rPr sz="700" spc="16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18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llama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7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humedad,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calor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aceites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Ninguna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 marR="36830">
                        <a:lnSpc>
                          <a:spcPct val="95800"/>
                        </a:lnSpc>
                        <a:tabLst>
                          <a:tab pos="573405" algn="l"/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Alambrado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máquinas herramientas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mojados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(véase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5.9.10).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771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MTW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Cubierta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nylon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 marR="36830">
                        <a:lnSpc>
                          <a:spcPct val="95800"/>
                        </a:lnSpc>
                        <a:tabLst>
                          <a:tab pos="706755" algn="l"/>
                          <a:tab pos="878205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Alambrado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maquina herramientas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(véase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5.9.10).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174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230504">
                        <a:lnSpc>
                          <a:spcPts val="104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Politetrafluoretileno extruído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spc="-25" dirty="0">
                          <a:latin typeface="Arial"/>
                          <a:cs typeface="Arial"/>
                        </a:rPr>
                        <a:t>TFE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ºC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83185">
                        <a:lnSpc>
                          <a:spcPts val="104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Politetrafluoretilen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extruído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Ninguna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0" marR="36195">
                        <a:lnSpc>
                          <a:spcPct val="95800"/>
                        </a:lnSpc>
                        <a:spcBef>
                          <a:spcPts val="5"/>
                        </a:spcBef>
                        <a:tabLst>
                          <a:tab pos="331470" algn="l"/>
                          <a:tab pos="439420" algn="l"/>
                          <a:tab pos="478155" algn="l"/>
                          <a:tab pos="651510" algn="l"/>
                          <a:tab pos="693420" algn="l"/>
                          <a:tab pos="776605" algn="l"/>
                          <a:tab pos="878840" algn="l"/>
                          <a:tab pos="942340" algn="l"/>
                        </a:tabLst>
                      </a:pPr>
                      <a:r>
                        <a:rPr sz="700" spc="-10" dirty="0">
                          <a:latin typeface="Arial"/>
                          <a:cs typeface="Arial"/>
                        </a:rPr>
                        <a:t>Lugares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</a:t>
                      </a:r>
                      <a:r>
                        <a:rPr sz="7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secos solamente.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Solo para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terminales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dentro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aparatos 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dentro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canalizaciones conectadas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		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aparatos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instalaciones</a:t>
                      </a:r>
                      <a:r>
                        <a:rPr sz="700" spc="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vista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(solamente níquel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		</a:t>
                      </a:r>
                      <a:r>
                        <a:rPr sz="7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		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níquel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700" spc="12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revestimiento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cobre)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93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18499" y="1044031"/>
            <a:ext cx="5944705" cy="87442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62" dirty="0">
                <a:latin typeface="Tahoma"/>
                <a:cs typeface="Tahoma"/>
              </a:rPr>
              <a:t> </a:t>
            </a:r>
            <a:r>
              <a:rPr sz="1500" b="1" spc="-52" dirty="0">
                <a:latin typeface="Tahoma"/>
                <a:cs typeface="Tahoma"/>
              </a:rPr>
              <a:t>V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2400">
              <a:latin typeface="Tahoma"/>
              <a:cs typeface="Tahoma"/>
            </a:endParaRPr>
          </a:p>
          <a:p>
            <a:pPr marL="13184"/>
            <a:r>
              <a:rPr sz="1700" b="1" dirty="0">
                <a:latin typeface="Tahoma"/>
                <a:cs typeface="Tahoma"/>
              </a:rPr>
              <a:t>PROTECCIÓN</a:t>
            </a:r>
            <a:r>
              <a:rPr sz="1700" b="1" spc="-42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DIFERENCIAL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595" y="2295024"/>
            <a:ext cx="7778884" cy="326687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INTERRUPTOR</a:t>
            </a:r>
            <a:r>
              <a:rPr sz="1100" b="1" spc="-83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DIFERENCIAL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  <a:buFont typeface="Tahoma"/>
              <a:buAutoNum type="arabicPeriod"/>
            </a:pPr>
            <a:endParaRPr sz="1300">
              <a:latin typeface="Tahoma"/>
              <a:cs typeface="Tahoma"/>
            </a:endParaRPr>
          </a:p>
          <a:p>
            <a:pPr marL="386947" marR="5933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sensible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fuga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recibe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nombre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diferencial.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difiere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cero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establece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camino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terreno.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7251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abre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hacia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umbral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intervención,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IFN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cualquiera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absorbida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consumidor.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CNE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marR="32300" lvl="1" indent="-466709">
              <a:buAutoNum type="arabicPeriod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INTENSIDAD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CORRIENTE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ELÉCTRICA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SU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RELACIÓN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CON </a:t>
            </a:r>
            <a:r>
              <a:rPr sz="1100" b="1" dirty="0">
                <a:latin typeface="Tahoma"/>
                <a:cs typeface="Tahoma"/>
              </a:rPr>
              <a:t>EL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EFECTO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PRODUCIDO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853656" marR="5274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humano,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cualquiera,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ajustándose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ley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Ohm.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/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Z</a:t>
            </a:r>
            <a:endParaRPr sz="1100">
              <a:latin typeface="Tahoma"/>
              <a:cs typeface="Tahoma"/>
            </a:endParaRPr>
          </a:p>
          <a:p>
            <a:pPr marL="853656" marR="6592">
              <a:lnSpc>
                <a:spcPts val="1661"/>
              </a:lnSpc>
              <a:spcBef>
                <a:spcPts val="88"/>
              </a:spcBef>
            </a:pPr>
            <a:r>
              <a:rPr sz="1100" dirty="0">
                <a:latin typeface="Tahoma"/>
                <a:cs typeface="Tahoma"/>
              </a:rPr>
              <a:t>).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potencial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determinante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gravedad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mayoría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accidentes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8697" y="4623185"/>
            <a:ext cx="7263930" cy="338333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7923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¿Cuál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umbral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peligrosa?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umbral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partir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fibrilación </a:t>
            </a:r>
            <a:r>
              <a:rPr sz="1100" dirty="0">
                <a:latin typeface="Tahoma"/>
                <a:cs typeface="Tahoma"/>
              </a:rPr>
              <a:t>ventricular</a:t>
            </a:r>
            <a:r>
              <a:rPr sz="1100" spc="22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permanece</a:t>
            </a:r>
            <a:r>
              <a:rPr sz="1100" spc="22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todavía</a:t>
            </a:r>
            <a:r>
              <a:rPr sz="1100" spc="22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mal</a:t>
            </a:r>
            <a:r>
              <a:rPr sz="1100" spc="22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definida,</a:t>
            </a:r>
            <a:r>
              <a:rPr sz="1100" spc="22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22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2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23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datos </a:t>
            </a:r>
            <a:r>
              <a:rPr sz="1100" dirty="0">
                <a:latin typeface="Tahoma"/>
                <a:cs typeface="Tahoma"/>
              </a:rPr>
              <a:t>experimentales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poseen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obtenido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medidas </a:t>
            </a:r>
            <a:r>
              <a:rPr sz="1100" dirty="0">
                <a:latin typeface="Tahoma"/>
                <a:cs typeface="Tahoma"/>
              </a:rPr>
              <a:t>efectuadas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animales.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8570" algn="just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N°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podemos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puede </a:t>
            </a:r>
            <a:r>
              <a:rPr sz="1100" dirty="0">
                <a:latin typeface="Tahoma"/>
                <a:cs typeface="Tahoma"/>
              </a:rPr>
              <a:t>llegar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humano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resistir.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spcBef>
                <a:spcPts val="5"/>
              </a:spcBef>
              <a:buAutoNum type="arabicPeriod" startAt="2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EMPLEO</a:t>
            </a:r>
            <a:r>
              <a:rPr sz="1100" b="1" spc="-1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0" dirty="0">
                <a:latin typeface="Tahoma"/>
                <a:cs typeface="Tahoma"/>
              </a:rPr>
              <a:t> INTERRUPTORES DIFERENCIALES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10"/>
              </a:spcBef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479234" algn="just"/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666445" marR="9888" lvl="2" indent="-187211">
              <a:lnSpc>
                <a:spcPct val="1205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Reducir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humano,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interrupción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rápida.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26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666445" marR="9229" lvl="2" indent="-187211">
              <a:lnSpc>
                <a:spcPct val="1209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Reducir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humano,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valor suficientemente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bajo.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R="371126" algn="ctr"/>
            <a:r>
              <a:rPr sz="1100" i="1" spc="-26" dirty="0">
                <a:latin typeface="Tahoma"/>
                <a:cs typeface="Tahoma"/>
              </a:rPr>
              <a:t>94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00889" y="1101318"/>
            <a:ext cx="71602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Tahoma"/>
                <a:cs typeface="Tahoma"/>
              </a:rPr>
              <a:t>TABLA</a:t>
            </a:r>
            <a:r>
              <a:rPr sz="1000" spc="-21" dirty="0">
                <a:latin typeface="Tahoma"/>
                <a:cs typeface="Tahoma"/>
              </a:rPr>
              <a:t> </a:t>
            </a:r>
            <a:r>
              <a:rPr sz="1000" spc="-52" dirty="0">
                <a:latin typeface="Tahoma"/>
                <a:cs typeface="Tahoma"/>
              </a:rPr>
              <a:t>1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8479" y="1297386"/>
            <a:ext cx="5842916" cy="309277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95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4922" y="981289"/>
            <a:ext cx="7425718" cy="287651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04015" y="3947003"/>
            <a:ext cx="7262110" cy="356095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70467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5.1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L="479234" marR="5933" algn="just">
              <a:lnSpc>
                <a:spcPct val="1206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Teniendo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desfavorables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cuerpo </a:t>
            </a:r>
            <a:r>
              <a:rPr sz="1100" dirty="0">
                <a:latin typeface="Tahoma"/>
                <a:cs typeface="Tahoma"/>
              </a:rPr>
              <a:t>humano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producirse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fibrilación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valores </a:t>
            </a:r>
            <a:r>
              <a:rPr sz="1100" dirty="0">
                <a:latin typeface="Tahoma"/>
                <a:cs typeface="Tahoma"/>
              </a:rPr>
              <a:t>intensidad/tiempo,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estima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sensibilidad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seg.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1.3.</a:t>
            </a:r>
            <a:r>
              <a:rPr sz="1100" b="1" dirty="0">
                <a:latin typeface="Tahoma"/>
                <a:cs typeface="Tahoma"/>
              </a:rPr>
              <a:t>	PRINCIPIO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DISPARO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DIFERENCIAL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anterior.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constituido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toroidal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atravesado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fases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enrollados,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devanado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secundario "a-</a:t>
            </a:r>
            <a:r>
              <a:rPr sz="1100" dirty="0">
                <a:latin typeface="Tahoma"/>
                <a:cs typeface="Tahoma"/>
              </a:rPr>
              <a:t>b"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detección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éste,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vez,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spc="-10" dirty="0">
                <a:latin typeface="Tahoma"/>
                <a:cs typeface="Tahoma"/>
              </a:rPr>
              <a:t>interruptor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devanado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"c-</a:t>
            </a:r>
            <a:r>
              <a:rPr sz="1100" spc="-26" dirty="0">
                <a:latin typeface="Tahoma"/>
                <a:cs typeface="Tahoma"/>
              </a:rPr>
              <a:t>d".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detección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basada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flujos </a:t>
            </a:r>
            <a:r>
              <a:rPr sz="1100" dirty="0">
                <a:latin typeface="Tahoma"/>
                <a:cs typeface="Tahoma"/>
              </a:rPr>
              <a:t>magnéticos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inducidos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núcleo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toroidal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intensidades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entrada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anulan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recíprocamente.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intensidad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desequilibra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induciendo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devanado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secundario;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sobrepasa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fijados, </a:t>
            </a:r>
            <a:r>
              <a:rPr sz="1100" dirty="0">
                <a:latin typeface="Tahoma"/>
                <a:cs typeface="Tahoma"/>
              </a:rPr>
              <a:t>equivalente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derivación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mA.,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actúa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disparador </a:t>
            </a:r>
            <a:r>
              <a:rPr sz="1100" dirty="0">
                <a:latin typeface="Tahoma"/>
                <a:cs typeface="Tahoma"/>
              </a:rPr>
              <a:t>poniendo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servicio.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96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20549"/>
            <a:ext cx="6614325" cy="165876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pulsador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 somete al toroidal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 un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desequilibrio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 través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su </a:t>
            </a:r>
            <a:r>
              <a:rPr sz="1100" dirty="0">
                <a:latin typeface="Tahoma"/>
                <a:cs typeface="Tahoma"/>
              </a:rPr>
              <a:t>devanado,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produciendo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tratara.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709951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partes </a:t>
            </a:r>
            <a:r>
              <a:rPr sz="1100" dirty="0">
                <a:latin typeface="Tahoma"/>
                <a:cs typeface="Tahoma"/>
              </a:rPr>
              <a:t>bien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diferenciadas: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99736" indent="-187211"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Captador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sensor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21" dirty="0">
                <a:latin typeface="Tahoma"/>
                <a:cs typeface="Tahoma"/>
              </a:rPr>
              <a:t>Relé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corte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83653" y="2949695"/>
            <a:ext cx="8201945" cy="2524259"/>
            <a:chOff x="895921" y="3884485"/>
            <a:chExt cx="5724525" cy="33242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0683" y="4054477"/>
              <a:ext cx="5485638" cy="30882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00683" y="3889247"/>
              <a:ext cx="5715000" cy="3314700"/>
            </a:xfrm>
            <a:custGeom>
              <a:avLst/>
              <a:gdLst/>
              <a:ahLst/>
              <a:cxnLst/>
              <a:rect l="l" t="t" r="r" b="b"/>
              <a:pathLst>
                <a:path w="5715000" h="3314700">
                  <a:moveTo>
                    <a:pt x="0" y="3314700"/>
                  </a:moveTo>
                  <a:lnTo>
                    <a:pt x="5714999" y="3314700"/>
                  </a:lnTo>
                  <a:lnTo>
                    <a:pt x="5714999" y="0"/>
                  </a:lnTo>
                  <a:lnTo>
                    <a:pt x="0" y="0"/>
                  </a:lnTo>
                  <a:lnTo>
                    <a:pt x="0" y="3314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32835" y="5556743"/>
            <a:ext cx="6617054" cy="72812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5857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5.2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000">
              <a:latin typeface="Tahoma"/>
              <a:cs typeface="Tahoma"/>
            </a:endParaRPr>
          </a:p>
          <a:p>
            <a:pPr marL="13184" marR="5274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protegerá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directo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indirecto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97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7" y="947402"/>
            <a:ext cx="2024329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1.4.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SIMBOLOGÍA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1999" y="1259667"/>
            <a:ext cx="1897500" cy="147723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240875" y="2785120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5.3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4007" y="3259595"/>
            <a:ext cx="1989756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564929" algn="l"/>
              </a:tabLst>
            </a:pPr>
            <a:r>
              <a:rPr sz="1100" b="1" spc="-21" dirty="0">
                <a:latin typeface="Tahoma"/>
                <a:cs typeface="Tahoma"/>
              </a:rPr>
              <a:t>1.5.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UBICACIÓN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34677" y="3539403"/>
            <a:ext cx="2926261" cy="330442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568213" y="6996945"/>
            <a:ext cx="621218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5.4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interruptor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diferencial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deberá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ubicar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posiciones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(3),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1082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98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72287" y="947403"/>
            <a:ext cx="7777974" cy="697840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899140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CNE.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/>
            <a:r>
              <a:rPr sz="1100" spc="-10" dirty="0">
                <a:latin typeface="Tahoma"/>
                <a:cs typeface="Tahoma"/>
              </a:rPr>
              <a:t>020-</a:t>
            </a:r>
            <a:r>
              <a:rPr sz="1100" dirty="0">
                <a:latin typeface="Tahoma"/>
                <a:cs typeface="Tahoma"/>
              </a:rPr>
              <a:t>132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Interruptores.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/>
            <a:r>
              <a:rPr sz="1100" dirty="0">
                <a:latin typeface="Tahoma"/>
                <a:cs typeface="Tahoma"/>
              </a:rPr>
              <a:t>Diferenciales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(ID)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(GFCI).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853656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Toda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prevea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conectado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utilización,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-26" dirty="0">
                <a:latin typeface="Tahoma"/>
                <a:cs typeface="Tahoma"/>
              </a:rPr>
              <a:t> de </a:t>
            </a:r>
            <a:r>
              <a:rPr sz="1100" dirty="0">
                <a:latin typeface="Tahoma"/>
                <a:cs typeface="Tahoma"/>
              </a:rPr>
              <a:t>umbral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residual,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conformidad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Regla 150-</a:t>
            </a:r>
            <a:r>
              <a:rPr sz="1100" dirty="0">
                <a:latin typeface="Tahoma"/>
                <a:cs typeface="Tahoma"/>
              </a:rPr>
              <a:t>400;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usado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sustituto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853656" marR="5933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Contra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riesgos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incendios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alimentador,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recomienda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este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residual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sensibilidad </a:t>
            </a:r>
            <a:r>
              <a:rPr sz="1100" dirty="0">
                <a:latin typeface="Tahoma"/>
                <a:cs typeface="Tahoma"/>
              </a:rPr>
              <a:t>adecuada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selectivo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 indent="-374422"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PROTECCIÓN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DIFERENCIAL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INSTALACIONES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INDUSTRIALES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  <a:buFont typeface="Tahoma"/>
              <a:buAutoNum type="arabicPeriod" startAt="2"/>
            </a:pPr>
            <a:endParaRPr sz="1300">
              <a:latin typeface="Tahoma"/>
              <a:cs typeface="Tahoma"/>
            </a:endParaRPr>
          </a:p>
          <a:p>
            <a:pPr marL="386947" marR="1178638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partes </a:t>
            </a:r>
            <a:r>
              <a:rPr sz="1100" dirty="0">
                <a:latin typeface="Tahoma"/>
                <a:cs typeface="Tahoma"/>
              </a:rPr>
              <a:t>bien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diferenciadas: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Captador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sensor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spc="-21" dirty="0">
                <a:latin typeface="Tahoma"/>
                <a:cs typeface="Tahoma"/>
              </a:rPr>
              <a:t>Relé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corte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>
              <a:latin typeface="Tahoma"/>
              <a:cs typeface="Tahoma"/>
            </a:endParaRPr>
          </a:p>
          <a:p>
            <a:pPr marL="853656" lvl="1" indent="-467368">
              <a:spcBef>
                <a:spcPts val="5"/>
              </a:spcBef>
              <a:buAutoNum type="arabicPeriod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CAPTADOR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SENSOR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Transformador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detecta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activos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dando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relé.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geometría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toroidal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rectangular,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disposición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pletinas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cableado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tenga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instalar.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perfecto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sensor,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centrado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posible.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 startAt="2"/>
              <a:tabLst>
                <a:tab pos="853656" algn="l"/>
                <a:tab pos="854315" algn="l"/>
              </a:tabLst>
            </a:pPr>
            <a:r>
              <a:rPr sz="1100" b="1" spc="-21" dirty="0">
                <a:latin typeface="Tahoma"/>
                <a:cs typeface="Tahoma"/>
              </a:rPr>
              <a:t>RELÉ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853656" marR="7251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inteligente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protección.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le </a:t>
            </a:r>
            <a:r>
              <a:rPr sz="1100" dirty="0">
                <a:latin typeface="Tahoma"/>
                <a:cs typeface="Tahoma"/>
              </a:rPr>
              <a:t>entrega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sensor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dar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asociado,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sensibilidad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retardo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programados.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398" y="7637198"/>
            <a:ext cx="235641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99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47402"/>
            <a:ext cx="7254833" cy="73258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2.3.</a:t>
            </a:r>
            <a:r>
              <a:rPr sz="1100" b="1" dirty="0">
                <a:latin typeface="Tahoma"/>
                <a:cs typeface="Tahoma"/>
              </a:rPr>
              <a:t>	ELEMENTO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CORTE</a:t>
            </a:r>
            <a:endParaRPr sz="1100">
              <a:latin typeface="Tahoma"/>
              <a:cs typeface="Tahoma"/>
            </a:endParaRPr>
          </a:p>
          <a:p>
            <a:pPr marL="479234" marR="5274">
              <a:lnSpc>
                <a:spcPct val="1205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soporta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corriente.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magnetotérmico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(con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bobina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disparo),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contactor,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1711" y="1674543"/>
            <a:ext cx="4266649" cy="184466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87594" y="3568003"/>
            <a:ext cx="7777064" cy="380242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5.5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386947" indent="-374422">
              <a:buAutoNum type="arabicPeriod" startAt="3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PROTECCIÓN</a:t>
            </a:r>
            <a:r>
              <a:rPr sz="1100" b="1" spc="-7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DIFERENCIAL</a:t>
            </a:r>
            <a:r>
              <a:rPr sz="1100" b="1" spc="-78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INMUNIZADA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  <a:buFont typeface="Tahoma"/>
              <a:buAutoNum type="arabicPeriod" startAt="3"/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Hoy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día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habituales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“disparos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simpatía”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disparos </a:t>
            </a:r>
            <a:r>
              <a:rPr sz="1100" dirty="0">
                <a:latin typeface="Tahoma"/>
                <a:cs typeface="Tahoma"/>
              </a:rPr>
              <a:t>intempestivos.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situaciones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simultáneos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varios,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fuga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efectos </a:t>
            </a:r>
            <a:r>
              <a:rPr sz="1100" dirty="0">
                <a:latin typeface="Tahoma"/>
                <a:cs typeface="Tahoma"/>
              </a:rPr>
              <a:t>capacitivos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originados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instalación.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capacitivos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pueden </a:t>
            </a:r>
            <a:r>
              <a:rPr sz="1100" dirty="0">
                <a:latin typeface="Tahoma"/>
                <a:cs typeface="Tahoma"/>
              </a:rPr>
              <a:t>presentarse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motivos: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tierra.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Cuanto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largo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cableado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mayor.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filtros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incorporan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regulación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electrónica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8570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consumos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grandes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grupos: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CARGAS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SIN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CONDENSADORES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TIERRA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853656" marR="725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existente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representar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óhmica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pura.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suficientemente </a:t>
            </a:r>
            <a:r>
              <a:rPr sz="1100" dirty="0">
                <a:latin typeface="Tahoma"/>
                <a:cs typeface="Tahoma"/>
              </a:rPr>
              <a:t>elevada,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tierra.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fuga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nula </a:t>
            </a:r>
            <a:r>
              <a:rPr sz="1100" dirty="0">
                <a:latin typeface="Tahoma"/>
                <a:cs typeface="Tahoma"/>
              </a:rPr>
              <a:t>(corriente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funcionamiento normales).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100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20549"/>
            <a:ext cx="6613416" cy="62438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8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produjera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fallo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aislamiento,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entonces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sí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circularía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llamándola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este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tendremos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problema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seleccionar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sensibilidad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retardo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correctos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buena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protección.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12611" y="1734578"/>
            <a:ext cx="3288966" cy="1569525"/>
            <a:chOff x="2381821" y="2284285"/>
            <a:chExt cx="2295525" cy="20669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0929" y="2298950"/>
              <a:ext cx="1755632" cy="20253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86583" y="2289048"/>
              <a:ext cx="2286000" cy="2057400"/>
            </a:xfrm>
            <a:custGeom>
              <a:avLst/>
              <a:gdLst/>
              <a:ahLst/>
              <a:cxnLst/>
              <a:rect l="l" t="t" r="r" b="b"/>
              <a:pathLst>
                <a:path w="2286000" h="2057400">
                  <a:moveTo>
                    <a:pt x="0" y="2057400"/>
                  </a:moveTo>
                  <a:lnTo>
                    <a:pt x="2285999" y="2057400"/>
                  </a:lnTo>
                  <a:lnTo>
                    <a:pt x="2285999" y="0"/>
                  </a:lnTo>
                  <a:lnTo>
                    <a:pt x="0" y="0"/>
                  </a:lnTo>
                  <a:lnTo>
                    <a:pt x="0" y="2057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88689" y="3331923"/>
            <a:ext cx="7259381" cy="176392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783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5.6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3.2.</a:t>
            </a:r>
            <a:r>
              <a:rPr sz="1100" b="1" dirty="0">
                <a:latin typeface="Tahoma"/>
                <a:cs typeface="Tahoma"/>
              </a:rPr>
              <a:t>	CARGAS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CONDENSADORES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TIERRA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circulación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propio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condensadores.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longitud 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 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 instalación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 dar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efectos capacitivos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entraría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situación.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algn="just"/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inyección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tipos.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085079" y="4859163"/>
            <a:ext cx="4107796" cy="1916702"/>
            <a:chOff x="2153221" y="6399085"/>
            <a:chExt cx="2867025" cy="25241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8660" y="6449200"/>
              <a:ext cx="2726931" cy="242748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157983" y="6403847"/>
              <a:ext cx="2857500" cy="2514600"/>
            </a:xfrm>
            <a:custGeom>
              <a:avLst/>
              <a:gdLst/>
              <a:ahLst/>
              <a:cxnLst/>
              <a:rect l="l" t="t" r="r" b="b"/>
              <a:pathLst>
                <a:path w="2857500" h="2514600">
                  <a:moveTo>
                    <a:pt x="0" y="2514600"/>
                  </a:moveTo>
                  <a:lnTo>
                    <a:pt x="2857499" y="2514600"/>
                  </a:lnTo>
                  <a:lnTo>
                    <a:pt x="2857499" y="0"/>
                  </a:lnTo>
                  <a:lnTo>
                    <a:pt x="0" y="0"/>
                  </a:lnTo>
                  <a:lnTo>
                    <a:pt x="0" y="2514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25559" y="7044972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5.7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101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947402"/>
            <a:ext cx="6616145" cy="222517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3.2.1.</a:t>
            </a:r>
            <a:r>
              <a:rPr sz="1100" b="1" dirty="0">
                <a:latin typeface="Tahoma"/>
                <a:cs typeface="Tahoma"/>
              </a:rPr>
              <a:t>	FUGAS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PERMANENTES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inyecta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permanentemente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tierra.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tipo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comportamiento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ligado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filtros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incorporan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mayoría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máquinas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regulación </a:t>
            </a:r>
            <a:r>
              <a:rPr sz="1100" dirty="0">
                <a:latin typeface="Tahoma"/>
                <a:cs typeface="Tahoma"/>
              </a:rPr>
              <a:t>electrónica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potencia,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cumplir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directivas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compatibilidad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electromagnética.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filtro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impide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receptor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sea </a:t>
            </a:r>
            <a:r>
              <a:rPr sz="1100" dirty="0">
                <a:latin typeface="Tahoma"/>
                <a:cs typeface="Tahoma"/>
              </a:rPr>
              <a:t>devuelta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red.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embargo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derivada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tierra.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Indirectamente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fundamental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correspondientes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 fuga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suele ser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 </a:t>
            </a:r>
            <a:r>
              <a:rPr sz="1100" spc="-10" dirty="0">
                <a:latin typeface="Tahoma"/>
                <a:cs typeface="Tahoma"/>
              </a:rPr>
              <a:t>superposición</a:t>
            </a:r>
            <a:r>
              <a:rPr sz="1100" dirty="0">
                <a:latin typeface="Tahoma"/>
                <a:cs typeface="Tahoma"/>
              </a:rPr>
              <a:t>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frecuencia.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aumenta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riesgo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disparo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haber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real.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10523" y="3210077"/>
            <a:ext cx="3125201" cy="1569525"/>
            <a:chOff x="3427285" y="4227385"/>
            <a:chExt cx="2181225" cy="20669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95593" y="4315962"/>
              <a:ext cx="1748134" cy="194157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432047" y="4232147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2057400"/>
                  </a:moveTo>
                  <a:lnTo>
                    <a:pt x="2171700" y="2057400"/>
                  </a:lnTo>
                  <a:lnTo>
                    <a:pt x="2171700" y="0"/>
                  </a:lnTo>
                  <a:lnTo>
                    <a:pt x="0" y="0"/>
                  </a:lnTo>
                  <a:lnTo>
                    <a:pt x="0" y="2057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948152" y="4800478"/>
            <a:ext cx="6616145" cy="235745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5.8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3.2.2.</a:t>
            </a:r>
            <a:r>
              <a:rPr sz="1100" b="1" dirty="0">
                <a:latin typeface="Tahoma"/>
                <a:cs typeface="Tahoma"/>
              </a:rPr>
              <a:t>	FUGAS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TRANSITORIAS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667104" marR="725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capacitivos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filtros</a:t>
            </a:r>
            <a:r>
              <a:rPr sz="1100" spc="43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comentados</a:t>
            </a:r>
            <a:r>
              <a:rPr sz="1100" spc="44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anteriormente</a:t>
            </a:r>
            <a:r>
              <a:rPr sz="1100" spc="43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31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sobretensiones </a:t>
            </a:r>
            <a:r>
              <a:rPr sz="1100" dirty="0">
                <a:latin typeface="Tahoma"/>
                <a:cs typeface="Tahoma"/>
              </a:rPr>
              <a:t>transitorias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provocadas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conmutaciones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red,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conexión-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circuitos,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simplemente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origen atmosférico.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problema </a:t>
            </a:r>
            <a:r>
              <a:rPr sz="1100" dirty="0">
                <a:latin typeface="Tahoma"/>
                <a:cs typeface="Tahoma"/>
              </a:rPr>
              <a:t>básico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discernir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qué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propio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qué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aislamiento.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relés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electromecánicos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suelen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solucionar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este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situaciones.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25559" y="7300724"/>
            <a:ext cx="867049" cy="62886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5.9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9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i="1" spc="-26" dirty="0">
                <a:latin typeface="Tahoma"/>
                <a:cs typeface="Tahoma"/>
              </a:rPr>
              <a:t>102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2279" y="947402"/>
            <a:ext cx="7776154" cy="220735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marR="5274" indent="-374422">
              <a:spcBef>
                <a:spcPts val="99"/>
              </a:spcBef>
              <a:buAutoNum type="arabicPeriod" startAt="4"/>
              <a:tabLst>
                <a:tab pos="386947" algn="l"/>
                <a:tab pos="387606" algn="l"/>
                <a:tab pos="1466706" algn="l"/>
                <a:tab pos="1916276" algn="l"/>
                <a:tab pos="3006582" algn="l"/>
                <a:tab pos="3457470" algn="l"/>
                <a:tab pos="4158192" algn="l"/>
                <a:tab pos="5418571" algn="l"/>
              </a:tabLst>
            </a:pPr>
            <a:r>
              <a:rPr sz="1100" b="1" spc="-10" dirty="0">
                <a:latin typeface="Tahoma"/>
                <a:cs typeface="Tahoma"/>
              </a:rPr>
              <a:t>CRITERIOS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DE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SELECCIÓN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DE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FALLA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DIFERENCIAL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EN </a:t>
            </a:r>
            <a:r>
              <a:rPr sz="1100" b="1" spc="-10" dirty="0">
                <a:latin typeface="Tahoma"/>
                <a:cs typeface="Tahoma"/>
              </a:rPr>
              <a:t>INTERRUPTORES</a:t>
            </a:r>
            <a:r>
              <a:rPr sz="1100" b="1" spc="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DIFERENCIALES.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7"/>
              </a:spcBef>
              <a:buFont typeface="Tahoma"/>
              <a:buAutoNum type="arabicPeriod" startAt="4"/>
            </a:pPr>
            <a:endParaRPr sz="1300">
              <a:latin typeface="Tahoma"/>
              <a:cs typeface="Tahoma"/>
            </a:endParaRPr>
          </a:p>
          <a:p>
            <a:pPr marL="386947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Existen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criterios,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vemos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podría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diferenciar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verdadera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problemas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personal.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MEDIDA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VERDADERO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EFICAZ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(TRMS)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INMUNIDAD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FRENTE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TRANSITORIOS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FILTRADO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FRECUENCIA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AJUSTE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I∆n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CURVA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INVERSA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8688" y="3134611"/>
            <a:ext cx="7258472" cy="134698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4.1.</a:t>
            </a:r>
            <a:r>
              <a:rPr sz="1100" b="1" dirty="0">
                <a:latin typeface="Tahoma"/>
                <a:cs typeface="Tahoma"/>
              </a:rPr>
              <a:t>	MEDIDA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TRMS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A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formas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dejado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ser </a:t>
            </a:r>
            <a:r>
              <a:rPr sz="1100" dirty="0">
                <a:latin typeface="Tahoma"/>
                <a:cs typeface="Tahoma"/>
              </a:rPr>
              <a:t>completamente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senoidales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repartidas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lineales.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aparición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armónicas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distorsionan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siendo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efectuar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rigurosa.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actual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gama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diferenciales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electrónicos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miden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verdadero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eficaz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(TRMS)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fuga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realizando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muestreo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ésta.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12609" y="4511987"/>
            <a:ext cx="3452733" cy="2733047"/>
            <a:chOff x="2381821" y="5941885"/>
            <a:chExt cx="2409825" cy="3599179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1833" y="6096761"/>
              <a:ext cx="2205559" cy="34441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86583" y="5946647"/>
              <a:ext cx="2400300" cy="3543300"/>
            </a:xfrm>
            <a:custGeom>
              <a:avLst/>
              <a:gdLst/>
              <a:ahLst/>
              <a:cxnLst/>
              <a:rect l="l" t="t" r="r" b="b"/>
              <a:pathLst>
                <a:path w="2400300" h="3543300">
                  <a:moveTo>
                    <a:pt x="0" y="3543300"/>
                  </a:moveTo>
                  <a:lnTo>
                    <a:pt x="2400299" y="3543300"/>
                  </a:lnTo>
                  <a:lnTo>
                    <a:pt x="2400299" y="0"/>
                  </a:lnTo>
                  <a:lnTo>
                    <a:pt x="0" y="0"/>
                  </a:lnTo>
                  <a:lnTo>
                    <a:pt x="0" y="354330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103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920549"/>
            <a:ext cx="6616145" cy="266698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7251" algn="just">
              <a:lnSpc>
                <a:spcPct val="1208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lineales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resistivas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son </a:t>
            </a:r>
            <a:r>
              <a:rPr sz="1100" dirty="0">
                <a:latin typeface="Tahoma"/>
                <a:cs typeface="Tahoma"/>
              </a:rPr>
              <a:t>senoidales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puras.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vemos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dejan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completamente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senoidales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sirve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medir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eficaz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cierto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precisión.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7251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Atendiendo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problemática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interruptores </a:t>
            </a:r>
            <a:r>
              <a:rPr sz="1100" dirty="0">
                <a:latin typeface="Tahoma"/>
                <a:cs typeface="Tahoma"/>
              </a:rPr>
              <a:t>diferenciales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61008-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éstos,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onda.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define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clase </a:t>
            </a:r>
            <a:r>
              <a:rPr sz="1100" spc="-26" dirty="0">
                <a:latin typeface="Tahoma"/>
                <a:cs typeface="Tahoma"/>
              </a:rPr>
              <a:t>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4.1.1.</a:t>
            </a:r>
            <a:r>
              <a:rPr sz="1100" b="1" dirty="0">
                <a:latin typeface="Tahoma"/>
                <a:cs typeface="Tahoma"/>
              </a:rPr>
              <a:t>	CLASE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AC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doméstico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 protejan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 que no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distorsiones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podrán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ser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AC.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diferenciales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vienen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marcados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símbolo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61008-</a:t>
            </a:r>
            <a:r>
              <a:rPr sz="1100" spc="-52" dirty="0">
                <a:latin typeface="Tahoma"/>
                <a:cs typeface="Tahoma"/>
              </a:rPr>
              <a:t>1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93118" y="3383665"/>
            <a:ext cx="1651307" cy="788379"/>
            <a:chOff x="4113085" y="4455985"/>
            <a:chExt cx="1152525" cy="10382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8524" y="4665722"/>
              <a:ext cx="765727" cy="58521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117847" y="4460747"/>
              <a:ext cx="1143000" cy="1028700"/>
            </a:xfrm>
            <a:custGeom>
              <a:avLst/>
              <a:gdLst/>
              <a:ahLst/>
              <a:cxnLst/>
              <a:rect l="l" t="t" r="r" b="b"/>
              <a:pathLst>
                <a:path w="1143000" h="1028700">
                  <a:moveTo>
                    <a:pt x="0" y="1028700"/>
                  </a:moveTo>
                  <a:lnTo>
                    <a:pt x="1143000" y="1028700"/>
                  </a:lnTo>
                  <a:lnTo>
                    <a:pt x="1143000" y="0"/>
                  </a:lnTo>
                  <a:lnTo>
                    <a:pt x="0" y="0"/>
                  </a:lnTo>
                  <a:lnTo>
                    <a:pt x="0" y="1028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220195" y="4210278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5.10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48153" y="4461403"/>
            <a:ext cx="6617054" cy="117040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4.1.2.</a:t>
            </a:r>
            <a:r>
              <a:rPr sz="1100" b="1" dirty="0">
                <a:latin typeface="Tahoma"/>
                <a:cs typeface="Tahoma"/>
              </a:rPr>
              <a:t>	CLASE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A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presencia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receptores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lineales,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A,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significa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pueden </a:t>
            </a:r>
            <a:r>
              <a:rPr sz="1100" dirty="0">
                <a:latin typeface="Tahoma"/>
                <a:cs typeface="Tahoma"/>
              </a:rPr>
              <a:t>medir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rectificadas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además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distorsionadas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(tipo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AC). </a:t>
            </a:r>
            <a:r>
              <a:rPr sz="1100" dirty="0">
                <a:latin typeface="Tahoma"/>
                <a:cs typeface="Tahoma"/>
              </a:rPr>
              <a:t>Marcados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correspondiente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61008-</a:t>
            </a:r>
            <a:r>
              <a:rPr sz="1100" spc="-26" dirty="0">
                <a:latin typeface="Tahoma"/>
                <a:cs typeface="Tahoma"/>
              </a:rPr>
              <a:t>1.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869100" y="5727104"/>
            <a:ext cx="2142605" cy="875173"/>
            <a:chOff x="4096321" y="7542085"/>
            <a:chExt cx="1495425" cy="115252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2285" y="7736809"/>
              <a:ext cx="781915" cy="72004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101084" y="7546847"/>
              <a:ext cx="1485900" cy="1143000"/>
            </a:xfrm>
            <a:custGeom>
              <a:avLst/>
              <a:gdLst/>
              <a:ahLst/>
              <a:cxnLst/>
              <a:rect l="l" t="t" r="r" b="b"/>
              <a:pathLst>
                <a:path w="1485900" h="1143000">
                  <a:moveTo>
                    <a:pt x="0" y="1143000"/>
                  </a:moveTo>
                  <a:lnTo>
                    <a:pt x="1485900" y="1143000"/>
                  </a:lnTo>
                  <a:lnTo>
                    <a:pt x="14859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388404" y="6652662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 </a:t>
            </a:r>
            <a:r>
              <a:rPr sz="900" b="1" spc="-21" dirty="0">
                <a:latin typeface="Tahoma"/>
                <a:cs typeface="Tahoma"/>
              </a:rPr>
              <a:t>5.11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8690" y="6198441"/>
            <a:ext cx="7261201" cy="190498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848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5.13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4.2.</a:t>
            </a:r>
            <a:r>
              <a:rPr sz="1100" b="1" dirty="0">
                <a:latin typeface="Tahoma"/>
                <a:cs typeface="Tahoma"/>
              </a:rPr>
              <a:t>	CORRIENTE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ALTA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FRECUENCIA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479-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/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20-572-</a:t>
            </a:r>
            <a:r>
              <a:rPr sz="1100" dirty="0">
                <a:latin typeface="Tahoma"/>
                <a:cs typeface="Tahoma"/>
              </a:rPr>
              <a:t>92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humano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Hz-</a:t>
            </a:r>
            <a:r>
              <a:rPr sz="1100" dirty="0">
                <a:latin typeface="Tahoma"/>
                <a:cs typeface="Tahoma"/>
              </a:rPr>
              <a:t>60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Hz.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observar,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caz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atraviesa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sucede.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Vistos </a:t>
            </a:r>
            <a:r>
              <a:rPr sz="1100" spc="-26" dirty="0">
                <a:latin typeface="Tahoma"/>
                <a:cs typeface="Tahoma"/>
              </a:rPr>
              <a:t>los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R="367830" algn="ctr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104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19887" y="866639"/>
            <a:ext cx="8201945" cy="788379"/>
            <a:chOff x="781621" y="1141285"/>
            <a:chExt cx="5724525" cy="10382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0683" y="1260347"/>
              <a:ext cx="5486400" cy="74066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86383" y="1146047"/>
              <a:ext cx="5715000" cy="1028700"/>
            </a:xfrm>
            <a:custGeom>
              <a:avLst/>
              <a:gdLst/>
              <a:ahLst/>
              <a:cxnLst/>
              <a:rect l="l" t="t" r="r" b="b"/>
              <a:pathLst>
                <a:path w="5715000" h="1028700">
                  <a:moveTo>
                    <a:pt x="0" y="1028700"/>
                  </a:moveTo>
                  <a:lnTo>
                    <a:pt x="5715000" y="1028700"/>
                  </a:lnTo>
                  <a:lnTo>
                    <a:pt x="5715000" y="0"/>
                  </a:lnTo>
                  <a:lnTo>
                    <a:pt x="0" y="0"/>
                  </a:lnTo>
                  <a:lnTo>
                    <a:pt x="0" y="1028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35733" y="1742436"/>
            <a:ext cx="5712702" cy="282703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982198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5.12</a:t>
            </a:r>
            <a:endParaRPr sz="900">
              <a:latin typeface="Tahoma"/>
              <a:cs typeface="Tahoma"/>
            </a:endParaRPr>
          </a:p>
          <a:p>
            <a:pPr marL="13184" marR="1526692">
              <a:lnSpc>
                <a:spcPct val="241400"/>
              </a:lnSpc>
              <a:spcBef>
                <a:spcPts val="166"/>
              </a:spcBef>
            </a:pPr>
            <a:r>
              <a:rPr sz="1100" dirty="0">
                <a:latin typeface="Tahoma"/>
                <a:cs typeface="Tahoma"/>
              </a:rPr>
              <a:t>Formas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lineales. Inmunidad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transitorios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61008-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define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rayo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comprobar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sobretensión.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sobrecarga </a:t>
            </a:r>
            <a:r>
              <a:rPr sz="1100" dirty="0">
                <a:latin typeface="Tahoma"/>
                <a:cs typeface="Tahoma"/>
              </a:rPr>
              <a:t>observamos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sobretensión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producen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comportamiento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producen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sobretensiones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transitorias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muy </a:t>
            </a:r>
            <a:r>
              <a:rPr sz="1100" dirty="0">
                <a:latin typeface="Tahoma"/>
                <a:cs typeface="Tahoma"/>
              </a:rPr>
              <a:t>importante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mantener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continuidad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suministro </a:t>
            </a:r>
            <a:r>
              <a:rPr sz="1100" dirty="0">
                <a:latin typeface="Tahoma"/>
                <a:cs typeface="Tahoma"/>
              </a:rPr>
              <a:t>eléctrico.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razón,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diferencial inmunizados.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83653" y="4598782"/>
            <a:ext cx="7874414" cy="1482731"/>
            <a:chOff x="895921" y="6056185"/>
            <a:chExt cx="5495925" cy="19526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6688" y="6168389"/>
              <a:ext cx="5317540" cy="17007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00683" y="6060947"/>
              <a:ext cx="5486400" cy="1943100"/>
            </a:xfrm>
            <a:custGeom>
              <a:avLst/>
              <a:gdLst/>
              <a:ahLst/>
              <a:cxnLst/>
              <a:rect l="l" t="t" r="r" b="b"/>
              <a:pathLst>
                <a:path w="5486400" h="1943100">
                  <a:moveTo>
                    <a:pt x="0" y="1943100"/>
                  </a:moveTo>
                  <a:lnTo>
                    <a:pt x="5486400" y="1943100"/>
                  </a:lnTo>
                  <a:lnTo>
                    <a:pt x="5486400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105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920549"/>
            <a:ext cx="6611596" cy="6277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efectos,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establecen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(zona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sin </a:t>
            </a:r>
            <a:r>
              <a:rPr sz="1100" dirty="0">
                <a:latin typeface="Tahoma"/>
                <a:cs typeface="Tahoma"/>
              </a:rPr>
              <a:t>percepción)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(zona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percepción).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personas,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actuar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zonas.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35202" y="1734578"/>
            <a:ext cx="8852461" cy="2611053"/>
            <a:chOff x="1141285" y="2284285"/>
            <a:chExt cx="6178550" cy="34385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530" y="2474210"/>
              <a:ext cx="5948241" cy="320421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6047" y="2289048"/>
              <a:ext cx="6057900" cy="3429000"/>
            </a:xfrm>
            <a:custGeom>
              <a:avLst/>
              <a:gdLst/>
              <a:ahLst/>
              <a:cxnLst/>
              <a:rect l="l" t="t" r="r" b="b"/>
              <a:pathLst>
                <a:path w="6057900" h="3429000">
                  <a:moveTo>
                    <a:pt x="0" y="3429000"/>
                  </a:moveTo>
                  <a:lnTo>
                    <a:pt x="6057900" y="3429000"/>
                  </a:lnTo>
                  <a:lnTo>
                    <a:pt x="6057900" y="0"/>
                  </a:lnTo>
                  <a:lnTo>
                    <a:pt x="0" y="0"/>
                  </a:lnTo>
                  <a:lnTo>
                    <a:pt x="0" y="3429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948152" y="4360722"/>
            <a:ext cx="6615236" cy="178072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453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5.14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13184" marR="5933" algn="just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Al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aumentar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frecuencia,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desplazamiento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curvas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derecha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gráfico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anterior,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peligrosa.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6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Véase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adjunta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479-</a:t>
            </a:r>
            <a:r>
              <a:rPr sz="1100" dirty="0">
                <a:latin typeface="Tahoma"/>
                <a:cs typeface="Tahoma"/>
              </a:rPr>
              <a:t>2/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20-572-</a:t>
            </a:r>
            <a:r>
              <a:rPr sz="1100" dirty="0">
                <a:latin typeface="Tahoma"/>
                <a:cs typeface="Tahoma"/>
              </a:rPr>
              <a:t>93,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45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Hz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Hz,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ejemplo.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receptores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filtros </a:t>
            </a:r>
            <a:r>
              <a:rPr sz="1100" dirty="0">
                <a:latin typeface="Tahoma"/>
                <a:cs typeface="Tahoma"/>
              </a:rPr>
              <a:t>EMI,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podemos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considerar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inyectan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alta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(&gt;2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kHz)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frecuencia.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uso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casos.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106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430013" y="866639"/>
            <a:ext cx="5581690" cy="2524259"/>
            <a:chOff x="1696021" y="1141285"/>
            <a:chExt cx="3895725" cy="33242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5861" y="1260344"/>
              <a:ext cx="3118880" cy="30937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00783" y="1146047"/>
              <a:ext cx="3886200" cy="3314700"/>
            </a:xfrm>
            <a:custGeom>
              <a:avLst/>
              <a:gdLst/>
              <a:ahLst/>
              <a:cxnLst/>
              <a:rect l="l" t="t" r="r" b="b"/>
              <a:pathLst>
                <a:path w="3886200" h="3314700">
                  <a:moveTo>
                    <a:pt x="0" y="3314700"/>
                  </a:moveTo>
                  <a:lnTo>
                    <a:pt x="3886200" y="33147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3314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88690" y="3480627"/>
            <a:ext cx="7261201" cy="281908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9148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5.15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13184">
              <a:spcBef>
                <a:spcPts val="721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4.3.</a:t>
            </a:r>
            <a:r>
              <a:rPr sz="1100" b="1" dirty="0">
                <a:latin typeface="Tahoma"/>
                <a:cs typeface="Tahoma"/>
              </a:rPr>
              <a:t>	AJUSTES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I∆N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61008-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especifi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diferenciales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disparar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está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%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%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sensibilidad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(I∆n)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seleccionada.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implica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%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realizar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diferencial.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situación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tipo </a:t>
            </a:r>
            <a:r>
              <a:rPr sz="1100" dirty="0">
                <a:latin typeface="Tahoma"/>
                <a:cs typeface="Tahoma"/>
              </a:rPr>
              <a:t>electromecánico.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eléctricas,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hemos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comentado,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evolucionado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ajuste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produce </a:t>
            </a:r>
            <a:r>
              <a:rPr sz="1100" dirty="0">
                <a:latin typeface="Tahoma"/>
                <a:cs typeface="Tahoma"/>
              </a:rPr>
              <a:t>grandes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problemas,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demasiado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bajo.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479234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electrónica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cercano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100</a:t>
            </a:r>
            <a:endParaRPr sz="1100">
              <a:latin typeface="Tahoma"/>
              <a:cs typeface="Tahoma"/>
            </a:endParaRPr>
          </a:p>
          <a:p>
            <a:pPr marL="479893" indent="-659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% 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I∆n. 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tenemos menos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riesgo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 y menos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cortes</a:t>
            </a:r>
            <a:endParaRPr sz="1100">
              <a:latin typeface="Tahoma"/>
              <a:cs typeface="Tahoma"/>
            </a:endParaRPr>
          </a:p>
          <a:p>
            <a:pPr marL="479893" marR="8570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menor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I∆n.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107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471438" y="953432"/>
            <a:ext cx="8201945" cy="1656320"/>
            <a:chOff x="1026985" y="1255585"/>
            <a:chExt cx="5724525" cy="21812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7369" y="1260347"/>
              <a:ext cx="5430996" cy="213131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31747" y="1260347"/>
              <a:ext cx="5715000" cy="2171700"/>
            </a:xfrm>
            <a:custGeom>
              <a:avLst/>
              <a:gdLst/>
              <a:ahLst/>
              <a:cxnLst/>
              <a:rect l="l" t="t" r="r" b="b"/>
              <a:pathLst>
                <a:path w="5715000" h="2171700">
                  <a:moveTo>
                    <a:pt x="0" y="2171700"/>
                  </a:moveTo>
                  <a:lnTo>
                    <a:pt x="5715000" y="2171700"/>
                  </a:lnTo>
                  <a:lnTo>
                    <a:pt x="5715000" y="0"/>
                  </a:lnTo>
                  <a:lnTo>
                    <a:pt x="0" y="0"/>
                  </a:lnTo>
                  <a:lnTo>
                    <a:pt x="0" y="2171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03995" y="2623684"/>
            <a:ext cx="7261201" cy="442490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9148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5.16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L="479893" marR="5933" algn="just">
              <a:lnSpc>
                <a:spcPct val="1206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Observamos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gráficos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adjuntos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evolución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comportamiento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aunque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sensibilidad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I∆n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10" dirty="0">
                <a:latin typeface="Tahoma"/>
                <a:cs typeface="Tahoma"/>
              </a:rPr>
              <a:t> casos.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Este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ajuste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I∆n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permite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poder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concentrar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cargas,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incorporen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proteger.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Como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informática: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corriente,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Ifuga,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filtro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incorporan.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sensibilidad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(I∆n)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mA,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interruptores </a:t>
            </a:r>
            <a:r>
              <a:rPr sz="1100" dirty="0">
                <a:latin typeface="Tahoma"/>
                <a:cs typeface="Tahoma"/>
              </a:rPr>
              <a:t>diferenciales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electromecánicos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podremos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ordenadores, </a:t>
            </a:r>
            <a:r>
              <a:rPr sz="1100" spc="-10" dirty="0">
                <a:latin typeface="Tahoma"/>
                <a:cs typeface="Tahoma"/>
              </a:rPr>
              <a:t>mientras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electrónicos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podremos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12.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4.4.</a:t>
            </a:r>
            <a:r>
              <a:rPr sz="1100" b="1" dirty="0">
                <a:latin typeface="Tahoma"/>
                <a:cs typeface="Tahoma"/>
              </a:rPr>
              <a:t>	CURVA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INVERSA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5933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61008-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posibilidad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incorporar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retardo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apertura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fuga.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retardo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será </a:t>
            </a:r>
            <a:r>
              <a:rPr sz="1100" dirty="0">
                <a:latin typeface="Tahoma"/>
                <a:cs typeface="Tahoma"/>
              </a:rPr>
              <a:t>menor. 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especifican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 tipos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 definidas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valores adjunta: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algn="just"/>
            <a:r>
              <a:rPr sz="1100" dirty="0">
                <a:latin typeface="Tahoma"/>
                <a:cs typeface="Tahoma"/>
              </a:rPr>
              <a:t>A </a:t>
            </a:r>
            <a:r>
              <a:rPr sz="1100" spc="-10" dirty="0">
                <a:latin typeface="Tahoma"/>
                <a:cs typeface="Tahoma"/>
              </a:rPr>
              <a:t>Instantánea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Selectiva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Con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aplicación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nuestros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diferenciales,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podemos </a:t>
            </a:r>
            <a:r>
              <a:rPr sz="1100" dirty="0">
                <a:latin typeface="Tahoma"/>
                <a:cs typeface="Tahoma"/>
              </a:rPr>
              <a:t>aumentar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continuidad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disparos intempestivos.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108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102482" y="866638"/>
            <a:ext cx="6400520" cy="2177084"/>
            <a:chOff x="1467421" y="1141285"/>
            <a:chExt cx="4467225" cy="28670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4723" y="1339078"/>
              <a:ext cx="3851517" cy="240691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2183" y="1146047"/>
              <a:ext cx="4457700" cy="2857500"/>
            </a:xfrm>
            <a:custGeom>
              <a:avLst/>
              <a:gdLst/>
              <a:ahLst/>
              <a:cxnLst/>
              <a:rect l="l" t="t" r="r" b="b"/>
              <a:pathLst>
                <a:path w="4457700" h="2857500">
                  <a:moveTo>
                    <a:pt x="0" y="2857500"/>
                  </a:moveTo>
                  <a:lnTo>
                    <a:pt x="4457700" y="2857500"/>
                  </a:lnTo>
                  <a:lnTo>
                    <a:pt x="4457700" y="0"/>
                  </a:lnTo>
                  <a:lnTo>
                    <a:pt x="0" y="0"/>
                  </a:lnTo>
                  <a:lnTo>
                    <a:pt x="0" y="2857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673154" y="3067490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5.17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2124" y="3376288"/>
            <a:ext cx="7817474" cy="81586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673154" y="4346256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5.18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109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68386" y="1044032"/>
            <a:ext cx="7695181" cy="89790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47" dirty="0">
                <a:latin typeface="Tahoma"/>
                <a:cs typeface="Tahoma"/>
              </a:rPr>
              <a:t> </a:t>
            </a:r>
            <a:r>
              <a:rPr sz="1500" b="1" spc="-26" dirty="0">
                <a:latin typeface="Tahoma"/>
                <a:cs typeface="Tahoma"/>
              </a:rPr>
              <a:t>VI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2000">
              <a:latin typeface="Tahoma"/>
              <a:cs typeface="Tahoma"/>
            </a:endParaRPr>
          </a:p>
          <a:p>
            <a:pPr marL="2037567" marR="65260" indent="-2025042">
              <a:lnSpc>
                <a:spcPct val="120600"/>
              </a:lnSpc>
            </a:pPr>
            <a:r>
              <a:rPr sz="1700" b="1" dirty="0">
                <a:latin typeface="Tahoma"/>
                <a:cs typeface="Tahoma"/>
              </a:rPr>
              <a:t>DIMENSIONAMIENTO</a:t>
            </a:r>
            <a:r>
              <a:rPr sz="1700" b="1" spc="-47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DEL</a:t>
            </a:r>
            <a:r>
              <a:rPr sz="1700" b="1" spc="-47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CONDUCTOR</a:t>
            </a:r>
            <a:r>
              <a:rPr sz="1700" b="1" spc="-31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PRINCIPAL </a:t>
            </a:r>
            <a:r>
              <a:rPr sz="1700" b="1" dirty="0">
                <a:latin typeface="Tahoma"/>
                <a:cs typeface="Tahoma"/>
              </a:rPr>
              <a:t>PARA</a:t>
            </a:r>
            <a:r>
              <a:rPr sz="1700" b="1" spc="-16" dirty="0">
                <a:latin typeface="Tahoma"/>
                <a:cs typeface="Tahoma"/>
              </a:rPr>
              <a:t> </a:t>
            </a:r>
            <a:r>
              <a:rPr sz="1700" b="1" spc="-21" dirty="0">
                <a:latin typeface="Tahoma"/>
                <a:cs typeface="Tahoma"/>
              </a:rPr>
              <a:t>MOTOR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4007" y="4664501"/>
            <a:ext cx="2644820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99736" indent="-187211">
              <a:spcBef>
                <a:spcPts val="99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04006" y="5483258"/>
            <a:ext cx="3823025" cy="139097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100">
              <a:latin typeface="Tahoma"/>
              <a:cs typeface="Tahoma"/>
            </a:endParaRPr>
          </a:p>
          <a:p>
            <a:pPr marL="13184" marR="5274">
              <a:lnSpc>
                <a:spcPct val="120800"/>
              </a:lnSpc>
              <a:tabLst>
                <a:tab pos="573498" algn="l"/>
              </a:tabLst>
            </a:pPr>
            <a:r>
              <a:rPr sz="1100" spc="-52" dirty="0">
                <a:latin typeface="Tahoma"/>
                <a:cs typeface="Tahoma"/>
              </a:rPr>
              <a:t>I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(A). </a:t>
            </a:r>
            <a:r>
              <a:rPr sz="1100" spc="-52" dirty="0">
                <a:latin typeface="Tahoma"/>
                <a:cs typeface="Tahoma"/>
              </a:rPr>
              <a:t>P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(W). </a:t>
            </a:r>
            <a:r>
              <a:rPr sz="1100" spc="-52" dirty="0">
                <a:latin typeface="Tahoma"/>
                <a:cs typeface="Tahoma"/>
              </a:rPr>
              <a:t>U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(V).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spc="171" dirty="0">
                <a:latin typeface="Times New Roman"/>
                <a:cs typeface="Times New Roman"/>
              </a:rPr>
              <a:t>  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0" dirty="0">
                <a:latin typeface="Tahoma"/>
                <a:cs typeface="Tahoma"/>
              </a:rPr>
              <a:t> motor.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306"/>
              </a:spcBef>
              <a:tabLst>
                <a:tab pos="574158" algn="l"/>
              </a:tabLst>
            </a:pPr>
            <a:r>
              <a:rPr sz="1100" spc="-52" dirty="0">
                <a:latin typeface="Tahoma"/>
                <a:cs typeface="Tahoma"/>
              </a:rPr>
              <a:t>n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Eficiencia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4006" y="6848256"/>
            <a:ext cx="154668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5" dirty="0">
                <a:latin typeface="Tahoma"/>
                <a:cs typeface="Tahoma"/>
              </a:rPr>
              <a:t>K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71569" y="3398854"/>
            <a:ext cx="5034893" cy="820204"/>
          </a:xfrm>
          <a:custGeom>
            <a:avLst/>
            <a:gdLst/>
            <a:ahLst/>
            <a:cxnLst/>
            <a:rect l="l" t="t" r="r" b="b"/>
            <a:pathLst>
              <a:path w="3514090" h="1080135">
                <a:moveTo>
                  <a:pt x="0" y="179832"/>
                </a:moveTo>
                <a:lnTo>
                  <a:pt x="361188" y="179832"/>
                </a:lnTo>
              </a:path>
              <a:path w="3514090" h="1080135">
                <a:moveTo>
                  <a:pt x="721613" y="179832"/>
                </a:moveTo>
                <a:lnTo>
                  <a:pt x="3241548" y="179832"/>
                </a:lnTo>
              </a:path>
              <a:path w="3514090" h="1080135">
                <a:moveTo>
                  <a:pt x="3241548" y="539496"/>
                </a:moveTo>
                <a:lnTo>
                  <a:pt x="3241548" y="179832"/>
                </a:lnTo>
              </a:path>
              <a:path w="3514090" h="1080135">
                <a:moveTo>
                  <a:pt x="721613" y="179832"/>
                </a:moveTo>
                <a:lnTo>
                  <a:pt x="361188" y="0"/>
                </a:lnTo>
              </a:path>
              <a:path w="3514090" h="1080135">
                <a:moveTo>
                  <a:pt x="2971800" y="809244"/>
                </a:moveTo>
                <a:lnTo>
                  <a:pt x="2974848" y="769620"/>
                </a:lnTo>
                <a:lnTo>
                  <a:pt x="2983991" y="729996"/>
                </a:lnTo>
                <a:lnTo>
                  <a:pt x="2999232" y="693420"/>
                </a:lnTo>
                <a:lnTo>
                  <a:pt x="3019044" y="658367"/>
                </a:lnTo>
                <a:lnTo>
                  <a:pt x="3043428" y="626363"/>
                </a:lnTo>
                <a:lnTo>
                  <a:pt x="3073908" y="598932"/>
                </a:lnTo>
                <a:lnTo>
                  <a:pt x="3107436" y="576072"/>
                </a:lnTo>
                <a:lnTo>
                  <a:pt x="3144012" y="559308"/>
                </a:lnTo>
                <a:lnTo>
                  <a:pt x="3182112" y="547115"/>
                </a:lnTo>
                <a:lnTo>
                  <a:pt x="3221736" y="541020"/>
                </a:lnTo>
                <a:lnTo>
                  <a:pt x="3262884" y="541020"/>
                </a:lnTo>
                <a:lnTo>
                  <a:pt x="3302508" y="547115"/>
                </a:lnTo>
                <a:lnTo>
                  <a:pt x="3340608" y="559308"/>
                </a:lnTo>
                <a:lnTo>
                  <a:pt x="3377946" y="576072"/>
                </a:lnTo>
                <a:lnTo>
                  <a:pt x="3411474" y="598932"/>
                </a:lnTo>
                <a:lnTo>
                  <a:pt x="3440430" y="626363"/>
                </a:lnTo>
                <a:lnTo>
                  <a:pt x="3466338" y="658367"/>
                </a:lnTo>
                <a:lnTo>
                  <a:pt x="3486150" y="693420"/>
                </a:lnTo>
                <a:lnTo>
                  <a:pt x="3501390" y="729996"/>
                </a:lnTo>
                <a:lnTo>
                  <a:pt x="3510534" y="769620"/>
                </a:lnTo>
                <a:lnTo>
                  <a:pt x="3513582" y="809244"/>
                </a:lnTo>
                <a:lnTo>
                  <a:pt x="3510534" y="850391"/>
                </a:lnTo>
                <a:lnTo>
                  <a:pt x="3501390" y="890015"/>
                </a:lnTo>
                <a:lnTo>
                  <a:pt x="3486150" y="926591"/>
                </a:lnTo>
                <a:lnTo>
                  <a:pt x="3466338" y="961644"/>
                </a:lnTo>
                <a:lnTo>
                  <a:pt x="3440430" y="993648"/>
                </a:lnTo>
                <a:lnTo>
                  <a:pt x="3411474" y="1021841"/>
                </a:lnTo>
                <a:lnTo>
                  <a:pt x="3377946" y="1044701"/>
                </a:lnTo>
                <a:lnTo>
                  <a:pt x="3340608" y="1061465"/>
                </a:lnTo>
                <a:lnTo>
                  <a:pt x="3302508" y="1073658"/>
                </a:lnTo>
                <a:lnTo>
                  <a:pt x="3262884" y="1079753"/>
                </a:lnTo>
                <a:lnTo>
                  <a:pt x="3221736" y="1079753"/>
                </a:lnTo>
                <a:lnTo>
                  <a:pt x="3182112" y="1073658"/>
                </a:lnTo>
                <a:lnTo>
                  <a:pt x="3144012" y="1061465"/>
                </a:lnTo>
                <a:lnTo>
                  <a:pt x="3107436" y="1044701"/>
                </a:lnTo>
                <a:lnTo>
                  <a:pt x="3073908" y="1021841"/>
                </a:lnTo>
                <a:lnTo>
                  <a:pt x="3043428" y="993648"/>
                </a:lnTo>
                <a:lnTo>
                  <a:pt x="3019044" y="961644"/>
                </a:lnTo>
                <a:lnTo>
                  <a:pt x="2999232" y="926591"/>
                </a:lnTo>
                <a:lnTo>
                  <a:pt x="2983991" y="890015"/>
                </a:lnTo>
                <a:lnTo>
                  <a:pt x="2974848" y="850391"/>
                </a:lnTo>
                <a:lnTo>
                  <a:pt x="2971800" y="809244"/>
                </a:lnTo>
                <a:close/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164586" y="3853106"/>
            <a:ext cx="262025" cy="38264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indent="31641">
              <a:spcBef>
                <a:spcPts val="104"/>
              </a:spcBef>
            </a:pPr>
            <a:r>
              <a:rPr sz="1200" spc="-52" dirty="0">
                <a:latin typeface="Arial"/>
                <a:cs typeface="Arial"/>
              </a:rPr>
              <a:t>M 3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697836" y="3288336"/>
            <a:ext cx="3834853" cy="839009"/>
            <a:chOff x="2580894" y="4330446"/>
            <a:chExt cx="2676525" cy="110490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37404" y="5316474"/>
              <a:ext cx="119634" cy="1188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86228" y="4330446"/>
              <a:ext cx="2520315" cy="254000"/>
            </a:xfrm>
            <a:custGeom>
              <a:avLst/>
              <a:gdLst/>
              <a:ahLst/>
              <a:cxnLst/>
              <a:rect l="l" t="t" r="r" b="b"/>
              <a:pathLst>
                <a:path w="2520315" h="254000">
                  <a:moveTo>
                    <a:pt x="0" y="253745"/>
                  </a:moveTo>
                  <a:lnTo>
                    <a:pt x="0" y="0"/>
                  </a:lnTo>
                </a:path>
                <a:path w="2520315" h="254000">
                  <a:moveTo>
                    <a:pt x="2519934" y="253745"/>
                  </a:moveTo>
                  <a:lnTo>
                    <a:pt x="2519934" y="36575"/>
                  </a:lnTo>
                </a:path>
                <a:path w="2520315" h="254000">
                  <a:moveTo>
                    <a:pt x="71628" y="108965"/>
                  </a:moveTo>
                  <a:lnTo>
                    <a:pt x="2448306" y="108965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86228" y="4398264"/>
              <a:ext cx="2520315" cy="82550"/>
            </a:xfrm>
            <a:custGeom>
              <a:avLst/>
              <a:gdLst/>
              <a:ahLst/>
              <a:cxnLst/>
              <a:rect l="l" t="t" r="r" b="b"/>
              <a:pathLst>
                <a:path w="2520315" h="82550">
                  <a:moveTo>
                    <a:pt x="82296" y="0"/>
                  </a:moveTo>
                  <a:lnTo>
                    <a:pt x="0" y="41148"/>
                  </a:lnTo>
                  <a:lnTo>
                    <a:pt x="82296" y="82296"/>
                  </a:lnTo>
                  <a:lnTo>
                    <a:pt x="82296" y="0"/>
                  </a:lnTo>
                  <a:close/>
                </a:path>
                <a:path w="2520315" h="82550">
                  <a:moveTo>
                    <a:pt x="2437638" y="0"/>
                  </a:moveTo>
                  <a:lnTo>
                    <a:pt x="2437638" y="82296"/>
                  </a:lnTo>
                  <a:lnTo>
                    <a:pt x="2519934" y="41148"/>
                  </a:lnTo>
                  <a:lnTo>
                    <a:pt x="24376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787595" y="2518373"/>
            <a:ext cx="6790829" cy="111807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CONDUCTORES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ALIMENTAR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CARGAS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CONCENTRADAS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/>
            </a:pPr>
            <a:endParaRPr sz="12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200">
              <a:latin typeface="Tahoma"/>
              <a:cs typeface="Tahoma"/>
            </a:endParaRPr>
          </a:p>
          <a:p>
            <a:pPr marL="471323" algn="ctr"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03701" y="3645958"/>
            <a:ext cx="499487" cy="76736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79103" marR="159525" indent="2637" algn="just">
              <a:spcBef>
                <a:spcPts val="104"/>
              </a:spcBef>
            </a:pPr>
            <a:r>
              <a:rPr sz="1200" spc="-62" dirty="0">
                <a:latin typeface="Arial"/>
                <a:cs typeface="Arial"/>
              </a:rPr>
              <a:t>P </a:t>
            </a:r>
            <a:r>
              <a:rPr sz="1200" spc="-52" dirty="0">
                <a:latin typeface="Arial"/>
                <a:cs typeface="Arial"/>
              </a:rPr>
              <a:t>U I</a:t>
            </a:r>
            <a:endParaRPr sz="1200">
              <a:latin typeface="Arial"/>
              <a:cs typeface="Arial"/>
            </a:endParaRPr>
          </a:p>
          <a:p>
            <a:pPr marL="13184">
              <a:lnSpc>
                <a:spcPts val="1469"/>
              </a:lnSpc>
              <a:spcBef>
                <a:spcPts val="5"/>
              </a:spcBef>
            </a:pPr>
            <a:r>
              <a:rPr sz="1200" spc="-10" dirty="0">
                <a:latin typeface="Arial"/>
                <a:cs typeface="Arial"/>
              </a:rPr>
              <a:t>cos</a:t>
            </a:r>
            <a:r>
              <a:rPr sz="1200" spc="-161" dirty="0">
                <a:latin typeface="Arial"/>
                <a:cs typeface="Arial"/>
              </a:rPr>
              <a:t> </a:t>
            </a:r>
            <a:r>
              <a:rPr sz="1200" spc="-161" dirty="0">
                <a:latin typeface="Symbol"/>
                <a:cs typeface="Symbol"/>
              </a:rPr>
              <a:t></a:t>
            </a:r>
            <a:endParaRPr sz="1200">
              <a:latin typeface="Symbol"/>
              <a:cs typeface="Symbol"/>
            </a:endParaRPr>
          </a:p>
          <a:p>
            <a:pPr marL="94924">
              <a:lnSpc>
                <a:spcPts val="1469"/>
              </a:lnSpc>
            </a:pPr>
            <a:r>
              <a:rPr sz="1200" spc="-151" dirty="0">
                <a:latin typeface="Symbol"/>
                <a:cs typeface="Symbol"/>
              </a:rPr>
              <a:t>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047267" y="5105224"/>
            <a:ext cx="776979" cy="0"/>
          </a:xfrm>
          <a:custGeom>
            <a:avLst/>
            <a:gdLst/>
            <a:ahLst/>
            <a:cxnLst/>
            <a:rect l="l" t="t" r="r" b="b"/>
            <a:pathLst>
              <a:path w="542289">
                <a:moveTo>
                  <a:pt x="0" y="0"/>
                </a:moveTo>
                <a:lnTo>
                  <a:pt x="541782" y="0"/>
                </a:lnTo>
              </a:path>
            </a:pathLst>
          </a:custGeom>
          <a:ln w="60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036710" y="4915368"/>
            <a:ext cx="804273" cy="450307"/>
          </a:xfrm>
          <a:prstGeom prst="rect">
            <a:avLst/>
          </a:prstGeom>
        </p:spPr>
        <p:txBody>
          <a:bodyPr vert="horz" wrap="square" lIns="0" tIns="39552" rIns="0" bIns="0" rtlCol="0">
            <a:spAutoFit/>
          </a:bodyPr>
          <a:lstStyle/>
          <a:p>
            <a:pPr algn="ctr">
              <a:spcBef>
                <a:spcPts val="311"/>
              </a:spcBef>
            </a:pPr>
            <a:r>
              <a:rPr sz="1200" dirty="0">
                <a:latin typeface="Arial Narrow"/>
                <a:cs typeface="Arial Narrow"/>
              </a:rPr>
              <a:t>P</a:t>
            </a:r>
            <a:endParaRPr sz="1200">
              <a:latin typeface="Arial Narrow"/>
              <a:cs typeface="Arial Narrow"/>
            </a:endParaRPr>
          </a:p>
          <a:p>
            <a:pPr algn="ctr">
              <a:spcBef>
                <a:spcPts val="238"/>
              </a:spcBef>
            </a:pPr>
            <a:r>
              <a:rPr sz="1200" dirty="0">
                <a:latin typeface="Arial Narrow"/>
                <a:cs typeface="Arial Narrow"/>
              </a:rPr>
              <a:t>k</a:t>
            </a:r>
            <a:r>
              <a:rPr sz="1200" spc="-109" dirty="0">
                <a:latin typeface="Arial Narrow"/>
                <a:cs typeface="Arial Narrow"/>
              </a:rPr>
              <a:t> </a:t>
            </a:r>
            <a:r>
              <a:rPr sz="1200" dirty="0">
                <a:latin typeface="Arial Narrow"/>
                <a:cs typeface="Arial Narrow"/>
              </a:rPr>
              <a:t>U</a:t>
            </a:r>
            <a:r>
              <a:rPr sz="1200" spc="-118" dirty="0">
                <a:latin typeface="Arial Narrow"/>
                <a:cs typeface="Arial Narrow"/>
              </a:rPr>
              <a:t> </a:t>
            </a:r>
            <a:r>
              <a:rPr sz="1200" spc="-10" dirty="0">
                <a:latin typeface="Arial Narrow"/>
                <a:cs typeface="Arial Narrow"/>
              </a:rPr>
              <a:t>cos</a:t>
            </a:r>
            <a:r>
              <a:rPr sz="1300" i="1" spc="-10" dirty="0">
                <a:latin typeface="Symbol"/>
                <a:cs typeface="Symbol"/>
              </a:rPr>
              <a:t></a:t>
            </a:r>
            <a:r>
              <a:rPr sz="1200" spc="-10" dirty="0">
                <a:latin typeface="Arial Narrow"/>
                <a:cs typeface="Arial Narrow"/>
              </a:rPr>
              <a:t>n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56136" y="5007963"/>
            <a:ext cx="253837" cy="198644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200" dirty="0">
                <a:latin typeface="Arial Narrow"/>
                <a:cs typeface="Arial Narrow"/>
              </a:rPr>
              <a:t>I</a:t>
            </a:r>
            <a:r>
              <a:rPr sz="1200" spc="-26" dirty="0">
                <a:latin typeface="Arial Narrow"/>
                <a:cs typeface="Arial Narrow"/>
              </a:rPr>
              <a:t> </a:t>
            </a:r>
            <a:r>
              <a:rPr sz="1200" spc="-52" dirty="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335273" y="6622369"/>
            <a:ext cx="252928" cy="124887"/>
            <a:chOff x="1629898" y="8721070"/>
            <a:chExt cx="176530" cy="164465"/>
          </a:xfrm>
        </p:grpSpPr>
        <p:sp>
          <p:nvSpPr>
            <p:cNvPr id="23" name="object 23"/>
            <p:cNvSpPr/>
            <p:nvPr/>
          </p:nvSpPr>
          <p:spPr>
            <a:xfrm>
              <a:off x="1632966" y="8823959"/>
              <a:ext cx="19050" cy="10795"/>
            </a:xfrm>
            <a:custGeom>
              <a:avLst/>
              <a:gdLst/>
              <a:ahLst/>
              <a:cxnLst/>
              <a:rect l="l" t="t" r="r" b="b"/>
              <a:pathLst>
                <a:path w="19050" h="10795">
                  <a:moveTo>
                    <a:pt x="0" y="10668"/>
                  </a:moveTo>
                  <a:lnTo>
                    <a:pt x="19050" y="0"/>
                  </a:lnTo>
                </a:path>
              </a:pathLst>
            </a:custGeom>
            <a:ln w="61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52016" y="8827007"/>
              <a:ext cx="28575" cy="52069"/>
            </a:xfrm>
            <a:custGeom>
              <a:avLst/>
              <a:gdLst/>
              <a:ahLst/>
              <a:cxnLst/>
              <a:rect l="l" t="t" r="r" b="b"/>
              <a:pathLst>
                <a:path w="28575" h="52070">
                  <a:moveTo>
                    <a:pt x="0" y="0"/>
                  </a:moveTo>
                  <a:lnTo>
                    <a:pt x="28193" y="51816"/>
                  </a:lnTo>
                </a:path>
              </a:pathLst>
            </a:custGeom>
            <a:ln w="130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83258" y="8724137"/>
              <a:ext cx="120014" cy="154940"/>
            </a:xfrm>
            <a:custGeom>
              <a:avLst/>
              <a:gdLst/>
              <a:ahLst/>
              <a:cxnLst/>
              <a:rect l="l" t="t" r="r" b="b"/>
              <a:pathLst>
                <a:path w="120014" h="154940">
                  <a:moveTo>
                    <a:pt x="0" y="154685"/>
                  </a:moveTo>
                  <a:lnTo>
                    <a:pt x="37337" y="0"/>
                  </a:lnTo>
                  <a:lnTo>
                    <a:pt x="119634" y="0"/>
                  </a:lnTo>
                </a:path>
              </a:pathLst>
            </a:custGeom>
            <a:ln w="61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457963" y="6608945"/>
            <a:ext cx="3297154" cy="510315"/>
          </a:xfrm>
          <a:prstGeom prst="rect">
            <a:avLst/>
          </a:prstGeom>
        </p:spPr>
        <p:txBody>
          <a:bodyPr vert="horz" wrap="square" lIns="0" tIns="15160" rIns="0" bIns="0" rtlCol="0">
            <a:spAutoFit/>
          </a:bodyPr>
          <a:lstStyle/>
          <a:p>
            <a:pPr marL="13184">
              <a:spcBef>
                <a:spcPts val="118"/>
              </a:spcBef>
            </a:pPr>
            <a:r>
              <a:rPr sz="1200" dirty="0">
                <a:latin typeface="Arial Narrow"/>
                <a:cs typeface="Arial Narrow"/>
              </a:rPr>
              <a:t>3</a:t>
            </a:r>
            <a:r>
              <a:rPr sz="1200" spc="332" dirty="0">
                <a:latin typeface="Arial Narrow"/>
                <a:cs typeface="Arial Narrow"/>
              </a:rPr>
              <a:t> </a:t>
            </a:r>
            <a:r>
              <a:rPr sz="1200" spc="-10" dirty="0">
                <a:latin typeface="Arial Narrow"/>
                <a:cs typeface="Arial Narrow"/>
              </a:rPr>
              <a:t>para</a:t>
            </a:r>
            <a:r>
              <a:rPr sz="1200" spc="-73" dirty="0">
                <a:latin typeface="Arial Narrow"/>
                <a:cs typeface="Arial Narrow"/>
              </a:rPr>
              <a:t> </a:t>
            </a:r>
            <a:r>
              <a:rPr sz="1200" spc="-10" dirty="0">
                <a:latin typeface="Arial Narrow"/>
                <a:cs typeface="Arial Narrow"/>
              </a:rPr>
              <a:t>circuitos</a:t>
            </a:r>
            <a:r>
              <a:rPr sz="1200" spc="-52" dirty="0">
                <a:latin typeface="Arial Narrow"/>
                <a:cs typeface="Arial Narrow"/>
              </a:rPr>
              <a:t> </a:t>
            </a:r>
            <a:r>
              <a:rPr sz="1200" spc="-10" dirty="0">
                <a:latin typeface="Arial Narrow"/>
                <a:cs typeface="Arial Narrow"/>
              </a:rPr>
              <a:t>trifásicos</a:t>
            </a:r>
            <a:endParaRPr sz="1200">
              <a:latin typeface="Arial Narrow"/>
              <a:cs typeface="Arial Narrow"/>
            </a:endParaRPr>
          </a:p>
          <a:p>
            <a:pPr marL="462094">
              <a:spcBef>
                <a:spcPts val="1064"/>
              </a:spcBef>
            </a:pPr>
            <a:r>
              <a:rPr sz="1100" dirty="0">
                <a:latin typeface="Tahoma"/>
                <a:cs typeface="Tahoma"/>
              </a:rPr>
              <a:t>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monofásicos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15905" y="947402"/>
            <a:ext cx="6682561" cy="95136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5919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calibre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selecciona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calculando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I</a:t>
            </a:r>
            <a:r>
              <a:rPr sz="1100" spc="-38" baseline="-11904" dirty="0">
                <a:latin typeface="Tahoma"/>
                <a:cs typeface="Tahoma"/>
              </a:rPr>
              <a:t>d</a:t>
            </a:r>
            <a:r>
              <a:rPr sz="1100" spc="-26" dirty="0">
                <a:latin typeface="Tahoma"/>
                <a:cs typeface="Tahoma"/>
              </a:rPr>
              <a:t>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L="65919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I</a:t>
            </a:r>
            <a:r>
              <a:rPr sz="1100" baseline="-11904" dirty="0">
                <a:latin typeface="Tahoma"/>
                <a:cs typeface="Tahoma"/>
              </a:rPr>
              <a:t>d</a:t>
            </a:r>
            <a:r>
              <a:rPr sz="1100" spc="163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1,25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I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L="252470" indent="-187211">
              <a:buFont typeface="Symbol"/>
              <a:buChar char=""/>
              <a:tabLst>
                <a:tab pos="253130" algn="l"/>
              </a:tabLst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062807" y="2187788"/>
            <a:ext cx="664163" cy="351034"/>
          </a:xfrm>
          <a:custGeom>
            <a:avLst/>
            <a:gdLst/>
            <a:ahLst/>
            <a:cxnLst/>
            <a:rect l="l" t="t" r="r" b="b"/>
            <a:pathLst>
              <a:path w="463550" h="462279">
                <a:moveTo>
                  <a:pt x="0" y="230885"/>
                </a:moveTo>
                <a:lnTo>
                  <a:pt x="10667" y="162305"/>
                </a:lnTo>
                <a:lnTo>
                  <a:pt x="40386" y="99822"/>
                </a:lnTo>
                <a:lnTo>
                  <a:pt x="86105" y="48768"/>
                </a:lnTo>
                <a:lnTo>
                  <a:pt x="147065" y="16001"/>
                </a:lnTo>
                <a:lnTo>
                  <a:pt x="214884" y="0"/>
                </a:lnTo>
                <a:lnTo>
                  <a:pt x="249173" y="0"/>
                </a:lnTo>
                <a:lnTo>
                  <a:pt x="316991" y="16001"/>
                </a:lnTo>
                <a:lnTo>
                  <a:pt x="375665" y="48768"/>
                </a:lnTo>
                <a:lnTo>
                  <a:pt x="422910" y="99822"/>
                </a:lnTo>
                <a:lnTo>
                  <a:pt x="452628" y="162305"/>
                </a:lnTo>
                <a:lnTo>
                  <a:pt x="463295" y="230885"/>
                </a:lnTo>
                <a:lnTo>
                  <a:pt x="461010" y="264413"/>
                </a:lnTo>
                <a:lnTo>
                  <a:pt x="441197" y="331470"/>
                </a:lnTo>
                <a:lnTo>
                  <a:pt x="401573" y="387096"/>
                </a:lnTo>
                <a:lnTo>
                  <a:pt x="346710" y="430529"/>
                </a:lnTo>
                <a:lnTo>
                  <a:pt x="282702" y="456437"/>
                </a:lnTo>
                <a:lnTo>
                  <a:pt x="249173" y="461772"/>
                </a:lnTo>
                <a:lnTo>
                  <a:pt x="214884" y="461772"/>
                </a:lnTo>
                <a:lnTo>
                  <a:pt x="147065" y="445770"/>
                </a:lnTo>
                <a:lnTo>
                  <a:pt x="86105" y="410718"/>
                </a:lnTo>
                <a:lnTo>
                  <a:pt x="40386" y="361187"/>
                </a:lnTo>
                <a:lnTo>
                  <a:pt x="10667" y="298703"/>
                </a:lnTo>
                <a:lnTo>
                  <a:pt x="0" y="230885"/>
                </a:lnTo>
                <a:close/>
              </a:path>
            </a:pathLst>
          </a:custGeom>
          <a:ln w="91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260780" y="2224509"/>
            <a:ext cx="230183" cy="32724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indent="27686">
              <a:lnSpc>
                <a:spcPct val="102000"/>
              </a:lnSpc>
              <a:spcBef>
                <a:spcPts val="104"/>
              </a:spcBef>
            </a:pPr>
            <a:r>
              <a:rPr sz="1000" spc="-52" dirty="0">
                <a:latin typeface="Arial"/>
                <a:cs typeface="Arial"/>
              </a:rPr>
              <a:t>M 3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39916" y="2125880"/>
            <a:ext cx="6938218" cy="986077"/>
            <a:chOff x="1842522" y="2799594"/>
            <a:chExt cx="4842510" cy="129857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4448" y="3138684"/>
              <a:ext cx="100571" cy="1005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0272" y="2957322"/>
              <a:ext cx="617220" cy="30860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47088" y="2804160"/>
              <a:ext cx="4726305" cy="1294130"/>
            </a:xfrm>
            <a:custGeom>
              <a:avLst/>
              <a:gdLst/>
              <a:ahLst/>
              <a:cxnLst/>
              <a:rect l="l" t="t" r="r" b="b"/>
              <a:pathLst>
                <a:path w="4726305" h="1294129">
                  <a:moveTo>
                    <a:pt x="0" y="615696"/>
                  </a:moveTo>
                  <a:lnTo>
                    <a:pt x="617219" y="615696"/>
                  </a:lnTo>
                  <a:lnTo>
                    <a:pt x="617219" y="0"/>
                  </a:lnTo>
                  <a:lnTo>
                    <a:pt x="0" y="0"/>
                  </a:lnTo>
                  <a:lnTo>
                    <a:pt x="0" y="615696"/>
                  </a:lnTo>
                  <a:close/>
                </a:path>
                <a:path w="4726305" h="1294129">
                  <a:moveTo>
                    <a:pt x="0" y="0"/>
                  </a:moveTo>
                  <a:lnTo>
                    <a:pt x="309372" y="615696"/>
                  </a:lnTo>
                  <a:lnTo>
                    <a:pt x="617219" y="0"/>
                  </a:lnTo>
                </a:path>
                <a:path w="4726305" h="1294129">
                  <a:moveTo>
                    <a:pt x="617219" y="307848"/>
                  </a:moveTo>
                  <a:lnTo>
                    <a:pt x="1853184" y="307848"/>
                  </a:lnTo>
                </a:path>
                <a:path w="4726305" h="1294129">
                  <a:moveTo>
                    <a:pt x="2470404" y="307848"/>
                  </a:moveTo>
                  <a:lnTo>
                    <a:pt x="4478274" y="307848"/>
                  </a:lnTo>
                </a:path>
                <a:path w="4726305" h="1294129">
                  <a:moveTo>
                    <a:pt x="2161794" y="522732"/>
                  </a:moveTo>
                  <a:lnTo>
                    <a:pt x="2161794" y="986790"/>
                  </a:lnTo>
                </a:path>
                <a:path w="4726305" h="1294129">
                  <a:moveTo>
                    <a:pt x="4725923" y="615696"/>
                  </a:moveTo>
                  <a:lnTo>
                    <a:pt x="4725923" y="1293876"/>
                  </a:lnTo>
                </a:path>
                <a:path w="4726305" h="1294129">
                  <a:moveTo>
                    <a:pt x="370331" y="923544"/>
                  </a:moveTo>
                  <a:lnTo>
                    <a:pt x="2100072" y="923544"/>
                  </a:lnTo>
                </a:path>
                <a:path w="4726305" h="1294129">
                  <a:moveTo>
                    <a:pt x="309372" y="677418"/>
                  </a:moveTo>
                  <a:lnTo>
                    <a:pt x="309372" y="1293876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56460" y="3692652"/>
              <a:ext cx="1852930" cy="71120"/>
            </a:xfrm>
            <a:custGeom>
              <a:avLst/>
              <a:gdLst/>
              <a:ahLst/>
              <a:cxnLst/>
              <a:rect l="l" t="t" r="r" b="b"/>
              <a:pathLst>
                <a:path w="1852929" h="71120">
                  <a:moveTo>
                    <a:pt x="70103" y="0"/>
                  </a:moveTo>
                  <a:lnTo>
                    <a:pt x="0" y="35051"/>
                  </a:lnTo>
                  <a:lnTo>
                    <a:pt x="70103" y="70866"/>
                  </a:lnTo>
                  <a:lnTo>
                    <a:pt x="70103" y="0"/>
                  </a:lnTo>
                  <a:close/>
                </a:path>
                <a:path w="1852929" h="71120">
                  <a:moveTo>
                    <a:pt x="1781555" y="0"/>
                  </a:moveTo>
                  <a:lnTo>
                    <a:pt x="1781555" y="70866"/>
                  </a:lnTo>
                  <a:lnTo>
                    <a:pt x="1852422" y="35051"/>
                  </a:lnTo>
                  <a:lnTo>
                    <a:pt x="1781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69842" y="3727704"/>
              <a:ext cx="2440940" cy="0"/>
            </a:xfrm>
            <a:custGeom>
              <a:avLst/>
              <a:gdLst/>
              <a:ahLst/>
              <a:cxnLst/>
              <a:rect l="l" t="t" r="r" b="b"/>
              <a:pathLst>
                <a:path w="2440940">
                  <a:moveTo>
                    <a:pt x="0" y="0"/>
                  </a:moveTo>
                  <a:lnTo>
                    <a:pt x="2440686" y="0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08882" y="3692652"/>
              <a:ext cx="2564130" cy="71120"/>
            </a:xfrm>
            <a:custGeom>
              <a:avLst/>
              <a:gdLst/>
              <a:ahLst/>
              <a:cxnLst/>
              <a:rect l="l" t="t" r="r" b="b"/>
              <a:pathLst>
                <a:path w="2564129" h="71120">
                  <a:moveTo>
                    <a:pt x="70103" y="0"/>
                  </a:moveTo>
                  <a:lnTo>
                    <a:pt x="0" y="35051"/>
                  </a:lnTo>
                  <a:lnTo>
                    <a:pt x="70103" y="70866"/>
                  </a:lnTo>
                  <a:lnTo>
                    <a:pt x="70103" y="0"/>
                  </a:lnTo>
                  <a:close/>
                </a:path>
                <a:path w="2564129" h="71120">
                  <a:moveTo>
                    <a:pt x="2494025" y="0"/>
                  </a:moveTo>
                  <a:lnTo>
                    <a:pt x="2494025" y="70866"/>
                  </a:lnTo>
                  <a:lnTo>
                    <a:pt x="2564129" y="35051"/>
                  </a:lnTo>
                  <a:lnTo>
                    <a:pt x="24940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17420" y="4037076"/>
              <a:ext cx="4293235" cy="0"/>
            </a:xfrm>
            <a:custGeom>
              <a:avLst/>
              <a:gdLst/>
              <a:ahLst/>
              <a:cxnLst/>
              <a:rect l="l" t="t" r="r" b="b"/>
              <a:pathLst>
                <a:path w="4293234">
                  <a:moveTo>
                    <a:pt x="0" y="0"/>
                  </a:moveTo>
                  <a:lnTo>
                    <a:pt x="4293108" y="0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56460" y="4001262"/>
              <a:ext cx="4417060" cy="71120"/>
            </a:xfrm>
            <a:custGeom>
              <a:avLst/>
              <a:gdLst/>
              <a:ahLst/>
              <a:cxnLst/>
              <a:rect l="l" t="t" r="r" b="b"/>
              <a:pathLst>
                <a:path w="4417059" h="71120">
                  <a:moveTo>
                    <a:pt x="70103" y="0"/>
                  </a:moveTo>
                  <a:lnTo>
                    <a:pt x="0" y="35814"/>
                  </a:lnTo>
                  <a:lnTo>
                    <a:pt x="70103" y="70866"/>
                  </a:lnTo>
                  <a:lnTo>
                    <a:pt x="70103" y="0"/>
                  </a:lnTo>
                  <a:close/>
                </a:path>
                <a:path w="4417059" h="71120">
                  <a:moveTo>
                    <a:pt x="4346447" y="0"/>
                  </a:moveTo>
                  <a:lnTo>
                    <a:pt x="4346447" y="70866"/>
                  </a:lnTo>
                  <a:lnTo>
                    <a:pt x="4416551" y="35814"/>
                  </a:lnTo>
                  <a:lnTo>
                    <a:pt x="4346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420824" y="1826413"/>
            <a:ext cx="1324685" cy="328991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38431" marR="5274" indent="-125906">
              <a:lnSpc>
                <a:spcPct val="103000"/>
              </a:lnSpc>
              <a:spcBef>
                <a:spcPts val="93"/>
              </a:spcBef>
            </a:pPr>
            <a:r>
              <a:rPr sz="1000" dirty="0">
                <a:latin typeface="Arial"/>
                <a:cs typeface="Arial"/>
              </a:rPr>
              <a:t>Subestación</a:t>
            </a:r>
            <a:r>
              <a:rPr sz="1000" spc="145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de </a:t>
            </a:r>
            <a:r>
              <a:rPr sz="1000" spc="-10" dirty="0">
                <a:latin typeface="Arial"/>
                <a:cs typeface="Arial"/>
              </a:rPr>
              <a:t>distribución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75798" y="1943295"/>
            <a:ext cx="929827" cy="170529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 marL="13184">
              <a:spcBef>
                <a:spcPts val="130"/>
              </a:spcBef>
            </a:pPr>
            <a:r>
              <a:rPr sz="1000" dirty="0">
                <a:latin typeface="Arial"/>
                <a:cs typeface="Arial"/>
              </a:rPr>
              <a:t>Tablero</a:t>
            </a:r>
            <a:r>
              <a:rPr sz="1000" spc="83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de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42845" y="2062490"/>
            <a:ext cx="598656" cy="170529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 marL="13184">
              <a:spcBef>
                <a:spcPts val="130"/>
              </a:spcBef>
            </a:pPr>
            <a:r>
              <a:rPr sz="1000" spc="-10" dirty="0">
                <a:latin typeface="Arial"/>
                <a:cs typeface="Arial"/>
              </a:rPr>
              <a:t>control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68763" y="2682780"/>
            <a:ext cx="493117" cy="170529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 marL="13184">
              <a:spcBef>
                <a:spcPts val="130"/>
              </a:spcBef>
            </a:pPr>
            <a:r>
              <a:rPr sz="1000" dirty="0">
                <a:latin typeface="Arial"/>
                <a:cs typeface="Arial"/>
              </a:rPr>
              <a:t>2%</a:t>
            </a:r>
            <a:r>
              <a:rPr sz="1000" spc="42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U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66118" y="2659050"/>
            <a:ext cx="493117" cy="170529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 marL="13184">
              <a:spcBef>
                <a:spcPts val="130"/>
              </a:spcBef>
            </a:pPr>
            <a:r>
              <a:rPr sz="1000" dirty="0">
                <a:latin typeface="Arial"/>
                <a:cs typeface="Arial"/>
              </a:rPr>
              <a:t>3%</a:t>
            </a:r>
            <a:r>
              <a:rPr sz="1000" spc="42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U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33550" y="3636091"/>
            <a:ext cx="1254629" cy="0"/>
          </a:xfrm>
          <a:custGeom>
            <a:avLst/>
            <a:gdLst/>
            <a:ahLst/>
            <a:cxnLst/>
            <a:rect l="l" t="t" r="r" b="b"/>
            <a:pathLst>
              <a:path w="875664">
                <a:moveTo>
                  <a:pt x="0" y="0"/>
                </a:moveTo>
                <a:lnTo>
                  <a:pt x="87553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159343" y="3103442"/>
            <a:ext cx="1787779" cy="916887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 marL="417929">
              <a:spcBef>
                <a:spcPts val="130"/>
              </a:spcBef>
            </a:pPr>
            <a:r>
              <a:rPr sz="1000" dirty="0">
                <a:latin typeface="Arial"/>
                <a:cs typeface="Arial"/>
              </a:rPr>
              <a:t>5%</a:t>
            </a:r>
            <a:r>
              <a:rPr sz="1000" spc="47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U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spcBef>
                <a:spcPts val="42"/>
              </a:spcBef>
            </a:pPr>
            <a:endParaRPr sz="1000">
              <a:latin typeface="Arial"/>
              <a:cs typeface="Arial"/>
            </a:endParaRPr>
          </a:p>
          <a:p>
            <a:pPr marL="65919"/>
            <a:r>
              <a:rPr b="1" baseline="-38647" dirty="0">
                <a:latin typeface="Arial"/>
                <a:cs typeface="Arial"/>
              </a:rPr>
              <a:t>S</a:t>
            </a:r>
            <a:r>
              <a:rPr b="1" spc="23" baseline="-38647" dirty="0">
                <a:latin typeface="Arial"/>
                <a:cs typeface="Arial"/>
              </a:rPr>
              <a:t> </a:t>
            </a:r>
            <a:r>
              <a:rPr baseline="-38647" dirty="0">
                <a:latin typeface="Symbol"/>
                <a:cs typeface="Symbol"/>
              </a:rPr>
              <a:t></a:t>
            </a:r>
            <a:r>
              <a:rPr spc="125" baseline="-38647" dirty="0">
                <a:latin typeface="Times New Roman"/>
                <a:cs typeface="Times New Roman"/>
              </a:rPr>
              <a:t> </a:t>
            </a:r>
            <a:r>
              <a:rPr sz="1200" b="1" spc="83" dirty="0">
                <a:latin typeface="Arial"/>
                <a:cs typeface="Arial"/>
              </a:rPr>
              <a:t>K</a:t>
            </a:r>
            <a:r>
              <a:rPr sz="1100" b="1" spc="125" baseline="-23809" dirty="0">
                <a:latin typeface="Arial"/>
                <a:cs typeface="Arial"/>
              </a:rPr>
              <a:t>V</a:t>
            </a:r>
            <a:r>
              <a:rPr sz="1100" b="1" spc="350" baseline="-23809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</a:t>
            </a:r>
            <a:r>
              <a:rPr sz="1200" b="1" spc="-73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I</a:t>
            </a:r>
            <a:r>
              <a:rPr sz="1100" b="1" baseline="-23809" dirty="0">
                <a:latin typeface="Arial"/>
                <a:cs typeface="Arial"/>
              </a:rPr>
              <a:t>d</a:t>
            </a:r>
            <a:r>
              <a:rPr sz="1100" b="1" spc="327" baseline="-23809" dirty="0">
                <a:latin typeface="Arial"/>
                <a:cs typeface="Arial"/>
              </a:rPr>
              <a:t> </a:t>
            </a:r>
            <a:r>
              <a:rPr sz="1200" b="1" spc="-21" dirty="0">
                <a:latin typeface="Arial"/>
                <a:cs typeface="Arial"/>
              </a:rPr>
              <a:t>cos</a:t>
            </a:r>
            <a:r>
              <a:rPr sz="1300" i="1" spc="-21" dirty="0">
                <a:latin typeface="Symbol"/>
                <a:cs typeface="Symbol"/>
              </a:rPr>
              <a:t></a:t>
            </a:r>
            <a:endParaRPr sz="1300">
              <a:latin typeface="Symbol"/>
              <a:cs typeface="Symbol"/>
            </a:endParaRPr>
          </a:p>
          <a:p>
            <a:pPr marL="493736">
              <a:spcBef>
                <a:spcPts val="327"/>
              </a:spcBef>
            </a:pPr>
            <a:r>
              <a:rPr sz="1200" b="1" dirty="0">
                <a:latin typeface="Arial"/>
                <a:cs typeface="Arial"/>
              </a:rPr>
              <a:t>%</a:t>
            </a:r>
            <a:r>
              <a:rPr sz="1200" dirty="0">
                <a:latin typeface="Symbol"/>
                <a:cs typeface="Symbol"/>
              </a:rPr>
              <a:t></a:t>
            </a:r>
            <a:r>
              <a:rPr sz="1200" b="1" dirty="0">
                <a:latin typeface="Arial"/>
                <a:cs typeface="Arial"/>
              </a:rPr>
              <a:t>U</a:t>
            </a:r>
            <a:r>
              <a:rPr sz="1200" b="1" spc="-31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x</a:t>
            </a:r>
            <a:r>
              <a:rPr sz="1200" b="1" spc="-16" dirty="0">
                <a:latin typeface="Arial"/>
                <a:cs typeface="Arial"/>
              </a:rPr>
              <a:t> </a:t>
            </a:r>
            <a:r>
              <a:rPr sz="1200" b="1" spc="-52" dirty="0">
                <a:latin typeface="Arial"/>
                <a:cs typeface="Arial"/>
              </a:rPr>
              <a:t>U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601887" y="6649001"/>
            <a:ext cx="613212" cy="285938"/>
          </a:xfrm>
          <a:custGeom>
            <a:avLst/>
            <a:gdLst/>
            <a:ahLst/>
            <a:cxnLst/>
            <a:rect l="l" t="t" r="r" b="b"/>
            <a:pathLst>
              <a:path w="427989" h="376554">
                <a:moveTo>
                  <a:pt x="0" y="187451"/>
                </a:moveTo>
                <a:lnTo>
                  <a:pt x="9905" y="132587"/>
                </a:lnTo>
                <a:lnTo>
                  <a:pt x="37337" y="81533"/>
                </a:lnTo>
                <a:lnTo>
                  <a:pt x="80772" y="40385"/>
                </a:lnTo>
                <a:lnTo>
                  <a:pt x="134874" y="12191"/>
                </a:lnTo>
                <a:lnTo>
                  <a:pt x="198119" y="0"/>
                </a:lnTo>
                <a:lnTo>
                  <a:pt x="229362" y="0"/>
                </a:lnTo>
                <a:lnTo>
                  <a:pt x="291845" y="12191"/>
                </a:lnTo>
                <a:lnTo>
                  <a:pt x="347472" y="40385"/>
                </a:lnTo>
                <a:lnTo>
                  <a:pt x="390905" y="81533"/>
                </a:lnTo>
                <a:lnTo>
                  <a:pt x="417575" y="132587"/>
                </a:lnTo>
                <a:lnTo>
                  <a:pt x="427481" y="187451"/>
                </a:lnTo>
                <a:lnTo>
                  <a:pt x="425195" y="216407"/>
                </a:lnTo>
                <a:lnTo>
                  <a:pt x="406907" y="269747"/>
                </a:lnTo>
                <a:lnTo>
                  <a:pt x="370331" y="316229"/>
                </a:lnTo>
                <a:lnTo>
                  <a:pt x="320801" y="351281"/>
                </a:lnTo>
                <a:lnTo>
                  <a:pt x="262127" y="371855"/>
                </a:lnTo>
                <a:lnTo>
                  <a:pt x="229362" y="376427"/>
                </a:lnTo>
                <a:lnTo>
                  <a:pt x="198119" y="376427"/>
                </a:lnTo>
                <a:lnTo>
                  <a:pt x="134874" y="363473"/>
                </a:lnTo>
                <a:lnTo>
                  <a:pt x="80772" y="335279"/>
                </a:lnTo>
                <a:lnTo>
                  <a:pt x="37337" y="294131"/>
                </a:lnTo>
                <a:lnTo>
                  <a:pt x="9905" y="243077"/>
                </a:lnTo>
                <a:lnTo>
                  <a:pt x="0" y="187451"/>
                </a:lnTo>
                <a:close/>
              </a:path>
            </a:pathLst>
          </a:custGeom>
          <a:ln w="8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784580" y="6676470"/>
            <a:ext cx="213805" cy="2694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indent="23731">
              <a:lnSpc>
                <a:spcPct val="103800"/>
              </a:lnSpc>
              <a:spcBef>
                <a:spcPts val="104"/>
              </a:spcBef>
            </a:pPr>
            <a:r>
              <a:rPr sz="800" spc="73" dirty="0">
                <a:latin typeface="Arial"/>
                <a:cs typeface="Arial"/>
              </a:rPr>
              <a:t>M </a:t>
            </a:r>
            <a:r>
              <a:rPr sz="800" spc="31" dirty="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943076" y="6645625"/>
            <a:ext cx="1504828" cy="292689"/>
            <a:chOff x="4147953" y="8751696"/>
            <a:chExt cx="1050290" cy="385445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7953" y="8964555"/>
              <a:ext cx="94475" cy="8456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765548" y="8756141"/>
              <a:ext cx="428625" cy="376555"/>
            </a:xfrm>
            <a:custGeom>
              <a:avLst/>
              <a:gdLst/>
              <a:ahLst/>
              <a:cxnLst/>
              <a:rect l="l" t="t" r="r" b="b"/>
              <a:pathLst>
                <a:path w="428625" h="376554">
                  <a:moveTo>
                    <a:pt x="0" y="187451"/>
                  </a:moveTo>
                  <a:lnTo>
                    <a:pt x="9905" y="132587"/>
                  </a:lnTo>
                  <a:lnTo>
                    <a:pt x="36575" y="81533"/>
                  </a:lnTo>
                  <a:lnTo>
                    <a:pt x="80010" y="40385"/>
                  </a:lnTo>
                  <a:lnTo>
                    <a:pt x="135636" y="12191"/>
                  </a:lnTo>
                  <a:lnTo>
                    <a:pt x="198119" y="0"/>
                  </a:lnTo>
                  <a:lnTo>
                    <a:pt x="229362" y="0"/>
                  </a:lnTo>
                  <a:lnTo>
                    <a:pt x="293369" y="12191"/>
                  </a:lnTo>
                  <a:lnTo>
                    <a:pt x="347472" y="40385"/>
                  </a:lnTo>
                  <a:lnTo>
                    <a:pt x="390905" y="81533"/>
                  </a:lnTo>
                  <a:lnTo>
                    <a:pt x="418338" y="132587"/>
                  </a:lnTo>
                  <a:lnTo>
                    <a:pt x="428243" y="187451"/>
                  </a:lnTo>
                  <a:lnTo>
                    <a:pt x="425957" y="216407"/>
                  </a:lnTo>
                  <a:lnTo>
                    <a:pt x="406907" y="269747"/>
                  </a:lnTo>
                  <a:lnTo>
                    <a:pt x="371855" y="316229"/>
                  </a:lnTo>
                  <a:lnTo>
                    <a:pt x="320801" y="351281"/>
                  </a:lnTo>
                  <a:lnTo>
                    <a:pt x="261365" y="371855"/>
                  </a:lnTo>
                  <a:lnTo>
                    <a:pt x="229362" y="376427"/>
                  </a:lnTo>
                  <a:lnTo>
                    <a:pt x="198119" y="376427"/>
                  </a:lnTo>
                  <a:lnTo>
                    <a:pt x="135636" y="363473"/>
                  </a:lnTo>
                  <a:lnTo>
                    <a:pt x="80010" y="335279"/>
                  </a:lnTo>
                  <a:lnTo>
                    <a:pt x="36575" y="294131"/>
                  </a:lnTo>
                  <a:lnTo>
                    <a:pt x="9905" y="243077"/>
                  </a:lnTo>
                  <a:lnTo>
                    <a:pt x="0" y="187451"/>
                  </a:lnTo>
                  <a:close/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008460" y="6676470"/>
            <a:ext cx="215625" cy="2694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indent="25049">
              <a:lnSpc>
                <a:spcPct val="103800"/>
              </a:lnSpc>
              <a:spcBef>
                <a:spcPts val="104"/>
              </a:spcBef>
            </a:pPr>
            <a:r>
              <a:rPr sz="800" spc="73" dirty="0">
                <a:latin typeface="Arial"/>
                <a:cs typeface="Arial"/>
              </a:rPr>
              <a:t>M </a:t>
            </a:r>
            <a:r>
              <a:rPr sz="800" spc="31" dirty="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169138" y="6645625"/>
            <a:ext cx="1504828" cy="292689"/>
            <a:chOff x="5003679" y="8751696"/>
            <a:chExt cx="1050290" cy="385445"/>
          </a:xfrm>
        </p:grpSpPr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3679" y="8964555"/>
              <a:ext cx="94475" cy="8456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621274" y="8756141"/>
              <a:ext cx="428625" cy="376555"/>
            </a:xfrm>
            <a:custGeom>
              <a:avLst/>
              <a:gdLst/>
              <a:ahLst/>
              <a:cxnLst/>
              <a:rect l="l" t="t" r="r" b="b"/>
              <a:pathLst>
                <a:path w="428625" h="376554">
                  <a:moveTo>
                    <a:pt x="0" y="187451"/>
                  </a:moveTo>
                  <a:lnTo>
                    <a:pt x="9905" y="132587"/>
                  </a:lnTo>
                  <a:lnTo>
                    <a:pt x="37337" y="81533"/>
                  </a:lnTo>
                  <a:lnTo>
                    <a:pt x="80772" y="40385"/>
                  </a:lnTo>
                  <a:lnTo>
                    <a:pt x="136398" y="12191"/>
                  </a:lnTo>
                  <a:lnTo>
                    <a:pt x="198120" y="0"/>
                  </a:lnTo>
                  <a:lnTo>
                    <a:pt x="230124" y="0"/>
                  </a:lnTo>
                  <a:lnTo>
                    <a:pt x="291846" y="12191"/>
                  </a:lnTo>
                  <a:lnTo>
                    <a:pt x="347472" y="40385"/>
                  </a:lnTo>
                  <a:lnTo>
                    <a:pt x="390905" y="81533"/>
                  </a:lnTo>
                  <a:lnTo>
                    <a:pt x="419100" y="132587"/>
                  </a:lnTo>
                  <a:lnTo>
                    <a:pt x="428243" y="187451"/>
                  </a:lnTo>
                  <a:lnTo>
                    <a:pt x="425958" y="216407"/>
                  </a:lnTo>
                  <a:lnTo>
                    <a:pt x="406908" y="269747"/>
                  </a:lnTo>
                  <a:lnTo>
                    <a:pt x="370331" y="316229"/>
                  </a:lnTo>
                  <a:lnTo>
                    <a:pt x="320801" y="351281"/>
                  </a:lnTo>
                  <a:lnTo>
                    <a:pt x="262127" y="371855"/>
                  </a:lnTo>
                  <a:lnTo>
                    <a:pt x="230124" y="376427"/>
                  </a:lnTo>
                  <a:lnTo>
                    <a:pt x="198120" y="376427"/>
                  </a:lnTo>
                  <a:lnTo>
                    <a:pt x="136398" y="363473"/>
                  </a:lnTo>
                  <a:lnTo>
                    <a:pt x="80772" y="335279"/>
                  </a:lnTo>
                  <a:lnTo>
                    <a:pt x="37337" y="294131"/>
                  </a:lnTo>
                  <a:lnTo>
                    <a:pt x="9905" y="243077"/>
                  </a:lnTo>
                  <a:lnTo>
                    <a:pt x="0" y="187451"/>
                  </a:lnTo>
                  <a:close/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236701" y="6676470"/>
            <a:ext cx="214716" cy="2694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indent="24390">
              <a:lnSpc>
                <a:spcPct val="103800"/>
              </a:lnSpc>
              <a:spcBef>
                <a:spcPts val="104"/>
              </a:spcBef>
            </a:pPr>
            <a:r>
              <a:rPr sz="800" spc="73" dirty="0">
                <a:latin typeface="Arial"/>
                <a:cs typeface="Arial"/>
              </a:rPr>
              <a:t>M </a:t>
            </a:r>
            <a:r>
              <a:rPr sz="800" spc="31" dirty="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637725" y="6017140"/>
            <a:ext cx="5892845" cy="854439"/>
            <a:chOff x="1840992" y="7924038"/>
            <a:chExt cx="4112895" cy="1125220"/>
          </a:xfrm>
        </p:grpSpPr>
        <p:sp>
          <p:nvSpPr>
            <p:cNvPr id="37" name="object 37"/>
            <p:cNvSpPr/>
            <p:nvPr/>
          </p:nvSpPr>
          <p:spPr>
            <a:xfrm>
              <a:off x="4123182" y="8251698"/>
              <a:ext cx="856615" cy="504190"/>
            </a:xfrm>
            <a:custGeom>
              <a:avLst/>
              <a:gdLst/>
              <a:ahLst/>
              <a:cxnLst/>
              <a:rect l="l" t="t" r="r" b="b"/>
              <a:pathLst>
                <a:path w="856614" h="504190">
                  <a:moveTo>
                    <a:pt x="0" y="503681"/>
                  </a:moveTo>
                  <a:lnTo>
                    <a:pt x="0" y="251459"/>
                  </a:lnTo>
                </a:path>
                <a:path w="856614" h="504190">
                  <a:moveTo>
                    <a:pt x="856488" y="503681"/>
                  </a:moveTo>
                  <a:lnTo>
                    <a:pt x="856488" y="0"/>
                  </a:lnTo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59405" y="8964555"/>
              <a:ext cx="94475" cy="8456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412492" y="8251698"/>
              <a:ext cx="3422650" cy="504190"/>
            </a:xfrm>
            <a:custGeom>
              <a:avLst/>
              <a:gdLst/>
              <a:ahLst/>
              <a:cxnLst/>
              <a:rect l="l" t="t" r="r" b="b"/>
              <a:pathLst>
                <a:path w="3422650" h="504190">
                  <a:moveTo>
                    <a:pt x="3422142" y="503681"/>
                  </a:moveTo>
                  <a:lnTo>
                    <a:pt x="3422142" y="251459"/>
                  </a:lnTo>
                </a:path>
                <a:path w="3422650" h="504190">
                  <a:moveTo>
                    <a:pt x="1710690" y="251459"/>
                  </a:moveTo>
                  <a:lnTo>
                    <a:pt x="3422142" y="251459"/>
                  </a:lnTo>
                </a:path>
                <a:path w="3422650" h="504190">
                  <a:moveTo>
                    <a:pt x="2567178" y="0"/>
                  </a:moveTo>
                  <a:lnTo>
                    <a:pt x="0" y="0"/>
                  </a:lnTo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40992" y="8125206"/>
              <a:ext cx="571500" cy="25222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412492" y="7924038"/>
              <a:ext cx="2567305" cy="276860"/>
            </a:xfrm>
            <a:custGeom>
              <a:avLst/>
              <a:gdLst/>
              <a:ahLst/>
              <a:cxnLst/>
              <a:rect l="l" t="t" r="r" b="b"/>
              <a:pathLst>
                <a:path w="2567304" h="276859">
                  <a:moveTo>
                    <a:pt x="2567178" y="0"/>
                  </a:moveTo>
                  <a:lnTo>
                    <a:pt x="2567178" y="276605"/>
                  </a:lnTo>
                </a:path>
                <a:path w="2567304" h="276859">
                  <a:moveTo>
                    <a:pt x="56387" y="75437"/>
                  </a:moveTo>
                  <a:lnTo>
                    <a:pt x="2510028" y="75437"/>
                  </a:lnTo>
                </a:path>
                <a:path w="2567304" h="276859">
                  <a:moveTo>
                    <a:pt x="0" y="0"/>
                  </a:moveTo>
                  <a:lnTo>
                    <a:pt x="0" y="150875"/>
                  </a:lnTo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412492" y="7970520"/>
              <a:ext cx="2567305" cy="58419"/>
            </a:xfrm>
            <a:custGeom>
              <a:avLst/>
              <a:gdLst/>
              <a:ahLst/>
              <a:cxnLst/>
              <a:rect l="l" t="t" r="r" b="b"/>
              <a:pathLst>
                <a:path w="2567304" h="58420">
                  <a:moveTo>
                    <a:pt x="64769" y="0"/>
                  </a:moveTo>
                  <a:lnTo>
                    <a:pt x="0" y="28955"/>
                  </a:lnTo>
                  <a:lnTo>
                    <a:pt x="64769" y="57911"/>
                  </a:lnTo>
                  <a:lnTo>
                    <a:pt x="64769" y="0"/>
                  </a:lnTo>
                  <a:close/>
                </a:path>
                <a:path w="2567304" h="58420">
                  <a:moveTo>
                    <a:pt x="2501646" y="0"/>
                  </a:moveTo>
                  <a:lnTo>
                    <a:pt x="2501646" y="57911"/>
                  </a:lnTo>
                  <a:lnTo>
                    <a:pt x="2567178" y="28955"/>
                  </a:lnTo>
                  <a:lnTo>
                    <a:pt x="25016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679503" y="4070251"/>
            <a:ext cx="5621722" cy="268119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558996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92287" marR="1422540">
              <a:lnSpc>
                <a:spcPct val="120500"/>
              </a:lnSpc>
              <a:tabLst>
                <a:tab pos="653261" algn="l"/>
              </a:tabLst>
            </a:pPr>
            <a:r>
              <a:rPr sz="1100" spc="-52" dirty="0">
                <a:latin typeface="Tahoma"/>
                <a:cs typeface="Tahoma"/>
              </a:rPr>
              <a:t>S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(mm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r>
              <a:rPr sz="1100" spc="-10" dirty="0">
                <a:latin typeface="Tahoma"/>
                <a:cs typeface="Tahoma"/>
              </a:rPr>
              <a:t>). </a:t>
            </a:r>
            <a:r>
              <a:rPr sz="1100" spc="-52" dirty="0">
                <a:latin typeface="Tahoma"/>
                <a:cs typeface="Tahoma"/>
              </a:rPr>
              <a:t>L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(m).</a:t>
            </a:r>
            <a:endParaRPr sz="1100">
              <a:latin typeface="Tahoma"/>
              <a:cs typeface="Tahoma"/>
            </a:endParaRPr>
          </a:p>
          <a:p>
            <a:pPr marL="92287" marR="866180" indent="-659">
              <a:lnSpc>
                <a:spcPct val="120900"/>
              </a:lnSpc>
              <a:tabLst>
                <a:tab pos="652602" algn="l"/>
              </a:tabLst>
            </a:pPr>
            <a:r>
              <a:rPr sz="1100" spc="-26" dirty="0">
                <a:latin typeface="Tahoma"/>
                <a:cs typeface="Tahoma"/>
              </a:rPr>
              <a:t>I</a:t>
            </a:r>
            <a:r>
              <a:rPr sz="1100" spc="-38" baseline="-11904" dirty="0">
                <a:latin typeface="Tahoma"/>
                <a:cs typeface="Tahoma"/>
              </a:rPr>
              <a:t>d</a:t>
            </a:r>
            <a:r>
              <a:rPr sz="1100" baseline="-11904" dirty="0">
                <a:latin typeface="Tahoma"/>
                <a:cs typeface="Tahoma"/>
              </a:rPr>
              <a:t>	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(A).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Symbol"/>
                <a:cs typeface="Symbol"/>
              </a:rPr>
              <a:t>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motor.</a:t>
            </a:r>
            <a:endParaRPr sz="1100">
              <a:latin typeface="Tahoma"/>
              <a:cs typeface="Tahoma"/>
            </a:endParaRPr>
          </a:p>
          <a:p>
            <a:pPr marL="92287" marR="84377">
              <a:lnSpc>
                <a:spcPct val="122300"/>
              </a:lnSpc>
              <a:spcBef>
                <a:spcPts val="5"/>
              </a:spcBef>
              <a:tabLst>
                <a:tab pos="652602" algn="l"/>
              </a:tabLst>
            </a:pPr>
            <a:r>
              <a:rPr sz="1100" spc="-26" dirty="0">
                <a:latin typeface="Tahoma"/>
                <a:cs typeface="Tahoma"/>
              </a:rPr>
              <a:t>%</a:t>
            </a:r>
            <a:r>
              <a:rPr sz="1100" spc="-26" dirty="0">
                <a:latin typeface="Symbol"/>
                <a:cs typeface="Symbol"/>
              </a:rPr>
              <a:t></a:t>
            </a:r>
            <a:r>
              <a:rPr sz="1100" spc="-26" dirty="0">
                <a:latin typeface="Tahoma"/>
                <a:cs typeface="Tahoma"/>
              </a:rPr>
              <a:t>U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porcentaje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dividido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100. </a:t>
            </a:r>
            <a:r>
              <a:rPr sz="1100" spc="-52" dirty="0">
                <a:latin typeface="Tahoma"/>
                <a:cs typeface="Tahoma"/>
              </a:rPr>
              <a:t>U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alimentación.</a:t>
            </a:r>
            <a:endParaRPr sz="1100">
              <a:latin typeface="Tahoma"/>
              <a:cs typeface="Tahoma"/>
            </a:endParaRPr>
          </a:p>
          <a:p>
            <a:pPr marL="742911" marR="1137109" indent="-651283">
              <a:lnSpc>
                <a:spcPts val="1661"/>
              </a:lnSpc>
              <a:spcBef>
                <a:spcPts val="93"/>
              </a:spcBef>
              <a:tabLst>
                <a:tab pos="652602" algn="l"/>
              </a:tabLst>
            </a:pPr>
            <a:r>
              <a:rPr sz="1100" spc="-26" dirty="0">
                <a:latin typeface="Tahoma"/>
                <a:cs typeface="Tahoma"/>
              </a:rPr>
              <a:t>K</a:t>
            </a:r>
            <a:r>
              <a:rPr sz="1100" spc="-38" baseline="-11904" dirty="0">
                <a:latin typeface="Tahoma"/>
                <a:cs typeface="Tahoma"/>
              </a:rPr>
              <a:t>N</a:t>
            </a:r>
            <a:r>
              <a:rPr sz="1100" baseline="-11904" dirty="0">
                <a:latin typeface="Tahoma"/>
                <a:cs typeface="Tahoma"/>
              </a:rPr>
              <a:t>	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0,0357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monofásicos </a:t>
            </a:r>
            <a:r>
              <a:rPr sz="1100" dirty="0">
                <a:latin typeface="Tahoma"/>
                <a:cs typeface="Tahoma"/>
              </a:rPr>
              <a:t>0,0309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trifásicos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300">
              <a:latin typeface="Tahoma"/>
              <a:cs typeface="Tahoma"/>
            </a:endParaRPr>
          </a:p>
          <a:p>
            <a:pPr marL="278839" indent="-187211">
              <a:spcBef>
                <a:spcPts val="5"/>
              </a:spcBef>
              <a:buFont typeface="Symbol"/>
              <a:buChar char=""/>
              <a:tabLst>
                <a:tab pos="279498" algn="l"/>
              </a:tabLst>
            </a:pPr>
            <a:r>
              <a:rPr sz="1100" dirty="0">
                <a:latin typeface="Tahoma"/>
                <a:cs typeface="Tahoma"/>
              </a:rPr>
              <a:t>Varios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motores</a:t>
            </a:r>
            <a:endParaRPr sz="1100">
              <a:latin typeface="Tahoma"/>
              <a:cs typeface="Tahoma"/>
            </a:endParaRPr>
          </a:p>
          <a:p>
            <a:pPr marL="1166772" algn="ctr">
              <a:spcBef>
                <a:spcPts val="1106"/>
              </a:spcBef>
            </a:pPr>
            <a:r>
              <a:rPr sz="800" spc="83" dirty="0"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18694" y="7010336"/>
            <a:ext cx="561353" cy="516734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91628" marR="179301" indent="2637" algn="just">
              <a:lnSpc>
                <a:spcPct val="105000"/>
              </a:lnSpc>
              <a:spcBef>
                <a:spcPts val="93"/>
              </a:spcBef>
            </a:pPr>
            <a:r>
              <a:rPr sz="800" spc="-26" dirty="0">
                <a:latin typeface="Arial"/>
                <a:cs typeface="Arial"/>
              </a:rPr>
              <a:t>P</a:t>
            </a:r>
            <a:r>
              <a:rPr sz="900" spc="-38" baseline="-15151" dirty="0">
                <a:latin typeface="Arial"/>
                <a:cs typeface="Arial"/>
              </a:rPr>
              <a:t>1</a:t>
            </a:r>
            <a:r>
              <a:rPr sz="900" spc="779" baseline="-15151" dirty="0">
                <a:latin typeface="Arial"/>
                <a:cs typeface="Arial"/>
              </a:rPr>
              <a:t> </a:t>
            </a:r>
            <a:r>
              <a:rPr sz="800" spc="-26" dirty="0">
                <a:latin typeface="Arial"/>
                <a:cs typeface="Arial"/>
              </a:rPr>
              <a:t>U</a:t>
            </a:r>
            <a:r>
              <a:rPr sz="900" spc="-38" baseline="-20202" dirty="0">
                <a:latin typeface="Arial"/>
                <a:cs typeface="Arial"/>
              </a:rPr>
              <a:t>1</a:t>
            </a:r>
            <a:r>
              <a:rPr sz="900" spc="779" baseline="-20202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</a:t>
            </a:r>
            <a:r>
              <a:rPr sz="800" spc="-42" dirty="0">
                <a:latin typeface="Arial"/>
                <a:cs typeface="Arial"/>
              </a:rPr>
              <a:t> </a:t>
            </a:r>
            <a:r>
              <a:rPr sz="900" spc="-78" baseline="-10101" dirty="0">
                <a:latin typeface="Arial"/>
                <a:cs typeface="Arial"/>
              </a:rPr>
              <a:t>1</a:t>
            </a:r>
            <a:endParaRPr sz="900" baseline="-10101">
              <a:latin typeface="Arial"/>
              <a:cs typeface="Arial"/>
            </a:endParaRPr>
          </a:p>
          <a:p>
            <a:pPr marL="39552">
              <a:spcBef>
                <a:spcPts val="42"/>
              </a:spcBef>
            </a:pPr>
            <a:r>
              <a:rPr sz="800" spc="67" dirty="0">
                <a:latin typeface="Arial"/>
                <a:cs typeface="Arial"/>
              </a:rPr>
              <a:t>cos</a:t>
            </a:r>
            <a:r>
              <a:rPr sz="800" spc="-78" dirty="0">
                <a:latin typeface="Arial"/>
                <a:cs typeface="Arial"/>
              </a:rPr>
              <a:t> </a:t>
            </a:r>
            <a:r>
              <a:rPr sz="800" spc="-99" dirty="0">
                <a:latin typeface="Symbol"/>
                <a:cs typeface="Symbol"/>
              </a:rPr>
              <a:t></a:t>
            </a:r>
            <a:r>
              <a:rPr sz="800" spc="-67" dirty="0">
                <a:latin typeface="Times New Roman"/>
                <a:cs typeface="Times New Roman"/>
              </a:rPr>
              <a:t> </a:t>
            </a:r>
            <a:r>
              <a:rPr sz="900" spc="-78" baseline="-20202" dirty="0">
                <a:latin typeface="Arial"/>
                <a:cs typeface="Arial"/>
              </a:rPr>
              <a:t>1</a:t>
            </a:r>
            <a:endParaRPr sz="900" baseline="-20202">
              <a:latin typeface="Arial"/>
              <a:cs typeface="Arial"/>
            </a:endParaRPr>
          </a:p>
          <a:p>
            <a:pPr marL="104153">
              <a:spcBef>
                <a:spcPts val="10"/>
              </a:spcBef>
            </a:pPr>
            <a:r>
              <a:rPr sz="800" dirty="0">
                <a:latin typeface="Symbol"/>
                <a:cs typeface="Symbol"/>
              </a:rPr>
              <a:t></a:t>
            </a:r>
            <a:r>
              <a:rPr sz="800" spc="-52" dirty="0">
                <a:latin typeface="Times New Roman"/>
                <a:cs typeface="Times New Roman"/>
              </a:rPr>
              <a:t> </a:t>
            </a:r>
            <a:r>
              <a:rPr sz="900" spc="-78" baseline="-30303" dirty="0">
                <a:latin typeface="Arial"/>
                <a:cs typeface="Arial"/>
              </a:rPr>
              <a:t>1</a:t>
            </a:r>
            <a:endParaRPr sz="900" baseline="-30303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963323" y="7010340"/>
            <a:ext cx="564083" cy="516734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92287" marR="179301" indent="3955" algn="just">
              <a:lnSpc>
                <a:spcPct val="105000"/>
              </a:lnSpc>
              <a:spcBef>
                <a:spcPts val="93"/>
              </a:spcBef>
            </a:pPr>
            <a:r>
              <a:rPr sz="800" spc="-26" dirty="0">
                <a:latin typeface="Arial"/>
                <a:cs typeface="Arial"/>
              </a:rPr>
              <a:t>P</a:t>
            </a:r>
            <a:r>
              <a:rPr sz="900" spc="-38" baseline="-15151" dirty="0">
                <a:latin typeface="Arial"/>
                <a:cs typeface="Arial"/>
              </a:rPr>
              <a:t>2</a:t>
            </a:r>
            <a:r>
              <a:rPr sz="900" spc="779" baseline="-15151" dirty="0">
                <a:latin typeface="Arial"/>
                <a:cs typeface="Arial"/>
              </a:rPr>
              <a:t> </a:t>
            </a:r>
            <a:r>
              <a:rPr sz="800" spc="-26" dirty="0">
                <a:latin typeface="Arial"/>
                <a:cs typeface="Arial"/>
              </a:rPr>
              <a:t>U</a:t>
            </a:r>
            <a:r>
              <a:rPr sz="900" spc="-38" baseline="-20202" dirty="0">
                <a:latin typeface="Arial"/>
                <a:cs typeface="Arial"/>
              </a:rPr>
              <a:t>2</a:t>
            </a:r>
            <a:r>
              <a:rPr sz="900" spc="779" baseline="-20202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</a:t>
            </a:r>
            <a:r>
              <a:rPr sz="800" spc="-36" dirty="0">
                <a:latin typeface="Arial"/>
                <a:cs typeface="Arial"/>
              </a:rPr>
              <a:t> </a:t>
            </a:r>
            <a:r>
              <a:rPr sz="900" spc="-78" baseline="-10101" dirty="0">
                <a:latin typeface="Arial"/>
                <a:cs typeface="Arial"/>
              </a:rPr>
              <a:t>2</a:t>
            </a:r>
            <a:endParaRPr sz="900" baseline="-10101">
              <a:latin typeface="Arial"/>
              <a:cs typeface="Arial"/>
            </a:endParaRPr>
          </a:p>
          <a:p>
            <a:pPr marL="39552">
              <a:spcBef>
                <a:spcPts val="42"/>
              </a:spcBef>
            </a:pPr>
            <a:r>
              <a:rPr sz="800" spc="73" dirty="0">
                <a:latin typeface="Arial"/>
                <a:cs typeface="Arial"/>
              </a:rPr>
              <a:t>cos</a:t>
            </a:r>
            <a:r>
              <a:rPr sz="800" spc="-73" dirty="0">
                <a:latin typeface="Arial"/>
                <a:cs typeface="Arial"/>
              </a:rPr>
              <a:t> </a:t>
            </a:r>
            <a:r>
              <a:rPr sz="800" spc="-99" dirty="0">
                <a:latin typeface="Symbol"/>
                <a:cs typeface="Symbol"/>
              </a:rPr>
              <a:t></a:t>
            </a:r>
            <a:r>
              <a:rPr sz="800" spc="-73" dirty="0">
                <a:latin typeface="Times New Roman"/>
                <a:cs typeface="Times New Roman"/>
              </a:rPr>
              <a:t> </a:t>
            </a:r>
            <a:r>
              <a:rPr sz="900" spc="-78" baseline="-20202" dirty="0">
                <a:latin typeface="Arial"/>
                <a:cs typeface="Arial"/>
              </a:rPr>
              <a:t>2</a:t>
            </a:r>
            <a:endParaRPr sz="900" baseline="-20202">
              <a:latin typeface="Arial"/>
              <a:cs typeface="Arial"/>
            </a:endParaRPr>
          </a:p>
          <a:p>
            <a:pPr marL="104812">
              <a:spcBef>
                <a:spcPts val="10"/>
              </a:spcBef>
            </a:pPr>
            <a:r>
              <a:rPr sz="800" dirty="0">
                <a:latin typeface="Symbol"/>
                <a:cs typeface="Symbol"/>
              </a:rPr>
              <a:t></a:t>
            </a:r>
            <a:r>
              <a:rPr sz="800" spc="-47" dirty="0">
                <a:latin typeface="Times New Roman"/>
                <a:cs typeface="Times New Roman"/>
              </a:rPr>
              <a:t> </a:t>
            </a:r>
            <a:r>
              <a:rPr sz="900" spc="-78" baseline="-30303" dirty="0">
                <a:latin typeface="Arial"/>
                <a:cs typeface="Arial"/>
              </a:rPr>
              <a:t>2</a:t>
            </a:r>
            <a:endParaRPr sz="900" baseline="-30303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212310" y="7010340"/>
            <a:ext cx="561353" cy="516734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91628" marR="179301" indent="1978" algn="just">
              <a:lnSpc>
                <a:spcPct val="105000"/>
              </a:lnSpc>
              <a:spcBef>
                <a:spcPts val="93"/>
              </a:spcBef>
            </a:pPr>
            <a:r>
              <a:rPr sz="800" spc="-26" dirty="0">
                <a:latin typeface="Arial"/>
                <a:cs typeface="Arial"/>
              </a:rPr>
              <a:t>P</a:t>
            </a:r>
            <a:r>
              <a:rPr sz="900" spc="-38" baseline="-15151" dirty="0">
                <a:latin typeface="Arial"/>
                <a:cs typeface="Arial"/>
              </a:rPr>
              <a:t>3</a:t>
            </a:r>
            <a:r>
              <a:rPr sz="900" spc="779" baseline="-15151" dirty="0">
                <a:latin typeface="Arial"/>
                <a:cs typeface="Arial"/>
              </a:rPr>
              <a:t> </a:t>
            </a:r>
            <a:r>
              <a:rPr sz="800" spc="-26" dirty="0">
                <a:latin typeface="Arial"/>
                <a:cs typeface="Arial"/>
              </a:rPr>
              <a:t>U</a:t>
            </a:r>
            <a:r>
              <a:rPr sz="900" spc="-38" baseline="-20202" dirty="0">
                <a:latin typeface="Arial"/>
                <a:cs typeface="Arial"/>
              </a:rPr>
              <a:t>3</a:t>
            </a:r>
            <a:r>
              <a:rPr sz="900" spc="779" baseline="-20202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</a:t>
            </a:r>
            <a:r>
              <a:rPr sz="800" spc="-42" dirty="0">
                <a:latin typeface="Arial"/>
                <a:cs typeface="Arial"/>
              </a:rPr>
              <a:t> </a:t>
            </a:r>
            <a:r>
              <a:rPr sz="900" spc="-78" baseline="-10101" dirty="0">
                <a:latin typeface="Arial"/>
                <a:cs typeface="Arial"/>
              </a:rPr>
              <a:t>3</a:t>
            </a:r>
            <a:endParaRPr sz="900" baseline="-10101">
              <a:latin typeface="Arial"/>
              <a:cs typeface="Arial"/>
            </a:endParaRPr>
          </a:p>
          <a:p>
            <a:pPr marL="39552">
              <a:spcBef>
                <a:spcPts val="42"/>
              </a:spcBef>
            </a:pPr>
            <a:r>
              <a:rPr sz="800" spc="67" dirty="0">
                <a:latin typeface="Arial"/>
                <a:cs typeface="Arial"/>
              </a:rPr>
              <a:t>cos</a:t>
            </a:r>
            <a:r>
              <a:rPr sz="800" spc="-78" dirty="0">
                <a:latin typeface="Arial"/>
                <a:cs typeface="Arial"/>
              </a:rPr>
              <a:t> </a:t>
            </a:r>
            <a:r>
              <a:rPr sz="800" spc="-99" dirty="0">
                <a:latin typeface="Symbol"/>
                <a:cs typeface="Symbol"/>
              </a:rPr>
              <a:t></a:t>
            </a:r>
            <a:r>
              <a:rPr sz="800" spc="-67" dirty="0">
                <a:latin typeface="Times New Roman"/>
                <a:cs typeface="Times New Roman"/>
              </a:rPr>
              <a:t> </a:t>
            </a:r>
            <a:r>
              <a:rPr sz="900" spc="-78" baseline="-20202" dirty="0">
                <a:latin typeface="Arial"/>
                <a:cs typeface="Arial"/>
              </a:rPr>
              <a:t>3</a:t>
            </a:r>
            <a:endParaRPr sz="900" baseline="-20202">
              <a:latin typeface="Arial"/>
              <a:cs typeface="Arial"/>
            </a:endParaRPr>
          </a:p>
          <a:p>
            <a:pPr marL="104153">
              <a:spcBef>
                <a:spcPts val="10"/>
              </a:spcBef>
            </a:pPr>
            <a:r>
              <a:rPr sz="800" spc="-31" dirty="0">
                <a:latin typeface="Symbol"/>
                <a:cs typeface="Symbol"/>
              </a:rPr>
              <a:t></a:t>
            </a:r>
            <a:r>
              <a:rPr sz="800" spc="-26" dirty="0">
                <a:latin typeface="Times New Roman"/>
                <a:cs typeface="Times New Roman"/>
              </a:rPr>
              <a:t> </a:t>
            </a:r>
            <a:r>
              <a:rPr sz="900" spc="-78" baseline="-30303" dirty="0">
                <a:latin typeface="Arial"/>
                <a:cs typeface="Arial"/>
              </a:rPr>
              <a:t>3</a:t>
            </a:r>
            <a:endParaRPr sz="900" baseline="-30303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31221" y="947980"/>
            <a:ext cx="4328880" cy="143611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252470" indent="-187211">
              <a:spcBef>
                <a:spcPts val="99"/>
              </a:spcBef>
              <a:buFont typeface="Symbol"/>
              <a:buChar char=""/>
              <a:tabLst>
                <a:tab pos="253130" algn="l"/>
              </a:tabLst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7"/>
              </a:spcBef>
              <a:buFont typeface="Symbol"/>
              <a:buChar char=""/>
            </a:pPr>
            <a:endParaRPr sz="1900">
              <a:latin typeface="Tahoma"/>
              <a:cs typeface="Tahoma"/>
            </a:endParaRPr>
          </a:p>
          <a:p>
            <a:pPr marL="1868814" algn="ctr"/>
            <a:r>
              <a:rPr sz="1200" dirty="0">
                <a:latin typeface="Arial Narrow"/>
                <a:cs typeface="Arial Narrow"/>
              </a:rPr>
              <a:t>I</a:t>
            </a:r>
            <a:r>
              <a:rPr sz="1100" baseline="-23809" dirty="0">
                <a:latin typeface="Arial Narrow"/>
                <a:cs typeface="Arial Narrow"/>
              </a:rPr>
              <a:t>d</a:t>
            </a:r>
            <a:r>
              <a:rPr sz="1100" spc="591" baseline="-23809" dirty="0">
                <a:latin typeface="Arial Narrow"/>
                <a:cs typeface="Arial Narrow"/>
              </a:rPr>
              <a:t> </a:t>
            </a:r>
            <a:r>
              <a:rPr sz="1200" spc="-10" dirty="0">
                <a:latin typeface="Symbol"/>
                <a:cs typeface="Symbol"/>
              </a:rPr>
              <a:t></a:t>
            </a:r>
            <a:r>
              <a:rPr sz="1200" spc="-73" dirty="0">
                <a:latin typeface="Times New Roman"/>
                <a:cs typeface="Times New Roman"/>
              </a:rPr>
              <a:t> </a:t>
            </a:r>
            <a:r>
              <a:rPr sz="1200" spc="-57" dirty="0">
                <a:latin typeface="Arial Narrow"/>
                <a:cs typeface="Arial Narrow"/>
              </a:rPr>
              <a:t>1,25</a:t>
            </a:r>
            <a:r>
              <a:rPr sz="1200" spc="-145" dirty="0">
                <a:latin typeface="Arial Narrow"/>
                <a:cs typeface="Arial Narrow"/>
              </a:rPr>
              <a:t> </a:t>
            </a:r>
            <a:r>
              <a:rPr sz="1200" dirty="0">
                <a:latin typeface="Arial Narrow"/>
                <a:cs typeface="Arial Narrow"/>
              </a:rPr>
              <a:t>I</a:t>
            </a:r>
            <a:r>
              <a:rPr sz="1100" baseline="-23809" dirty="0">
                <a:latin typeface="Arial Narrow"/>
                <a:cs typeface="Arial Narrow"/>
              </a:rPr>
              <a:t>1</a:t>
            </a:r>
            <a:r>
              <a:rPr sz="1100" spc="311" baseline="-23809" dirty="0">
                <a:latin typeface="Arial Narrow"/>
                <a:cs typeface="Arial Narrow"/>
              </a:rPr>
              <a:t> </a:t>
            </a:r>
            <a:r>
              <a:rPr sz="1200" spc="-10" dirty="0">
                <a:latin typeface="Symbol"/>
                <a:cs typeface="Symbol"/>
              </a:rPr>
              <a:t></a:t>
            </a:r>
            <a:r>
              <a:rPr sz="1200" spc="-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 Narrow"/>
                <a:cs typeface="Arial Narrow"/>
              </a:rPr>
              <a:t>I</a:t>
            </a:r>
            <a:r>
              <a:rPr sz="1100" baseline="-23809" dirty="0">
                <a:latin typeface="Arial Narrow"/>
                <a:cs typeface="Arial Narrow"/>
              </a:rPr>
              <a:t>2</a:t>
            </a:r>
            <a:r>
              <a:rPr sz="1100" spc="420" baseline="-23809" dirty="0">
                <a:latin typeface="Arial Narrow"/>
                <a:cs typeface="Arial Narrow"/>
              </a:rPr>
              <a:t> </a:t>
            </a:r>
            <a:r>
              <a:rPr sz="1200" spc="-10" dirty="0">
                <a:latin typeface="Symbol"/>
                <a:cs typeface="Symbol"/>
              </a:rPr>
              <a:t>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26" dirty="0">
                <a:latin typeface="Arial Narrow"/>
                <a:cs typeface="Arial Narrow"/>
              </a:rPr>
              <a:t>I</a:t>
            </a:r>
            <a:r>
              <a:rPr sz="1100" spc="-38" baseline="-23809" dirty="0">
                <a:latin typeface="Arial Narrow"/>
                <a:cs typeface="Arial Narrow"/>
              </a:rPr>
              <a:t>3</a:t>
            </a:r>
            <a:endParaRPr sz="1100" baseline="-23809">
              <a:latin typeface="Arial Narrow"/>
              <a:cs typeface="Arial Narrow"/>
            </a:endParaRPr>
          </a:p>
          <a:p>
            <a:pPr>
              <a:spcBef>
                <a:spcPts val="83"/>
              </a:spcBef>
            </a:pPr>
            <a:endParaRPr sz="900">
              <a:latin typeface="Arial Narrow"/>
              <a:cs typeface="Arial Narrow"/>
            </a:endParaRPr>
          </a:p>
          <a:p>
            <a:pPr marL="65919">
              <a:lnSpc>
                <a:spcPts val="1189"/>
              </a:lnSpc>
            </a:pP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  <a:p>
            <a:pPr marL="1891885" algn="ctr">
              <a:lnSpc>
                <a:spcPts val="1313"/>
              </a:lnSpc>
            </a:pPr>
            <a:r>
              <a:rPr sz="1200" dirty="0">
                <a:latin typeface="Arial Narrow"/>
                <a:cs typeface="Arial Narrow"/>
              </a:rPr>
              <a:t>I</a:t>
            </a:r>
            <a:r>
              <a:rPr sz="1100" baseline="-23809" dirty="0">
                <a:latin typeface="Arial Narrow"/>
                <a:cs typeface="Arial Narrow"/>
              </a:rPr>
              <a:t>1</a:t>
            </a:r>
            <a:r>
              <a:rPr sz="1100" spc="490" baseline="-23809" dirty="0">
                <a:latin typeface="Arial Narrow"/>
                <a:cs typeface="Arial Narrow"/>
              </a:rPr>
              <a:t> </a:t>
            </a:r>
            <a:r>
              <a:rPr sz="1200" dirty="0">
                <a:latin typeface="Symbol"/>
                <a:cs typeface="Symbol"/>
              </a:rPr>
              <a:t></a:t>
            </a:r>
            <a:r>
              <a:rPr sz="1200" spc="19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 Narrow"/>
                <a:cs typeface="Arial Narrow"/>
              </a:rPr>
              <a:t>I</a:t>
            </a:r>
            <a:r>
              <a:rPr sz="1100" baseline="-23809" dirty="0">
                <a:latin typeface="Arial Narrow"/>
                <a:cs typeface="Arial Narrow"/>
              </a:rPr>
              <a:t>2</a:t>
            </a:r>
            <a:r>
              <a:rPr sz="1100" spc="272" baseline="-23809" dirty="0">
                <a:latin typeface="Arial Narrow"/>
                <a:cs typeface="Arial Narrow"/>
              </a:rPr>
              <a:t>  </a:t>
            </a:r>
            <a:r>
              <a:rPr sz="1200" dirty="0">
                <a:latin typeface="Symbol"/>
                <a:cs typeface="Symbol"/>
              </a:rPr>
              <a:t></a:t>
            </a:r>
            <a:r>
              <a:rPr sz="1200" spc="197" dirty="0">
                <a:latin typeface="Times New Roman"/>
                <a:cs typeface="Times New Roman"/>
              </a:rPr>
              <a:t> </a:t>
            </a:r>
            <a:r>
              <a:rPr sz="1200" spc="-26" dirty="0">
                <a:latin typeface="Arial Narrow"/>
                <a:cs typeface="Arial Narrow"/>
              </a:rPr>
              <a:t>I</a:t>
            </a:r>
            <a:r>
              <a:rPr sz="1100" spc="-38" baseline="-23809" dirty="0">
                <a:latin typeface="Arial Narrow"/>
                <a:cs typeface="Arial Narrow"/>
              </a:rPr>
              <a:t>3</a:t>
            </a:r>
            <a:endParaRPr sz="1100" baseline="-23809">
              <a:latin typeface="Arial Narrow"/>
              <a:cs typeface="Arial Narrow"/>
            </a:endParaRPr>
          </a:p>
          <a:p>
            <a:pPr>
              <a:spcBef>
                <a:spcPts val="67"/>
              </a:spcBef>
            </a:pPr>
            <a:endParaRPr sz="800">
              <a:latin typeface="Arial Narrow"/>
              <a:cs typeface="Arial Narrow"/>
            </a:endParaRPr>
          </a:p>
          <a:p>
            <a:pPr marL="252470" indent="-187211">
              <a:buFont typeface="Symbol"/>
              <a:buChar char=""/>
              <a:tabLst>
                <a:tab pos="253130" algn="l"/>
              </a:tabLst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95953" y="2443541"/>
            <a:ext cx="1898776" cy="0"/>
          </a:xfrm>
          <a:custGeom>
            <a:avLst/>
            <a:gdLst/>
            <a:ahLst/>
            <a:cxnLst/>
            <a:rect l="l" t="t" r="r" b="b"/>
            <a:pathLst>
              <a:path w="1325245">
                <a:moveTo>
                  <a:pt x="0" y="0"/>
                </a:moveTo>
                <a:lnTo>
                  <a:pt x="132511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80315" y="2285524"/>
            <a:ext cx="287500" cy="208903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39552">
              <a:spcBef>
                <a:spcPts val="109"/>
              </a:spcBef>
            </a:pPr>
            <a:r>
              <a:rPr sz="1900" b="1" spc="-38" baseline="13888" dirty="0">
                <a:latin typeface="Arial"/>
                <a:cs typeface="Arial"/>
              </a:rPr>
              <a:t>I</a:t>
            </a:r>
            <a:r>
              <a:rPr sz="700" b="1" spc="-26" dirty="0">
                <a:latin typeface="Arial"/>
                <a:cs typeface="Arial"/>
              </a:rPr>
              <a:t>di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09469" y="2437703"/>
            <a:ext cx="884336" cy="198644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200" b="1" spc="-10" dirty="0">
                <a:latin typeface="Arial"/>
                <a:cs typeface="Arial"/>
              </a:rPr>
              <a:t>%</a:t>
            </a:r>
            <a:r>
              <a:rPr sz="1200" spc="-10" dirty="0">
                <a:latin typeface="Symbol"/>
                <a:cs typeface="Symbol"/>
              </a:rPr>
              <a:t></a:t>
            </a:r>
            <a:r>
              <a:rPr sz="1200" b="1" spc="-10" dirty="0">
                <a:latin typeface="Arial"/>
                <a:cs typeface="Arial"/>
              </a:rPr>
              <a:t>U</a:t>
            </a:r>
            <a:r>
              <a:rPr sz="1200" b="1" spc="-1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x</a:t>
            </a:r>
            <a:r>
              <a:rPr sz="1200" b="1" spc="-104" dirty="0">
                <a:latin typeface="Arial"/>
                <a:cs typeface="Arial"/>
              </a:rPr>
              <a:t> </a:t>
            </a:r>
            <a:r>
              <a:rPr sz="1200" b="1" spc="-52" dirty="0">
                <a:latin typeface="Arial"/>
                <a:cs typeface="Arial"/>
              </a:rPr>
              <a:t>U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65779" y="2198317"/>
            <a:ext cx="2379156" cy="301902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39552">
              <a:spcBef>
                <a:spcPts val="114"/>
              </a:spcBef>
              <a:tabLst>
                <a:tab pos="1216871" algn="l"/>
              </a:tabLst>
            </a:pPr>
            <a:r>
              <a:rPr sz="1900" b="1" baseline="-43981" dirty="0">
                <a:latin typeface="Arial"/>
                <a:cs typeface="Arial"/>
              </a:rPr>
              <a:t>S</a:t>
            </a:r>
            <a:r>
              <a:rPr sz="1900" b="1" spc="-62" baseline="-43981" dirty="0">
                <a:latin typeface="Arial"/>
                <a:cs typeface="Arial"/>
              </a:rPr>
              <a:t> </a:t>
            </a:r>
            <a:r>
              <a:rPr sz="1900" baseline="-43981" dirty="0">
                <a:latin typeface="Symbol"/>
                <a:cs typeface="Symbol"/>
              </a:rPr>
              <a:t></a:t>
            </a:r>
            <a:r>
              <a:rPr sz="1900" baseline="-43981" dirty="0">
                <a:latin typeface="Times New Roman"/>
                <a:cs typeface="Times New Roman"/>
              </a:rPr>
              <a:t> </a:t>
            </a:r>
            <a:r>
              <a:rPr sz="1200" b="1" spc="57" dirty="0">
                <a:latin typeface="Arial"/>
                <a:cs typeface="Arial"/>
              </a:rPr>
              <a:t>K</a:t>
            </a:r>
            <a:r>
              <a:rPr sz="1100" b="1" spc="85" baseline="-23809" dirty="0">
                <a:latin typeface="Arial"/>
                <a:cs typeface="Arial"/>
              </a:rPr>
              <a:t>v</a:t>
            </a:r>
            <a:r>
              <a:rPr sz="1100" b="1" spc="272" baseline="-23809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</a:t>
            </a:r>
            <a:r>
              <a:rPr sz="1200" b="1" spc="270" dirty="0">
                <a:latin typeface="Arial"/>
                <a:cs typeface="Arial"/>
              </a:rPr>
              <a:t> </a:t>
            </a:r>
            <a:r>
              <a:rPr sz="2800" spc="-78" baseline="-9259" dirty="0">
                <a:latin typeface="Symbol"/>
                <a:cs typeface="Symbol"/>
              </a:rPr>
              <a:t></a:t>
            </a:r>
            <a:r>
              <a:rPr sz="2800" baseline="-9259" dirty="0">
                <a:latin typeface="Times New Roman"/>
                <a:cs typeface="Times New Roman"/>
              </a:rPr>
              <a:t>	</a:t>
            </a:r>
            <a:r>
              <a:rPr sz="1200" b="1" spc="-31" dirty="0">
                <a:latin typeface="Arial"/>
                <a:cs typeface="Arial"/>
              </a:rPr>
              <a:t>Cos</a:t>
            </a:r>
            <a:r>
              <a:rPr sz="1300" i="1" spc="-31" dirty="0">
                <a:latin typeface="Symbol"/>
                <a:cs typeface="Symbol"/>
              </a:rPr>
              <a:t></a:t>
            </a:r>
            <a:r>
              <a:rPr sz="1300" spc="-42" dirty="0">
                <a:latin typeface="Times New Roman"/>
                <a:cs typeface="Times New Roman"/>
              </a:rPr>
              <a:t> </a:t>
            </a:r>
            <a:r>
              <a:rPr sz="1200" b="1" spc="-52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38533" y="6415235"/>
            <a:ext cx="631409" cy="334640"/>
          </a:xfrm>
          <a:custGeom>
            <a:avLst/>
            <a:gdLst/>
            <a:ahLst/>
            <a:cxnLst/>
            <a:rect l="l" t="t" r="r" b="b"/>
            <a:pathLst>
              <a:path w="440689" h="440690">
                <a:moveTo>
                  <a:pt x="0" y="220217"/>
                </a:moveTo>
                <a:lnTo>
                  <a:pt x="8382" y="156209"/>
                </a:lnTo>
                <a:lnTo>
                  <a:pt x="37337" y="96011"/>
                </a:lnTo>
                <a:lnTo>
                  <a:pt x="82296" y="47243"/>
                </a:lnTo>
                <a:lnTo>
                  <a:pt x="139446" y="15239"/>
                </a:lnTo>
                <a:lnTo>
                  <a:pt x="202692" y="0"/>
                </a:lnTo>
                <a:lnTo>
                  <a:pt x="236220" y="0"/>
                </a:lnTo>
                <a:lnTo>
                  <a:pt x="300228" y="15239"/>
                </a:lnTo>
                <a:lnTo>
                  <a:pt x="357378" y="47243"/>
                </a:lnTo>
                <a:lnTo>
                  <a:pt x="401574" y="96011"/>
                </a:lnTo>
                <a:lnTo>
                  <a:pt x="430530" y="156209"/>
                </a:lnTo>
                <a:lnTo>
                  <a:pt x="440436" y="220217"/>
                </a:lnTo>
                <a:lnTo>
                  <a:pt x="438150" y="252983"/>
                </a:lnTo>
                <a:lnTo>
                  <a:pt x="418338" y="316229"/>
                </a:lnTo>
                <a:lnTo>
                  <a:pt x="381762" y="370331"/>
                </a:lnTo>
                <a:lnTo>
                  <a:pt x="329946" y="409955"/>
                </a:lnTo>
                <a:lnTo>
                  <a:pt x="268986" y="435101"/>
                </a:lnTo>
                <a:lnTo>
                  <a:pt x="236220" y="440435"/>
                </a:lnTo>
                <a:lnTo>
                  <a:pt x="202692" y="440435"/>
                </a:lnTo>
                <a:lnTo>
                  <a:pt x="139446" y="425195"/>
                </a:lnTo>
                <a:lnTo>
                  <a:pt x="82296" y="393191"/>
                </a:lnTo>
                <a:lnTo>
                  <a:pt x="37337" y="345185"/>
                </a:lnTo>
                <a:lnTo>
                  <a:pt x="8382" y="284987"/>
                </a:lnTo>
                <a:lnTo>
                  <a:pt x="0" y="220217"/>
                </a:lnTo>
                <a:close/>
              </a:path>
            </a:pathLst>
          </a:custGeom>
          <a:ln w="8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25586" y="6450233"/>
            <a:ext cx="220175" cy="32965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indent="25049">
              <a:lnSpc>
                <a:spcPct val="102600"/>
              </a:lnSpc>
              <a:spcBef>
                <a:spcPts val="99"/>
              </a:spcBef>
            </a:pPr>
            <a:r>
              <a:rPr sz="1000" spc="-52" dirty="0">
                <a:latin typeface="Arial"/>
                <a:cs typeface="Arial"/>
              </a:rPr>
              <a:t>M 3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389548" y="6411860"/>
            <a:ext cx="1971560" cy="341390"/>
            <a:chOff x="3761619" y="8443848"/>
            <a:chExt cx="1376045" cy="44958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61619" y="8694807"/>
              <a:ext cx="96761" cy="952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691633" y="8448293"/>
              <a:ext cx="441325" cy="440690"/>
            </a:xfrm>
            <a:custGeom>
              <a:avLst/>
              <a:gdLst/>
              <a:ahLst/>
              <a:cxnLst/>
              <a:rect l="l" t="t" r="r" b="b"/>
              <a:pathLst>
                <a:path w="441325" h="440690">
                  <a:moveTo>
                    <a:pt x="0" y="220217"/>
                  </a:moveTo>
                  <a:lnTo>
                    <a:pt x="9905" y="156209"/>
                  </a:lnTo>
                  <a:lnTo>
                    <a:pt x="38100" y="96011"/>
                  </a:lnTo>
                  <a:lnTo>
                    <a:pt x="83057" y="47243"/>
                  </a:lnTo>
                  <a:lnTo>
                    <a:pt x="140207" y="15239"/>
                  </a:lnTo>
                  <a:lnTo>
                    <a:pt x="203453" y="0"/>
                  </a:lnTo>
                  <a:lnTo>
                    <a:pt x="237743" y="0"/>
                  </a:lnTo>
                  <a:lnTo>
                    <a:pt x="300989" y="15239"/>
                  </a:lnTo>
                  <a:lnTo>
                    <a:pt x="358139" y="47243"/>
                  </a:lnTo>
                  <a:lnTo>
                    <a:pt x="403098" y="96011"/>
                  </a:lnTo>
                  <a:lnTo>
                    <a:pt x="431291" y="156209"/>
                  </a:lnTo>
                  <a:lnTo>
                    <a:pt x="441198" y="220217"/>
                  </a:lnTo>
                  <a:lnTo>
                    <a:pt x="438912" y="252983"/>
                  </a:lnTo>
                  <a:lnTo>
                    <a:pt x="419100" y="316229"/>
                  </a:lnTo>
                  <a:lnTo>
                    <a:pt x="381762" y="370331"/>
                  </a:lnTo>
                  <a:lnTo>
                    <a:pt x="330707" y="409955"/>
                  </a:lnTo>
                  <a:lnTo>
                    <a:pt x="269748" y="435101"/>
                  </a:lnTo>
                  <a:lnTo>
                    <a:pt x="237743" y="440435"/>
                  </a:lnTo>
                  <a:lnTo>
                    <a:pt x="203453" y="440435"/>
                  </a:lnTo>
                  <a:lnTo>
                    <a:pt x="140207" y="425195"/>
                  </a:lnTo>
                  <a:lnTo>
                    <a:pt x="83057" y="393191"/>
                  </a:lnTo>
                  <a:lnTo>
                    <a:pt x="38100" y="345185"/>
                  </a:lnTo>
                  <a:lnTo>
                    <a:pt x="9905" y="284987"/>
                  </a:lnTo>
                  <a:lnTo>
                    <a:pt x="0" y="220217"/>
                  </a:lnTo>
                  <a:close/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910199" y="6450233"/>
            <a:ext cx="221084" cy="32965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indent="25709">
              <a:lnSpc>
                <a:spcPct val="102600"/>
              </a:lnSpc>
              <a:spcBef>
                <a:spcPts val="99"/>
              </a:spcBef>
            </a:pPr>
            <a:r>
              <a:rPr sz="1000" spc="-52" dirty="0">
                <a:latin typeface="Arial"/>
                <a:cs typeface="Arial"/>
              </a:rPr>
              <a:t>M 3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074152" y="6411860"/>
            <a:ext cx="1972471" cy="341390"/>
            <a:chOff x="4937385" y="8443848"/>
            <a:chExt cx="1376680" cy="44958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7385" y="8694807"/>
              <a:ext cx="96761" cy="9523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867400" y="8448293"/>
              <a:ext cx="441959" cy="440690"/>
            </a:xfrm>
            <a:custGeom>
              <a:avLst/>
              <a:gdLst/>
              <a:ahLst/>
              <a:cxnLst/>
              <a:rect l="l" t="t" r="r" b="b"/>
              <a:pathLst>
                <a:path w="441960" h="440690">
                  <a:moveTo>
                    <a:pt x="0" y="220217"/>
                  </a:moveTo>
                  <a:lnTo>
                    <a:pt x="9905" y="156209"/>
                  </a:lnTo>
                  <a:lnTo>
                    <a:pt x="38862" y="96011"/>
                  </a:lnTo>
                  <a:lnTo>
                    <a:pt x="83058" y="47243"/>
                  </a:lnTo>
                  <a:lnTo>
                    <a:pt x="140208" y="15239"/>
                  </a:lnTo>
                  <a:lnTo>
                    <a:pt x="204215" y="0"/>
                  </a:lnTo>
                  <a:lnTo>
                    <a:pt x="237744" y="0"/>
                  </a:lnTo>
                  <a:lnTo>
                    <a:pt x="300989" y="15239"/>
                  </a:lnTo>
                  <a:lnTo>
                    <a:pt x="358139" y="47243"/>
                  </a:lnTo>
                  <a:lnTo>
                    <a:pt x="403098" y="96011"/>
                  </a:lnTo>
                  <a:lnTo>
                    <a:pt x="432053" y="156209"/>
                  </a:lnTo>
                  <a:lnTo>
                    <a:pt x="441960" y="220217"/>
                  </a:lnTo>
                  <a:lnTo>
                    <a:pt x="438912" y="252983"/>
                  </a:lnTo>
                  <a:lnTo>
                    <a:pt x="419100" y="316229"/>
                  </a:lnTo>
                  <a:lnTo>
                    <a:pt x="381762" y="370331"/>
                  </a:lnTo>
                  <a:lnTo>
                    <a:pt x="330708" y="409955"/>
                  </a:lnTo>
                  <a:lnTo>
                    <a:pt x="269748" y="435101"/>
                  </a:lnTo>
                  <a:lnTo>
                    <a:pt x="237744" y="440435"/>
                  </a:lnTo>
                  <a:lnTo>
                    <a:pt x="204215" y="440435"/>
                  </a:lnTo>
                  <a:lnTo>
                    <a:pt x="140208" y="425195"/>
                  </a:lnTo>
                  <a:lnTo>
                    <a:pt x="83058" y="393191"/>
                  </a:lnTo>
                  <a:lnTo>
                    <a:pt x="38862" y="345185"/>
                  </a:lnTo>
                  <a:lnTo>
                    <a:pt x="9905" y="284987"/>
                  </a:lnTo>
                  <a:lnTo>
                    <a:pt x="0" y="220217"/>
                  </a:lnTo>
                  <a:close/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594804" y="6450233"/>
            <a:ext cx="221084" cy="32965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indent="25709">
              <a:lnSpc>
                <a:spcPct val="102600"/>
              </a:lnSpc>
              <a:spcBef>
                <a:spcPts val="99"/>
              </a:spcBef>
            </a:pPr>
            <a:r>
              <a:rPr sz="1000" spc="-52" dirty="0">
                <a:latin typeface="Arial"/>
                <a:cs typeface="Arial"/>
              </a:rPr>
              <a:t>M 3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825509" y="5251713"/>
            <a:ext cx="6072078" cy="1423422"/>
            <a:chOff x="1972055" y="6916039"/>
            <a:chExt cx="4237990" cy="1874520"/>
          </a:xfrm>
        </p:grpSpPr>
        <p:sp>
          <p:nvSpPr>
            <p:cNvPr id="23" name="object 23"/>
            <p:cNvSpPr/>
            <p:nvPr/>
          </p:nvSpPr>
          <p:spPr>
            <a:xfrm>
              <a:off x="3736848" y="7860792"/>
              <a:ext cx="1176020" cy="588010"/>
            </a:xfrm>
            <a:custGeom>
              <a:avLst/>
              <a:gdLst/>
              <a:ahLst/>
              <a:cxnLst/>
              <a:rect l="l" t="t" r="r" b="b"/>
              <a:pathLst>
                <a:path w="1176020" h="588009">
                  <a:moveTo>
                    <a:pt x="0" y="587501"/>
                  </a:moveTo>
                  <a:lnTo>
                    <a:pt x="0" y="0"/>
                  </a:lnTo>
                </a:path>
                <a:path w="1176020" h="588009">
                  <a:moveTo>
                    <a:pt x="1175765" y="587501"/>
                  </a:moveTo>
                  <a:lnTo>
                    <a:pt x="1175765" y="0"/>
                  </a:lnTo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3151" y="8694807"/>
              <a:ext cx="96761" cy="9523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561081" y="7860792"/>
              <a:ext cx="3526790" cy="588010"/>
            </a:xfrm>
            <a:custGeom>
              <a:avLst/>
              <a:gdLst/>
              <a:ahLst/>
              <a:cxnLst/>
              <a:rect l="l" t="t" r="r" b="b"/>
              <a:pathLst>
                <a:path w="3526790" h="588009">
                  <a:moveTo>
                    <a:pt x="3526535" y="587501"/>
                  </a:moveTo>
                  <a:lnTo>
                    <a:pt x="3526535" y="0"/>
                  </a:lnTo>
                  <a:lnTo>
                    <a:pt x="0" y="0"/>
                  </a:lnTo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72055" y="7713726"/>
              <a:ext cx="589026" cy="29413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561081" y="6920484"/>
              <a:ext cx="1116330" cy="734695"/>
            </a:xfrm>
            <a:custGeom>
              <a:avLst/>
              <a:gdLst/>
              <a:ahLst/>
              <a:cxnLst/>
              <a:rect l="l" t="t" r="r" b="b"/>
              <a:pathLst>
                <a:path w="1116329" h="734695">
                  <a:moveTo>
                    <a:pt x="0" y="0"/>
                  </a:moveTo>
                  <a:lnTo>
                    <a:pt x="0" y="734567"/>
                  </a:lnTo>
                </a:path>
                <a:path w="1116329" h="734695">
                  <a:moveTo>
                    <a:pt x="58674" y="646175"/>
                  </a:moveTo>
                  <a:lnTo>
                    <a:pt x="1116330" y="646175"/>
                  </a:lnTo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61081" y="7533132"/>
              <a:ext cx="1176020" cy="67310"/>
            </a:xfrm>
            <a:custGeom>
              <a:avLst/>
              <a:gdLst/>
              <a:ahLst/>
              <a:cxnLst/>
              <a:rect l="l" t="t" r="r" b="b"/>
              <a:pathLst>
                <a:path w="1176020" h="67309">
                  <a:moveTo>
                    <a:pt x="67056" y="0"/>
                  </a:moveTo>
                  <a:lnTo>
                    <a:pt x="0" y="33528"/>
                  </a:lnTo>
                  <a:lnTo>
                    <a:pt x="67056" y="67056"/>
                  </a:lnTo>
                  <a:lnTo>
                    <a:pt x="67056" y="0"/>
                  </a:lnTo>
                  <a:close/>
                </a:path>
                <a:path w="1176020" h="67309">
                  <a:moveTo>
                    <a:pt x="1108709" y="0"/>
                  </a:moveTo>
                  <a:lnTo>
                    <a:pt x="1108709" y="67056"/>
                  </a:lnTo>
                  <a:lnTo>
                    <a:pt x="1175766" y="33528"/>
                  </a:lnTo>
                  <a:lnTo>
                    <a:pt x="11087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422761" y="6314256"/>
            <a:ext cx="575000" cy="742437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92946" marR="183915" indent="3955" algn="just">
              <a:lnSpc>
                <a:spcPct val="103200"/>
              </a:lnSpc>
              <a:spcBef>
                <a:spcPts val="93"/>
              </a:spcBef>
            </a:pPr>
            <a:r>
              <a:rPr sz="1000" spc="-42" dirty="0">
                <a:latin typeface="Arial"/>
                <a:cs typeface="Arial"/>
              </a:rPr>
              <a:t>P</a:t>
            </a:r>
            <a:r>
              <a:rPr sz="1000" spc="-62" baseline="-12820" dirty="0">
                <a:latin typeface="Arial"/>
                <a:cs typeface="Arial"/>
              </a:rPr>
              <a:t>1</a:t>
            </a:r>
            <a:r>
              <a:rPr sz="1000" spc="779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U</a:t>
            </a:r>
            <a:r>
              <a:rPr sz="1000" spc="-78" baseline="-21367" dirty="0">
                <a:latin typeface="Arial"/>
                <a:cs typeface="Arial"/>
              </a:rPr>
              <a:t>1</a:t>
            </a:r>
            <a:r>
              <a:rPr sz="1000" spc="779" baseline="-21367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</a:t>
            </a:r>
            <a:r>
              <a:rPr sz="1000" spc="-118" dirty="0">
                <a:latin typeface="Arial"/>
                <a:cs typeface="Arial"/>
              </a:rPr>
              <a:t> </a:t>
            </a:r>
            <a:r>
              <a:rPr sz="1000" spc="-78" baseline="-12820" dirty="0">
                <a:latin typeface="Arial"/>
                <a:cs typeface="Arial"/>
              </a:rPr>
              <a:t>1</a:t>
            </a:r>
            <a:endParaRPr sz="1000" baseline="-12820">
              <a:latin typeface="Arial"/>
              <a:cs typeface="Arial"/>
            </a:endParaRPr>
          </a:p>
          <a:p>
            <a:pPr marL="39552">
              <a:spcBef>
                <a:spcPts val="31"/>
              </a:spcBef>
            </a:pPr>
            <a:r>
              <a:rPr sz="1000" dirty="0">
                <a:latin typeface="Arial"/>
                <a:cs typeface="Arial"/>
              </a:rPr>
              <a:t>cos</a:t>
            </a:r>
            <a:r>
              <a:rPr sz="1000" spc="-109" dirty="0">
                <a:latin typeface="Arial"/>
                <a:cs typeface="Arial"/>
              </a:rPr>
              <a:t> </a:t>
            </a:r>
            <a:r>
              <a:rPr sz="1000" spc="-187" dirty="0">
                <a:latin typeface="Symbol"/>
                <a:cs typeface="Symbol"/>
              </a:rPr>
              <a:t></a:t>
            </a:r>
            <a:r>
              <a:rPr sz="1000" spc="-83" dirty="0">
                <a:latin typeface="Times New Roman"/>
                <a:cs typeface="Times New Roman"/>
              </a:rPr>
              <a:t> </a:t>
            </a:r>
            <a:r>
              <a:rPr sz="1000" spc="-78" baseline="-21367" dirty="0">
                <a:latin typeface="Arial"/>
                <a:cs typeface="Arial"/>
              </a:rPr>
              <a:t>1</a:t>
            </a:r>
            <a:endParaRPr sz="1000" baseline="-21367">
              <a:latin typeface="Arial"/>
              <a:cs typeface="Arial"/>
            </a:endParaRPr>
          </a:p>
          <a:p>
            <a:pPr marL="105471"/>
            <a:r>
              <a:rPr sz="1000" spc="-114" dirty="0">
                <a:latin typeface="Symbol"/>
                <a:cs typeface="Symbol"/>
              </a:rPr>
              <a:t></a:t>
            </a:r>
            <a:r>
              <a:rPr sz="1000" spc="-47" dirty="0">
                <a:latin typeface="Times New Roman"/>
                <a:cs typeface="Times New Roman"/>
              </a:rPr>
              <a:t> </a:t>
            </a:r>
            <a:r>
              <a:rPr sz="1000" spc="-78" baseline="-29914" dirty="0">
                <a:latin typeface="Arial"/>
                <a:cs typeface="Arial"/>
              </a:rPr>
              <a:t>1</a:t>
            </a:r>
            <a:endParaRPr sz="1000" baseline="-29914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07368" y="6308470"/>
            <a:ext cx="575000" cy="793733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92946" marR="183256" indent="3955" algn="just">
              <a:lnSpc>
                <a:spcPct val="103200"/>
              </a:lnSpc>
              <a:spcBef>
                <a:spcPts val="93"/>
              </a:spcBef>
            </a:pPr>
            <a:r>
              <a:rPr sz="1000" spc="-42" dirty="0">
                <a:latin typeface="Arial"/>
                <a:cs typeface="Arial"/>
              </a:rPr>
              <a:t>P</a:t>
            </a:r>
            <a:r>
              <a:rPr sz="1000" spc="-62" baseline="-12820" dirty="0">
                <a:latin typeface="Arial"/>
                <a:cs typeface="Arial"/>
              </a:rPr>
              <a:t>2</a:t>
            </a:r>
            <a:r>
              <a:rPr sz="1000" spc="779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U</a:t>
            </a:r>
            <a:r>
              <a:rPr sz="1000" spc="-78" baseline="-21367" dirty="0">
                <a:latin typeface="Arial"/>
                <a:cs typeface="Arial"/>
              </a:rPr>
              <a:t>2</a:t>
            </a:r>
            <a:r>
              <a:rPr sz="1000" spc="779" baseline="-21367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</a:t>
            </a:r>
            <a:r>
              <a:rPr sz="1000" spc="-109" dirty="0">
                <a:latin typeface="Arial"/>
                <a:cs typeface="Arial"/>
              </a:rPr>
              <a:t> </a:t>
            </a:r>
            <a:r>
              <a:rPr sz="1000" spc="-78" baseline="-12820" dirty="0">
                <a:latin typeface="Arial"/>
                <a:cs typeface="Arial"/>
              </a:rPr>
              <a:t>2</a:t>
            </a:r>
            <a:endParaRPr sz="1000" baseline="-12820">
              <a:latin typeface="Arial"/>
              <a:cs typeface="Arial"/>
            </a:endParaRPr>
          </a:p>
          <a:p>
            <a:pPr marL="39552">
              <a:spcBef>
                <a:spcPts val="31"/>
              </a:spcBef>
            </a:pPr>
            <a:r>
              <a:rPr sz="1000" dirty="0">
                <a:latin typeface="Arial"/>
                <a:cs typeface="Arial"/>
              </a:rPr>
              <a:t>cos</a:t>
            </a:r>
            <a:r>
              <a:rPr sz="1000" spc="-109" dirty="0">
                <a:latin typeface="Arial"/>
                <a:cs typeface="Arial"/>
              </a:rPr>
              <a:t> </a:t>
            </a:r>
            <a:r>
              <a:rPr sz="1000" spc="-187" dirty="0">
                <a:latin typeface="Symbol"/>
                <a:cs typeface="Symbol"/>
              </a:rPr>
              <a:t></a:t>
            </a:r>
            <a:r>
              <a:rPr sz="1000" spc="-83" dirty="0">
                <a:latin typeface="Times New Roman"/>
                <a:cs typeface="Times New Roman"/>
              </a:rPr>
              <a:t> </a:t>
            </a:r>
            <a:r>
              <a:rPr sz="1000" spc="-78" baseline="-21367" dirty="0">
                <a:latin typeface="Arial"/>
                <a:cs typeface="Arial"/>
              </a:rPr>
              <a:t>2</a:t>
            </a:r>
            <a:endParaRPr sz="1000" baseline="-21367">
              <a:latin typeface="Arial"/>
              <a:cs typeface="Arial"/>
            </a:endParaRPr>
          </a:p>
          <a:p>
            <a:pPr marL="106789">
              <a:lnSpc>
                <a:spcPts val="997"/>
              </a:lnSpc>
            </a:pPr>
            <a:r>
              <a:rPr sz="1000" spc="-109" dirty="0">
                <a:latin typeface="Symbol"/>
                <a:cs typeface="Symbol"/>
              </a:rPr>
              <a:t></a:t>
            </a:r>
            <a:endParaRPr sz="1000">
              <a:latin typeface="Symbol"/>
              <a:cs typeface="Symbol"/>
            </a:endParaRPr>
          </a:p>
          <a:p>
            <a:pPr marR="5274" algn="ctr">
              <a:lnSpc>
                <a:spcPts val="623"/>
              </a:lnSpc>
            </a:pPr>
            <a:r>
              <a:rPr sz="700" spc="-10" dirty="0"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91987" y="6314256"/>
            <a:ext cx="575911" cy="742437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93605" marR="183915" indent="1978" algn="just">
              <a:lnSpc>
                <a:spcPct val="103200"/>
              </a:lnSpc>
              <a:spcBef>
                <a:spcPts val="93"/>
              </a:spcBef>
            </a:pPr>
            <a:r>
              <a:rPr sz="1000" spc="-36" dirty="0">
                <a:latin typeface="Arial"/>
                <a:cs typeface="Arial"/>
              </a:rPr>
              <a:t>P</a:t>
            </a:r>
            <a:r>
              <a:rPr sz="1000" spc="-54" baseline="-12820" dirty="0">
                <a:latin typeface="Arial"/>
                <a:cs typeface="Arial"/>
              </a:rPr>
              <a:t>3</a:t>
            </a:r>
            <a:r>
              <a:rPr sz="1000" spc="779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U</a:t>
            </a:r>
            <a:r>
              <a:rPr sz="1000" spc="-78" baseline="-21367" dirty="0">
                <a:latin typeface="Arial"/>
                <a:cs typeface="Arial"/>
              </a:rPr>
              <a:t>3</a:t>
            </a:r>
            <a:r>
              <a:rPr sz="1000" spc="779" baseline="-21367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</a:t>
            </a:r>
            <a:r>
              <a:rPr sz="1000" spc="-118" dirty="0">
                <a:latin typeface="Arial"/>
                <a:cs typeface="Arial"/>
              </a:rPr>
              <a:t> </a:t>
            </a:r>
            <a:r>
              <a:rPr sz="1000" spc="-78" baseline="-12820" dirty="0">
                <a:latin typeface="Arial"/>
                <a:cs typeface="Arial"/>
              </a:rPr>
              <a:t>3</a:t>
            </a:r>
            <a:endParaRPr sz="1000" baseline="-12820">
              <a:latin typeface="Arial"/>
              <a:cs typeface="Arial"/>
            </a:endParaRPr>
          </a:p>
          <a:p>
            <a:pPr marL="39552">
              <a:spcBef>
                <a:spcPts val="31"/>
              </a:spcBef>
            </a:pPr>
            <a:r>
              <a:rPr sz="1000" dirty="0">
                <a:latin typeface="Arial"/>
                <a:cs typeface="Arial"/>
              </a:rPr>
              <a:t>cos</a:t>
            </a:r>
            <a:r>
              <a:rPr sz="1000" spc="-104" dirty="0">
                <a:latin typeface="Arial"/>
                <a:cs typeface="Arial"/>
              </a:rPr>
              <a:t> </a:t>
            </a:r>
            <a:r>
              <a:rPr sz="1000" spc="-187" dirty="0">
                <a:latin typeface="Symbol"/>
                <a:cs typeface="Symbol"/>
              </a:rPr>
              <a:t></a:t>
            </a:r>
            <a:r>
              <a:rPr sz="1000" spc="-83" dirty="0">
                <a:latin typeface="Times New Roman"/>
                <a:cs typeface="Times New Roman"/>
              </a:rPr>
              <a:t> </a:t>
            </a:r>
            <a:r>
              <a:rPr sz="1000" spc="-78" baseline="-21367" dirty="0">
                <a:latin typeface="Arial"/>
                <a:cs typeface="Arial"/>
              </a:rPr>
              <a:t>3</a:t>
            </a:r>
            <a:endParaRPr sz="1000" baseline="-21367">
              <a:latin typeface="Arial"/>
              <a:cs typeface="Arial"/>
            </a:endParaRPr>
          </a:p>
          <a:p>
            <a:pPr marL="106130"/>
            <a:r>
              <a:rPr sz="1000" spc="-114" dirty="0">
                <a:latin typeface="Symbol"/>
                <a:cs typeface="Symbol"/>
              </a:rPr>
              <a:t>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78" baseline="-29914" dirty="0">
                <a:latin typeface="Arial"/>
                <a:cs typeface="Arial"/>
              </a:rPr>
              <a:t>3</a:t>
            </a:r>
            <a:endParaRPr sz="1000" baseline="-29914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669451" y="5255088"/>
            <a:ext cx="5059458" cy="728588"/>
            <a:chOff x="2561082" y="6920483"/>
            <a:chExt cx="3531235" cy="959485"/>
          </a:xfrm>
        </p:grpSpPr>
        <p:sp>
          <p:nvSpPr>
            <p:cNvPr id="33" name="object 33"/>
            <p:cNvSpPr/>
            <p:nvPr/>
          </p:nvSpPr>
          <p:spPr>
            <a:xfrm>
              <a:off x="3721608" y="7847075"/>
              <a:ext cx="30480" cy="28575"/>
            </a:xfrm>
            <a:custGeom>
              <a:avLst/>
              <a:gdLst/>
              <a:ahLst/>
              <a:cxnLst/>
              <a:rect l="l" t="t" r="r" b="b"/>
              <a:pathLst>
                <a:path w="30479" h="28575">
                  <a:moveTo>
                    <a:pt x="15239" y="0"/>
                  </a:moveTo>
                  <a:lnTo>
                    <a:pt x="7619" y="762"/>
                  </a:lnTo>
                  <a:lnTo>
                    <a:pt x="1524" y="6096"/>
                  </a:lnTo>
                  <a:lnTo>
                    <a:pt x="0" y="13716"/>
                  </a:lnTo>
                  <a:lnTo>
                    <a:pt x="1524" y="21336"/>
                  </a:lnTo>
                  <a:lnTo>
                    <a:pt x="7619" y="27431"/>
                  </a:lnTo>
                  <a:lnTo>
                    <a:pt x="15239" y="28193"/>
                  </a:lnTo>
                  <a:lnTo>
                    <a:pt x="22859" y="27431"/>
                  </a:lnTo>
                  <a:lnTo>
                    <a:pt x="27431" y="21336"/>
                  </a:lnTo>
                  <a:lnTo>
                    <a:pt x="30479" y="13716"/>
                  </a:lnTo>
                  <a:lnTo>
                    <a:pt x="27431" y="6096"/>
                  </a:lnTo>
                  <a:lnTo>
                    <a:pt x="22859" y="762"/>
                  </a:lnTo>
                  <a:lnTo>
                    <a:pt x="152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21608" y="7847075"/>
              <a:ext cx="30480" cy="28575"/>
            </a:xfrm>
            <a:custGeom>
              <a:avLst/>
              <a:gdLst/>
              <a:ahLst/>
              <a:cxnLst/>
              <a:rect l="l" t="t" r="r" b="b"/>
              <a:pathLst>
                <a:path w="30479" h="28575">
                  <a:moveTo>
                    <a:pt x="0" y="13716"/>
                  </a:moveTo>
                  <a:lnTo>
                    <a:pt x="1524" y="6096"/>
                  </a:lnTo>
                  <a:lnTo>
                    <a:pt x="7619" y="762"/>
                  </a:lnTo>
                  <a:lnTo>
                    <a:pt x="15239" y="0"/>
                  </a:lnTo>
                  <a:lnTo>
                    <a:pt x="22859" y="762"/>
                  </a:lnTo>
                  <a:lnTo>
                    <a:pt x="27431" y="6096"/>
                  </a:lnTo>
                  <a:lnTo>
                    <a:pt x="30479" y="13716"/>
                  </a:lnTo>
                  <a:lnTo>
                    <a:pt x="27431" y="21336"/>
                  </a:lnTo>
                  <a:lnTo>
                    <a:pt x="22859" y="27431"/>
                  </a:lnTo>
                  <a:lnTo>
                    <a:pt x="15239" y="28193"/>
                  </a:lnTo>
                  <a:lnTo>
                    <a:pt x="7619" y="27431"/>
                  </a:lnTo>
                  <a:lnTo>
                    <a:pt x="1524" y="21336"/>
                  </a:lnTo>
                  <a:lnTo>
                    <a:pt x="0" y="13716"/>
                  </a:lnTo>
                  <a:close/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98136" y="7847075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4477" y="0"/>
                  </a:moveTo>
                  <a:lnTo>
                    <a:pt x="7619" y="762"/>
                  </a:lnTo>
                  <a:lnTo>
                    <a:pt x="762" y="6096"/>
                  </a:lnTo>
                  <a:lnTo>
                    <a:pt x="0" y="13716"/>
                  </a:lnTo>
                  <a:lnTo>
                    <a:pt x="762" y="21336"/>
                  </a:lnTo>
                  <a:lnTo>
                    <a:pt x="7619" y="27431"/>
                  </a:lnTo>
                  <a:lnTo>
                    <a:pt x="14477" y="28193"/>
                  </a:lnTo>
                  <a:lnTo>
                    <a:pt x="21336" y="27431"/>
                  </a:lnTo>
                  <a:lnTo>
                    <a:pt x="27431" y="21336"/>
                  </a:lnTo>
                  <a:lnTo>
                    <a:pt x="28193" y="13716"/>
                  </a:lnTo>
                  <a:lnTo>
                    <a:pt x="27431" y="6096"/>
                  </a:lnTo>
                  <a:lnTo>
                    <a:pt x="21336" y="762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19756" y="7273289"/>
              <a:ext cx="2306955" cy="601980"/>
            </a:xfrm>
            <a:custGeom>
              <a:avLst/>
              <a:gdLst/>
              <a:ahLst/>
              <a:cxnLst/>
              <a:rect l="l" t="t" r="r" b="b"/>
              <a:pathLst>
                <a:path w="2306954" h="601979">
                  <a:moveTo>
                    <a:pt x="2278380" y="587501"/>
                  </a:moveTo>
                  <a:lnTo>
                    <a:pt x="2279142" y="579881"/>
                  </a:lnTo>
                  <a:lnTo>
                    <a:pt x="2285999" y="574547"/>
                  </a:lnTo>
                  <a:lnTo>
                    <a:pt x="2292858" y="573785"/>
                  </a:lnTo>
                  <a:lnTo>
                    <a:pt x="2299716" y="574547"/>
                  </a:lnTo>
                  <a:lnTo>
                    <a:pt x="2305811" y="579881"/>
                  </a:lnTo>
                  <a:lnTo>
                    <a:pt x="2306573" y="587501"/>
                  </a:lnTo>
                  <a:lnTo>
                    <a:pt x="2305811" y="595121"/>
                  </a:lnTo>
                  <a:lnTo>
                    <a:pt x="2299716" y="601217"/>
                  </a:lnTo>
                  <a:lnTo>
                    <a:pt x="2292858" y="601979"/>
                  </a:lnTo>
                  <a:lnTo>
                    <a:pt x="2285999" y="601217"/>
                  </a:lnTo>
                  <a:lnTo>
                    <a:pt x="2279142" y="595121"/>
                  </a:lnTo>
                  <a:lnTo>
                    <a:pt x="2278380" y="587501"/>
                  </a:lnTo>
                  <a:close/>
                </a:path>
                <a:path w="2306954" h="601979">
                  <a:moveTo>
                    <a:pt x="0" y="0"/>
                  </a:moveTo>
                  <a:lnTo>
                    <a:pt x="2233422" y="0"/>
                  </a:lnTo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61082" y="7239761"/>
              <a:ext cx="2352040" cy="67310"/>
            </a:xfrm>
            <a:custGeom>
              <a:avLst/>
              <a:gdLst/>
              <a:ahLst/>
              <a:cxnLst/>
              <a:rect l="l" t="t" r="r" b="b"/>
              <a:pathLst>
                <a:path w="2352040" h="67309">
                  <a:moveTo>
                    <a:pt x="67056" y="0"/>
                  </a:moveTo>
                  <a:lnTo>
                    <a:pt x="0" y="33528"/>
                  </a:lnTo>
                  <a:lnTo>
                    <a:pt x="67056" y="67056"/>
                  </a:lnTo>
                  <a:lnTo>
                    <a:pt x="67056" y="0"/>
                  </a:lnTo>
                  <a:close/>
                </a:path>
                <a:path w="2352040" h="67309">
                  <a:moveTo>
                    <a:pt x="2284476" y="0"/>
                  </a:moveTo>
                  <a:lnTo>
                    <a:pt x="2284476" y="67056"/>
                  </a:lnTo>
                  <a:lnTo>
                    <a:pt x="2351532" y="33528"/>
                  </a:lnTo>
                  <a:lnTo>
                    <a:pt x="22844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619756" y="6979919"/>
              <a:ext cx="3409315" cy="0"/>
            </a:xfrm>
            <a:custGeom>
              <a:avLst/>
              <a:gdLst/>
              <a:ahLst/>
              <a:cxnLst/>
              <a:rect l="l" t="t" r="r" b="b"/>
              <a:pathLst>
                <a:path w="3409315">
                  <a:moveTo>
                    <a:pt x="0" y="0"/>
                  </a:moveTo>
                  <a:lnTo>
                    <a:pt x="3409188" y="0"/>
                  </a:lnTo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61082" y="6946391"/>
              <a:ext cx="3526790" cy="67945"/>
            </a:xfrm>
            <a:custGeom>
              <a:avLst/>
              <a:gdLst/>
              <a:ahLst/>
              <a:cxnLst/>
              <a:rect l="l" t="t" r="r" b="b"/>
              <a:pathLst>
                <a:path w="3526790" h="67945">
                  <a:moveTo>
                    <a:pt x="67056" y="0"/>
                  </a:moveTo>
                  <a:lnTo>
                    <a:pt x="0" y="33527"/>
                  </a:lnTo>
                  <a:lnTo>
                    <a:pt x="67056" y="67817"/>
                  </a:lnTo>
                  <a:lnTo>
                    <a:pt x="67056" y="0"/>
                  </a:lnTo>
                  <a:close/>
                </a:path>
                <a:path w="3526790" h="67945">
                  <a:moveTo>
                    <a:pt x="3459479" y="0"/>
                  </a:moveTo>
                  <a:lnTo>
                    <a:pt x="3459479" y="67817"/>
                  </a:lnTo>
                  <a:lnTo>
                    <a:pt x="3526535" y="33527"/>
                  </a:lnTo>
                  <a:lnTo>
                    <a:pt x="34594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36848" y="6920483"/>
              <a:ext cx="2350770" cy="882015"/>
            </a:xfrm>
            <a:custGeom>
              <a:avLst/>
              <a:gdLst/>
              <a:ahLst/>
              <a:cxnLst/>
              <a:rect l="l" t="t" r="r" b="b"/>
              <a:pathLst>
                <a:path w="2350770" h="882015">
                  <a:moveTo>
                    <a:pt x="2350769" y="0"/>
                  </a:moveTo>
                  <a:lnTo>
                    <a:pt x="2350769" y="881633"/>
                  </a:lnTo>
                </a:path>
                <a:path w="2350770" h="882015">
                  <a:moveTo>
                    <a:pt x="1175765" y="294131"/>
                  </a:moveTo>
                  <a:lnTo>
                    <a:pt x="1175765" y="881633"/>
                  </a:lnTo>
                </a:path>
                <a:path w="2350770" h="882015">
                  <a:moveTo>
                    <a:pt x="0" y="588263"/>
                  </a:moveTo>
                  <a:lnTo>
                    <a:pt x="0" y="881633"/>
                  </a:lnTo>
                </a:path>
              </a:pathLst>
            </a:custGeom>
            <a:ln w="8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714811" y="2739988"/>
            <a:ext cx="6526074" cy="387973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39682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439682">
              <a:spcBef>
                <a:spcPts val="5"/>
              </a:spcBef>
              <a:tabLst>
                <a:tab pos="1000656" algn="l"/>
              </a:tabLst>
            </a:pPr>
            <a:r>
              <a:rPr sz="1100" spc="-52" dirty="0">
                <a:latin typeface="Tahoma"/>
                <a:cs typeface="Tahoma"/>
              </a:rPr>
              <a:t>S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(mm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r>
              <a:rPr sz="1100" spc="-10" dirty="0">
                <a:latin typeface="Tahoma"/>
                <a:cs typeface="Tahoma"/>
              </a:rPr>
              <a:t>).</a:t>
            </a:r>
            <a:endParaRPr sz="1100">
              <a:latin typeface="Tahoma"/>
              <a:cs typeface="Tahoma"/>
            </a:endParaRPr>
          </a:p>
          <a:p>
            <a:pPr marL="439682" marR="990108">
              <a:lnSpc>
                <a:spcPts val="1661"/>
              </a:lnSpc>
              <a:spcBef>
                <a:spcPts val="93"/>
              </a:spcBef>
              <a:tabLst>
                <a:tab pos="1000656" algn="l"/>
              </a:tabLst>
            </a:pPr>
            <a:r>
              <a:rPr sz="1100" spc="-52" dirty="0">
                <a:latin typeface="Tahoma"/>
                <a:cs typeface="Tahoma"/>
              </a:rPr>
              <a:t>L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(m). </a:t>
            </a:r>
            <a:r>
              <a:rPr sz="1100" spc="-26" dirty="0">
                <a:latin typeface="Tahoma"/>
                <a:cs typeface="Tahoma"/>
              </a:rPr>
              <a:t>I</a:t>
            </a:r>
            <a:r>
              <a:rPr sz="1100" spc="-38" baseline="-11904" dirty="0">
                <a:latin typeface="Tahoma"/>
                <a:cs typeface="Tahoma"/>
              </a:rPr>
              <a:t>di</a:t>
            </a:r>
            <a:r>
              <a:rPr sz="1100" baseline="-11904" dirty="0">
                <a:latin typeface="Tahoma"/>
                <a:cs typeface="Tahoma"/>
              </a:rPr>
              <a:t>	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“i”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(A).</a:t>
            </a:r>
            <a:endParaRPr sz="1100">
              <a:latin typeface="Tahoma"/>
              <a:cs typeface="Tahoma"/>
            </a:endParaRPr>
          </a:p>
          <a:p>
            <a:pPr marL="439682">
              <a:spcBef>
                <a:spcPts val="176"/>
              </a:spcBef>
              <a:tabLst>
                <a:tab pos="1000656" algn="l"/>
              </a:tabLst>
            </a:pPr>
            <a:r>
              <a:rPr sz="1100" dirty="0">
                <a:latin typeface="Tahoma"/>
                <a:cs typeface="Tahoma"/>
              </a:rPr>
              <a:t>Cos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Symbol"/>
                <a:cs typeface="Symbol"/>
              </a:rPr>
              <a:t>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“i”.</a:t>
            </a:r>
            <a:endParaRPr sz="1100">
              <a:latin typeface="Tahoma"/>
              <a:cs typeface="Tahoma"/>
            </a:endParaRPr>
          </a:p>
          <a:p>
            <a:pPr marL="439682" marR="391561">
              <a:lnSpc>
                <a:spcPct val="121800"/>
              </a:lnSpc>
              <a:spcBef>
                <a:spcPts val="10"/>
              </a:spcBef>
              <a:tabLst>
                <a:tab pos="1000656" algn="l"/>
              </a:tabLst>
            </a:pPr>
            <a:r>
              <a:rPr sz="1100" spc="-26" dirty="0">
                <a:latin typeface="Tahoma"/>
                <a:cs typeface="Tahoma"/>
              </a:rPr>
              <a:t>%</a:t>
            </a:r>
            <a:r>
              <a:rPr sz="1100" spc="-26" dirty="0">
                <a:latin typeface="Symbol"/>
                <a:cs typeface="Symbol"/>
              </a:rPr>
              <a:t></a:t>
            </a:r>
            <a:r>
              <a:rPr sz="1100" spc="-26" dirty="0">
                <a:latin typeface="Tahoma"/>
                <a:cs typeface="Tahoma"/>
              </a:rPr>
              <a:t>U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porcentaje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dividido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100. </a:t>
            </a:r>
            <a:r>
              <a:rPr sz="1100" spc="-52" dirty="0">
                <a:latin typeface="Tahoma"/>
                <a:cs typeface="Tahoma"/>
              </a:rPr>
              <a:t>U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(V).</a:t>
            </a:r>
            <a:endParaRPr sz="1100">
              <a:latin typeface="Tahoma"/>
              <a:cs typeface="Tahoma"/>
            </a:endParaRPr>
          </a:p>
          <a:p>
            <a:pPr marL="1090965" marR="1444952" indent="-651942">
              <a:lnSpc>
                <a:spcPct val="120500"/>
              </a:lnSpc>
              <a:spcBef>
                <a:spcPts val="5"/>
              </a:spcBef>
              <a:tabLst>
                <a:tab pos="1000656" algn="l"/>
              </a:tabLst>
            </a:pPr>
            <a:r>
              <a:rPr sz="1100" spc="-26" dirty="0">
                <a:latin typeface="Tahoma"/>
                <a:cs typeface="Tahoma"/>
              </a:rPr>
              <a:t>K</a:t>
            </a:r>
            <a:r>
              <a:rPr sz="1100" spc="-38" baseline="-11904" dirty="0">
                <a:latin typeface="Tahoma"/>
                <a:cs typeface="Tahoma"/>
              </a:rPr>
              <a:t>v</a:t>
            </a:r>
            <a:r>
              <a:rPr sz="1100" baseline="-11904" dirty="0">
                <a:latin typeface="Tahoma"/>
                <a:cs typeface="Tahoma"/>
              </a:rPr>
              <a:t>	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0,0357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monofásicos </a:t>
            </a:r>
            <a:r>
              <a:rPr sz="1100" dirty="0">
                <a:latin typeface="Tahoma"/>
                <a:cs typeface="Tahoma"/>
              </a:rPr>
              <a:t>0,0309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trifásicos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400">
              <a:latin typeface="Tahoma"/>
              <a:cs typeface="Tahoma"/>
            </a:endParaRPr>
          </a:p>
          <a:p>
            <a:pPr marL="439682" marR="58009" indent="-374422">
              <a:buAutoNum type="arabicPeriod" startAt="2"/>
              <a:tabLst>
                <a:tab pos="439682" algn="l"/>
                <a:tab pos="440341" algn="l"/>
              </a:tabLst>
            </a:pPr>
            <a:r>
              <a:rPr sz="1100" b="1" spc="-10" dirty="0">
                <a:latin typeface="Tahoma"/>
                <a:cs typeface="Tahoma"/>
              </a:rPr>
              <a:t>CÁLCULO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CONDUCTORES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ALIMENTAR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CARGAS DISTRIBUIDAS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2"/>
            </a:pPr>
            <a:endParaRPr sz="1200">
              <a:latin typeface="Tahoma"/>
              <a:cs typeface="Tahoma"/>
            </a:endParaRPr>
          </a:p>
          <a:p>
            <a:pPr marL="626234" lvl="1" indent="-187211">
              <a:buFont typeface="Symbol"/>
              <a:buChar char=""/>
              <a:tabLst>
                <a:tab pos="626893" algn="l"/>
              </a:tabLst>
            </a:pPr>
            <a:r>
              <a:rPr sz="1100" dirty="0">
                <a:latin typeface="Tahoma"/>
                <a:cs typeface="Tahoma"/>
              </a:rPr>
              <a:t>Criterio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constante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900">
              <a:latin typeface="Tahoma"/>
              <a:cs typeface="Tahoma"/>
            </a:endParaRPr>
          </a:p>
          <a:p>
            <a:pPr marR="1235988" algn="r">
              <a:spcBef>
                <a:spcPts val="5"/>
              </a:spcBef>
            </a:pPr>
            <a:r>
              <a:rPr sz="1000" dirty="0">
                <a:latin typeface="Arial"/>
                <a:cs typeface="Arial"/>
              </a:rPr>
              <a:t>L</a:t>
            </a:r>
            <a:r>
              <a:rPr sz="1000" spc="-125" dirty="0">
                <a:latin typeface="Arial"/>
                <a:cs typeface="Arial"/>
              </a:rPr>
              <a:t> </a:t>
            </a:r>
            <a:r>
              <a:rPr sz="1000" spc="-78" baseline="-25641" dirty="0">
                <a:latin typeface="Arial"/>
                <a:cs typeface="Arial"/>
              </a:rPr>
              <a:t>3</a:t>
            </a:r>
            <a:endParaRPr sz="1000" baseline="-25641">
              <a:latin typeface="Arial"/>
              <a:cs typeface="Arial"/>
            </a:endParaRPr>
          </a:p>
          <a:p>
            <a:pPr marL="591956" algn="ctr">
              <a:spcBef>
                <a:spcPts val="1152"/>
              </a:spcBef>
            </a:pPr>
            <a:r>
              <a:rPr sz="1000" spc="-26" dirty="0">
                <a:latin typeface="Arial"/>
                <a:cs typeface="Arial"/>
              </a:rPr>
              <a:t>L</a:t>
            </a:r>
            <a:r>
              <a:rPr sz="1000" spc="-38" baseline="-29914" dirty="0">
                <a:latin typeface="Arial"/>
                <a:cs typeface="Arial"/>
              </a:rPr>
              <a:t>2</a:t>
            </a:r>
            <a:endParaRPr sz="1000" baseline="-29914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 sz="1100">
              <a:latin typeface="Arial"/>
              <a:cs typeface="Arial"/>
            </a:endParaRPr>
          </a:p>
          <a:p>
            <a:pPr marR="771916" algn="ctr">
              <a:spcBef>
                <a:spcPts val="5"/>
              </a:spcBef>
            </a:pPr>
            <a:r>
              <a:rPr sz="1000" spc="-26" dirty="0">
                <a:latin typeface="Arial"/>
                <a:cs typeface="Arial"/>
              </a:rPr>
              <a:t>L</a:t>
            </a:r>
            <a:r>
              <a:rPr sz="1000" spc="-38" baseline="-29914" dirty="0">
                <a:latin typeface="Arial"/>
                <a:cs typeface="Arial"/>
              </a:rPr>
              <a:t>1</a:t>
            </a:r>
            <a:endParaRPr sz="1000" baseline="-29914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80873" y="2623494"/>
            <a:ext cx="1442960" cy="0"/>
          </a:xfrm>
          <a:custGeom>
            <a:avLst/>
            <a:gdLst/>
            <a:ahLst/>
            <a:cxnLst/>
            <a:rect l="l" t="t" r="r" b="b"/>
            <a:pathLst>
              <a:path w="1007110">
                <a:moveTo>
                  <a:pt x="0" y="0"/>
                </a:moveTo>
                <a:lnTo>
                  <a:pt x="100660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35891" y="947981"/>
            <a:ext cx="7832562" cy="721372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599866" indent="-187211">
              <a:spcBef>
                <a:spcPts val="99"/>
              </a:spcBef>
              <a:buFont typeface="Symbol"/>
              <a:buChar char=""/>
              <a:tabLst>
                <a:tab pos="600525" algn="l"/>
              </a:tabLst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7"/>
              </a:spcBef>
              <a:buFont typeface="Symbol"/>
              <a:buChar char=""/>
            </a:pPr>
            <a:endParaRPr sz="1900">
              <a:latin typeface="Tahoma"/>
              <a:cs typeface="Tahoma"/>
            </a:endParaRPr>
          </a:p>
          <a:p>
            <a:pPr marL="255766" algn="ctr"/>
            <a:r>
              <a:rPr sz="1200" dirty="0">
                <a:latin typeface="Arial Narrow"/>
                <a:cs typeface="Arial Narrow"/>
              </a:rPr>
              <a:t>I</a:t>
            </a:r>
            <a:r>
              <a:rPr sz="1100" i="1" baseline="-23809" dirty="0">
                <a:latin typeface="Arial Narrow"/>
                <a:cs typeface="Arial Narrow"/>
              </a:rPr>
              <a:t>d</a:t>
            </a:r>
            <a:r>
              <a:rPr sz="1100" spc="646" baseline="-23809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Symbol"/>
                <a:cs typeface="Symbol"/>
              </a:rPr>
              <a:t></a:t>
            </a:r>
            <a:r>
              <a:rPr sz="1200" spc="-88" dirty="0">
                <a:latin typeface="Times New Roman"/>
                <a:cs typeface="Times New Roman"/>
              </a:rPr>
              <a:t> </a:t>
            </a:r>
            <a:r>
              <a:rPr sz="1200" spc="-62" dirty="0">
                <a:latin typeface="Arial Narrow"/>
                <a:cs typeface="Arial Narrow"/>
              </a:rPr>
              <a:t>1,25</a:t>
            </a:r>
            <a:r>
              <a:rPr sz="1200" spc="-145" dirty="0">
                <a:latin typeface="Arial Narrow"/>
                <a:cs typeface="Arial Narrow"/>
              </a:rPr>
              <a:t> </a:t>
            </a:r>
            <a:r>
              <a:rPr sz="1200" dirty="0">
                <a:latin typeface="Arial Narrow"/>
                <a:cs typeface="Arial Narrow"/>
              </a:rPr>
              <a:t>I</a:t>
            </a:r>
            <a:r>
              <a:rPr sz="1100" baseline="-23809" dirty="0">
                <a:latin typeface="Arial Narrow"/>
                <a:cs typeface="Arial Narrow"/>
              </a:rPr>
              <a:t>1</a:t>
            </a:r>
            <a:r>
              <a:rPr sz="1100" spc="295" baseline="-23809" dirty="0">
                <a:latin typeface="Arial Narrow"/>
                <a:cs typeface="Arial Narrow"/>
              </a:rPr>
              <a:t> </a:t>
            </a:r>
            <a:r>
              <a:rPr sz="1200" spc="-10" dirty="0">
                <a:latin typeface="Symbol"/>
                <a:cs typeface="Symbol"/>
              </a:rPr>
              <a:t>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 Narrow"/>
                <a:cs typeface="Arial Narrow"/>
              </a:rPr>
              <a:t>I</a:t>
            </a:r>
            <a:r>
              <a:rPr sz="1100" baseline="-23809" dirty="0">
                <a:latin typeface="Arial Narrow"/>
                <a:cs typeface="Arial Narrow"/>
              </a:rPr>
              <a:t>2</a:t>
            </a:r>
            <a:r>
              <a:rPr sz="1100" spc="389" baseline="-23809" dirty="0">
                <a:latin typeface="Arial Narrow"/>
                <a:cs typeface="Arial Narrow"/>
              </a:rPr>
              <a:t> </a:t>
            </a:r>
            <a:r>
              <a:rPr sz="1200" spc="-10" dirty="0">
                <a:latin typeface="Symbol"/>
                <a:cs typeface="Symbol"/>
              </a:rPr>
              <a:t>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spc="-26" dirty="0">
                <a:latin typeface="Arial Narrow"/>
                <a:cs typeface="Arial Narrow"/>
              </a:rPr>
              <a:t>I</a:t>
            </a:r>
            <a:r>
              <a:rPr sz="1100" spc="-38" baseline="-23809" dirty="0">
                <a:latin typeface="Arial Narrow"/>
                <a:cs typeface="Arial Narrow"/>
              </a:rPr>
              <a:t>3</a:t>
            </a:r>
            <a:endParaRPr sz="1100" baseline="-23809">
              <a:latin typeface="Arial Narrow"/>
              <a:cs typeface="Arial Narrow"/>
            </a:endParaRPr>
          </a:p>
          <a:p>
            <a:pPr>
              <a:spcBef>
                <a:spcPts val="83"/>
              </a:spcBef>
            </a:pPr>
            <a:endParaRPr sz="900">
              <a:latin typeface="Arial Narrow"/>
              <a:cs typeface="Arial Narrow"/>
            </a:endParaRPr>
          </a:p>
          <a:p>
            <a:pPr marL="413314"/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  <a:p>
            <a:pPr marR="2369801" algn="r">
              <a:spcBef>
                <a:spcPts val="581"/>
              </a:spcBef>
            </a:pPr>
            <a:r>
              <a:rPr sz="1200" dirty="0">
                <a:latin typeface="Arial Narrow"/>
                <a:cs typeface="Arial Narrow"/>
              </a:rPr>
              <a:t>I</a:t>
            </a:r>
            <a:r>
              <a:rPr sz="1100" baseline="-23809" dirty="0">
                <a:latin typeface="Arial Narrow"/>
                <a:cs typeface="Arial Narrow"/>
              </a:rPr>
              <a:t>1</a:t>
            </a:r>
            <a:r>
              <a:rPr sz="1100" spc="490" baseline="-23809" dirty="0">
                <a:latin typeface="Arial Narrow"/>
                <a:cs typeface="Arial Narrow"/>
              </a:rPr>
              <a:t> </a:t>
            </a:r>
            <a:r>
              <a:rPr sz="1200" dirty="0">
                <a:latin typeface="Symbol"/>
                <a:cs typeface="Symbol"/>
              </a:rPr>
              <a:t></a:t>
            </a:r>
            <a:r>
              <a:rPr sz="1200" spc="19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 Narrow"/>
                <a:cs typeface="Arial Narrow"/>
              </a:rPr>
              <a:t>I</a:t>
            </a:r>
            <a:r>
              <a:rPr sz="1100" baseline="-23809" dirty="0">
                <a:latin typeface="Arial Narrow"/>
                <a:cs typeface="Arial Narrow"/>
              </a:rPr>
              <a:t>2</a:t>
            </a:r>
            <a:r>
              <a:rPr sz="1100" spc="272" baseline="-23809" dirty="0">
                <a:latin typeface="Arial Narrow"/>
                <a:cs typeface="Arial Narrow"/>
              </a:rPr>
              <a:t>  </a:t>
            </a:r>
            <a:r>
              <a:rPr sz="1200" dirty="0">
                <a:latin typeface="Symbol"/>
                <a:cs typeface="Symbol"/>
              </a:rPr>
              <a:t></a:t>
            </a:r>
            <a:r>
              <a:rPr sz="1200" spc="197" dirty="0">
                <a:latin typeface="Times New Roman"/>
                <a:cs typeface="Times New Roman"/>
              </a:rPr>
              <a:t> </a:t>
            </a:r>
            <a:r>
              <a:rPr sz="1200" spc="-26" dirty="0">
                <a:latin typeface="Arial Narrow"/>
                <a:cs typeface="Arial Narrow"/>
              </a:rPr>
              <a:t>I</a:t>
            </a:r>
            <a:r>
              <a:rPr sz="1100" spc="-38" baseline="-23809" dirty="0">
                <a:latin typeface="Arial Narrow"/>
                <a:cs typeface="Arial Narrow"/>
              </a:rPr>
              <a:t>3</a:t>
            </a:r>
            <a:endParaRPr sz="1100" baseline="-23809">
              <a:latin typeface="Arial Narrow"/>
              <a:cs typeface="Arial Narrow"/>
            </a:endParaRPr>
          </a:p>
          <a:p>
            <a:pPr>
              <a:spcBef>
                <a:spcPts val="67"/>
              </a:spcBef>
            </a:pPr>
            <a:endParaRPr sz="1000">
              <a:latin typeface="Arial Narrow"/>
              <a:cs typeface="Arial Narrow"/>
            </a:endParaRPr>
          </a:p>
          <a:p>
            <a:pPr marL="599866" indent="-187211">
              <a:spcBef>
                <a:spcPts val="5"/>
              </a:spcBef>
              <a:buFont typeface="Symbol"/>
              <a:buChar char=""/>
              <a:tabLst>
                <a:tab pos="600525" algn="l"/>
              </a:tabLst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 marL="247857" algn="ctr">
              <a:spcBef>
                <a:spcPts val="716"/>
              </a:spcBef>
            </a:pPr>
            <a:r>
              <a:rPr b="1" baseline="-45893" dirty="0">
                <a:latin typeface="Arial Narrow"/>
                <a:cs typeface="Arial Narrow"/>
              </a:rPr>
              <a:t>S</a:t>
            </a:r>
            <a:r>
              <a:rPr b="1" spc="78" baseline="-45893" dirty="0">
                <a:latin typeface="Arial Narrow"/>
                <a:cs typeface="Arial Narrow"/>
              </a:rPr>
              <a:t> </a:t>
            </a:r>
            <a:r>
              <a:rPr baseline="-45893" dirty="0">
                <a:latin typeface="Symbol"/>
                <a:cs typeface="Symbol"/>
              </a:rPr>
              <a:t></a:t>
            </a:r>
            <a:r>
              <a:rPr spc="140" baseline="-45893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Kv</a:t>
            </a:r>
            <a:r>
              <a:rPr sz="1200" b="1" spc="-42" dirty="0">
                <a:latin typeface="Arial Narrow"/>
                <a:cs typeface="Arial Narrow"/>
              </a:rPr>
              <a:t> </a:t>
            </a:r>
            <a:r>
              <a:rPr sz="2700" baseline="-9523" dirty="0">
                <a:latin typeface="Symbol"/>
                <a:cs typeface="Symbol"/>
              </a:rPr>
              <a:t></a:t>
            </a:r>
            <a:r>
              <a:rPr sz="2700" spc="-389" baseline="-9523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L</a:t>
            </a:r>
            <a:r>
              <a:rPr sz="1200" b="1" spc="-166" dirty="0">
                <a:latin typeface="Arial Narrow"/>
                <a:cs typeface="Arial Narrow"/>
              </a:rPr>
              <a:t> </a:t>
            </a:r>
            <a:r>
              <a:rPr sz="1100" b="1" baseline="-23809" dirty="0">
                <a:latin typeface="Arial Narrow"/>
                <a:cs typeface="Arial Narrow"/>
              </a:rPr>
              <a:t>i</a:t>
            </a:r>
            <a:r>
              <a:rPr sz="1100" b="1" spc="303" baseline="-23809" dirty="0">
                <a:latin typeface="Arial Narrow"/>
                <a:cs typeface="Arial Narrow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I</a:t>
            </a:r>
            <a:r>
              <a:rPr sz="1100" b="1" baseline="-23809" dirty="0">
                <a:latin typeface="Arial Narrow"/>
                <a:cs typeface="Arial Narrow"/>
              </a:rPr>
              <a:t>i</a:t>
            </a:r>
            <a:r>
              <a:rPr sz="1100" b="1" spc="358" baseline="-23809" dirty="0">
                <a:latin typeface="Arial Narrow"/>
                <a:cs typeface="Arial Narrow"/>
              </a:rPr>
              <a:t> </a:t>
            </a:r>
            <a:r>
              <a:rPr sz="1200" b="1" spc="-10" dirty="0">
                <a:latin typeface="Arial Narrow"/>
                <a:cs typeface="Arial Narrow"/>
              </a:rPr>
              <a:t>cos</a:t>
            </a:r>
            <a:r>
              <a:rPr sz="1300" i="1" spc="-10" dirty="0">
                <a:latin typeface="Symbol"/>
                <a:cs typeface="Symbol"/>
              </a:rPr>
              <a:t></a:t>
            </a:r>
            <a:r>
              <a:rPr sz="1300" spc="10" dirty="0">
                <a:latin typeface="Times New Roman"/>
                <a:cs typeface="Times New Roman"/>
              </a:rPr>
              <a:t> </a:t>
            </a:r>
            <a:r>
              <a:rPr sz="1200" b="1" spc="-52" dirty="0">
                <a:latin typeface="Arial Narrow"/>
                <a:cs typeface="Arial Narrow"/>
              </a:rPr>
              <a:t>i</a:t>
            </a:r>
            <a:endParaRPr sz="1200">
              <a:latin typeface="Arial Narrow"/>
              <a:cs typeface="Arial Narrow"/>
            </a:endParaRPr>
          </a:p>
          <a:p>
            <a:pPr marR="2309814" algn="r">
              <a:spcBef>
                <a:spcPts val="405"/>
              </a:spcBef>
            </a:pPr>
            <a:r>
              <a:rPr sz="1200" b="1" dirty="0">
                <a:latin typeface="Arial Narrow"/>
                <a:cs typeface="Arial Narrow"/>
              </a:rPr>
              <a:t>%</a:t>
            </a:r>
            <a:r>
              <a:rPr sz="1200" dirty="0">
                <a:latin typeface="Symbol"/>
                <a:cs typeface="Symbol"/>
              </a:rPr>
              <a:t></a:t>
            </a:r>
            <a:r>
              <a:rPr sz="1200" b="1" dirty="0">
                <a:latin typeface="Arial Narrow"/>
                <a:cs typeface="Arial Narrow"/>
              </a:rPr>
              <a:t>U x</a:t>
            </a:r>
            <a:r>
              <a:rPr sz="1200" b="1" spc="-5" dirty="0">
                <a:latin typeface="Arial Narrow"/>
                <a:cs typeface="Arial Narrow"/>
              </a:rPr>
              <a:t> </a:t>
            </a:r>
            <a:r>
              <a:rPr sz="1200" b="1" spc="-52" dirty="0">
                <a:latin typeface="Arial Narrow"/>
                <a:cs typeface="Arial Narrow"/>
              </a:rPr>
              <a:t>U</a:t>
            </a:r>
            <a:endParaRPr sz="1200">
              <a:latin typeface="Arial Narrow"/>
              <a:cs typeface="Arial Narrow"/>
            </a:endParaRPr>
          </a:p>
          <a:p>
            <a:pPr>
              <a:spcBef>
                <a:spcPts val="93"/>
              </a:spcBef>
            </a:pPr>
            <a:endParaRPr sz="900">
              <a:latin typeface="Arial Narrow"/>
              <a:cs typeface="Arial Narrow"/>
            </a:endParaRPr>
          </a:p>
          <a:p>
            <a:pPr marL="413314"/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13314">
              <a:tabLst>
                <a:tab pos="974288" algn="l"/>
              </a:tabLst>
            </a:pPr>
            <a:r>
              <a:rPr sz="1100" spc="-52" dirty="0">
                <a:latin typeface="Tahoma"/>
                <a:cs typeface="Tahoma"/>
              </a:rPr>
              <a:t>S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(mm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r>
              <a:rPr sz="1100" spc="-10" dirty="0">
                <a:latin typeface="Tahoma"/>
                <a:cs typeface="Tahoma"/>
              </a:rPr>
              <a:t>).</a:t>
            </a:r>
            <a:endParaRPr sz="1100">
              <a:latin typeface="Tahoma"/>
              <a:cs typeface="Tahoma"/>
            </a:endParaRPr>
          </a:p>
          <a:p>
            <a:pPr marL="413314">
              <a:spcBef>
                <a:spcPts val="280"/>
              </a:spcBef>
              <a:tabLst>
                <a:tab pos="974288" algn="l"/>
              </a:tabLst>
            </a:pPr>
            <a:r>
              <a:rPr sz="1100" spc="-26" dirty="0">
                <a:latin typeface="Tahoma"/>
                <a:cs typeface="Tahoma"/>
              </a:rPr>
              <a:t>L</a:t>
            </a:r>
            <a:r>
              <a:rPr sz="1100" spc="-38" baseline="-11904" dirty="0">
                <a:latin typeface="Tahoma"/>
                <a:cs typeface="Tahoma"/>
              </a:rPr>
              <a:t>i</a:t>
            </a:r>
            <a:r>
              <a:rPr sz="1100" baseline="-11904" dirty="0">
                <a:latin typeface="Tahoma"/>
                <a:cs typeface="Tahoma"/>
              </a:rPr>
              <a:t>	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“i”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(m).</a:t>
            </a:r>
            <a:endParaRPr sz="1100">
              <a:latin typeface="Tahoma"/>
              <a:cs typeface="Tahoma"/>
            </a:endParaRPr>
          </a:p>
          <a:p>
            <a:pPr marL="413314" marR="2204343">
              <a:lnSpc>
                <a:spcPct val="120900"/>
              </a:lnSpc>
              <a:tabLst>
                <a:tab pos="974288" algn="l"/>
              </a:tabLst>
            </a:pPr>
            <a:r>
              <a:rPr sz="1100" spc="-26" dirty="0">
                <a:latin typeface="Tahoma"/>
                <a:cs typeface="Tahoma"/>
              </a:rPr>
              <a:t>I</a:t>
            </a:r>
            <a:r>
              <a:rPr sz="1100" spc="-38" baseline="-11904" dirty="0">
                <a:latin typeface="Tahoma"/>
                <a:cs typeface="Tahoma"/>
              </a:rPr>
              <a:t>di</a:t>
            </a:r>
            <a:r>
              <a:rPr sz="1100" baseline="-11904" dirty="0">
                <a:latin typeface="Tahoma"/>
                <a:cs typeface="Tahoma"/>
              </a:rPr>
              <a:t>	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“i”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(A).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Symbol"/>
                <a:cs typeface="Symbol"/>
              </a:rPr>
              <a:t>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“i”.</a:t>
            </a:r>
            <a:endParaRPr sz="1100">
              <a:latin typeface="Tahoma"/>
              <a:cs typeface="Tahoma"/>
            </a:endParaRPr>
          </a:p>
          <a:p>
            <a:pPr marL="413314">
              <a:spcBef>
                <a:spcPts val="306"/>
              </a:spcBef>
              <a:tabLst>
                <a:tab pos="974288" algn="l"/>
              </a:tabLst>
            </a:pPr>
            <a:r>
              <a:rPr sz="1100" dirty="0">
                <a:latin typeface="Tahoma"/>
                <a:cs typeface="Tahoma"/>
              </a:rPr>
              <a:t>%&lt;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U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porcentaje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100.</a:t>
            </a:r>
            <a:endParaRPr sz="1100">
              <a:latin typeface="Tahoma"/>
              <a:cs typeface="Tahoma"/>
            </a:endParaRPr>
          </a:p>
          <a:p>
            <a:pPr marL="413314" marR="1594589">
              <a:lnSpc>
                <a:spcPts val="1661"/>
              </a:lnSpc>
              <a:spcBef>
                <a:spcPts val="93"/>
              </a:spcBef>
              <a:tabLst>
                <a:tab pos="974288" algn="l"/>
              </a:tabLst>
            </a:pPr>
            <a:r>
              <a:rPr sz="1100" spc="-52" dirty="0">
                <a:latin typeface="Tahoma"/>
                <a:cs typeface="Tahoma"/>
              </a:rPr>
              <a:t>U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(V). </a:t>
            </a:r>
            <a:r>
              <a:rPr sz="1100" spc="-26" dirty="0">
                <a:latin typeface="Tahoma"/>
                <a:cs typeface="Tahoma"/>
              </a:rPr>
              <a:t>Kv</a:t>
            </a:r>
            <a:r>
              <a:rPr sz="1100" dirty="0">
                <a:latin typeface="Tahoma"/>
                <a:cs typeface="Tahoma"/>
              </a:rPr>
              <a:t>	: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0,0357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monofásicos</a:t>
            </a:r>
            <a:endParaRPr sz="1100">
              <a:latin typeface="Tahoma"/>
              <a:cs typeface="Tahoma"/>
            </a:endParaRPr>
          </a:p>
          <a:p>
            <a:pPr marL="1110082">
              <a:spcBef>
                <a:spcPts val="176"/>
              </a:spcBef>
            </a:pPr>
            <a:r>
              <a:rPr sz="1100" dirty="0">
                <a:latin typeface="Tahoma"/>
                <a:cs typeface="Tahoma"/>
              </a:rPr>
              <a:t>0,0309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trifásicos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13314" indent="-374422">
              <a:buAutoNum type="arabicPeriod" startAt="3"/>
              <a:tabLst>
                <a:tab pos="413314" algn="l"/>
                <a:tab pos="413974" algn="l"/>
              </a:tabLst>
            </a:pPr>
            <a:r>
              <a:rPr sz="1100" b="1" spc="-10" dirty="0">
                <a:latin typeface="Tahoma"/>
                <a:cs typeface="Tahoma"/>
              </a:rPr>
              <a:t>DISPOSITIVOS</a:t>
            </a:r>
            <a:r>
              <a:rPr sz="1100" b="1" dirty="0">
                <a:latin typeface="Tahoma"/>
                <a:cs typeface="Tahoma"/>
              </a:rPr>
              <a:t> DE </a:t>
            </a:r>
            <a:r>
              <a:rPr sz="1100" b="1" spc="-10" dirty="0">
                <a:latin typeface="Tahoma"/>
                <a:cs typeface="Tahoma"/>
              </a:rPr>
              <a:t>PROTECCIÓN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3"/>
            </a:pPr>
            <a:endParaRPr sz="1200">
              <a:latin typeface="Tahoma"/>
              <a:cs typeface="Tahoma"/>
            </a:endParaRPr>
          </a:p>
          <a:p>
            <a:pPr marL="413314"/>
            <a:r>
              <a:rPr sz="1100" dirty="0">
                <a:latin typeface="Tahoma"/>
                <a:cs typeface="Tahoma"/>
              </a:rPr>
              <a:t>Tres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accidentes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599866" marR="18457" lvl="1" indent="-187211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600525" algn="l"/>
              </a:tabLst>
            </a:pP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cortocircuitos: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accidente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químico,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viejos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estado.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26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599866" marR="21753" lvl="1" indent="-187211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600525" algn="l"/>
              </a:tabLst>
            </a:pPr>
            <a:r>
              <a:rPr sz="1100" b="1" dirty="0">
                <a:latin typeface="Tahoma"/>
                <a:cs typeface="Tahoma"/>
              </a:rPr>
              <a:t>El</a:t>
            </a:r>
            <a:r>
              <a:rPr sz="1100" b="1" spc="264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calentamiento</a:t>
            </a:r>
            <a:r>
              <a:rPr sz="1100" b="1" spc="27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27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cables:</a:t>
            </a:r>
            <a:r>
              <a:rPr sz="1100" b="1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ocurre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sobrecarga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circuito,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voladura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 defectuosa.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26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599866" marR="19117" lvl="1" indent="-187211" algn="just">
              <a:lnSpc>
                <a:spcPct val="120800"/>
              </a:lnSpc>
              <a:buFont typeface="Symbol"/>
              <a:buChar char=""/>
              <a:tabLst>
                <a:tab pos="600525" algn="l"/>
              </a:tabLst>
            </a:pPr>
            <a:r>
              <a:rPr sz="1100" b="1" dirty="0">
                <a:latin typeface="Tahoma"/>
                <a:cs typeface="Tahoma"/>
              </a:rPr>
              <a:t>No</a:t>
            </a:r>
            <a:r>
              <a:rPr sz="1100" b="1" spc="22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respetar</a:t>
            </a:r>
            <a:r>
              <a:rPr sz="1100" b="1" spc="22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22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normas</a:t>
            </a:r>
            <a:r>
              <a:rPr sz="1100" b="1" spc="22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22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seguridad:</a:t>
            </a:r>
            <a:r>
              <a:rPr sz="1100" b="1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prescinde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asesoramiento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profesional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y/o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técnico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instalaciones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recibido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haberse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instalado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dispositivos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adecuados.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5" y="1643832"/>
            <a:ext cx="7778884" cy="604945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86947" marR="7251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Antes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describir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vamos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enumerar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siendo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empleados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actualmente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 </a:t>
            </a:r>
            <a:r>
              <a:rPr sz="1100" spc="-10" dirty="0">
                <a:latin typeface="Tahoma"/>
                <a:cs typeface="Tahoma"/>
              </a:rPr>
              <a:t>continuación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mencionamos: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400">
              <a:latin typeface="Tahoma"/>
              <a:cs typeface="Tahoma"/>
            </a:endParaRPr>
          </a:p>
          <a:p>
            <a:pPr marL="573498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-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automáticos.</a:t>
            </a:r>
            <a:endParaRPr sz="1100">
              <a:latin typeface="Tahoma"/>
              <a:cs typeface="Tahoma"/>
            </a:endParaRPr>
          </a:p>
          <a:p>
            <a:pPr marL="573498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Cartuchos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fusibles.</a:t>
            </a:r>
            <a:endParaRPr sz="1100">
              <a:latin typeface="Tahoma"/>
              <a:cs typeface="Tahoma"/>
            </a:endParaRPr>
          </a:p>
          <a:p>
            <a:pPr marL="573498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Relés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térmicos.</a:t>
            </a:r>
            <a:endParaRPr sz="1100">
              <a:latin typeface="Tahoma"/>
              <a:cs typeface="Tahoma"/>
            </a:endParaRPr>
          </a:p>
          <a:p>
            <a:pPr marL="573498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Relés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termomagnéticos.</a:t>
            </a:r>
            <a:endParaRPr sz="1100">
              <a:latin typeface="Tahoma"/>
              <a:cs typeface="Tahoma"/>
            </a:endParaRPr>
          </a:p>
          <a:p>
            <a:pPr marL="573498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Sondas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térmicas.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4.</a:t>
            </a:r>
            <a:r>
              <a:rPr sz="1100" b="1" dirty="0">
                <a:latin typeface="Tahoma"/>
                <a:cs typeface="Tahoma"/>
              </a:rPr>
              <a:t>	INTENSIDAD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NOMINAL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MÍNIMA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ADMISIBLE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FUSIBLE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AM</a:t>
            </a:r>
            <a:endParaRPr sz="1100">
              <a:latin typeface="Tahoma"/>
              <a:cs typeface="Tahoma"/>
            </a:endParaRPr>
          </a:p>
          <a:p>
            <a:pPr marL="386947" marR="6592" algn="just">
              <a:lnSpc>
                <a:spcPct val="120700"/>
              </a:lnSpc>
              <a:spcBef>
                <a:spcPts val="1157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mínima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determina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mismo.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fundir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envejecer.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jaula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(arranque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directo)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aproximadamente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veces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nominal.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arranque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giro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momento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inercia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masas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acelerar;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comprendido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0,2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segundos, </a:t>
            </a:r>
            <a:r>
              <a:rPr sz="1100" dirty="0">
                <a:latin typeface="Tahoma"/>
                <a:cs typeface="Tahoma"/>
              </a:rPr>
              <a:t>pudiendo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"arranque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difícil".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7251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anillos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rozantes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jaula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estrella- </a:t>
            </a:r>
            <a:r>
              <a:rPr sz="1100" dirty="0">
                <a:latin typeface="Tahoma"/>
                <a:cs typeface="Tahoma"/>
              </a:rPr>
              <a:t>triángulo,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comprendida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1,1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2,8 </a:t>
            </a:r>
            <a:r>
              <a:rPr sz="1100" dirty="0">
                <a:latin typeface="Tahoma"/>
                <a:cs typeface="Tahoma"/>
              </a:rPr>
              <a:t>veces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nominal.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varía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muy </a:t>
            </a:r>
            <a:r>
              <a:rPr sz="1100" spc="-10" dirty="0">
                <a:latin typeface="Tahoma"/>
                <a:cs typeface="Tahoma"/>
              </a:rPr>
              <a:t>ampliamente.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segundos,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fusible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valores </a:t>
            </a:r>
            <a:r>
              <a:rPr sz="1100" dirty="0">
                <a:latin typeface="Tahoma"/>
                <a:cs typeface="Tahoma"/>
              </a:rPr>
              <a:t>iguales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conveniente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fusible, </a:t>
            </a:r>
            <a:r>
              <a:rPr sz="1100" dirty="0">
                <a:latin typeface="Tahoma"/>
                <a:cs typeface="Tahoma"/>
              </a:rPr>
              <a:t>teniendo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protección.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7910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Seguidamente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veamos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seis </a:t>
            </a:r>
            <a:r>
              <a:rPr sz="1100" dirty="0">
                <a:latin typeface="Tahoma"/>
                <a:cs typeface="Tahoma"/>
              </a:rPr>
              <a:t>veces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cinco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segundos.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61095" y="974985"/>
            <a:ext cx="5688138" cy="516907"/>
            <a:chOff x="1927098" y="1283969"/>
            <a:chExt cx="3970020" cy="680720"/>
          </a:xfrm>
        </p:grpSpPr>
        <p:sp>
          <p:nvSpPr>
            <p:cNvPr id="9" name="object 9"/>
            <p:cNvSpPr/>
            <p:nvPr/>
          </p:nvSpPr>
          <p:spPr>
            <a:xfrm>
              <a:off x="1946148" y="1303019"/>
              <a:ext cx="3931920" cy="643255"/>
            </a:xfrm>
            <a:custGeom>
              <a:avLst/>
              <a:gdLst/>
              <a:ahLst/>
              <a:cxnLst/>
              <a:rect l="l" t="t" r="r" b="b"/>
              <a:pathLst>
                <a:path w="3931920" h="643255">
                  <a:moveTo>
                    <a:pt x="3931920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3931920" y="643127"/>
                  </a:lnTo>
                  <a:lnTo>
                    <a:pt x="393192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27098" y="1283969"/>
              <a:ext cx="3970020" cy="680720"/>
            </a:xfrm>
            <a:custGeom>
              <a:avLst/>
              <a:gdLst/>
              <a:ahLst/>
              <a:cxnLst/>
              <a:rect l="l" t="t" r="r" b="b"/>
              <a:pathLst>
                <a:path w="3970020" h="680719">
                  <a:moveTo>
                    <a:pt x="3944874" y="25400"/>
                  </a:moveTo>
                  <a:lnTo>
                    <a:pt x="3931920" y="25400"/>
                  </a:lnTo>
                  <a:lnTo>
                    <a:pt x="3931920" y="38100"/>
                  </a:lnTo>
                  <a:lnTo>
                    <a:pt x="3931920" y="642620"/>
                  </a:lnTo>
                  <a:lnTo>
                    <a:pt x="38100" y="642620"/>
                  </a:lnTo>
                  <a:lnTo>
                    <a:pt x="38100" y="38100"/>
                  </a:lnTo>
                  <a:lnTo>
                    <a:pt x="3931920" y="38100"/>
                  </a:lnTo>
                  <a:lnTo>
                    <a:pt x="3931920" y="25400"/>
                  </a:lnTo>
                  <a:lnTo>
                    <a:pt x="25146" y="25400"/>
                  </a:lnTo>
                  <a:lnTo>
                    <a:pt x="25146" y="38100"/>
                  </a:lnTo>
                  <a:lnTo>
                    <a:pt x="25146" y="642620"/>
                  </a:lnTo>
                  <a:lnTo>
                    <a:pt x="25146" y="656590"/>
                  </a:lnTo>
                  <a:lnTo>
                    <a:pt x="3944874" y="656590"/>
                  </a:lnTo>
                  <a:lnTo>
                    <a:pt x="3944874" y="643128"/>
                  </a:lnTo>
                  <a:lnTo>
                    <a:pt x="3944874" y="642620"/>
                  </a:lnTo>
                  <a:lnTo>
                    <a:pt x="3944874" y="38100"/>
                  </a:lnTo>
                  <a:lnTo>
                    <a:pt x="3944874" y="25400"/>
                  </a:lnTo>
                  <a:close/>
                </a:path>
                <a:path w="3970020" h="680719">
                  <a:moveTo>
                    <a:pt x="397002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668020"/>
                  </a:lnTo>
                  <a:lnTo>
                    <a:pt x="0" y="680720"/>
                  </a:lnTo>
                  <a:lnTo>
                    <a:pt x="3970020" y="680720"/>
                  </a:lnTo>
                  <a:lnTo>
                    <a:pt x="3970020" y="668274"/>
                  </a:lnTo>
                  <a:lnTo>
                    <a:pt x="3970020" y="668020"/>
                  </a:lnTo>
                  <a:lnTo>
                    <a:pt x="3970020" y="12954"/>
                  </a:lnTo>
                  <a:lnTo>
                    <a:pt x="3957066" y="12954"/>
                  </a:lnTo>
                  <a:lnTo>
                    <a:pt x="3957066" y="668020"/>
                  </a:lnTo>
                  <a:lnTo>
                    <a:pt x="12954" y="668020"/>
                  </a:lnTo>
                  <a:lnTo>
                    <a:pt x="12954" y="12700"/>
                  </a:lnTo>
                  <a:lnTo>
                    <a:pt x="3970020" y="12700"/>
                  </a:lnTo>
                  <a:lnTo>
                    <a:pt x="39700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97670" y="1002717"/>
            <a:ext cx="5615353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68422" marR="161502" indent="-500328">
              <a:lnSpc>
                <a:spcPct val="120500"/>
              </a:lnSpc>
              <a:spcBef>
                <a:spcPts val="104"/>
              </a:spcBef>
            </a:pPr>
            <a:r>
              <a:rPr sz="1100" b="1" dirty="0">
                <a:latin typeface="Tahoma"/>
                <a:cs typeface="Tahoma"/>
              </a:rPr>
              <a:t>¡Ahora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que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conoce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causas,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deje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su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seguridad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mañana,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tome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decisión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hoy!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572" y="995509"/>
            <a:ext cx="3665805" cy="251025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27852" y="1360349"/>
            <a:ext cx="4061396" cy="104268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187849" y="957048"/>
            <a:ext cx="8304754" cy="2687239"/>
          </a:xfrm>
          <a:custGeom>
            <a:avLst/>
            <a:gdLst/>
            <a:ahLst/>
            <a:cxnLst/>
            <a:rect l="l" t="t" r="r" b="b"/>
            <a:pathLst>
              <a:path w="5796280" h="3538854">
                <a:moveTo>
                  <a:pt x="5795772" y="0"/>
                </a:moveTo>
                <a:lnTo>
                  <a:pt x="5789663" y="0"/>
                </a:lnTo>
                <a:lnTo>
                  <a:pt x="5789663" y="6096"/>
                </a:lnTo>
                <a:lnTo>
                  <a:pt x="5789663" y="3532632"/>
                </a:lnTo>
                <a:lnTo>
                  <a:pt x="2823972" y="3532632"/>
                </a:lnTo>
                <a:lnTo>
                  <a:pt x="2823972" y="6096"/>
                </a:lnTo>
                <a:lnTo>
                  <a:pt x="5789663" y="6096"/>
                </a:lnTo>
                <a:lnTo>
                  <a:pt x="5789663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3532632"/>
                </a:lnTo>
                <a:lnTo>
                  <a:pt x="0" y="3538728"/>
                </a:lnTo>
                <a:lnTo>
                  <a:pt x="6096" y="3538740"/>
                </a:lnTo>
                <a:lnTo>
                  <a:pt x="2817863" y="3538728"/>
                </a:lnTo>
                <a:lnTo>
                  <a:pt x="2817863" y="3532632"/>
                </a:lnTo>
                <a:lnTo>
                  <a:pt x="6096" y="3532632"/>
                </a:lnTo>
                <a:lnTo>
                  <a:pt x="6096" y="6096"/>
                </a:lnTo>
                <a:lnTo>
                  <a:pt x="2817876" y="6096"/>
                </a:lnTo>
                <a:lnTo>
                  <a:pt x="2817876" y="3538740"/>
                </a:lnTo>
                <a:lnTo>
                  <a:pt x="2823972" y="3538740"/>
                </a:lnTo>
                <a:lnTo>
                  <a:pt x="5789663" y="3538728"/>
                </a:lnTo>
                <a:lnTo>
                  <a:pt x="5795772" y="3538740"/>
                </a:lnTo>
                <a:lnTo>
                  <a:pt x="5795772" y="3532632"/>
                </a:lnTo>
                <a:lnTo>
                  <a:pt x="5795772" y="6096"/>
                </a:lnTo>
                <a:lnTo>
                  <a:pt x="57957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72279" y="3767050"/>
            <a:ext cx="7778884" cy="355620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6.1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386947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mínima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podemos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intersección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líneas,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determinada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correspondiente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0,85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IA.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nos </a:t>
            </a:r>
            <a:r>
              <a:rPr sz="1100" dirty="0">
                <a:latin typeface="Tahoma"/>
                <a:cs typeface="Tahoma"/>
              </a:rPr>
              <a:t>marca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inferior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banda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dispersión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fusible,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elegido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encima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punto.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Observando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térmica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F1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curva </a:t>
            </a:r>
            <a:r>
              <a:rPr sz="1100" dirty="0">
                <a:latin typeface="Tahoma"/>
                <a:cs typeface="Tahoma"/>
              </a:rPr>
              <a:t>característica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elegido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F2,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podremos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cómo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actuación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relé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térmico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extiende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diez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veces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(intersección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F1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F2),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encargado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spc="-10" dirty="0">
                <a:latin typeface="Tahoma"/>
                <a:cs typeface="Tahoma"/>
              </a:rPr>
              <a:t>motor.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5.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INTERRUPTORES</a:t>
            </a:r>
            <a:r>
              <a:rPr sz="1100" b="1" spc="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MAGNÉTICOS</a:t>
            </a: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  <a:spcBef>
                <a:spcPts val="1157"/>
              </a:spcBef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automáticos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reaccionan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alto </a:t>
            </a:r>
            <a:r>
              <a:rPr sz="1100" dirty="0">
                <a:latin typeface="Tahoma"/>
                <a:cs typeface="Tahoma"/>
              </a:rPr>
              <a:t>valor,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cortándolas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suficientemente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perjudicar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asociados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ella.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7910" algn="just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iniciar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sirven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movimiento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núcleo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hierro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circula.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20549"/>
            <a:ext cx="7260292" cy="205182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7251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representada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figura siguiente.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trabajar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B.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efectúa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 del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rayada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separación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ambas.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cualquier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intensidad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4,25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provocaría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estuviera </a:t>
            </a:r>
            <a:r>
              <a:rPr sz="1100" dirty="0">
                <a:latin typeface="Tahoma"/>
                <a:cs typeface="Tahoma"/>
              </a:rPr>
              <a:t>circulando.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cualquier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4,75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provocaría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inmediata.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6592" algn="just">
              <a:lnSpc>
                <a:spcPct val="1206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inferior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(unos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milisegundos),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viene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determi-</a:t>
            </a:r>
            <a:r>
              <a:rPr sz="1100" dirty="0">
                <a:latin typeface="Tahoma"/>
                <a:cs typeface="Tahoma"/>
              </a:rPr>
              <a:t>nado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transcurre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instante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establecimiento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intensidad,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extinción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arco.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inercia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eléctrica </a:t>
            </a:r>
            <a:r>
              <a:rPr sz="1100" dirty="0">
                <a:latin typeface="Tahoma"/>
                <a:cs typeface="Tahoma"/>
              </a:rPr>
              <a:t>propia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aparatos.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6275" y="3291370"/>
            <a:ext cx="3201236" cy="15016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04007" y="4873385"/>
            <a:ext cx="7261201" cy="189908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848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6.2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5.1.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INTERRUPTORES</a:t>
            </a:r>
            <a:r>
              <a:rPr sz="1100" b="1" spc="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TÉRMICOS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600"/>
              </a:lnSpc>
              <a:spcBef>
                <a:spcPts val="1163"/>
              </a:spcBef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automáticos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reaccionan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intensidades </a:t>
            </a:r>
            <a:r>
              <a:rPr sz="1100" dirty="0">
                <a:latin typeface="Tahoma"/>
                <a:cs typeface="Tahoma"/>
              </a:rPr>
              <a:t>ligeramente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asegurando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suficientemente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perjudicar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receptores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asociados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él.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aprovechan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deformación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lámina </a:t>
            </a:r>
            <a:r>
              <a:rPr sz="1100" dirty="0">
                <a:latin typeface="Tahoma"/>
                <a:cs typeface="Tahoma"/>
              </a:rPr>
              <a:t>bimetálica,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calor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pasar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ella.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0475" y="1853590"/>
            <a:ext cx="3098858" cy="97143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187848" y="957048"/>
            <a:ext cx="8131890" cy="2714724"/>
            <a:chOff x="829055" y="1260347"/>
            <a:chExt cx="5675630" cy="35750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3324" y="1310482"/>
              <a:ext cx="3143721" cy="342617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29056" y="1260347"/>
              <a:ext cx="5675630" cy="3575050"/>
            </a:xfrm>
            <a:custGeom>
              <a:avLst/>
              <a:gdLst/>
              <a:ahLst/>
              <a:cxnLst/>
              <a:rect l="l" t="t" r="r" b="b"/>
              <a:pathLst>
                <a:path w="5675630" h="3575050">
                  <a:moveTo>
                    <a:pt x="5675363" y="0"/>
                  </a:moveTo>
                  <a:lnTo>
                    <a:pt x="5669280" y="0"/>
                  </a:lnTo>
                  <a:lnTo>
                    <a:pt x="2354580" y="0"/>
                  </a:lnTo>
                  <a:lnTo>
                    <a:pt x="2354580" y="6096"/>
                  </a:lnTo>
                  <a:lnTo>
                    <a:pt x="2354580" y="3568446"/>
                  </a:lnTo>
                  <a:lnTo>
                    <a:pt x="6096" y="3568446"/>
                  </a:lnTo>
                  <a:lnTo>
                    <a:pt x="6096" y="6096"/>
                  </a:lnTo>
                  <a:lnTo>
                    <a:pt x="2354580" y="6096"/>
                  </a:lnTo>
                  <a:lnTo>
                    <a:pt x="235458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3568446"/>
                  </a:lnTo>
                  <a:lnTo>
                    <a:pt x="0" y="3574554"/>
                  </a:lnTo>
                  <a:lnTo>
                    <a:pt x="6096" y="3574554"/>
                  </a:lnTo>
                  <a:lnTo>
                    <a:pt x="2354580" y="3574554"/>
                  </a:lnTo>
                  <a:lnTo>
                    <a:pt x="2360676" y="3574554"/>
                  </a:lnTo>
                  <a:lnTo>
                    <a:pt x="5669267" y="3574554"/>
                  </a:lnTo>
                  <a:lnTo>
                    <a:pt x="5669267" y="3568446"/>
                  </a:lnTo>
                  <a:lnTo>
                    <a:pt x="2360676" y="3568446"/>
                  </a:lnTo>
                  <a:lnTo>
                    <a:pt x="2360676" y="6096"/>
                  </a:lnTo>
                  <a:lnTo>
                    <a:pt x="5669280" y="6096"/>
                  </a:lnTo>
                  <a:lnTo>
                    <a:pt x="5669280" y="3568446"/>
                  </a:lnTo>
                  <a:lnTo>
                    <a:pt x="5669280" y="3574554"/>
                  </a:lnTo>
                  <a:lnTo>
                    <a:pt x="5675363" y="3574554"/>
                  </a:lnTo>
                  <a:lnTo>
                    <a:pt x="5675363" y="3568446"/>
                  </a:lnTo>
                  <a:lnTo>
                    <a:pt x="5675363" y="6096"/>
                  </a:lnTo>
                  <a:lnTo>
                    <a:pt x="56753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32833" y="3794825"/>
            <a:ext cx="6617965" cy="338692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5857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6.3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100">
              <a:latin typeface="Tahoma"/>
              <a:cs typeface="Tahoma"/>
            </a:endParaRPr>
          </a:p>
          <a:p>
            <a:pPr marL="13184" marR="7251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térmico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representada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6.3.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térmico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trabajar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llegar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B.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interrupción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efectúa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siempre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cuando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llegan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rayada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separación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ambas.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8570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Esta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rayada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tolerancias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lógicas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tendrá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fabricación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aparatos.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7251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Así,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6.3,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citamos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título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ejemplo </a:t>
            </a:r>
            <a:r>
              <a:rPr sz="1100" dirty="0">
                <a:latin typeface="Tahoma"/>
                <a:cs typeface="Tahoma"/>
              </a:rPr>
              <a:t>circulando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3A.,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desconectaría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nunca.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Con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10A.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iniciaría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35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seg.,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A.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iniciará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seg.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933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térmico </a:t>
            </a:r>
            <a:r>
              <a:rPr sz="1100" dirty="0">
                <a:latin typeface="Tahoma"/>
                <a:cs typeface="Tahoma"/>
              </a:rPr>
              <a:t>varía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técnica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caldeo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bilámina.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7" y="947402"/>
            <a:ext cx="7261201" cy="542733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5.2.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INTERRUPTORES</a:t>
            </a:r>
            <a:r>
              <a:rPr sz="1100" b="1" spc="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MAGNETO-TÉRMICOS</a:t>
            </a:r>
            <a:endParaRPr sz="1100">
              <a:latin typeface="Tahoma"/>
              <a:cs typeface="Tahoma"/>
            </a:endParaRPr>
          </a:p>
          <a:p>
            <a:pPr marL="479893" marR="6592" algn="just">
              <a:lnSpc>
                <a:spcPct val="120900"/>
              </a:lnSpc>
              <a:spcBef>
                <a:spcPts val="1152"/>
              </a:spcBef>
            </a:pPr>
            <a:r>
              <a:rPr sz="1100" dirty="0">
                <a:latin typeface="Tahoma"/>
                <a:cs typeface="Tahoma"/>
              </a:rPr>
              <a:t>Generalmente,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automáticos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combinan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varios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sistemas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descritos,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aparato.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utilizados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 </a:t>
            </a:r>
            <a:r>
              <a:rPr sz="1100" spc="-10" dirty="0">
                <a:latin typeface="Tahoma"/>
                <a:cs typeface="Tahoma"/>
              </a:rPr>
              <a:t>magneto-térmicos.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gráfico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6.5.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verse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spc="-10" dirty="0">
                <a:latin typeface="Tahoma"/>
                <a:cs typeface="Tahoma"/>
              </a:rPr>
              <a:t>magneto-</a:t>
            </a:r>
            <a:r>
              <a:rPr sz="1100" dirty="0">
                <a:latin typeface="Tahoma"/>
                <a:cs typeface="Tahoma"/>
              </a:rPr>
              <a:t>térmico,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aprecia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claramente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térmica,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corresponde 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reacción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magnética,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solape </a:t>
            </a:r>
            <a:r>
              <a:rPr sz="1100" dirty="0">
                <a:latin typeface="Tahoma"/>
                <a:cs typeface="Tahoma"/>
              </a:rPr>
              <a:t>C, en donde 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 provocado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térmico</a:t>
            </a:r>
            <a:r>
              <a:rPr sz="1100" spc="-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indistintamente.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Normalmente,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gráficos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ilustra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magneto-</a:t>
            </a:r>
            <a:r>
              <a:rPr sz="1100" dirty="0">
                <a:latin typeface="Tahoma"/>
                <a:cs typeface="Tahoma"/>
              </a:rPr>
              <a:t>térmicos,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vertical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escala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tiempos, </a:t>
            </a:r>
            <a:r>
              <a:rPr sz="1100" dirty="0">
                <a:latin typeface="Tahoma"/>
                <a:cs typeface="Tahoma"/>
              </a:rPr>
              <a:t>graduada</a:t>
            </a:r>
            <a:r>
              <a:rPr sz="1100" spc="17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logarítmicamente,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eje</a:t>
            </a:r>
            <a:r>
              <a:rPr sz="1100" spc="17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horizontal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escala</a:t>
            </a:r>
            <a:r>
              <a:rPr sz="1100" spc="176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intensidades,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graduada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escala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logarítmica,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múltiplos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nominal.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893" marR="7251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Así,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corresponderá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30A,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10A,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75A,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25A,</a:t>
            </a:r>
            <a:r>
              <a:rPr sz="1100" spc="-21" dirty="0">
                <a:latin typeface="Tahoma"/>
                <a:cs typeface="Tahoma"/>
              </a:rPr>
              <a:t> etc.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6592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Como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anteriores,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tolerancia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delimita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zonas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"no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desconexión"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"segura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desconexión".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2,5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podría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suceder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60 </a:t>
            </a:r>
            <a:r>
              <a:rPr sz="1100" dirty="0">
                <a:latin typeface="Tahoma"/>
                <a:cs typeface="Tahoma"/>
              </a:rPr>
              <a:t>sg,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siendo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correcto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cualquier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intermedio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disparo.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479893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Mecánicamente,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podemos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decir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disponen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libre,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decir,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ya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cortocircuito,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aunque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sujete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manecilla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conexión.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893" marR="5274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magneto-</a:t>
            </a:r>
            <a:r>
              <a:rPr sz="1100" dirty="0">
                <a:latin typeface="Tahoma"/>
                <a:cs typeface="Tahoma"/>
              </a:rPr>
              <a:t>térmicos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bipolares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tripolares,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podemos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también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afectada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desconexión,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efectúa </a:t>
            </a:r>
            <a:r>
              <a:rPr sz="1100" dirty="0">
                <a:latin typeface="Tahoma"/>
                <a:cs typeface="Tahoma"/>
              </a:rPr>
              <a:t>simultáneamente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polos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transmisión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interna, </a:t>
            </a:r>
            <a:r>
              <a:rPr sz="1100" dirty="0">
                <a:latin typeface="Tahoma"/>
                <a:cs typeface="Tahoma"/>
              </a:rPr>
              <a:t>independiente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pieza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manecillas.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757547" y="779845"/>
            <a:ext cx="4599094" cy="2263877"/>
            <a:chOff x="1924621" y="1026985"/>
            <a:chExt cx="3209925" cy="29813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5975" y="1308256"/>
              <a:ext cx="2787109" cy="244161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29383" y="1031747"/>
              <a:ext cx="3200400" cy="2971800"/>
            </a:xfrm>
            <a:custGeom>
              <a:avLst/>
              <a:gdLst/>
              <a:ahLst/>
              <a:cxnLst/>
              <a:rect l="l" t="t" r="r" b="b"/>
              <a:pathLst>
                <a:path w="3200400" h="2971800">
                  <a:moveTo>
                    <a:pt x="0" y="2971800"/>
                  </a:moveTo>
                  <a:lnTo>
                    <a:pt x="3200399" y="2971800"/>
                  </a:lnTo>
                  <a:lnTo>
                    <a:pt x="3200399" y="0"/>
                  </a:lnTo>
                  <a:lnTo>
                    <a:pt x="0" y="0"/>
                  </a:lnTo>
                  <a:lnTo>
                    <a:pt x="0" y="2971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725559" y="3249758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6.4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119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126502" y="866639"/>
            <a:ext cx="7219350" cy="4694110"/>
            <a:chOff x="1484185" y="1141285"/>
            <a:chExt cx="5038725" cy="61817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5071" y="1260344"/>
              <a:ext cx="4400656" cy="591769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88947" y="1146047"/>
              <a:ext cx="5029200" cy="6172200"/>
            </a:xfrm>
            <a:custGeom>
              <a:avLst/>
              <a:gdLst/>
              <a:ahLst/>
              <a:cxnLst/>
              <a:rect l="l" t="t" r="r" b="b"/>
              <a:pathLst>
                <a:path w="5029200" h="6172200">
                  <a:moveTo>
                    <a:pt x="0" y="6172200"/>
                  </a:moveTo>
                  <a:lnTo>
                    <a:pt x="5029200" y="6172200"/>
                  </a:lnTo>
                  <a:lnTo>
                    <a:pt x="50292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240875" y="5729174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6.5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48152" y="6095212"/>
            <a:ext cx="6614325" cy="123736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5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comparamos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magneto-</a:t>
            </a:r>
            <a:r>
              <a:rPr sz="1100" dirty="0">
                <a:latin typeface="Tahoma"/>
                <a:cs typeface="Tahoma"/>
              </a:rPr>
              <a:t>térmicos,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veremos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cómo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últimos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seguridad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prestaciones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interrumpen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rapidez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ruptura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fusibles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normales.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Después,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restablecer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precisa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ningún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experta,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basta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presionar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botón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mover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resorte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halla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perfectamente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visible.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32833" y="5487309"/>
            <a:ext cx="6614325" cy="286022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67104" lvl="2" indent="-654579">
              <a:spcBef>
                <a:spcPts val="99"/>
              </a:spcBef>
              <a:buAutoNum type="arabicPeriod" startAt="2"/>
              <a:tabLst>
                <a:tab pos="667104" algn="l"/>
                <a:tab pos="667763" algn="l"/>
              </a:tabLst>
            </a:pPr>
            <a:r>
              <a:rPr sz="1100" b="1" dirty="0">
                <a:latin typeface="Tahoma"/>
                <a:cs typeface="Tahoma"/>
              </a:rPr>
              <a:t>ARRANQUE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ESTRELLA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TRIANGULO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10"/>
              </a:spcBef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667104"/>
            <a:r>
              <a:rPr sz="1100" spc="-10" dirty="0">
                <a:latin typeface="Tahoma"/>
                <a:cs typeface="Tahoma"/>
              </a:rPr>
              <a:t>Ventajas:</a:t>
            </a:r>
            <a:endParaRPr sz="1100">
              <a:latin typeface="Tahoma"/>
              <a:cs typeface="Tahoma"/>
            </a:endParaRPr>
          </a:p>
          <a:p>
            <a:pPr marL="854315" lvl="3" indent="-187870">
              <a:spcBef>
                <a:spcPts val="296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ventajas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directo.</a:t>
            </a:r>
            <a:endParaRPr sz="1100">
              <a:latin typeface="Tahoma"/>
              <a:cs typeface="Tahoma"/>
            </a:endParaRPr>
          </a:p>
          <a:p>
            <a:pPr marL="854315" lvl="3" indent="-187870">
              <a:spcBef>
                <a:spcPts val="285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posee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arranque.</a:t>
            </a:r>
            <a:endParaRPr sz="1100">
              <a:latin typeface="Tahoma"/>
              <a:cs typeface="Tahoma"/>
            </a:endParaRPr>
          </a:p>
          <a:p>
            <a:pPr lvl="3"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667104"/>
            <a:r>
              <a:rPr sz="1100" spc="-10" dirty="0">
                <a:latin typeface="Tahoma"/>
                <a:cs typeface="Tahoma"/>
              </a:rPr>
              <a:t>Desventajas:</a:t>
            </a:r>
            <a:endParaRPr sz="1100">
              <a:latin typeface="Tahoma"/>
              <a:cs typeface="Tahoma"/>
            </a:endParaRPr>
          </a:p>
          <a:p>
            <a:pPr marL="854315" marR="5274" lvl="3" indent="-187870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regulable,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motores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prácticamente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vacío.</a:t>
            </a:r>
            <a:endParaRPr sz="1100">
              <a:latin typeface="Tahoma"/>
              <a:cs typeface="Tahoma"/>
            </a:endParaRPr>
          </a:p>
          <a:p>
            <a:pPr marL="854315" marR="6592" lvl="3" indent="-187870">
              <a:lnSpc>
                <a:spcPct val="120500"/>
              </a:lnSpc>
              <a:spcBef>
                <a:spcPts val="16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conmutación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vacío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podría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provocar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tensiones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peligrosas.</a:t>
            </a:r>
            <a:endParaRPr sz="1100">
              <a:latin typeface="Tahoma"/>
              <a:cs typeface="Tahoma"/>
            </a:endParaRPr>
          </a:p>
          <a:p>
            <a:pPr marL="854315" marR="6592" lvl="3" indent="-187870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Al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pasar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directo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"salto"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 </a:t>
            </a:r>
            <a:r>
              <a:rPr sz="1100" dirty="0">
                <a:latin typeface="Tahoma"/>
                <a:cs typeface="Tahoma"/>
              </a:rPr>
              <a:t>(cuando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carga).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R="833221" algn="ctr">
              <a:spcBef>
                <a:spcPts val="825"/>
              </a:spcBef>
            </a:pPr>
            <a:r>
              <a:rPr sz="1100" i="1" spc="-26" dirty="0">
                <a:latin typeface="Tahoma"/>
                <a:cs typeface="Tahoma"/>
              </a:rPr>
              <a:t>120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8698" y="920549"/>
            <a:ext cx="7261201" cy="379909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7923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requiere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gasto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cartucho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nuevo,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colocación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base,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sometida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bastante </a:t>
            </a:r>
            <a:r>
              <a:rPr sz="1100" dirty="0">
                <a:latin typeface="Tahoma"/>
                <a:cs typeface="Tahoma"/>
              </a:rPr>
              <a:t>capacitada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efectuar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operaciones.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molestias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ocasionadas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fusión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fusible,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llevan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muchas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ocasiones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colocar </a:t>
            </a:r>
            <a:r>
              <a:rPr sz="1100" dirty="0">
                <a:latin typeface="Tahoma"/>
                <a:cs typeface="Tahoma"/>
              </a:rPr>
              <a:t>cartuchos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inadecuados,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inexpertas,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ignorando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ocasionar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asociados.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725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trata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magneto-</a:t>
            </a:r>
            <a:r>
              <a:rPr sz="1100" dirty="0">
                <a:latin typeface="Tahoma"/>
                <a:cs typeface="Tahoma"/>
              </a:rPr>
              <a:t>térmicos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tripolares,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sufre </a:t>
            </a:r>
            <a:r>
              <a:rPr sz="1100" dirty="0">
                <a:latin typeface="Tahoma"/>
                <a:cs typeface="Tahoma"/>
              </a:rPr>
              <a:t>perturbaciones,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disparar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arrastra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desconecta </a:t>
            </a:r>
            <a:r>
              <a:rPr sz="1100" dirty="0">
                <a:latin typeface="Tahoma"/>
                <a:cs typeface="Tahoma"/>
              </a:rPr>
              <a:t>completamente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sistema.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hubiera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protegido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fusibles,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fundiría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correspondiente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perjudicada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dejaría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marcha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fases,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consiguientes </a:t>
            </a:r>
            <a:r>
              <a:rPr sz="1100" dirty="0">
                <a:latin typeface="Tahoma"/>
                <a:cs typeface="Tahoma"/>
              </a:rPr>
              <a:t>peligros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averías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acarrea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marR="8570" lvl="1" indent="-466709">
              <a:buAutoNum type="arabicPeriod" startAt="3"/>
              <a:tabLst>
                <a:tab pos="479234" algn="l"/>
                <a:tab pos="479893" algn="l"/>
                <a:tab pos="1378374" algn="l"/>
                <a:tab pos="1939347" algn="l"/>
                <a:tab pos="2283446" algn="l"/>
                <a:tab pos="3195770" algn="l"/>
                <a:tab pos="3557667" algn="l"/>
                <a:tab pos="3901766" algn="l"/>
                <a:tab pos="5042830" algn="l"/>
              </a:tabLst>
            </a:pPr>
            <a:r>
              <a:rPr sz="1100" b="1" spc="-10" dirty="0">
                <a:latin typeface="Tahoma"/>
                <a:cs typeface="Tahoma"/>
              </a:rPr>
              <a:t>CRITERIO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1" dirty="0">
                <a:latin typeface="Tahoma"/>
                <a:cs typeface="Tahoma"/>
              </a:rPr>
              <a:t>PARA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LA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ELECCIÓN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DE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LA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PROTECCIÓN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EN </a:t>
            </a:r>
            <a:r>
              <a:rPr sz="1100" b="1" dirty="0">
                <a:latin typeface="Tahoma"/>
                <a:cs typeface="Tahoma"/>
              </a:rPr>
              <a:t>ARRANQUES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MOTORES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"/>
              </a:spcBef>
              <a:buFont typeface="Tahoma"/>
              <a:buAutoNum type="arabicPeriod" startAt="3"/>
            </a:pPr>
            <a:endParaRPr sz="1200">
              <a:latin typeface="Tahoma"/>
              <a:cs typeface="Tahoma"/>
            </a:endParaRPr>
          </a:p>
          <a:p>
            <a:pPr marL="1133813" lvl="2" indent="-655238">
              <a:buAutoNum type="arabicPeriod"/>
              <a:tabLst>
                <a:tab pos="1133813" algn="l"/>
                <a:tab pos="1134472" algn="l"/>
              </a:tabLst>
            </a:pPr>
            <a:r>
              <a:rPr sz="1100" b="1" dirty="0">
                <a:latin typeface="Tahoma"/>
                <a:cs typeface="Tahoma"/>
              </a:rPr>
              <a:t>ARRANQUE</a:t>
            </a:r>
            <a:r>
              <a:rPr sz="1100" b="1" spc="-6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DIRECTO</a:t>
            </a:r>
            <a:endParaRPr sz="1100">
              <a:latin typeface="Tahoma"/>
              <a:cs typeface="Tahoma"/>
            </a:endParaRPr>
          </a:p>
          <a:p>
            <a:pPr marL="666445" marR="7910" lvl="3" indent="-187211">
              <a:lnSpc>
                <a:spcPct val="120500"/>
              </a:lnSpc>
              <a:spcBef>
                <a:spcPts val="111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Sencillez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instalaciones,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economía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(tanto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compra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 </a:t>
            </a:r>
            <a:r>
              <a:rPr sz="1100" spc="-10" dirty="0">
                <a:latin typeface="Tahoma"/>
                <a:cs typeface="Tahoma"/>
              </a:rPr>
              <a:t>mantenimiento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posterior)</a:t>
            </a:r>
            <a:endParaRPr sz="1100">
              <a:latin typeface="Tahoma"/>
              <a:cs typeface="Tahoma"/>
            </a:endParaRPr>
          </a:p>
          <a:p>
            <a:pPr marL="666445" marR="8570" lvl="3" indent="-187211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tecnología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adecuada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(no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necesariamente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sofisticada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última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generación).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4984" y="4502292"/>
            <a:ext cx="7367285" cy="839588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121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51049" y="921128"/>
            <a:ext cx="5712702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00395" marR="5274" indent="-187870" algn="just">
              <a:lnSpc>
                <a:spcPct val="120700"/>
              </a:lnSpc>
              <a:spcBef>
                <a:spcPts val="104"/>
              </a:spcBef>
              <a:buFont typeface="Symbol"/>
              <a:buChar char=""/>
              <a:tabLst>
                <a:tab pos="201054" algn="l"/>
              </a:tabLst>
            </a:pPr>
            <a:r>
              <a:rPr sz="1100" dirty="0">
                <a:latin typeface="Tahoma"/>
                <a:cs typeface="Tahoma"/>
              </a:rPr>
              <a:t>Requiere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6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bornes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accesibles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preparados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triángulo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raíz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(380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/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660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V).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9591" y="1571548"/>
            <a:ext cx="6345385" cy="83206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948151" y="2682703"/>
            <a:ext cx="6612506" cy="134557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67104" lvl="2" indent="-654579">
              <a:spcBef>
                <a:spcPts val="99"/>
              </a:spcBef>
              <a:buAutoNum type="arabicPeriod" startAt="3"/>
              <a:tabLst>
                <a:tab pos="667104" algn="l"/>
                <a:tab pos="667763" algn="l"/>
              </a:tabLst>
            </a:pPr>
            <a:r>
              <a:rPr sz="1100" b="1" spc="-10" dirty="0">
                <a:latin typeface="Tahoma"/>
                <a:cs typeface="Tahoma"/>
              </a:rPr>
              <a:t>REACTOR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10"/>
              </a:spcBef>
              <a:buFont typeface="Tahoma"/>
              <a:buAutoNum type="arabicPeriod" startAt="3"/>
            </a:pPr>
            <a:endParaRPr sz="1100">
              <a:latin typeface="Tahoma"/>
              <a:cs typeface="Tahoma"/>
            </a:endParaRPr>
          </a:p>
          <a:p>
            <a:pPr marL="667104"/>
            <a:r>
              <a:rPr sz="1100" spc="-10" dirty="0">
                <a:latin typeface="Tahoma"/>
                <a:cs typeface="Tahoma"/>
              </a:rPr>
              <a:t>Ventajas:</a:t>
            </a:r>
            <a:endParaRPr sz="1100">
              <a:latin typeface="Tahoma"/>
              <a:cs typeface="Tahoma"/>
            </a:endParaRPr>
          </a:p>
          <a:p>
            <a:pPr marL="854315" lvl="3" indent="-187870" algn="just">
              <a:spcBef>
                <a:spcPts val="291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suaves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directo.</a:t>
            </a:r>
            <a:endParaRPr sz="1100">
              <a:latin typeface="Tahoma"/>
              <a:cs typeface="Tahoma"/>
            </a:endParaRPr>
          </a:p>
          <a:p>
            <a:pPr marL="854315" marR="5274" lvl="3" indent="-187870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Permite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regulación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bornes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aproximarse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velocidad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aumenta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bornes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cupla.</a:t>
            </a:r>
            <a:endParaRPr sz="1100">
              <a:latin typeface="Tahoma"/>
              <a:cs typeface="Tahoma"/>
            </a:endParaRPr>
          </a:p>
          <a:p>
            <a:pPr marL="854315" lvl="3" indent="-187870" algn="just">
              <a:spcBef>
                <a:spcPts val="291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económico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arrancadores.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3957" y="4024926"/>
            <a:ext cx="6401066" cy="832065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637198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122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63787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5"/>
                </a:lnTo>
                <a:lnTo>
                  <a:pt x="5438394" y="6095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47402"/>
            <a:ext cx="1036275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spc="-10" dirty="0">
                <a:latin typeface="Tahoma"/>
                <a:cs typeface="Tahoma"/>
              </a:rPr>
              <a:t>RESUMEN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22784" y="1110963"/>
          <a:ext cx="8417562" cy="61821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2927"/>
                <a:gridCol w="1402927"/>
                <a:gridCol w="1402927"/>
                <a:gridCol w="1402927"/>
                <a:gridCol w="1402928"/>
                <a:gridCol w="1402928"/>
              </a:tblGrid>
              <a:tr h="263757">
                <a:tc gridSpan="6">
                  <a:txBody>
                    <a:bodyPr/>
                    <a:lstStyle/>
                    <a:p>
                      <a:pPr marL="44958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RESUMEN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CARACTERÍSTICAS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DISTINTOS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MÉTODOS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ARRANQUE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83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967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Motores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jaula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60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Motores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anillos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4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6225" marR="199390" indent="-70485">
                        <a:lnSpc>
                          <a:spcPct val="114999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Arranque directo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6375" marR="199390" algn="ctr">
                        <a:lnSpc>
                          <a:spcPct val="114999"/>
                        </a:lnSpc>
                        <a:spcBef>
                          <a:spcPts val="550"/>
                        </a:spcBef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Arranque estrella triángulo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0" marR="80010" indent="-34290" algn="just">
                        <a:lnSpc>
                          <a:spcPct val="114999"/>
                        </a:lnSpc>
                        <a:spcBef>
                          <a:spcPts val="55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Arranque</a:t>
                      </a:r>
                      <a:r>
                        <a:rPr sz="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por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resistencias estatóricas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marR="69215" algn="ctr">
                        <a:lnSpc>
                          <a:spcPct val="114999"/>
                        </a:lnSpc>
                        <a:spcBef>
                          <a:spcPts val="55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Arranque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auto- transform.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8285" marR="199390" indent="-41910">
                        <a:lnSpc>
                          <a:spcPct val="114999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Arranque rotórico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7094"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Corriente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216535" marR="210185">
                        <a:lnSpc>
                          <a:spcPct val="114999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inicial</a:t>
                      </a:r>
                      <a:r>
                        <a:rPr sz="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arranque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In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1,3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4,5In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4,5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In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1,7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In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2,5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In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55512">
                <a:tc>
                  <a:txBody>
                    <a:bodyPr/>
                    <a:lstStyle/>
                    <a:p>
                      <a:pPr marL="43815">
                        <a:lnSpc>
                          <a:spcPts val="1155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Ventajas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Arrancador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simple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tabLst>
                          <a:tab pos="792480" algn="l"/>
                        </a:tabLst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Par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327025">
                        <a:lnSpc>
                          <a:spcPct val="114999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arranque importante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Arrancador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164465">
                        <a:lnSpc>
                          <a:spcPct val="114999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relativamente barato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Posibilidad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142240" algn="just">
                        <a:lnSpc>
                          <a:spcPct val="114999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regulación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valores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arranque.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207010" algn="just">
                        <a:lnSpc>
                          <a:spcPct val="114999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hay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corte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alimenta-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ción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durante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arranque.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45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Buena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142240">
                        <a:lnSpc>
                          <a:spcPct val="114999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relación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par-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intensidad. Posibilidad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regulación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valores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arranque.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4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Muy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Buena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142240">
                        <a:lnSpc>
                          <a:spcPct val="114999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relación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par-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intensidad. Posibilidad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regulación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valores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arranque.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32602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hay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corte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hay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corte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326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alimenta-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alimenta-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326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ción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durante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ción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durante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1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arranque.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arranque.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3175">
                <a:tc>
                  <a:txBody>
                    <a:bodyPr/>
                    <a:lstStyle/>
                    <a:p>
                      <a:pPr marL="43815">
                        <a:lnSpc>
                          <a:spcPts val="1155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Desventajas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Punta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292100">
                        <a:lnSpc>
                          <a:spcPct val="114999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intensidad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muy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importante.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 marL="43815">
                        <a:lnSpc>
                          <a:spcPts val="114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Pequeño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en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arranque.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 marR="150495">
                        <a:lnSpc>
                          <a:spcPct val="114999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hay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posibilidad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regulación.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 marR="207010">
                        <a:lnSpc>
                          <a:spcPct val="114999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Corte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alimentación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cambio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36830">
                        <a:lnSpc>
                          <a:spcPct val="114999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acoplamiento</a:t>
                      </a:r>
                      <a:r>
                        <a:rPr sz="8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fenómenos transitorios.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45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Pequeña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199390">
                        <a:lnSpc>
                          <a:spcPct val="114999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reducción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punta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arranque.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4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Necesita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un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135255">
                        <a:lnSpc>
                          <a:spcPct val="114999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auto- transformador costoso.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4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Motor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 marR="290195">
                        <a:lnSpc>
                          <a:spcPct val="114999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anillos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más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costoso.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7319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269875">
                        <a:lnSpc>
                          <a:spcPct val="114999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Asegurarse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red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admite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esta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punta.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3815" marR="171450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Necesita Resistencias.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Necesita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resistencias.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664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 marR="298450">
                        <a:lnSpc>
                          <a:spcPct val="114999"/>
                        </a:lnSpc>
                        <a:spcBef>
                          <a:spcPts val="54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permite arranque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lento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progresivo.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25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6118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49860">
                        <a:lnSpc>
                          <a:spcPct val="114999"/>
                        </a:lnSpc>
                        <a:spcBef>
                          <a:spcPts val="54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Motor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bobinado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triángulo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para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Un.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25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4405">
                <a:tc>
                  <a:txBody>
                    <a:bodyPr/>
                    <a:lstStyle/>
                    <a:p>
                      <a:pPr marL="43815">
                        <a:lnSpc>
                          <a:spcPts val="1155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Duración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tiempos: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3260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media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 del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2,5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3260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Arranque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tiempos: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60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7596" y="2231375"/>
            <a:ext cx="7776154" cy="626217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INTRODUCCIÓN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386947" marR="7251" algn="just">
              <a:lnSpc>
                <a:spcPct val="114999"/>
              </a:lnSpc>
            </a:pPr>
            <a:r>
              <a:rPr sz="1100" dirty="0">
                <a:latin typeface="Arial"/>
                <a:cs typeface="Arial"/>
              </a:rPr>
              <a:t>En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toda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instalación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eléctrica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industrial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siempre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encontraremos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tableros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eléctricos </a:t>
            </a:r>
            <a:r>
              <a:rPr sz="1100" dirty="0">
                <a:latin typeface="Arial"/>
                <a:cs typeface="Arial"/>
              </a:rPr>
              <a:t>para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medición,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control,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mando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servicios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auxiliares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procesos.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 sz="1300">
              <a:latin typeface="Arial"/>
              <a:cs typeface="Arial"/>
            </a:endParaRPr>
          </a:p>
          <a:p>
            <a:pPr marL="386947" marR="7251" algn="just">
              <a:lnSpc>
                <a:spcPct val="114999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El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personal</a:t>
            </a:r>
            <a:r>
              <a:rPr sz="1100" spc="11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técnico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11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labora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11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estas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empresas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debe</a:t>
            </a:r>
            <a:r>
              <a:rPr sz="1100" spc="11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estar</a:t>
            </a:r>
            <a:r>
              <a:rPr sz="1100" spc="1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capacitado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-21" dirty="0">
                <a:latin typeface="Arial"/>
                <a:cs typeface="Arial"/>
              </a:rPr>
              <a:t>para </a:t>
            </a:r>
            <a:r>
              <a:rPr sz="1100" dirty="0">
                <a:latin typeface="Arial"/>
                <a:cs typeface="Arial"/>
              </a:rPr>
              <a:t>identificar,</a:t>
            </a:r>
            <a:r>
              <a:rPr sz="1100" spc="35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analizar,</a:t>
            </a:r>
            <a:r>
              <a:rPr sz="1100" spc="36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seleccionar</a:t>
            </a:r>
            <a:r>
              <a:rPr sz="1100" spc="36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37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operar</a:t>
            </a:r>
            <a:r>
              <a:rPr sz="1100" spc="37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37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tableros</a:t>
            </a:r>
            <a:r>
              <a:rPr sz="1100" spc="37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eléctricos</a:t>
            </a:r>
            <a:r>
              <a:rPr sz="1100" spc="37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369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manera </a:t>
            </a:r>
            <a:r>
              <a:rPr sz="1100" dirty="0">
                <a:latin typeface="Arial"/>
                <a:cs typeface="Arial"/>
              </a:rPr>
              <a:t>adecuada,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respetando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las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normas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seguridad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vigentes.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 sz="1300">
              <a:latin typeface="Arial"/>
              <a:cs typeface="Arial"/>
            </a:endParaRPr>
          </a:p>
          <a:p>
            <a:pPr marL="386947" marR="5933" algn="just">
              <a:lnSpc>
                <a:spcPct val="114999"/>
              </a:lnSpc>
            </a:pPr>
            <a:r>
              <a:rPr sz="1100" dirty="0">
                <a:latin typeface="Arial"/>
                <a:cs typeface="Arial"/>
              </a:rPr>
              <a:t>Actualmente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existe</a:t>
            </a:r>
            <a:r>
              <a:rPr sz="1100" spc="4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4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gran</a:t>
            </a:r>
            <a:r>
              <a:rPr sz="1100" spc="4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variedad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4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tableros</a:t>
            </a:r>
            <a:r>
              <a:rPr sz="1100" spc="4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eléctricos,</a:t>
            </a:r>
            <a:r>
              <a:rPr sz="1100" spc="5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tanto</a:t>
            </a:r>
            <a:r>
              <a:rPr sz="1100" spc="4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alta</a:t>
            </a:r>
            <a:r>
              <a:rPr sz="1100" spc="47" dirty="0">
                <a:latin typeface="Arial"/>
                <a:cs typeface="Arial"/>
              </a:rPr>
              <a:t> </a:t>
            </a:r>
            <a:r>
              <a:rPr sz="1100" spc="-21" dirty="0">
                <a:latin typeface="Arial"/>
                <a:cs typeface="Arial"/>
              </a:rPr>
              <a:t>como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baja tensión, cumpliendo diferentes funciones y el conocimiento que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10" dirty="0">
                <a:latin typeface="Arial"/>
                <a:cs typeface="Arial"/>
              </a:rPr>
              <a:t>tenga </a:t>
            </a:r>
            <a:r>
              <a:rPr sz="1100" dirty="0">
                <a:latin typeface="Arial"/>
                <a:cs typeface="Arial"/>
              </a:rPr>
              <a:t>acerca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ellos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incrementará</a:t>
            </a:r>
            <a:r>
              <a:rPr sz="1100" spc="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seguridad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trabajador</a:t>
            </a:r>
            <a:r>
              <a:rPr sz="1100" spc="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productividad</a:t>
            </a:r>
            <a:r>
              <a:rPr sz="1100" spc="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31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la </a:t>
            </a:r>
            <a:r>
              <a:rPr sz="1100" spc="-10" dirty="0">
                <a:latin typeface="Arial"/>
                <a:cs typeface="Arial"/>
              </a:rPr>
              <a:t>empresa.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26"/>
              </a:spcBef>
            </a:pPr>
            <a:endParaRPr sz="1300">
              <a:latin typeface="Arial"/>
              <a:cs typeface="Arial"/>
            </a:endParaRPr>
          </a:p>
          <a:p>
            <a:pPr marL="386947" marR="5933" algn="just">
              <a:lnSpc>
                <a:spcPct val="114999"/>
              </a:lnSpc>
            </a:pPr>
            <a:r>
              <a:rPr sz="1100" dirty="0">
                <a:latin typeface="Arial"/>
                <a:cs typeface="Arial"/>
              </a:rPr>
              <a:t>En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presente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unidad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describiremos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diferentes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tipos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tableros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utilizados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en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33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industria,</a:t>
            </a:r>
            <a:r>
              <a:rPr sz="1100" spc="33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así</a:t>
            </a:r>
            <a:r>
              <a:rPr sz="1100" spc="33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como</a:t>
            </a:r>
            <a:r>
              <a:rPr sz="1100" spc="33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33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función</a:t>
            </a:r>
            <a:r>
              <a:rPr sz="1100" spc="32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33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desempeña</a:t>
            </a:r>
            <a:r>
              <a:rPr sz="1100" spc="34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cada</a:t>
            </a:r>
            <a:r>
              <a:rPr sz="1100" spc="33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uno</a:t>
            </a:r>
            <a:r>
              <a:rPr sz="1100" spc="33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34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ellos</a:t>
            </a:r>
            <a:r>
              <a:rPr sz="1100" spc="33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343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las </a:t>
            </a:r>
            <a:r>
              <a:rPr sz="1100" spc="-10" dirty="0">
                <a:latin typeface="Arial"/>
                <a:cs typeface="Arial"/>
              </a:rPr>
              <a:t>consideraciones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tener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cuenta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para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selección.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26"/>
              </a:spcBef>
            </a:pPr>
            <a:endParaRPr sz="1700">
              <a:latin typeface="Arial"/>
              <a:cs typeface="Arial"/>
            </a:endParaRPr>
          </a:p>
          <a:p>
            <a:pPr marL="386947" indent="-374422">
              <a:spcBef>
                <a:spcPts val="5"/>
              </a:spcBef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OBJETIVOS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48780" algn="ctr"/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concluir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unidad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participante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desarrollará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competencias: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667104" indent="-280816">
              <a:buAutoNum type="arabicPeriod"/>
              <a:tabLst>
                <a:tab pos="667104" algn="l"/>
                <a:tab pos="667763" algn="l"/>
              </a:tabLst>
            </a:pPr>
            <a:r>
              <a:rPr sz="1100" dirty="0">
                <a:latin typeface="Tahoma"/>
                <a:cs typeface="Tahoma"/>
              </a:rPr>
              <a:t>Analizar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eléctricos.</a:t>
            </a:r>
            <a:endParaRPr sz="1100">
              <a:latin typeface="Tahoma"/>
              <a:cs typeface="Tahoma"/>
            </a:endParaRPr>
          </a:p>
          <a:p>
            <a:pPr marL="667104" indent="-280816">
              <a:spcBef>
                <a:spcPts val="280"/>
              </a:spcBef>
              <a:buAutoNum type="arabicPeriod"/>
              <a:tabLst>
                <a:tab pos="667104" algn="l"/>
                <a:tab pos="667763" algn="l"/>
              </a:tabLst>
            </a:pPr>
            <a:r>
              <a:rPr sz="1100" spc="-10" dirty="0">
                <a:latin typeface="Tahoma"/>
                <a:cs typeface="Tahoma"/>
              </a:rPr>
              <a:t>Seleccionar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aplicación.</a:t>
            </a:r>
            <a:endParaRPr sz="1100">
              <a:latin typeface="Tahoma"/>
              <a:cs typeface="Tahoma"/>
            </a:endParaRPr>
          </a:p>
          <a:p>
            <a:pPr marL="667104" marR="6592" indent="-280157">
              <a:lnSpc>
                <a:spcPct val="120500"/>
              </a:lnSpc>
              <a:spcBef>
                <a:spcPts val="5"/>
              </a:spcBef>
              <a:buAutoNum type="arabicPeriod"/>
              <a:tabLst>
                <a:tab pos="667104" algn="l"/>
                <a:tab pos="667763" algn="l"/>
              </a:tabLst>
            </a:pPr>
            <a:r>
              <a:rPr sz="1100" dirty="0">
                <a:latin typeface="Tahoma"/>
                <a:cs typeface="Tahoma"/>
              </a:rPr>
              <a:t>Identificar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cumplir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su </a:t>
            </a:r>
            <a:r>
              <a:rPr sz="1100" spc="-21" dirty="0">
                <a:latin typeface="Tahoma"/>
                <a:cs typeface="Tahoma"/>
              </a:rPr>
              <a:t>uso.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 marL="386947" indent="-374422">
              <a:spcBef>
                <a:spcPts val="5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CONTENIDO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  <a:buFont typeface="Tahoma"/>
              <a:buAutoNum type="arabicPeriod"/>
            </a:pPr>
            <a:endParaRPr sz="1200">
              <a:latin typeface="Tahoma"/>
              <a:cs typeface="Tahoma"/>
            </a:endParaRPr>
          </a:p>
          <a:p>
            <a:pPr marL="853656" lvl="1" indent="-467368">
              <a:spcBef>
                <a:spcPts val="5"/>
              </a:spcBef>
              <a:buAutoNum type="arabicPeriod"/>
              <a:tabLst>
                <a:tab pos="853656" algn="l"/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DEFINICIÓN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Los tableros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 son una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combinación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uno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maniobra,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asociados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control,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medida,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regulación,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completamente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ensamblados;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decir,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sus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i="1" spc="-26" dirty="0">
                <a:latin typeface="Tahoma"/>
                <a:cs typeface="Tahoma"/>
              </a:rPr>
              <a:t>123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85476" y="1044031"/>
            <a:ext cx="6778092" cy="87442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47" dirty="0">
                <a:latin typeface="Tahoma"/>
                <a:cs typeface="Tahoma"/>
              </a:rPr>
              <a:t> </a:t>
            </a:r>
            <a:r>
              <a:rPr sz="1500" b="1" spc="-26" dirty="0">
                <a:latin typeface="Tahoma"/>
                <a:cs typeface="Tahoma"/>
              </a:rPr>
              <a:t>VII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2400">
              <a:latin typeface="Tahoma"/>
              <a:cs typeface="Tahoma"/>
            </a:endParaRPr>
          </a:p>
          <a:p>
            <a:pPr marL="13184"/>
            <a:r>
              <a:rPr sz="1700" b="1" dirty="0">
                <a:latin typeface="Tahoma"/>
                <a:cs typeface="Tahoma"/>
              </a:rPr>
              <a:t>SELECCIÓN</a:t>
            </a:r>
            <a:r>
              <a:rPr sz="1700" b="1" spc="-3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TABLEROS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ELÉCTRICOS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124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4" y="920549"/>
            <a:ext cx="6609777" cy="2181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interconexiones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terminadas,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partes estructurales.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97707" y="3059969"/>
            <a:ext cx="7111082" cy="408878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127883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eléctrico.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400">
              <a:latin typeface="Tahoma"/>
              <a:cs typeface="Tahoma"/>
            </a:endParaRPr>
          </a:p>
          <a:p>
            <a:pPr marL="545153" lvl="1" indent="-466050">
              <a:buAutoNum type="arabicPeriod" startAt="2"/>
              <a:tabLst>
                <a:tab pos="545153" algn="l"/>
                <a:tab pos="545812" algn="l"/>
              </a:tabLst>
            </a:pPr>
            <a:r>
              <a:rPr sz="1100" b="1" spc="-10" dirty="0">
                <a:latin typeface="Tahoma"/>
                <a:cs typeface="Tahoma"/>
              </a:rPr>
              <a:t>CARACTERÍSTICAS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6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545153"/>
            <a:r>
              <a:rPr sz="1100" dirty="0">
                <a:latin typeface="Tahoma"/>
                <a:cs typeface="Tahoma"/>
              </a:rPr>
              <a:t>Según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439-</a:t>
            </a:r>
            <a:r>
              <a:rPr sz="1100" dirty="0">
                <a:latin typeface="Tahoma"/>
                <a:cs typeface="Tahoma"/>
              </a:rPr>
              <a:t>1,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distinguen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25969" lvl="2" indent="-280157">
              <a:buAutoNum type="arabicPeriod"/>
              <a:tabLst>
                <a:tab pos="825969" algn="l"/>
                <a:tab pos="826629" algn="l"/>
              </a:tabLst>
            </a:pP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asignadas:</a:t>
            </a:r>
            <a:endParaRPr sz="1100">
              <a:latin typeface="Tahoma"/>
              <a:cs typeface="Tahoma"/>
            </a:endParaRPr>
          </a:p>
          <a:p>
            <a:pPr marL="732364" lvl="3" indent="-187870">
              <a:spcBef>
                <a:spcPts val="291"/>
              </a:spcBef>
              <a:buFont typeface="Symbol"/>
              <a:buChar char=""/>
              <a:tabLst>
                <a:tab pos="733023" algn="l"/>
              </a:tabLst>
            </a:pP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</a:t>
            </a:r>
            <a:r>
              <a:rPr sz="1100" spc="-38" baseline="-11904" dirty="0">
                <a:latin typeface="Tahoma"/>
                <a:cs typeface="Tahoma"/>
              </a:rPr>
              <a:t>e</a:t>
            </a:r>
            <a:endParaRPr sz="1100" baseline="-11904">
              <a:latin typeface="Tahoma"/>
              <a:cs typeface="Tahoma"/>
            </a:endParaRPr>
          </a:p>
          <a:p>
            <a:pPr marL="732364" lvl="3" indent="-187870">
              <a:spcBef>
                <a:spcPts val="285"/>
              </a:spcBef>
              <a:buFont typeface="Symbol"/>
              <a:buChar char=""/>
              <a:tabLst>
                <a:tab pos="733023" algn="l"/>
              </a:tabLst>
            </a:pP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</a:t>
            </a:r>
            <a:r>
              <a:rPr sz="1100" spc="-38" baseline="-11904" dirty="0">
                <a:latin typeface="Tahoma"/>
                <a:cs typeface="Tahoma"/>
              </a:rPr>
              <a:t>i</a:t>
            </a:r>
            <a:endParaRPr sz="1100" baseline="-11904">
              <a:latin typeface="Tahoma"/>
              <a:cs typeface="Tahoma"/>
            </a:endParaRPr>
          </a:p>
          <a:p>
            <a:pPr marL="732364" lvl="3" indent="-187211">
              <a:spcBef>
                <a:spcPts val="296"/>
              </a:spcBef>
              <a:buFont typeface="Symbol"/>
              <a:buChar char=""/>
              <a:tabLst>
                <a:tab pos="733023" algn="l"/>
              </a:tabLst>
            </a:pP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impulso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U</a:t>
            </a:r>
            <a:r>
              <a:rPr sz="1100" spc="-31" baseline="-11904" dirty="0">
                <a:latin typeface="Tahoma"/>
                <a:cs typeface="Tahoma"/>
              </a:rPr>
              <a:t>imp</a:t>
            </a:r>
            <a:endParaRPr sz="1100" baseline="-11904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25969" indent="-280816">
              <a:buAutoNum type="arabicPeriod" startAt="2"/>
              <a:tabLst>
                <a:tab pos="825969" algn="l"/>
                <a:tab pos="826629" algn="l"/>
              </a:tabLst>
            </a:pPr>
            <a:r>
              <a:rPr sz="1100" dirty="0">
                <a:latin typeface="Tahoma"/>
                <a:cs typeface="Tahoma"/>
              </a:rPr>
              <a:t>Intensidades</a:t>
            </a:r>
            <a:r>
              <a:rPr sz="1100" spc="-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asignadas:</a:t>
            </a:r>
            <a:endParaRPr sz="1100">
              <a:latin typeface="Tahoma"/>
              <a:cs typeface="Tahoma"/>
            </a:endParaRPr>
          </a:p>
          <a:p>
            <a:pPr marL="732364" lvl="1" indent="-187870">
              <a:spcBef>
                <a:spcPts val="291"/>
              </a:spcBef>
              <a:buFont typeface="Symbol"/>
              <a:buChar char=""/>
              <a:tabLst>
                <a:tab pos="733023" algn="l"/>
              </a:tabLst>
            </a:pP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duracion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I</a:t>
            </a:r>
            <a:r>
              <a:rPr sz="1100" spc="-38" baseline="-11904" dirty="0">
                <a:latin typeface="Tahoma"/>
                <a:cs typeface="Tahoma"/>
              </a:rPr>
              <a:t>cw</a:t>
            </a:r>
            <a:endParaRPr sz="1100" baseline="-11904">
              <a:latin typeface="Tahoma"/>
              <a:cs typeface="Tahoma"/>
            </a:endParaRPr>
          </a:p>
          <a:p>
            <a:pPr marL="732364" lvl="1" indent="-187211">
              <a:spcBef>
                <a:spcPts val="285"/>
              </a:spcBef>
              <a:buFont typeface="Symbol"/>
              <a:buChar char=""/>
              <a:tabLst>
                <a:tab pos="733023" algn="l"/>
              </a:tabLst>
            </a:pPr>
            <a:r>
              <a:rPr sz="1100" spc="-10" dirty="0">
                <a:latin typeface="Tahoma"/>
                <a:cs typeface="Tahoma"/>
              </a:rPr>
              <a:t>Intensidad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cresta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I</a:t>
            </a:r>
            <a:r>
              <a:rPr sz="1100" spc="-38" baseline="-11904" dirty="0">
                <a:latin typeface="Tahoma"/>
                <a:cs typeface="Tahoma"/>
              </a:rPr>
              <a:t>pk</a:t>
            </a:r>
            <a:endParaRPr sz="1100" baseline="-11904">
              <a:latin typeface="Tahoma"/>
              <a:cs typeface="Tahoma"/>
            </a:endParaRPr>
          </a:p>
          <a:p>
            <a:pPr marL="732364" lvl="1" indent="-187211">
              <a:spcBef>
                <a:spcPts val="291"/>
              </a:spcBef>
              <a:buFont typeface="Symbol"/>
              <a:buChar char=""/>
              <a:tabLst>
                <a:tab pos="733023" algn="l"/>
              </a:tabLst>
            </a:pP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cortocircuito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I</a:t>
            </a:r>
            <a:r>
              <a:rPr sz="1100" spc="-38" baseline="-11904" dirty="0">
                <a:latin typeface="Tahoma"/>
                <a:cs typeface="Tahoma"/>
              </a:rPr>
              <a:t>cc</a:t>
            </a:r>
            <a:endParaRPr sz="1100" baseline="-11904">
              <a:latin typeface="Tahoma"/>
              <a:cs typeface="Tahoma"/>
            </a:endParaRPr>
          </a:p>
          <a:p>
            <a:pPr marL="732364" lvl="1" indent="-187211">
              <a:spcBef>
                <a:spcPts val="291"/>
              </a:spcBef>
              <a:buFont typeface="Symbol"/>
              <a:buChar char=""/>
              <a:tabLst>
                <a:tab pos="733023" algn="l"/>
              </a:tabLst>
            </a:pP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limitada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I</a:t>
            </a:r>
            <a:r>
              <a:rPr sz="1100" spc="-38" baseline="-11904" dirty="0">
                <a:latin typeface="Tahoma"/>
                <a:cs typeface="Tahoma"/>
              </a:rPr>
              <a:t>cf</a:t>
            </a:r>
            <a:endParaRPr sz="1100" baseline="-11904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25969" indent="-280816">
              <a:buAutoNum type="arabicPeriod" startAt="3"/>
              <a:tabLst>
                <a:tab pos="825969" algn="l"/>
                <a:tab pos="826629" algn="l"/>
              </a:tabLst>
            </a:pPr>
            <a:r>
              <a:rPr sz="1100" dirty="0">
                <a:latin typeface="Tahoma"/>
                <a:cs typeface="Tahoma"/>
              </a:rPr>
              <a:t>Factor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simultaneidad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  <a:buFont typeface="Tahoma"/>
              <a:buAutoNum type="arabicPeriod" startAt="3"/>
            </a:pPr>
            <a:endParaRPr sz="1600">
              <a:latin typeface="Tahoma"/>
              <a:cs typeface="Tahoma"/>
            </a:endParaRPr>
          </a:p>
          <a:p>
            <a:pPr marL="825969" indent="-280816">
              <a:buAutoNum type="arabicPeriod" startAt="3"/>
              <a:tabLst>
                <a:tab pos="825969" algn="l"/>
                <a:tab pos="826629" algn="l"/>
              </a:tabLst>
            </a:pPr>
            <a:r>
              <a:rPr sz="1100" spc="-10" dirty="0">
                <a:latin typeface="Tahoma"/>
                <a:cs typeface="Tahoma"/>
              </a:rPr>
              <a:t>Frecuencia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asignada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0731" y="1477810"/>
            <a:ext cx="2687945" cy="1432101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125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2627155"/>
            <a:ext cx="7255742" cy="492452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60711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7.2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eléctrico.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3"/>
              <a:tabLst>
                <a:tab pos="479234" algn="l"/>
                <a:tab pos="479893" algn="l"/>
              </a:tabLst>
            </a:pPr>
            <a:r>
              <a:rPr sz="1100" b="1" spc="-10" dirty="0">
                <a:latin typeface="Tahoma"/>
                <a:cs typeface="Tahoma"/>
              </a:rPr>
              <a:t>INFORMACIÓN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 </a:t>
            </a:r>
            <a:r>
              <a:rPr sz="1100" b="1" spc="-10" dirty="0">
                <a:latin typeface="Tahoma"/>
                <a:cs typeface="Tahoma"/>
              </a:rPr>
              <a:t>SUMINISTRAR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6"/>
              </a:spcBef>
              <a:buFont typeface="Tahoma"/>
              <a:buAutoNum type="arabicPeriod" startAt="3"/>
            </a:pPr>
            <a:endParaRPr sz="1400">
              <a:latin typeface="Tahoma"/>
              <a:cs typeface="Tahoma"/>
            </a:endParaRPr>
          </a:p>
          <a:p>
            <a:pPr marL="760050" lvl="2" indent="-280157">
              <a:buAutoNum type="arabicPeriod"/>
              <a:tabLst>
                <a:tab pos="760050" algn="l"/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Placa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nombre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fábrica.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identificación.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IEC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439-</a:t>
            </a:r>
            <a:r>
              <a:rPr sz="1100" spc="-26" dirty="0">
                <a:latin typeface="Tahoma"/>
                <a:cs typeface="Tahoma"/>
              </a:rPr>
              <a:t>1.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9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naturaleza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AC).</a:t>
            </a:r>
            <a:endParaRPr sz="1100">
              <a:latin typeface="Tahoma"/>
              <a:cs typeface="Tahoma"/>
            </a:endParaRPr>
          </a:p>
          <a:p>
            <a:pPr marL="666445" marR="5274" lvl="3" indent="-187211">
              <a:lnSpc>
                <a:spcPct val="1205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empleo,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soportada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spc="-10" dirty="0">
                <a:latin typeface="Tahoma"/>
                <a:cs typeface="Tahoma"/>
              </a:rPr>
              <a:t>impulso.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auxiliares.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funcionamiento.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9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resistencia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 </a:t>
            </a:r>
            <a:r>
              <a:rPr sz="1100" spc="-10" dirty="0">
                <a:latin typeface="Tahoma"/>
                <a:cs typeface="Tahoma"/>
              </a:rPr>
              <a:t>cortocircuitos.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protección.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personas.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empleo.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régimen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neutro.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9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(altura,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profundidad).</a:t>
            </a:r>
            <a:endParaRPr sz="1100">
              <a:latin typeface="Tahoma"/>
              <a:cs typeface="Tahoma"/>
            </a:endParaRPr>
          </a:p>
          <a:p>
            <a:pPr marL="666445" lvl="3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peso.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760050" indent="-280157">
              <a:buAutoNum type="arabicPeriod" startAt="2"/>
              <a:tabLst>
                <a:tab pos="760050" algn="l"/>
                <a:tab pos="760709" algn="l"/>
              </a:tabLst>
            </a:pPr>
            <a:r>
              <a:rPr sz="1100" spc="-10" dirty="0">
                <a:latin typeface="Tahoma"/>
                <a:cs typeface="Tahoma"/>
              </a:rPr>
              <a:t>Identificación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2"/>
            </a:pPr>
            <a:endParaRPr sz="1700">
              <a:latin typeface="Tahoma"/>
              <a:cs typeface="Tahoma"/>
            </a:endParaRPr>
          </a:p>
          <a:p>
            <a:pPr marL="760050" indent="-280157">
              <a:buAutoNum type="arabicPeriod" startAt="2"/>
              <a:tabLst>
                <a:tab pos="760050" algn="l"/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Instrucciones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mantenimiento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4751" y="1043841"/>
            <a:ext cx="3411790" cy="1439623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8689" y="3470794"/>
            <a:ext cx="7259381" cy="504308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783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7.3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eléctrico.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4"/>
              <a:tabLst>
                <a:tab pos="479234" algn="l"/>
                <a:tab pos="479893" algn="l"/>
              </a:tabLst>
            </a:pPr>
            <a:r>
              <a:rPr sz="1100" b="1" spc="-10" dirty="0">
                <a:latin typeface="Tahoma"/>
                <a:cs typeface="Tahoma"/>
              </a:rPr>
              <a:t>CONDICIONES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EMPLEO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TABLEROS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1"/>
              </a:spcBef>
              <a:buFont typeface="Tahoma"/>
              <a:buAutoNum type="arabicPeriod" startAt="4"/>
            </a:pPr>
            <a:endParaRPr sz="1400">
              <a:latin typeface="Tahoma"/>
              <a:cs typeface="Tahoma"/>
            </a:endParaRPr>
          </a:p>
          <a:p>
            <a:pPr marL="1133813" lvl="2" indent="-655238">
              <a:buAutoNum type="arabicPeriod"/>
              <a:tabLst>
                <a:tab pos="1133813" algn="l"/>
                <a:tab pos="1134472" algn="l"/>
              </a:tabLst>
            </a:pPr>
            <a:r>
              <a:rPr sz="1100" b="1" dirty="0">
                <a:latin typeface="Tahoma"/>
                <a:cs typeface="Tahoma"/>
              </a:rPr>
              <a:t>CONDICIONES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NORMALES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EMPLEO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42"/>
              </a:spcBef>
              <a:buFont typeface="Tahoma"/>
              <a:buAutoNum type="arabicPeriod"/>
            </a:pPr>
            <a:endParaRPr sz="1400">
              <a:latin typeface="Tahoma"/>
              <a:cs typeface="Tahoma"/>
            </a:endParaRPr>
          </a:p>
          <a:p>
            <a:pPr marL="1321024" lvl="3" indent="-187870" algn="just">
              <a:buFont typeface="Symbol"/>
              <a:buChar char=""/>
              <a:tabLst>
                <a:tab pos="1321683" algn="l"/>
              </a:tabLst>
            </a:pPr>
            <a:r>
              <a:rPr sz="1100" b="1" dirty="0">
                <a:latin typeface="Tahoma"/>
                <a:cs typeface="Tahoma"/>
              </a:rPr>
              <a:t>Temperatura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aire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ambiente:</a:t>
            </a:r>
            <a:endParaRPr sz="1100">
              <a:latin typeface="Tahoma"/>
              <a:cs typeface="Tahoma"/>
            </a:endParaRPr>
          </a:p>
          <a:p>
            <a:pPr marL="132102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Tanto para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exteriores, no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debe </a:t>
            </a:r>
            <a:r>
              <a:rPr sz="1100" dirty="0">
                <a:latin typeface="Tahoma"/>
                <a:cs typeface="Tahoma"/>
              </a:rPr>
              <a:t>sobrepasar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+40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ºC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24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horas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debe </a:t>
            </a:r>
            <a:r>
              <a:rPr sz="1100" spc="-10" dirty="0">
                <a:latin typeface="Tahoma"/>
                <a:cs typeface="Tahoma"/>
              </a:rPr>
              <a:t>sobrepasar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+35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ºC.</a:t>
            </a:r>
            <a:endParaRPr sz="1100">
              <a:latin typeface="Tahoma"/>
              <a:cs typeface="Tahoma"/>
            </a:endParaRPr>
          </a:p>
          <a:p>
            <a:pPr marL="1321024" marR="5274" algn="just">
              <a:lnSpc>
                <a:spcPts val="1671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inferior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interiores es </a:t>
            </a:r>
            <a:r>
              <a:rPr sz="1100" dirty="0">
                <a:latin typeface="Symbol"/>
                <a:cs typeface="Symbol"/>
              </a:rPr>
              <a:t>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ºC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exteriores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</a:t>
            </a:r>
            <a:r>
              <a:rPr sz="1100" dirty="0">
                <a:latin typeface="Tahoma"/>
                <a:cs typeface="Tahoma"/>
              </a:rPr>
              <a:t>25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ºC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(clima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templado)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</a:t>
            </a:r>
            <a:r>
              <a:rPr sz="1100" dirty="0">
                <a:latin typeface="Tahoma"/>
                <a:cs typeface="Tahoma"/>
              </a:rPr>
              <a:t>50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ºC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(clima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ártico)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1321024" lvl="3" indent="-187870">
              <a:buFont typeface="Symbol"/>
              <a:buChar char=""/>
              <a:tabLst>
                <a:tab pos="1321683" algn="l"/>
              </a:tabLst>
            </a:pPr>
            <a:r>
              <a:rPr sz="1100" b="1" dirty="0">
                <a:latin typeface="Tahoma"/>
                <a:cs typeface="Tahoma"/>
              </a:rPr>
              <a:t>Condiciones</a:t>
            </a:r>
            <a:r>
              <a:rPr sz="1100" b="1" spc="-83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atmosféricas:</a:t>
            </a:r>
            <a:endParaRPr sz="1100">
              <a:latin typeface="Tahoma"/>
              <a:cs typeface="Tahoma"/>
            </a:endParaRPr>
          </a:p>
          <a:p>
            <a:pPr marL="132102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interiores,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humedad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</a:t>
            </a:r>
            <a:r>
              <a:rPr sz="1100" spc="4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50%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ºC).</a:t>
            </a:r>
            <a:endParaRPr sz="1100">
              <a:latin typeface="Tahoma"/>
              <a:cs typeface="Tahoma"/>
            </a:endParaRPr>
          </a:p>
          <a:p>
            <a:pPr marL="1321024" marR="237310">
              <a:lnSpc>
                <a:spcPct val="121800"/>
              </a:lnSpc>
              <a:spcBef>
                <a:spcPts val="10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exteriores,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humedad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</a:t>
            </a:r>
            <a:r>
              <a:rPr sz="1100" spc="4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100%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ºC)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contaminación:</a:t>
            </a:r>
            <a:endParaRPr sz="1100">
              <a:latin typeface="Tahoma"/>
              <a:cs typeface="Tahoma"/>
            </a:endParaRPr>
          </a:p>
          <a:p>
            <a:pPr marL="1321024">
              <a:spcBef>
                <a:spcPts val="291"/>
              </a:spcBef>
            </a:pPr>
            <a:r>
              <a:rPr sz="1100" dirty="0">
                <a:latin typeface="Tahoma"/>
                <a:cs typeface="Tahoma"/>
              </a:rPr>
              <a:t>Grado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1: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contaminación</a:t>
            </a:r>
            <a:endParaRPr sz="1100">
              <a:latin typeface="Tahoma"/>
              <a:cs typeface="Tahoma"/>
            </a:endParaRPr>
          </a:p>
          <a:p>
            <a:pPr marL="1321024" marR="212260">
              <a:lnSpc>
                <a:spcPts val="1661"/>
              </a:lnSpc>
              <a:spcBef>
                <a:spcPts val="93"/>
              </a:spcBef>
            </a:pPr>
            <a:r>
              <a:rPr sz="1100" dirty="0">
                <a:latin typeface="Tahoma"/>
                <a:cs typeface="Tahoma"/>
              </a:rPr>
              <a:t>Grado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2: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0" dirty="0">
                <a:latin typeface="Tahoma"/>
                <a:cs typeface="Tahoma"/>
              </a:rPr>
              <a:t> contaminación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conductora.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3: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contaminación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conductora.</a:t>
            </a:r>
            <a:endParaRPr sz="1100">
              <a:latin typeface="Tahoma"/>
              <a:cs typeface="Tahoma"/>
            </a:endParaRPr>
          </a:p>
          <a:p>
            <a:pPr marL="1321024">
              <a:spcBef>
                <a:spcPts val="171"/>
              </a:spcBef>
              <a:tabLst>
                <a:tab pos="2365186" algn="l"/>
                <a:tab pos="3140398" algn="l"/>
                <a:tab pos="3886605" algn="l"/>
                <a:tab pos="4367157" algn="l"/>
              </a:tabLst>
            </a:pPr>
            <a:r>
              <a:rPr sz="1100" dirty="0">
                <a:latin typeface="Tahoma"/>
                <a:cs typeface="Tahoma"/>
              </a:rPr>
              <a:t>Grado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4: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polución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provoca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una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conductividad</a:t>
            </a:r>
            <a:endParaRPr sz="1100">
              <a:latin typeface="Tahoma"/>
              <a:cs typeface="Tahoma"/>
            </a:endParaRPr>
          </a:p>
          <a:p>
            <a:pPr marL="1321024">
              <a:spcBef>
                <a:spcPts val="285"/>
              </a:spcBef>
            </a:pPr>
            <a:r>
              <a:rPr sz="1100" spc="-10" dirty="0">
                <a:latin typeface="Tahoma"/>
                <a:cs typeface="Tahoma"/>
              </a:rPr>
              <a:t>persistente.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 marL="1321024" lvl="3" indent="-187870">
              <a:buFont typeface="Symbol"/>
              <a:buChar char=""/>
              <a:tabLst>
                <a:tab pos="1321683" algn="l"/>
              </a:tabLst>
            </a:pPr>
            <a:r>
              <a:rPr sz="1100" b="1" spc="-10" dirty="0">
                <a:latin typeface="Tahoma"/>
                <a:cs typeface="Tahoma"/>
              </a:rPr>
              <a:t>Altitud:</a:t>
            </a:r>
            <a:endParaRPr sz="1100">
              <a:latin typeface="Tahoma"/>
              <a:cs typeface="Tahoma"/>
            </a:endParaRPr>
          </a:p>
          <a:p>
            <a:pPr marL="1321024" marR="5274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altitud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sobrepasara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2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26" dirty="0">
                <a:latin typeface="Tahoma"/>
                <a:cs typeface="Tahoma"/>
              </a:rPr>
              <a:t> m.</a:t>
            </a:r>
            <a:endParaRPr sz="1100">
              <a:latin typeface="Tahoma"/>
              <a:cs typeface="Tahoma"/>
            </a:endParaRPr>
          </a:p>
          <a:p>
            <a:pPr marR="367171" algn="ctr">
              <a:spcBef>
                <a:spcPts val="1054"/>
              </a:spcBef>
            </a:pPr>
            <a:r>
              <a:rPr sz="1100" i="1" spc="-26" dirty="0">
                <a:latin typeface="Tahoma"/>
                <a:cs typeface="Tahoma"/>
              </a:rPr>
              <a:t>126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3071" y="1043840"/>
            <a:ext cx="6419626" cy="2282682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127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03929" y="3168750"/>
            <a:ext cx="2340944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7.4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eléctrico.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48152" y="3613715"/>
            <a:ext cx="6616145" cy="303603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67104" lvl="2" indent="-654579">
              <a:spcBef>
                <a:spcPts val="99"/>
              </a:spcBef>
              <a:buAutoNum type="arabicPeriod" startAt="2"/>
              <a:tabLst>
                <a:tab pos="667104" algn="l"/>
                <a:tab pos="667763" algn="l"/>
              </a:tabLst>
            </a:pPr>
            <a:r>
              <a:rPr sz="1100" b="1" spc="-10" dirty="0">
                <a:latin typeface="Tahoma"/>
                <a:cs typeface="Tahoma"/>
              </a:rPr>
              <a:t>CONDICIONES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ESPECIALES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EMPLEO</a:t>
            </a:r>
            <a:endParaRPr sz="11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Tahoma"/>
              <a:buAutoNum type="arabicPeriod" startAt="2"/>
            </a:pPr>
            <a:endParaRPr sz="1200">
              <a:latin typeface="Tahoma"/>
              <a:cs typeface="Tahoma"/>
            </a:endParaRPr>
          </a:p>
          <a:p>
            <a:pPr marL="66710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existan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especiales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empleo,</a:t>
            </a:r>
            <a:r>
              <a:rPr sz="1100" spc="176" dirty="0">
                <a:latin typeface="Tahoma"/>
                <a:cs typeface="Tahoma"/>
              </a:rPr>
              <a:t>  </a:t>
            </a:r>
            <a:r>
              <a:rPr sz="1100" spc="-21" dirty="0">
                <a:latin typeface="Tahoma"/>
                <a:cs typeface="Tahoma"/>
              </a:rPr>
              <a:t>será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reglas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particulares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aplicables.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usuario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informar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fabricante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especiales.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condiciones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ejemplo: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854315" marR="5274" lvl="3" indent="-187870">
              <a:lnSpc>
                <a:spcPct val="120500"/>
              </a:lnSpc>
              <a:spcBef>
                <a:spcPts val="5"/>
              </a:spcBef>
              <a:buFont typeface="Symbol"/>
              <a:buChar char=""/>
              <a:tabLst>
                <a:tab pos="854973" algn="l"/>
                <a:tab pos="1454181" algn="l"/>
                <a:tab pos="1744226" algn="l"/>
                <a:tab pos="2710604" algn="l"/>
                <a:tab pos="3439012" algn="l"/>
                <a:tab pos="4040197" algn="l"/>
                <a:tab pos="4378363" algn="l"/>
              </a:tabLst>
            </a:pPr>
            <a:r>
              <a:rPr sz="1100" spc="-10" dirty="0">
                <a:latin typeface="Tahoma"/>
                <a:cs typeface="Tahoma"/>
              </a:rPr>
              <a:t>Valores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de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temperatura,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humedad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relativa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y/o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altitud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especificadas.</a:t>
            </a:r>
            <a:endParaRPr sz="1100">
              <a:latin typeface="Tahoma"/>
              <a:cs typeface="Tahoma"/>
            </a:endParaRPr>
          </a:p>
          <a:p>
            <a:pPr marL="854315" lvl="3" indent="-187870">
              <a:spcBef>
                <a:spcPts val="291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Variaciones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rápidas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temperatura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aire.</a:t>
            </a:r>
            <a:endParaRPr sz="1100">
              <a:latin typeface="Tahoma"/>
              <a:cs typeface="Tahoma"/>
            </a:endParaRPr>
          </a:p>
          <a:p>
            <a:pPr marL="854315" marR="5933" lvl="3" indent="-187870">
              <a:lnSpc>
                <a:spcPct val="120900"/>
              </a:lnSpc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Contaminación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aire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polvo, </a:t>
            </a:r>
            <a:r>
              <a:rPr sz="1100" dirty="0">
                <a:latin typeface="Tahoma"/>
                <a:cs typeface="Tahoma"/>
              </a:rPr>
              <a:t>humos,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partículas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corrosivas,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sales.</a:t>
            </a:r>
            <a:endParaRPr sz="1100">
              <a:latin typeface="Tahoma"/>
              <a:cs typeface="Tahoma"/>
            </a:endParaRPr>
          </a:p>
          <a:p>
            <a:pPr marL="854315" marR="7910" lvl="3" indent="-187870">
              <a:lnSpc>
                <a:spcPct val="120900"/>
              </a:lnSpc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Exposición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campos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magnéticos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valor elevado.</a:t>
            </a:r>
            <a:endParaRPr sz="1100">
              <a:latin typeface="Tahoma"/>
              <a:cs typeface="Tahoma"/>
            </a:endParaRPr>
          </a:p>
          <a:p>
            <a:pPr marL="854315" lvl="3" indent="-187870">
              <a:spcBef>
                <a:spcPts val="285"/>
              </a:spcBef>
              <a:buFont typeface="Symbol"/>
              <a:buChar char=""/>
              <a:tabLst>
                <a:tab pos="854973" algn="l"/>
              </a:tabLst>
            </a:pPr>
            <a:r>
              <a:rPr sz="1100" spc="-10" dirty="0">
                <a:latin typeface="Tahoma"/>
                <a:cs typeface="Tahoma"/>
              </a:rPr>
              <a:t>Exposición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temperaturas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extremas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(radiaciones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solares).</a:t>
            </a:r>
            <a:endParaRPr sz="1100">
              <a:latin typeface="Tahoma"/>
              <a:cs typeface="Tahoma"/>
            </a:endParaRPr>
          </a:p>
          <a:p>
            <a:pPr marL="854315" lvl="3" indent="-187870">
              <a:spcBef>
                <a:spcPts val="295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Ataques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hongos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pequeños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animales.</a:t>
            </a:r>
            <a:endParaRPr sz="1100">
              <a:latin typeface="Tahoma"/>
              <a:cs typeface="Tahoma"/>
            </a:endParaRPr>
          </a:p>
          <a:p>
            <a:pPr marL="854315" marR="5933" lvl="3" indent="-187870">
              <a:lnSpc>
                <a:spcPct val="120900"/>
              </a:lnSpc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emplazamientos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expuestos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incendios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spc="-10" dirty="0">
                <a:latin typeface="Tahoma"/>
                <a:cs typeface="Tahoma"/>
              </a:rPr>
              <a:t>explosión.</a:t>
            </a:r>
            <a:endParaRPr sz="1100">
              <a:latin typeface="Tahoma"/>
              <a:cs typeface="Tahoma"/>
            </a:endParaRPr>
          </a:p>
          <a:p>
            <a:pPr marL="854315" lvl="3" indent="-187870">
              <a:spcBef>
                <a:spcPts val="285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Exposición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vibraciones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choques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importantes.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8516" y="870252"/>
            <a:ext cx="3056965" cy="2147863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8689" y="3774573"/>
            <a:ext cx="7259381" cy="478667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4534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7.5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aprueba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explosión.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5"/>
              <a:tabLst>
                <a:tab pos="479234" algn="l"/>
                <a:tab pos="479893" algn="l"/>
              </a:tabLst>
            </a:pPr>
            <a:r>
              <a:rPr sz="1100" b="1" spc="-10" dirty="0">
                <a:latin typeface="Tahoma"/>
                <a:cs typeface="Tahoma"/>
              </a:rPr>
              <a:t>CLASIFICACIÓN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1"/>
              </a:spcBef>
              <a:buFont typeface="Tahoma"/>
              <a:buAutoNum type="arabicPeriod" startAt="5"/>
            </a:pPr>
            <a:endParaRPr sz="1400">
              <a:latin typeface="Tahoma"/>
              <a:cs typeface="Tahoma"/>
            </a:endParaRPr>
          </a:p>
          <a:p>
            <a:pPr marL="479234" algn="just"/>
            <a:r>
              <a:rPr sz="1100" dirty="0">
                <a:latin typeface="Tahoma"/>
                <a:cs typeface="Tahoma"/>
              </a:rPr>
              <a:t>Los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grandes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grupos: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666445" lvl="2" indent="-187870"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9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4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aquellos cuya</a:t>
            </a:r>
            <a:r>
              <a:rPr sz="1100" spc="-10" dirty="0">
                <a:latin typeface="Tahoma"/>
                <a:cs typeface="Tahoma"/>
              </a:rPr>
              <a:t> tensión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1kV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1kHz.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alta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1kV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72,5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kV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133813" lvl="2" indent="-655238">
              <a:spcBef>
                <a:spcPts val="5"/>
              </a:spcBef>
              <a:buAutoNum type="arabicPeriod"/>
              <a:tabLst>
                <a:tab pos="1133813" algn="l"/>
                <a:tab pos="1134472" algn="l"/>
              </a:tabLst>
            </a:pPr>
            <a:r>
              <a:rPr sz="1100" b="1" dirty="0">
                <a:latin typeface="Tahoma"/>
                <a:cs typeface="Tahoma"/>
              </a:rPr>
              <a:t>TABLEROS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BAJA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36"/>
              </a:spcBef>
              <a:buFont typeface="Tahoma"/>
              <a:buAutoNum type="arabicPeriod"/>
            </a:pPr>
            <a:endParaRPr sz="1400">
              <a:latin typeface="Tahoma"/>
              <a:cs typeface="Tahoma"/>
            </a:endParaRPr>
          </a:p>
          <a:p>
            <a:pPr marL="1133813"/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clasificarse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según: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413970" lvl="3" indent="-280816">
              <a:buAutoNum type="arabicPeriod"/>
              <a:tabLst>
                <a:tab pos="1413970" algn="l"/>
                <a:tab pos="1414629" algn="l"/>
              </a:tabLst>
            </a:pPr>
            <a:r>
              <a:rPr sz="1100" b="1" dirty="0">
                <a:latin typeface="Tahoma"/>
                <a:cs typeface="Tahoma"/>
              </a:rPr>
              <a:t>Su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diseño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interior</a:t>
            </a:r>
            <a:endParaRPr sz="1100">
              <a:latin typeface="Tahoma"/>
              <a:cs typeface="Tahoma"/>
            </a:endParaRPr>
          </a:p>
          <a:p>
            <a:pPr lvl="3">
              <a:spcBef>
                <a:spcPts val="42"/>
              </a:spcBef>
              <a:buFont typeface="Tahoma"/>
              <a:buAutoNum type="arabicPeriod"/>
            </a:pPr>
            <a:endParaRPr sz="1400">
              <a:latin typeface="Tahoma"/>
              <a:cs typeface="Tahoma"/>
            </a:endParaRPr>
          </a:p>
          <a:p>
            <a:pPr marL="1321024" marR="6592" lvl="4" indent="-187870" algn="just">
              <a:lnSpc>
                <a:spcPct val="120500"/>
              </a:lnSpc>
              <a:buFont typeface="Symbol"/>
              <a:buChar char=""/>
              <a:tabLst>
                <a:tab pos="1321683" algn="l"/>
              </a:tabLst>
            </a:pPr>
            <a:r>
              <a:rPr sz="1100" b="1" dirty="0">
                <a:latin typeface="Tahoma"/>
                <a:cs typeface="Tahoma"/>
              </a:rPr>
              <a:t>Abierto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chasis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soporta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tiene </a:t>
            </a:r>
            <a:r>
              <a:rPr sz="1100" dirty="0">
                <a:latin typeface="Tahoma"/>
                <a:cs typeface="Tahoma"/>
              </a:rPr>
              <a:t>cubierta,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accesibles.</a:t>
            </a:r>
            <a:endParaRPr sz="1100">
              <a:latin typeface="Tahoma"/>
              <a:cs typeface="Tahoma"/>
            </a:endParaRPr>
          </a:p>
          <a:p>
            <a:pPr marL="1321024" marR="5933" lvl="4" indent="-187870" algn="just">
              <a:lnSpc>
                <a:spcPct val="120700"/>
              </a:lnSpc>
              <a:spcBef>
                <a:spcPts val="10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b="1" dirty="0">
                <a:latin typeface="Tahoma"/>
                <a:cs typeface="Tahoma"/>
              </a:rPr>
              <a:t>Abierto</a:t>
            </a:r>
            <a:r>
              <a:rPr sz="1100" b="1" spc="29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</a:t>
            </a:r>
            <a:r>
              <a:rPr sz="1100" b="1" spc="28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protección</a:t>
            </a:r>
            <a:r>
              <a:rPr sz="1100" b="1" spc="29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frontal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tipo </a:t>
            </a:r>
            <a:r>
              <a:rPr sz="1100" dirty="0">
                <a:latin typeface="Tahoma"/>
                <a:cs typeface="Tahoma"/>
              </a:rPr>
              <a:t>abierto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frontal.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activas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accesibles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frente.</a:t>
            </a:r>
            <a:endParaRPr sz="1100">
              <a:latin typeface="Tahoma"/>
              <a:cs typeface="Tahoma"/>
            </a:endParaRPr>
          </a:p>
          <a:p>
            <a:pPr marR="366512" algn="ctr">
              <a:spcBef>
                <a:spcPts val="1116"/>
              </a:spcBef>
            </a:pPr>
            <a:r>
              <a:rPr sz="1100" i="1" spc="-26" dirty="0">
                <a:latin typeface="Tahoma"/>
                <a:cs typeface="Tahoma"/>
              </a:rPr>
              <a:t>128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5666" y="1130634"/>
            <a:ext cx="3986064" cy="2499667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129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51047" y="921128"/>
            <a:ext cx="5710884" cy="6277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00395" marR="5274" indent="-187870" algn="just">
              <a:lnSpc>
                <a:spcPct val="120700"/>
              </a:lnSpc>
              <a:spcBef>
                <a:spcPts val="104"/>
              </a:spcBef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Bajo</a:t>
            </a:r>
            <a:r>
              <a:rPr sz="1100" b="1" spc="20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envolvente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(con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excepción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ingreso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barras);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brinda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IP2X.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83695" y="4909839"/>
            <a:ext cx="3076070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7.6a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abierto.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42204" y="4887853"/>
            <a:ext cx="2732162" cy="34853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82991" marR="5274" indent="-370467">
              <a:lnSpc>
                <a:spcPct val="1211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7.6b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con </a:t>
            </a:r>
            <a:r>
              <a:rPr sz="900" b="1" dirty="0">
                <a:latin typeface="Tahoma"/>
                <a:cs typeface="Tahoma"/>
              </a:rPr>
              <a:t>Protección</a:t>
            </a:r>
            <a:r>
              <a:rPr sz="900" b="1" spc="-47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frontal.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71437" y="1734579"/>
            <a:ext cx="8365711" cy="3045023"/>
            <a:chOff x="1026985" y="2284285"/>
            <a:chExt cx="5838825" cy="401002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8383" y="2443734"/>
              <a:ext cx="1881377" cy="37315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4705" y="2667762"/>
              <a:ext cx="2238755" cy="34274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31747" y="2289048"/>
              <a:ext cx="5829300" cy="4000500"/>
            </a:xfrm>
            <a:custGeom>
              <a:avLst/>
              <a:gdLst/>
              <a:ahLst/>
              <a:cxnLst/>
              <a:rect l="l" t="t" r="r" b="b"/>
              <a:pathLst>
                <a:path w="5829300" h="4000500">
                  <a:moveTo>
                    <a:pt x="0" y="4000500"/>
                  </a:moveTo>
                  <a:lnTo>
                    <a:pt x="5829300" y="4000500"/>
                  </a:lnTo>
                  <a:lnTo>
                    <a:pt x="5829300" y="0"/>
                  </a:lnTo>
                  <a:lnTo>
                    <a:pt x="0" y="0"/>
                  </a:lnTo>
                  <a:lnTo>
                    <a:pt x="0" y="400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74947" y="2289048"/>
              <a:ext cx="0" cy="4000500"/>
            </a:xfrm>
            <a:custGeom>
              <a:avLst/>
              <a:gdLst/>
              <a:ahLst/>
              <a:cxnLst/>
              <a:rect l="l" t="t" r="r" b="b"/>
              <a:pathLst>
                <a:path h="4000500">
                  <a:moveTo>
                    <a:pt x="0" y="0"/>
                  </a:moveTo>
                  <a:lnTo>
                    <a:pt x="0" y="40005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130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35732" y="5578153"/>
            <a:ext cx="5714522" cy="160195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2913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Figura7.7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bajo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envolvente.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600">
              <a:latin typeface="Tahoma"/>
              <a:cs typeface="Tahoma"/>
            </a:endParaRPr>
          </a:p>
          <a:p>
            <a:pPr marL="292682" indent="-280157">
              <a:buAutoNum type="arabicPeriod" startAt="2"/>
              <a:tabLst>
                <a:tab pos="292682" algn="l"/>
                <a:tab pos="293341" algn="l"/>
              </a:tabLst>
            </a:pPr>
            <a:r>
              <a:rPr sz="1100" b="1" dirty="0">
                <a:latin typeface="Tahoma"/>
                <a:cs typeface="Tahoma"/>
              </a:rPr>
              <a:t>Su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lugar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instalación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200395" marR="5933" lvl="1" indent="-187870" algn="just">
              <a:lnSpc>
                <a:spcPct val="120700"/>
              </a:lnSpc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Instalación</a:t>
            </a:r>
            <a:r>
              <a:rPr sz="1100" b="1" spc="17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interior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destinado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locales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usuales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spc="-10" dirty="0">
                <a:latin typeface="Tahoma"/>
                <a:cs typeface="Tahoma"/>
              </a:rPr>
              <a:t>interior.</a:t>
            </a:r>
            <a:endParaRPr sz="1100">
              <a:latin typeface="Tahoma"/>
              <a:cs typeface="Tahoma"/>
            </a:endParaRPr>
          </a:p>
          <a:p>
            <a:pPr marL="200395" marR="5274" lvl="1" indent="-187870" algn="just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Instalación</a:t>
            </a:r>
            <a:r>
              <a:rPr sz="1100" b="1" spc="41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exterior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destinado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exterior.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4037" y="877776"/>
            <a:ext cx="4962109" cy="4210665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131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95131" y="3342917"/>
            <a:ext cx="4360724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7.8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para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instalación</a:t>
            </a:r>
            <a:r>
              <a:rPr sz="900" b="1" spc="-10" dirty="0">
                <a:latin typeface="Tahoma"/>
                <a:cs typeface="Tahoma"/>
              </a:rPr>
              <a:t> interior.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97323" y="6822199"/>
            <a:ext cx="4405305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7.9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para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instalación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exterior.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3546" y="1079717"/>
            <a:ext cx="6013486" cy="21351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9623" y="3597322"/>
            <a:ext cx="4571254" cy="3030844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132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35732" y="947402"/>
            <a:ext cx="5709064" cy="101176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292682" indent="-280157">
              <a:spcBef>
                <a:spcPts val="99"/>
              </a:spcBef>
              <a:buAutoNum type="arabicPeriod" startAt="3"/>
              <a:tabLst>
                <a:tab pos="292682" algn="l"/>
                <a:tab pos="293341" algn="l"/>
              </a:tabLst>
            </a:pPr>
            <a:r>
              <a:rPr sz="1100" b="1" dirty="0">
                <a:latin typeface="Tahoma"/>
                <a:cs typeface="Tahoma"/>
              </a:rPr>
              <a:t>Su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aptitud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desplazamiento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  <a:buFont typeface="Tahoma"/>
              <a:buAutoNum type="arabicPeriod" startAt="3"/>
            </a:pPr>
            <a:endParaRPr sz="1400">
              <a:latin typeface="Tahoma"/>
              <a:cs typeface="Tahoma"/>
            </a:endParaRPr>
          </a:p>
          <a:p>
            <a:pPr marL="200395" marR="5274" lvl="1" indent="-187870">
              <a:lnSpc>
                <a:spcPct val="120500"/>
              </a:lnSpc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Fijo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destinado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fijo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emplazamiento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(suelo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spc="-10" dirty="0">
                <a:latin typeface="Tahoma"/>
                <a:cs typeface="Tahoma"/>
              </a:rPr>
              <a:t>pared).</a:t>
            </a:r>
            <a:endParaRPr sz="1100">
              <a:latin typeface="Tahoma"/>
              <a:cs typeface="Tahoma"/>
            </a:endParaRPr>
          </a:p>
          <a:p>
            <a:pPr marL="200395" marR="6592" lvl="1" indent="-187870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Desplazable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poder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fácilmente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trasladado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emplazamiento</a:t>
            </a:r>
            <a:r>
              <a:rPr sz="1100" dirty="0">
                <a:latin typeface="Tahoma"/>
                <a:cs typeface="Tahoma"/>
              </a:rPr>
              <a:t> a </a:t>
            </a:r>
            <a:r>
              <a:rPr sz="1100" spc="-10" dirty="0">
                <a:latin typeface="Tahoma"/>
                <a:cs typeface="Tahoma"/>
              </a:rPr>
              <a:t>otro.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56539" y="4750716"/>
            <a:ext cx="2766734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7.10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 </a:t>
            </a:r>
            <a:r>
              <a:rPr sz="900" b="1" spc="-10" dirty="0">
                <a:latin typeface="Tahoma"/>
                <a:cs typeface="Tahoma"/>
              </a:rPr>
              <a:t>fijo.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0383" y="2102729"/>
            <a:ext cx="3704386" cy="2508926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133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51049" y="3502618"/>
            <a:ext cx="5712702" cy="347451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500328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7.11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 </a:t>
            </a:r>
            <a:r>
              <a:rPr sz="900" b="1" spc="-10" dirty="0">
                <a:latin typeface="Tahoma"/>
                <a:cs typeface="Tahoma"/>
              </a:rPr>
              <a:t>desplazable.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292682" indent="-280157">
              <a:buAutoNum type="arabicPeriod" startAt="4"/>
              <a:tabLst>
                <a:tab pos="292682" algn="l"/>
                <a:tab pos="293341" algn="l"/>
              </a:tabLst>
            </a:pPr>
            <a:r>
              <a:rPr sz="1100" b="1" dirty="0">
                <a:latin typeface="Tahoma"/>
                <a:cs typeface="Tahoma"/>
              </a:rPr>
              <a:t>El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método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montaje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partes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  <a:buFont typeface="Tahoma"/>
              <a:buAutoNum type="arabicPeriod" startAt="4"/>
            </a:pPr>
            <a:endParaRPr sz="1400">
              <a:latin typeface="Tahoma"/>
              <a:cs typeface="Tahoma"/>
            </a:endParaRPr>
          </a:p>
          <a:p>
            <a:pPr marL="200395" marR="7251" lvl="1" indent="-187870" algn="just">
              <a:lnSpc>
                <a:spcPct val="120500"/>
              </a:lnSpc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Partes</a:t>
            </a:r>
            <a:r>
              <a:rPr sz="1100" b="1" spc="384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fijas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montados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cableados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manera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fija.</a:t>
            </a:r>
            <a:endParaRPr sz="1100">
              <a:latin typeface="Tahoma"/>
              <a:cs typeface="Tahoma"/>
            </a:endParaRPr>
          </a:p>
          <a:p>
            <a:pPr marL="200395" marR="5933" lvl="1" indent="-187870" algn="just">
              <a:lnSpc>
                <a:spcPct val="120500"/>
              </a:lnSpc>
              <a:spcBef>
                <a:spcPts val="16"/>
              </a:spcBef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Parte</a:t>
            </a:r>
            <a:r>
              <a:rPr sz="1100" b="1" spc="22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móvil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ser </a:t>
            </a:r>
            <a:r>
              <a:rPr sz="1100" dirty="0">
                <a:latin typeface="Tahoma"/>
                <a:cs typeface="Tahoma"/>
              </a:rPr>
              <a:t>retirada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restituida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enteramente.</a:t>
            </a:r>
            <a:endParaRPr sz="1100">
              <a:latin typeface="Tahoma"/>
              <a:cs typeface="Tahoma"/>
            </a:endParaRPr>
          </a:p>
          <a:p>
            <a:pPr marL="200395" marR="5274" lvl="1" indent="-187870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Parte desenchufable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pueda </a:t>
            </a:r>
            <a:r>
              <a:rPr sz="1100" dirty="0">
                <a:latin typeface="Tahoma"/>
                <a:cs typeface="Tahoma"/>
              </a:rPr>
              <a:t>desplazarse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posición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establece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distancia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seccionamiento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(unido</a:t>
            </a:r>
            <a:r>
              <a:rPr sz="1100" spc="-10" dirty="0">
                <a:latin typeface="Tahoma"/>
                <a:cs typeface="Tahoma"/>
              </a:rPr>
              <a:t> mecánicamente).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292682" indent="-280157">
              <a:buAutoNum type="arabicPeriod" startAt="5"/>
              <a:tabLst>
                <a:tab pos="292682" algn="l"/>
                <a:tab pos="293341" algn="l"/>
              </a:tabLst>
            </a:pPr>
            <a:r>
              <a:rPr sz="1100" b="1" dirty="0">
                <a:latin typeface="Tahoma"/>
                <a:cs typeface="Tahoma"/>
              </a:rPr>
              <a:t>Su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modo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montaje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  <a:buFont typeface="Tahoma"/>
              <a:buAutoNum type="arabicPeriod" startAt="5"/>
            </a:pPr>
            <a:endParaRPr sz="1400">
              <a:latin typeface="Tahoma"/>
              <a:cs typeface="Tahoma"/>
            </a:endParaRPr>
          </a:p>
          <a:p>
            <a:pPr marL="200395" marR="7251" lvl="1" indent="-187870" algn="just">
              <a:lnSpc>
                <a:spcPct val="120700"/>
              </a:lnSpc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Autosoportado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previsto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reposar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armario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pupitre (consola).</a:t>
            </a:r>
            <a:endParaRPr sz="1100">
              <a:latin typeface="Tahoma"/>
              <a:cs typeface="Tahoma"/>
            </a:endParaRPr>
          </a:p>
          <a:p>
            <a:pPr marL="200395" marR="6592" lvl="1" indent="-187870" algn="just">
              <a:lnSpc>
                <a:spcPct val="120900"/>
              </a:lnSpc>
              <a:buFont typeface="Symbol"/>
              <a:buChar char=""/>
              <a:tabLst>
                <a:tab pos="201054" algn="l"/>
              </a:tabLst>
            </a:pPr>
            <a:r>
              <a:rPr sz="1100" b="1" dirty="0">
                <a:latin typeface="Tahoma"/>
                <a:cs typeface="Tahoma"/>
              </a:rPr>
              <a:t>Mural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montado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vertical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empotrado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adosado.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8817" y="1104595"/>
            <a:ext cx="3029670" cy="2191838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35732" y="6023695"/>
            <a:ext cx="5711792" cy="195923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543835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7.13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 eléctrico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tipo </a:t>
            </a:r>
            <a:r>
              <a:rPr sz="900" b="1" spc="-10" dirty="0">
                <a:latin typeface="Tahoma"/>
                <a:cs typeface="Tahoma"/>
              </a:rPr>
              <a:t>mural.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292682" algn="l"/>
              </a:tabLst>
            </a:pPr>
            <a:r>
              <a:rPr sz="1100" b="1" spc="-26" dirty="0">
                <a:latin typeface="Tahoma"/>
                <a:cs typeface="Tahoma"/>
              </a:rPr>
              <a:t>6.</a:t>
            </a:r>
            <a:r>
              <a:rPr sz="1100" b="1" dirty="0">
                <a:latin typeface="Tahoma"/>
                <a:cs typeface="Tahoma"/>
              </a:rPr>
              <a:t>	Su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grado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protección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292682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define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mediante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índice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IP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seguido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dígitos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spc="-10" dirty="0">
                <a:latin typeface="Tahoma"/>
                <a:cs typeface="Tahoma"/>
              </a:rPr>
              <a:t>indican: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292682" algn="just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Primer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dígito: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externos.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marL="1212916"/>
            <a:r>
              <a:rPr sz="1100" i="1" spc="-26" dirty="0">
                <a:latin typeface="Tahoma"/>
                <a:cs typeface="Tahoma"/>
              </a:rPr>
              <a:t>134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09355" y="2863814"/>
            <a:ext cx="3460010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7.12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tipo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pupitre.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6330" y="1049626"/>
            <a:ext cx="4962109" cy="171967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7344" y="3621625"/>
            <a:ext cx="4443517" cy="2228289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135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37536" y="920549"/>
            <a:ext cx="5196840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Segundo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dígito: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penetración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líquidos. </a:t>
            </a:r>
            <a:r>
              <a:rPr sz="1100" dirty="0">
                <a:latin typeface="Tahoma"/>
                <a:cs typeface="Tahoma"/>
              </a:rPr>
              <a:t>Tercer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dígito: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impactos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51053" y="1561906"/>
            <a:ext cx="2753997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Primera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cifra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característica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272863" y="1821373"/>
          <a:ext cx="6550638" cy="15593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1297"/>
                <a:gridCol w="6059341"/>
              </a:tblGrid>
              <a:tr h="187571">
                <a:tc>
                  <a:txBody>
                    <a:bodyPr/>
                    <a:lstStyle/>
                    <a:p>
                      <a:pPr marR="86995" algn="r">
                        <a:lnSpc>
                          <a:spcPts val="1225"/>
                        </a:lnSpc>
                        <a:spcBef>
                          <a:spcPts val="620"/>
                        </a:spcBef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  <a:spcBef>
                          <a:spcPts val="62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No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protegido.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25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1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1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1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cuerpos</a:t>
                      </a:r>
                      <a:r>
                        <a:rPr sz="800" spc="1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sólidos</a:t>
                      </a:r>
                      <a:r>
                        <a:rPr sz="800" spc="1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extraños</a:t>
                      </a:r>
                      <a:r>
                        <a:rPr sz="800" spc="1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superiores</a:t>
                      </a:r>
                      <a:r>
                        <a:rPr sz="800" spc="1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50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30"/>
                        </a:lnSpc>
                      </a:pPr>
                      <a:r>
                        <a:rPr sz="800" spc="-25" dirty="0">
                          <a:latin typeface="Tahoma"/>
                          <a:cs typeface="Tahoma"/>
                        </a:rPr>
                        <a:t>mm.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25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2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cuerpos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sólidos</a:t>
                      </a:r>
                      <a:r>
                        <a:rPr sz="800" spc="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extraños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superiores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12,5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spc="-25" dirty="0">
                          <a:latin typeface="Tahoma"/>
                          <a:cs typeface="Tahoma"/>
                        </a:rPr>
                        <a:t>mm.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30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3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30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cuerpos</a:t>
                      </a:r>
                      <a:r>
                        <a:rPr sz="800" spc="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sólidos</a:t>
                      </a:r>
                      <a:r>
                        <a:rPr sz="8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extraños</a:t>
                      </a:r>
                      <a:r>
                        <a:rPr sz="8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superiores</a:t>
                      </a:r>
                      <a:r>
                        <a:rPr sz="800" spc="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2,5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spc="-25" dirty="0">
                          <a:latin typeface="Tahoma"/>
                          <a:cs typeface="Tahoma"/>
                        </a:rPr>
                        <a:t>mm.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25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4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cuerpos</a:t>
                      </a:r>
                      <a:r>
                        <a:rPr sz="800" spc="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sólidos</a:t>
                      </a:r>
                      <a:r>
                        <a:rPr sz="800" spc="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extraños</a:t>
                      </a:r>
                      <a:r>
                        <a:rPr sz="8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superiores</a:t>
                      </a:r>
                      <a:r>
                        <a:rPr sz="800" spc="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11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1,0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spc="-25" dirty="0">
                          <a:latin typeface="Tahoma"/>
                          <a:cs typeface="Tahoma"/>
                        </a:rPr>
                        <a:t>mm.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30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5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30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polvo.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21807">
                <a:tc>
                  <a:txBody>
                    <a:bodyPr/>
                    <a:lstStyle/>
                    <a:p>
                      <a:pPr marR="86995" algn="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6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Totalmente</a:t>
                      </a:r>
                      <a:r>
                        <a:rPr sz="8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8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polvo.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3851047" y="3922700"/>
            <a:ext cx="2834061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Segunda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cifra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característica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272863" y="4137616"/>
          <a:ext cx="6550638" cy="13858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1297"/>
                <a:gridCol w="6059341"/>
              </a:tblGrid>
              <a:tr h="231933">
                <a:tc>
                  <a:txBody>
                    <a:bodyPr/>
                    <a:lstStyle/>
                    <a:p>
                      <a:pPr marR="86995" algn="r">
                        <a:lnSpc>
                          <a:spcPts val="1230"/>
                        </a:lnSpc>
                        <a:spcBef>
                          <a:spcPts val="1075"/>
                        </a:spcBef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036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3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No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protegido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0367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25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1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las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caídas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verticales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gotas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agua.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25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2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caídas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agua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verticales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(ángulo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máx.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15°)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30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3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30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agua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lluvia.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25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4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las</a:t>
                      </a:r>
                      <a:r>
                        <a:rPr sz="8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proyecciones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agua.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25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5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lanzamiento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agua.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30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6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30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golpes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mar.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27780">
                <a:tc>
                  <a:txBody>
                    <a:bodyPr/>
                    <a:lstStyle/>
                    <a:p>
                      <a:pPr marR="86995" algn="r">
                        <a:lnSpc>
                          <a:spcPts val="1225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7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25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efectos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inmersión.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59418">
                <a:tc>
                  <a:txBody>
                    <a:bodyPr/>
                    <a:lstStyle/>
                    <a:p>
                      <a:pPr marR="86995" algn="r">
                        <a:lnSpc>
                          <a:spcPts val="1320"/>
                        </a:lnSpc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8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320"/>
                        </a:lnSpc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Protegido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contra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efectos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inmersión.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136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35732" y="947402"/>
            <a:ext cx="2717605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Tercera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cifra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característica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963070" y="1270664"/>
          <a:ext cx="6059341" cy="25715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4953"/>
                <a:gridCol w="1847827"/>
                <a:gridCol w="1847825"/>
                <a:gridCol w="1848736"/>
              </a:tblGrid>
              <a:tr h="5414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1170" marR="463550" algn="ctr">
                        <a:lnSpc>
                          <a:spcPct val="128699"/>
                        </a:lnSpc>
                        <a:spcBef>
                          <a:spcPts val="550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Peso (kg)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30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0225" marR="43180" indent="-478790">
                        <a:lnSpc>
                          <a:spcPct val="128699"/>
                        </a:lnSpc>
                        <a:spcBef>
                          <a:spcPts val="55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Altura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caída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(m)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30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5904" marR="247650" algn="ctr">
                        <a:lnSpc>
                          <a:spcPts val="1660"/>
                        </a:lnSpc>
                        <a:spcBef>
                          <a:spcPts val="1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Energía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choque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(J)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002"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50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protegido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3002"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50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0,225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002"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50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0,25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0,375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002"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50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0,25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002"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50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002"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50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1,50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002"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50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0" dirty="0">
                          <a:latin typeface="Arial"/>
                          <a:cs typeface="Arial"/>
                        </a:rPr>
                        <a:t>0,40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432834" y="4157624"/>
            <a:ext cx="6616145" cy="285470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67104" lvl="2" indent="-654579">
              <a:spcBef>
                <a:spcPts val="99"/>
              </a:spcBef>
              <a:buAutoNum type="arabicPeriod" startAt="2"/>
              <a:tabLst>
                <a:tab pos="667104" algn="l"/>
                <a:tab pos="667763" algn="l"/>
              </a:tabLst>
            </a:pPr>
            <a:r>
              <a:rPr sz="1100" b="1" dirty="0">
                <a:latin typeface="Tahoma"/>
                <a:cs typeface="Tahoma"/>
              </a:rPr>
              <a:t>TABLEROS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ALTA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36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R="153592" algn="ctr"/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distinguen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947260" lvl="3" indent="-280816" algn="just">
              <a:buAutoNum type="arabicPeriod"/>
              <a:tabLst>
                <a:tab pos="947920" algn="l"/>
              </a:tabLst>
            </a:pP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blindado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(Metal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clad)</a:t>
            </a:r>
            <a:endParaRPr sz="1100">
              <a:latin typeface="Tahoma"/>
              <a:cs typeface="Tahoma"/>
            </a:endParaRPr>
          </a:p>
          <a:p>
            <a:pPr lvl="3">
              <a:spcBef>
                <a:spcPts val="31"/>
              </a:spcBef>
              <a:buFont typeface="Tahoma"/>
              <a:buAutoNum type="arabicPeriod"/>
            </a:pPr>
            <a:endParaRPr sz="1400">
              <a:latin typeface="Tahoma"/>
              <a:cs typeface="Tahoma"/>
            </a:endParaRPr>
          </a:p>
          <a:p>
            <a:pPr marL="947260" marR="9888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Que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compartimentos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alta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separados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tabiques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metálicos: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600">
              <a:latin typeface="Tahoma"/>
              <a:cs typeface="Tahoma"/>
            </a:endParaRPr>
          </a:p>
          <a:p>
            <a:pPr marL="854315" lvl="4" indent="-187870" algn="just"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principal.</a:t>
            </a:r>
            <a:endParaRPr sz="1100">
              <a:latin typeface="Tahoma"/>
              <a:cs typeface="Tahoma"/>
            </a:endParaRPr>
          </a:p>
          <a:p>
            <a:pPr marL="854315" marR="5274" lvl="4" indent="-187870" algn="just">
              <a:lnSpc>
                <a:spcPct val="120700"/>
              </a:lnSpc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conectados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interrupción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principal.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Ejemplo: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alimentador,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barras colectoras.</a:t>
            </a:r>
            <a:endParaRPr sz="1100">
              <a:latin typeface="Tahoma"/>
              <a:cs typeface="Tahoma"/>
            </a:endParaRPr>
          </a:p>
          <a:p>
            <a:pPr marL="854315" marR="6592" lvl="4" indent="-187870" algn="just">
              <a:lnSpc>
                <a:spcPct val="120700"/>
              </a:lnSpc>
              <a:spcBef>
                <a:spcPts val="10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conectados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interrupción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principal.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Ejemplo: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salida,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transformadores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medida.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137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16112" y="5363481"/>
            <a:ext cx="5743634" cy="183868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7.14 Tablero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 tipo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metal</a:t>
            </a:r>
            <a:r>
              <a:rPr sz="900" b="1" spc="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clad.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318390" indent="-280816">
              <a:buAutoNum type="arabicPeriod" startAt="2"/>
              <a:tabLst>
                <a:tab pos="318390" algn="l"/>
                <a:tab pos="319050" algn="l"/>
              </a:tabLst>
            </a:pP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compartimento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318390" marR="5933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Que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compartimentos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separados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tabiques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pantallas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aislantes.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 marL="318390" indent="-280816">
              <a:buAutoNum type="arabicPeriod" startAt="3"/>
              <a:tabLst>
                <a:tab pos="318390" algn="l"/>
                <a:tab pos="319050" algn="l"/>
              </a:tabLst>
            </a:pPr>
            <a:r>
              <a:rPr sz="1100" b="1" dirty="0">
                <a:latin typeface="Tahoma"/>
                <a:cs typeface="Tahoma"/>
              </a:rPr>
              <a:t>Tipo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bloque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400">
              <a:latin typeface="Tahoma"/>
              <a:cs typeface="Tahoma"/>
            </a:endParaRPr>
          </a:p>
          <a:p>
            <a:pPr marL="318390" marR="5274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Que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agrupa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resto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equipo,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envolvente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metálico.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54033" y="952854"/>
            <a:ext cx="6400520" cy="4260140"/>
            <a:chOff x="1712785" y="1254823"/>
            <a:chExt cx="4467225" cy="56102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0448" y="1374644"/>
              <a:ext cx="3749040" cy="24993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4848" y="4003544"/>
              <a:ext cx="1789938" cy="26517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717548" y="1259586"/>
              <a:ext cx="4457700" cy="5600700"/>
            </a:xfrm>
            <a:custGeom>
              <a:avLst/>
              <a:gdLst/>
              <a:ahLst/>
              <a:cxnLst/>
              <a:rect l="l" t="t" r="r" b="b"/>
              <a:pathLst>
                <a:path w="4457700" h="5600700">
                  <a:moveTo>
                    <a:pt x="0" y="5600699"/>
                  </a:moveTo>
                  <a:lnTo>
                    <a:pt x="4457700" y="5600699"/>
                  </a:lnTo>
                  <a:lnTo>
                    <a:pt x="4457700" y="0"/>
                  </a:lnTo>
                  <a:lnTo>
                    <a:pt x="0" y="0"/>
                  </a:lnTo>
                  <a:lnTo>
                    <a:pt x="0" y="56006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138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8" y="3649012"/>
            <a:ext cx="7258472" cy="319328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82329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7.15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 eléctrico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tipo </a:t>
            </a:r>
            <a:r>
              <a:rPr sz="900" b="1" spc="-10" dirty="0">
                <a:latin typeface="Tahoma"/>
                <a:cs typeface="Tahoma"/>
              </a:rPr>
              <a:t>compartimento.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6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FUNCIONES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TABLEROS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6"/>
            </a:pPr>
            <a:endParaRPr sz="1100">
              <a:latin typeface="Tahoma"/>
              <a:cs typeface="Tahoma"/>
            </a:endParaRPr>
          </a:p>
          <a:p>
            <a:pPr marL="479234" marR="5274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cumplir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diversidad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funciones,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así </a:t>
            </a:r>
            <a:r>
              <a:rPr sz="1100" dirty="0">
                <a:latin typeface="Tahoma"/>
                <a:cs typeface="Tahoma"/>
              </a:rPr>
              <a:t>tenemos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conocidas: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133813" lvl="2" indent="-655238">
              <a:spcBef>
                <a:spcPts val="5"/>
              </a:spcBef>
              <a:buAutoNum type="arabicPeriod"/>
              <a:tabLst>
                <a:tab pos="1133813" algn="l"/>
                <a:tab pos="1134472" algn="l"/>
              </a:tabLst>
            </a:pP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BAJA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36"/>
              </a:spcBef>
              <a:buFont typeface="Tahoma"/>
              <a:buAutoNum type="arabicPeriod"/>
            </a:pPr>
            <a:endParaRPr sz="1300">
              <a:latin typeface="Tahoma"/>
              <a:cs typeface="Tahoma"/>
            </a:endParaRPr>
          </a:p>
          <a:p>
            <a:pPr marL="1321024" lvl="3" indent="-187870"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distribución.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96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automatización.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85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mando.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91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medida.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91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protección.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85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señalización.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91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transferencia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manual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automática.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85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56120" y="1090131"/>
            <a:ext cx="9359225" cy="2408534"/>
            <a:chOff x="667321" y="1435604"/>
            <a:chExt cx="6532245" cy="31718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1435604"/>
              <a:ext cx="6467856" cy="31714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72083" y="1717548"/>
              <a:ext cx="6400800" cy="2743200"/>
            </a:xfrm>
            <a:custGeom>
              <a:avLst/>
              <a:gdLst/>
              <a:ahLst/>
              <a:cxnLst/>
              <a:rect l="l" t="t" r="r" b="b"/>
              <a:pathLst>
                <a:path w="6400800" h="2743200">
                  <a:moveTo>
                    <a:pt x="0" y="2743200"/>
                  </a:moveTo>
                  <a:lnTo>
                    <a:pt x="6400799" y="2743200"/>
                  </a:lnTo>
                  <a:lnTo>
                    <a:pt x="6400799" y="0"/>
                  </a:lnTo>
                  <a:lnTo>
                    <a:pt x="0" y="0"/>
                  </a:lnTo>
                  <a:lnTo>
                    <a:pt x="0" y="2743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139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4776175"/>
            <a:ext cx="3407242" cy="98214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67104" lvl="2" indent="-654579">
              <a:spcBef>
                <a:spcPts val="99"/>
              </a:spcBef>
              <a:buAutoNum type="arabicPeriod" startAt="2"/>
              <a:tabLst>
                <a:tab pos="667104" algn="l"/>
                <a:tab pos="667763" algn="l"/>
              </a:tabLst>
            </a:pP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ALTA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42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854315" lvl="3" indent="-187870"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Celda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llegada.</a:t>
            </a:r>
            <a:endParaRPr sz="1100">
              <a:latin typeface="Tahoma"/>
              <a:cs typeface="Tahoma"/>
            </a:endParaRPr>
          </a:p>
          <a:p>
            <a:pPr marL="854315" lvl="3" indent="-187870">
              <a:spcBef>
                <a:spcPts val="285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Celda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salida.</a:t>
            </a:r>
            <a:endParaRPr sz="1100">
              <a:latin typeface="Tahoma"/>
              <a:cs typeface="Tahoma"/>
            </a:endParaRPr>
          </a:p>
          <a:p>
            <a:pPr marL="854315" lvl="3" indent="-187870">
              <a:spcBef>
                <a:spcPts val="295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Celda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transformación.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71437" y="953433"/>
            <a:ext cx="9020775" cy="3045023"/>
            <a:chOff x="1026985" y="1255585"/>
            <a:chExt cx="6296025" cy="40100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5503" y="1348736"/>
              <a:ext cx="2505456" cy="38404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8106" y="1623054"/>
              <a:ext cx="2244090" cy="325221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31747" y="1260347"/>
              <a:ext cx="6286500" cy="4000500"/>
            </a:xfrm>
            <a:custGeom>
              <a:avLst/>
              <a:gdLst/>
              <a:ahLst/>
              <a:cxnLst/>
              <a:rect l="l" t="t" r="r" b="b"/>
              <a:pathLst>
                <a:path w="6286500" h="4000500">
                  <a:moveTo>
                    <a:pt x="0" y="4000500"/>
                  </a:moveTo>
                  <a:lnTo>
                    <a:pt x="6286500" y="4000500"/>
                  </a:lnTo>
                  <a:lnTo>
                    <a:pt x="6286500" y="0"/>
                  </a:lnTo>
                  <a:lnTo>
                    <a:pt x="0" y="0"/>
                  </a:lnTo>
                  <a:lnTo>
                    <a:pt x="0" y="400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32147" y="1260347"/>
              <a:ext cx="0" cy="4000500"/>
            </a:xfrm>
            <a:custGeom>
              <a:avLst/>
              <a:gdLst/>
              <a:ahLst/>
              <a:cxnLst/>
              <a:rect l="l" t="t" r="r" b="b"/>
              <a:pathLst>
                <a:path h="4000500">
                  <a:moveTo>
                    <a:pt x="0" y="0"/>
                  </a:moveTo>
                  <a:lnTo>
                    <a:pt x="0" y="40005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294180" y="4172668"/>
            <a:ext cx="2791300" cy="1795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30848" marR="5274" indent="-618324">
              <a:lnSpc>
                <a:spcPct val="1200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Figura.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7.16a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Tablero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de </a:t>
            </a:r>
            <a:r>
              <a:rPr sz="900" b="1" spc="-10" dirty="0">
                <a:latin typeface="Tahoma"/>
                <a:cs typeface="Tahoma"/>
              </a:rPr>
              <a:t>Distribución.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76583" y="4172668"/>
            <a:ext cx="2363689" cy="3457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indent="239946">
              <a:lnSpc>
                <a:spcPct val="1200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Figura7.16b</a:t>
            </a:r>
            <a:r>
              <a:rPr sz="900" b="1" spc="-10" dirty="0">
                <a:latin typeface="Tahoma"/>
                <a:cs typeface="Tahoma"/>
              </a:rPr>
              <a:t> Tablero </a:t>
            </a:r>
            <a:r>
              <a:rPr sz="900" b="1" dirty="0">
                <a:latin typeface="Tahoma"/>
                <a:cs typeface="Tahoma"/>
              </a:rPr>
              <a:t>eléctrico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automatización.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140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1" y="3249758"/>
            <a:ext cx="7258472" cy="424806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7.17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Celda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transformación.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133813" marR="5933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haber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combinación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varias funciones.</a:t>
            </a:r>
            <a:endParaRPr sz="1100">
              <a:latin typeface="Tahoma"/>
              <a:cs typeface="Tahoma"/>
            </a:endParaRPr>
          </a:p>
          <a:p>
            <a:pPr marL="1133813" algn="just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Dentro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variedad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amplia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</a:t>
            </a:r>
            <a:endParaRPr sz="1100">
              <a:latin typeface="Tahoma"/>
              <a:cs typeface="Tahoma"/>
            </a:endParaRPr>
          </a:p>
          <a:p>
            <a:pPr marL="1133813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equipos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como: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arrancadores,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interruptores,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fusibles, </a:t>
            </a:r>
            <a:r>
              <a:rPr sz="1100" dirty="0">
                <a:latin typeface="Tahoma"/>
                <a:cs typeface="Tahoma"/>
              </a:rPr>
              <a:t>contactores,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protección,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transformadores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medida, </a:t>
            </a:r>
            <a:r>
              <a:rPr sz="1100" dirty="0">
                <a:latin typeface="Tahoma"/>
                <a:cs typeface="Tahoma"/>
              </a:rPr>
              <a:t>instrumentos</a:t>
            </a:r>
            <a:r>
              <a:rPr sz="1100" spc="29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medición,</a:t>
            </a:r>
            <a:r>
              <a:rPr sz="1100" spc="30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temporizadores,</a:t>
            </a:r>
            <a:r>
              <a:rPr sz="1100" spc="296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resistencias, </a:t>
            </a:r>
            <a:r>
              <a:rPr sz="1100" dirty="0">
                <a:latin typeface="Tahoma"/>
                <a:cs typeface="Tahoma"/>
              </a:rPr>
              <a:t>pulsadores,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lámparas,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7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SELECCIÓN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TABLEROS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"/>
              </a:spcBef>
              <a:buFont typeface="Tahoma"/>
              <a:buAutoNum type="arabicPeriod" startAt="7"/>
            </a:pPr>
            <a:endParaRPr sz="1100">
              <a:latin typeface="Tahoma"/>
              <a:cs typeface="Tahoma"/>
            </a:endParaRPr>
          </a:p>
          <a:p>
            <a:pPr marL="479234" marR="8570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seleccionar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solicitar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 </a:t>
            </a:r>
            <a:r>
              <a:rPr sz="1100" spc="-10" dirty="0">
                <a:latin typeface="Tahoma"/>
                <a:cs typeface="Tahoma"/>
              </a:rPr>
              <a:t>siguiente: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666445" marR="5933" lvl="2" indent="-187211">
              <a:lnSpc>
                <a:spcPct val="1209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naturaleza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 alterna).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nominal.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cortocircuito </a:t>
            </a:r>
            <a:r>
              <a:rPr sz="1100" dirty="0">
                <a:latin typeface="Tahoma"/>
                <a:cs typeface="Tahoma"/>
              </a:rPr>
              <a:t>(si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requiere)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función.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protección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tablero.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ambientales.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9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altitud.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auxiliares.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9242" y="1107489"/>
            <a:ext cx="5754736" cy="1992212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141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5" y="920549"/>
            <a:ext cx="7258472" cy="350247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79893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especiales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automatización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deben </a:t>
            </a:r>
            <a:r>
              <a:rPr sz="1100" dirty="0">
                <a:latin typeface="Tahoma"/>
                <a:cs typeface="Tahoma"/>
              </a:rPr>
              <a:t>especificarse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mediciones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desean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realizar.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 marL="479234" lvl="1" indent="-466050">
              <a:buAutoNum type="arabicPeriod" startAt="8"/>
              <a:tabLst>
                <a:tab pos="479234" algn="l"/>
                <a:tab pos="479893" algn="l"/>
              </a:tabLst>
            </a:pPr>
            <a:r>
              <a:rPr sz="1100" b="1" spc="-10" dirty="0">
                <a:latin typeface="Tahoma"/>
                <a:cs typeface="Tahoma"/>
              </a:rPr>
              <a:t>CONSIDERACIONES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CONSTRUCTIVAS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6"/>
              </a:spcBef>
              <a:buFont typeface="Tahoma"/>
              <a:buAutoNum type="arabicPeriod" startAt="8"/>
            </a:pPr>
            <a:endParaRPr sz="1300">
              <a:latin typeface="Tahoma"/>
              <a:cs typeface="Tahoma"/>
            </a:endParaRPr>
          </a:p>
          <a:p>
            <a:pPr marL="479234" algn="just"/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cuenta: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666445" lvl="2" indent="-187870"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-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mecánicas.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Diseño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envolvente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protección.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9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Calentamiento.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choques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eléctricos.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cortocircuitos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cortocircuitos.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9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componentes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tableros.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Separaciones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pantallas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tabiques.</a:t>
            </a:r>
            <a:endParaRPr sz="1100">
              <a:latin typeface="Tahoma"/>
              <a:cs typeface="Tahoma"/>
            </a:endParaRPr>
          </a:p>
          <a:p>
            <a:pPr marL="666445" marR="5933" lvl="2" indent="-187211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667104" algn="l"/>
                <a:tab pos="1553719" algn="l"/>
                <a:tab pos="2306518" algn="l"/>
                <a:tab pos="2622272" algn="l"/>
                <a:tab pos="2889245" algn="l"/>
                <a:tab pos="3502954" algn="l"/>
                <a:tab pos="3818707" algn="l"/>
                <a:tab pos="4139735" algn="l"/>
                <a:tab pos="4742897" algn="l"/>
              </a:tabLst>
            </a:pPr>
            <a:r>
              <a:rPr sz="1100" spc="-10" dirty="0">
                <a:latin typeface="Tahoma"/>
                <a:cs typeface="Tahoma"/>
              </a:rPr>
              <a:t>Conexiones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eléctricas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en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el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interior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de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un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tablero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(barras, conductores).</a:t>
            </a:r>
            <a:endParaRPr sz="1100">
              <a:latin typeface="Tahoma"/>
              <a:cs typeface="Tahoma"/>
            </a:endParaRPr>
          </a:p>
          <a:p>
            <a:pPr marL="666445" marR="5933" lvl="2" indent="-187211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Prescripciones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relativas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alimentación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materiales electrónicos.</a:t>
            </a:r>
            <a:endParaRPr sz="1100">
              <a:latin typeface="Tahoma"/>
              <a:cs typeface="Tahoma"/>
            </a:endParaRPr>
          </a:p>
          <a:p>
            <a:pPr marL="666445" lvl="2" indent="-187870">
              <a:spcBef>
                <a:spcPts val="29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Compatibilidad</a:t>
            </a:r>
            <a:r>
              <a:rPr sz="1100" spc="-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electromagnética.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94719" y="6983058"/>
            <a:ext cx="3558270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7.18</a:t>
            </a:r>
            <a:r>
              <a:rPr sz="900" b="1" spc="2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Consideraciones</a:t>
            </a:r>
            <a:r>
              <a:rPr sz="900" b="1" spc="3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constructivas.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83653" y="4078018"/>
            <a:ext cx="8693243" cy="2784641"/>
            <a:chOff x="895921" y="5370385"/>
            <a:chExt cx="6067425" cy="36671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3583" y="5832344"/>
              <a:ext cx="2651760" cy="23972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5383" y="5489444"/>
              <a:ext cx="2177034" cy="33147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00683" y="5375147"/>
              <a:ext cx="6057900" cy="3657600"/>
            </a:xfrm>
            <a:custGeom>
              <a:avLst/>
              <a:gdLst/>
              <a:ahLst/>
              <a:cxnLst/>
              <a:rect l="l" t="t" r="r" b="b"/>
              <a:pathLst>
                <a:path w="6057900" h="3657600">
                  <a:moveTo>
                    <a:pt x="0" y="3657600"/>
                  </a:moveTo>
                  <a:lnTo>
                    <a:pt x="6057899" y="3657600"/>
                  </a:lnTo>
                  <a:lnTo>
                    <a:pt x="6057899" y="0"/>
                  </a:lnTo>
                  <a:lnTo>
                    <a:pt x="0" y="0"/>
                  </a:lnTo>
                  <a:lnTo>
                    <a:pt x="0" y="3657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142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8" y="947402"/>
            <a:ext cx="7260292" cy="709394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3.9.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INSTALACIÓN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TABLEROS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9229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Al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siguientes recomendaciones: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666445" indent="-187870" algn="just"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limpio.</a:t>
            </a:r>
            <a:endParaRPr sz="1100">
              <a:latin typeface="Tahoma"/>
              <a:cs typeface="Tahoma"/>
            </a:endParaRPr>
          </a:p>
          <a:p>
            <a:pPr marL="666445" marR="6592" indent="-187211" algn="just">
              <a:lnSpc>
                <a:spcPct val="1209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acceso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rápido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maniobrar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emergencia.</a:t>
            </a:r>
            <a:endParaRPr sz="1100">
              <a:latin typeface="Tahoma"/>
              <a:cs typeface="Tahoma"/>
            </a:endParaRPr>
          </a:p>
          <a:p>
            <a:pPr marL="666445" marR="7910" indent="-187211" algn="just">
              <a:lnSpc>
                <a:spcPct val="1209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 donde se encuentra debe estar ventilado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apropiadamente</a:t>
            </a:r>
            <a:r>
              <a:rPr sz="1100" dirty="0">
                <a:latin typeface="Tahoma"/>
                <a:cs typeface="Tahoma"/>
              </a:rPr>
              <a:t> y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proximidades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almacenarse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combustibles.</a:t>
            </a:r>
            <a:endParaRPr sz="1100">
              <a:latin typeface="Tahoma"/>
              <a:cs typeface="Tahoma"/>
            </a:endParaRPr>
          </a:p>
          <a:p>
            <a:pPr marL="666445" marR="5933" indent="-187211" algn="just">
              <a:lnSpc>
                <a:spcPct val="1209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Tomar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precauciones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acumulaciones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limpieza, </a:t>
            </a:r>
            <a:r>
              <a:rPr sz="1100" dirty="0">
                <a:latin typeface="Tahoma"/>
                <a:cs typeface="Tahoma"/>
              </a:rPr>
              <a:t>lluvias,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etc.,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poner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operador.</a:t>
            </a:r>
            <a:endParaRPr sz="1100">
              <a:latin typeface="Tahoma"/>
              <a:cs typeface="Tahoma"/>
            </a:endParaRPr>
          </a:p>
          <a:p>
            <a:pPr marL="666445" marR="5933" indent="-187211" algn="just">
              <a:lnSpc>
                <a:spcPct val="1209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Deberá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contar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buena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descargas peligrosas.</a:t>
            </a:r>
            <a:endParaRPr sz="1100">
              <a:latin typeface="Tahoma"/>
              <a:cs typeface="Tahoma"/>
            </a:endParaRPr>
          </a:p>
          <a:p>
            <a:pPr marL="666445" marR="5274" indent="-187211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entrada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perfectamente </a:t>
            </a:r>
            <a:r>
              <a:rPr sz="1100" dirty="0">
                <a:latin typeface="Tahoma"/>
                <a:cs typeface="Tahoma"/>
              </a:rPr>
              <a:t>realizadas,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terminales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apropiados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pernos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arandelas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requiera.</a:t>
            </a:r>
            <a:endParaRPr sz="1100">
              <a:latin typeface="Tahoma"/>
              <a:cs typeface="Tahoma"/>
            </a:endParaRPr>
          </a:p>
          <a:p>
            <a:pPr marL="666445" marR="5274" indent="-187211" algn="just">
              <a:lnSpc>
                <a:spcPct val="120700"/>
              </a:lnSpc>
              <a:spcBef>
                <a:spcPts val="10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Todos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permanecer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siempre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cerrados,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estén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ingreso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polvo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animales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pequeños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puedan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accidentes.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</a:pPr>
            <a:r>
              <a:rPr sz="1100" b="1" dirty="0">
                <a:latin typeface="Tahoma"/>
                <a:cs typeface="Tahoma"/>
              </a:rPr>
              <a:t>3.10.</a:t>
            </a:r>
            <a:r>
              <a:rPr sz="1100" b="1" spc="41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MANTENIMIENTO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0" dirty="0">
                <a:latin typeface="Tahoma"/>
                <a:cs typeface="Tahoma"/>
              </a:rPr>
              <a:t> TABLEROS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893" marR="6592">
              <a:lnSpc>
                <a:spcPct val="120500"/>
              </a:lnSpc>
              <a:tabLst>
                <a:tab pos="1263674" algn="l"/>
                <a:tab pos="3626223" algn="l"/>
                <a:tab pos="5087655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que</a:t>
            </a:r>
            <a:r>
              <a:rPr sz="1100" dirty="0">
                <a:latin typeface="Tahoma"/>
                <a:cs typeface="Tahoma"/>
              </a:rPr>
              <a:t>	los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mantengan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en</a:t>
            </a:r>
            <a:r>
              <a:rPr sz="1100" dirty="0">
                <a:latin typeface="Tahoma"/>
                <a:cs typeface="Tahoma"/>
              </a:rPr>
              <a:t>	buenas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condiciones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funcionamiento,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seguir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recomendaciones: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300">
              <a:latin typeface="Tahoma"/>
              <a:cs typeface="Tahoma"/>
            </a:endParaRPr>
          </a:p>
          <a:p>
            <a:pPr marL="666445" marR="7251" indent="-187211" algn="just">
              <a:lnSpc>
                <a:spcPct val="1205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hacerse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periódicamente,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entorno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(humedad,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polvo,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etc.);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mínimo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año.</a:t>
            </a:r>
            <a:endParaRPr sz="1100">
              <a:latin typeface="Tahoma"/>
              <a:cs typeface="Tahoma"/>
            </a:endParaRPr>
          </a:p>
          <a:p>
            <a:pPr marL="666445" marR="6592" indent="-187211" algn="just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Hacer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y/o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requieran, </a:t>
            </a:r>
            <a:r>
              <a:rPr sz="1100" dirty="0">
                <a:latin typeface="Tahoma"/>
                <a:cs typeface="Tahoma"/>
              </a:rPr>
              <a:t>haciendo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programa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mantenimiento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preventivo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correctivo.</a:t>
            </a:r>
            <a:endParaRPr sz="1100">
              <a:latin typeface="Tahoma"/>
              <a:cs typeface="Tahoma"/>
            </a:endParaRPr>
          </a:p>
          <a:p>
            <a:pPr marL="666445" marR="7251" indent="-187211" algn="just">
              <a:lnSpc>
                <a:spcPct val="120500"/>
              </a:lnSpc>
              <a:spcBef>
                <a:spcPts val="1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fundido,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cambiarse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otros </a:t>
            </a:r>
            <a:r>
              <a:rPr sz="1100" spc="-10" dirty="0">
                <a:latin typeface="Tahoma"/>
                <a:cs typeface="Tahoma"/>
              </a:rPr>
              <a:t>correspondientes</a:t>
            </a:r>
            <a:r>
              <a:rPr sz="1100" dirty="0">
                <a:latin typeface="Tahoma"/>
                <a:cs typeface="Tahoma"/>
              </a:rPr>
              <a:t> al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-10" dirty="0">
                <a:latin typeface="Tahoma"/>
                <a:cs typeface="Tahoma"/>
              </a:rPr>
              <a:t> sistema.</a:t>
            </a:r>
            <a:endParaRPr sz="1100">
              <a:latin typeface="Tahoma"/>
              <a:cs typeface="Tahoma"/>
            </a:endParaRPr>
          </a:p>
          <a:p>
            <a:pPr marL="666445" marR="5933" indent="-187211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hacerse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reemplazar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muy </a:t>
            </a:r>
            <a:r>
              <a:rPr sz="1100" dirty="0">
                <a:latin typeface="Tahoma"/>
                <a:cs typeface="Tahoma"/>
              </a:rPr>
              <a:t>peligroso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privarse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cable correspondiente.</a:t>
            </a:r>
            <a:endParaRPr sz="1100">
              <a:latin typeface="Tahoma"/>
              <a:cs typeface="Tahoma"/>
            </a:endParaRPr>
          </a:p>
          <a:p>
            <a:pPr marL="666445" marR="7910" indent="-187211" algn="just">
              <a:lnSpc>
                <a:spcPct val="1209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Después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reponer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averiguarse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eliminarlo.</a:t>
            </a:r>
            <a:endParaRPr sz="1100">
              <a:latin typeface="Tahoma"/>
              <a:cs typeface="Tahoma"/>
            </a:endParaRPr>
          </a:p>
          <a:p>
            <a:pPr marL="666445" marR="7910" indent="-187211" algn="just">
              <a:lnSpc>
                <a:spcPct val="1209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cambiar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datos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placa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e </a:t>
            </a:r>
            <a:r>
              <a:rPr sz="1100" spc="-10" dirty="0">
                <a:latin typeface="Tahoma"/>
                <a:cs typeface="Tahoma"/>
              </a:rPr>
              <a:t>identificar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corresponde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eléctrico.</a:t>
            </a:r>
            <a:endParaRPr sz="1100">
              <a:latin typeface="Tahoma"/>
              <a:cs typeface="Tahoma"/>
            </a:endParaRPr>
          </a:p>
          <a:p>
            <a:pPr marL="666445" marR="6592" indent="-187211" algn="just">
              <a:lnSpc>
                <a:spcPct val="1209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Marque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reponerlas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sitio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desconecte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confusiones.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7596" y="947403"/>
            <a:ext cx="7776154" cy="844162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4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RESUMEN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  <a:buFont typeface="Tahoma"/>
              <a:buAutoNum type="arabicPeriod" startAt="4"/>
            </a:pPr>
            <a:endParaRPr sz="1200">
              <a:latin typeface="Tahoma"/>
              <a:cs typeface="Tahoma"/>
            </a:endParaRPr>
          </a:p>
          <a:p>
            <a:pPr marL="573498" marR="5274" lvl="1" indent="-187211" algn="just">
              <a:lnSpc>
                <a:spcPct val="120800"/>
              </a:lnSpc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tableros</a:t>
            </a:r>
            <a:r>
              <a:rPr sz="1100" b="1" spc="11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eléctricos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combinación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maniobra, </a:t>
            </a:r>
            <a:r>
              <a:rPr sz="1100" dirty="0">
                <a:latin typeface="Tahoma"/>
                <a:cs typeface="Tahoma"/>
              </a:rPr>
              <a:t>asociados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control,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medida,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regulación, </a:t>
            </a:r>
            <a:r>
              <a:rPr sz="1100" dirty="0">
                <a:latin typeface="Tahoma"/>
                <a:cs typeface="Tahoma"/>
              </a:rPr>
              <a:t>completamente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ensamblados;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decir,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interconexiones eléctricas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mecánicas,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estructurales.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spcBef>
                <a:spcPts val="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spc="-10" dirty="0">
                <a:latin typeface="Tahoma"/>
                <a:cs typeface="Tahoma"/>
              </a:rPr>
              <a:t>Presentan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 </a:t>
            </a:r>
            <a:r>
              <a:rPr sz="1100" spc="-10" dirty="0">
                <a:latin typeface="Tahoma"/>
                <a:cs typeface="Tahoma"/>
              </a:rPr>
              <a:t>siguientes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características: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91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asignadas.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8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Intensidades</a:t>
            </a:r>
            <a:r>
              <a:rPr sz="1100" spc="-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asignadas.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8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Factor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asignado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simultaneidad.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96"/>
              </a:spcBef>
              <a:buFont typeface="Symbol"/>
              <a:buChar char=""/>
              <a:tabLst>
                <a:tab pos="760709" algn="l"/>
              </a:tabLst>
            </a:pPr>
            <a:r>
              <a:rPr sz="1100" spc="-10" dirty="0">
                <a:latin typeface="Tahoma"/>
                <a:cs typeface="Tahoma"/>
              </a:rPr>
              <a:t>Frecuencia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asignada.</a:t>
            </a:r>
            <a:endParaRPr sz="11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Symbol"/>
              <a:buChar char=""/>
            </a:pPr>
            <a:endParaRPr sz="17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información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es: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91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Placa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características.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91"/>
              </a:spcBef>
              <a:buFont typeface="Symbol"/>
              <a:buChar char=""/>
              <a:tabLst>
                <a:tab pos="760709" algn="l"/>
              </a:tabLst>
            </a:pPr>
            <a:r>
              <a:rPr sz="1100" spc="-10" dirty="0">
                <a:latin typeface="Tahoma"/>
                <a:cs typeface="Tahoma"/>
              </a:rPr>
              <a:t>Identificación.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91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Instrucciones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mantenimiento.</a:t>
            </a:r>
            <a:endParaRPr sz="11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Symbol"/>
              <a:buChar char=""/>
            </a:pPr>
            <a:endParaRPr sz="17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tipos:</a:t>
            </a:r>
            <a:endParaRPr sz="1100">
              <a:latin typeface="Tahoma"/>
              <a:cs typeface="Tahoma"/>
            </a:endParaRPr>
          </a:p>
          <a:p>
            <a:pPr marL="573498" marR="5933">
              <a:lnSpc>
                <a:spcPts val="1661"/>
              </a:lnSpc>
              <a:spcBef>
                <a:spcPts val="93"/>
              </a:spcBef>
            </a:pPr>
            <a:r>
              <a:rPr sz="1100" b="1" dirty="0">
                <a:latin typeface="Tahoma"/>
                <a:cs typeface="Tahoma"/>
              </a:rPr>
              <a:t>Normales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temperatura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ambiente,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atmosféricas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altitud. </a:t>
            </a:r>
            <a:r>
              <a:rPr sz="1100" b="1" dirty="0">
                <a:latin typeface="Tahoma"/>
                <a:cs typeface="Tahoma"/>
              </a:rPr>
              <a:t>Especiales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variaciones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rápidas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temperatura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aire,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exposición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campos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elevado,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contaminación,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grandes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grupos: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91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baja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  <a:p>
            <a:pPr marL="760050" lvl="2" indent="-187211">
              <a:spcBef>
                <a:spcPts val="28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alta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Symbol"/>
              <a:buChar char=""/>
            </a:pPr>
            <a:endParaRPr sz="1700">
              <a:latin typeface="Tahoma"/>
              <a:cs typeface="Tahoma"/>
            </a:endParaRPr>
          </a:p>
          <a:p>
            <a:pPr marL="573498" lvl="1" indent="-187211">
              <a:spcBef>
                <a:spcPts val="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tableros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baja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clasificar:</a:t>
            </a:r>
            <a:endParaRPr sz="1100">
              <a:latin typeface="Tahoma"/>
              <a:cs typeface="Tahoma"/>
            </a:endParaRPr>
          </a:p>
          <a:p>
            <a:pPr marL="760050" lvl="2" indent="-187211">
              <a:spcBef>
                <a:spcPts val="291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Según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interior.</a:t>
            </a:r>
            <a:endParaRPr sz="1100">
              <a:latin typeface="Tahoma"/>
              <a:cs typeface="Tahoma"/>
            </a:endParaRPr>
          </a:p>
          <a:p>
            <a:pPr marL="760050" lvl="2" indent="-187211">
              <a:spcBef>
                <a:spcPts val="28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Su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instalación.</a:t>
            </a:r>
            <a:endParaRPr sz="1100">
              <a:latin typeface="Tahoma"/>
              <a:cs typeface="Tahoma"/>
            </a:endParaRPr>
          </a:p>
          <a:p>
            <a:pPr marL="760050" lvl="2" indent="-187211">
              <a:spcBef>
                <a:spcPts val="29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Su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aptitud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desplazamiento.</a:t>
            </a:r>
            <a:endParaRPr sz="1100">
              <a:latin typeface="Tahoma"/>
              <a:cs typeface="Tahoma"/>
            </a:endParaRPr>
          </a:p>
          <a:p>
            <a:pPr marL="760050" lvl="2" indent="-187211">
              <a:spcBef>
                <a:spcPts val="28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método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montaje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partes.</a:t>
            </a:r>
            <a:endParaRPr sz="1100">
              <a:latin typeface="Tahoma"/>
              <a:cs typeface="Tahoma"/>
            </a:endParaRPr>
          </a:p>
          <a:p>
            <a:pPr marL="760050" lvl="2" indent="-187211">
              <a:spcBef>
                <a:spcPts val="291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Su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montaje.</a:t>
            </a:r>
            <a:endParaRPr sz="1100">
              <a:latin typeface="Tahoma"/>
              <a:cs typeface="Tahoma"/>
            </a:endParaRPr>
          </a:p>
          <a:p>
            <a:pPr marL="760050" lvl="2" indent="-187211">
              <a:spcBef>
                <a:spcPts val="28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Su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protección.</a:t>
            </a:r>
            <a:endParaRPr sz="11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Symbol"/>
              <a:buChar char=""/>
            </a:pPr>
            <a:endParaRPr sz="1700">
              <a:latin typeface="Tahoma"/>
              <a:cs typeface="Tahoma"/>
            </a:endParaRPr>
          </a:p>
          <a:p>
            <a:pPr marL="573498" lvl="1" indent="-187211">
              <a:spcBef>
                <a:spcPts val="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clasifican</a:t>
            </a:r>
            <a:r>
              <a:rPr sz="1100" spc="-26" dirty="0">
                <a:latin typeface="Tahoma"/>
                <a:cs typeface="Tahoma"/>
              </a:rPr>
              <a:t> en: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91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blindado.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8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compartimento.</a:t>
            </a:r>
            <a:endParaRPr sz="1100">
              <a:latin typeface="Tahoma"/>
              <a:cs typeface="Tahoma"/>
            </a:endParaRPr>
          </a:p>
          <a:p>
            <a:pPr marL="760709" lvl="2" indent="-187211">
              <a:spcBef>
                <a:spcPts val="29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bloque.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26"/>
              </a:spcBef>
              <a:buFont typeface="Symbol"/>
              <a:buChar char=""/>
            </a:pPr>
            <a:endParaRPr sz="1400">
              <a:latin typeface="Tahoma"/>
              <a:cs typeface="Tahoma"/>
            </a:endParaRPr>
          </a:p>
          <a:p>
            <a:pPr marL="573498" marR="7251" lvl="1" indent="-187211" algn="just">
              <a:lnSpc>
                <a:spcPct val="120900"/>
              </a:lnSpc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cumplir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diversidad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funciones,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así </a:t>
            </a:r>
            <a:r>
              <a:rPr sz="1100" dirty="0">
                <a:latin typeface="Tahoma"/>
                <a:cs typeface="Tahoma"/>
              </a:rPr>
              <a:t>tenemos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conocidas:</a:t>
            </a:r>
            <a:endParaRPr sz="1100">
              <a:latin typeface="Tahoma"/>
              <a:cs typeface="Tahoma"/>
            </a:endParaRPr>
          </a:p>
          <a:p>
            <a:pPr algn="ctr">
              <a:spcBef>
                <a:spcPts val="1012"/>
              </a:spcBef>
            </a:pPr>
            <a:r>
              <a:rPr sz="1100" i="1" spc="-26" dirty="0">
                <a:latin typeface="Tahoma"/>
                <a:cs typeface="Tahoma"/>
              </a:rPr>
              <a:t>143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144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9" y="920550"/>
            <a:ext cx="7257562" cy="230034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5274">
              <a:lnSpc>
                <a:spcPct val="120900"/>
              </a:lnSpc>
              <a:spcBef>
                <a:spcPts val="104"/>
              </a:spcBef>
            </a:pPr>
            <a:r>
              <a:rPr sz="1100" b="1" dirty="0">
                <a:latin typeface="Tahoma"/>
                <a:cs typeface="Tahoma"/>
              </a:rPr>
              <a:t>Baja</a:t>
            </a:r>
            <a:r>
              <a:rPr sz="1100" b="1" spc="35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automatización,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mando,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medida, </a:t>
            </a:r>
            <a:r>
              <a:rPr sz="1100" dirty="0">
                <a:latin typeface="Tahoma"/>
                <a:cs typeface="Tahoma"/>
              </a:rPr>
              <a:t>protección,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señalización,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 marL="199736">
              <a:spcBef>
                <a:spcPts val="280"/>
              </a:spcBef>
            </a:pPr>
            <a:r>
              <a:rPr sz="1100" b="1" dirty="0">
                <a:latin typeface="Tahoma"/>
                <a:cs typeface="Tahoma"/>
              </a:rPr>
              <a:t>Alta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celda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llegada,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transformación.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86552" marR="105471" indent="-187211" algn="r">
              <a:buFont typeface="Symbol"/>
              <a:buChar char=""/>
              <a:tabLst>
                <a:tab pos="187211" algn="l"/>
              </a:tabLst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seleccionar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pedir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siguiente:</a:t>
            </a:r>
            <a:endParaRPr sz="1100">
              <a:latin typeface="Tahoma"/>
              <a:cs typeface="Tahoma"/>
            </a:endParaRPr>
          </a:p>
          <a:p>
            <a:pPr marL="186552" marR="73830" lvl="1" indent="-187211" algn="r">
              <a:spcBef>
                <a:spcPts val="291"/>
              </a:spcBef>
              <a:buFont typeface="Symbol"/>
              <a:buChar char=""/>
              <a:tabLst>
                <a:tab pos="187211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naturaleza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alterna).</a:t>
            </a:r>
            <a:endParaRPr sz="1100">
              <a:latin typeface="Tahoma"/>
              <a:cs typeface="Tahoma"/>
            </a:endParaRPr>
          </a:p>
          <a:p>
            <a:pPr marL="386287" lvl="1" indent="-187211">
              <a:spcBef>
                <a:spcPts val="291"/>
              </a:spcBef>
              <a:buFont typeface="Symbol"/>
              <a:buChar char=""/>
              <a:tabLst>
                <a:tab pos="386947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nominal.</a:t>
            </a:r>
            <a:endParaRPr sz="1100">
              <a:latin typeface="Tahoma"/>
              <a:cs typeface="Tahoma"/>
            </a:endParaRPr>
          </a:p>
          <a:p>
            <a:pPr marL="386287" lvl="1" indent="-187211">
              <a:spcBef>
                <a:spcPts val="291"/>
              </a:spcBef>
              <a:buFont typeface="Symbol"/>
              <a:buChar char=""/>
              <a:tabLst>
                <a:tab pos="386947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circuito.</a:t>
            </a:r>
            <a:endParaRPr sz="1100">
              <a:latin typeface="Tahoma"/>
              <a:cs typeface="Tahoma"/>
            </a:endParaRPr>
          </a:p>
          <a:p>
            <a:pPr marL="386287" lvl="1" indent="-187211">
              <a:spcBef>
                <a:spcPts val="285"/>
              </a:spcBef>
              <a:buFont typeface="Symbol"/>
              <a:buChar char=""/>
              <a:tabLst>
                <a:tab pos="386947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(si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requiere).</a:t>
            </a:r>
            <a:endParaRPr sz="1100">
              <a:latin typeface="Tahoma"/>
              <a:cs typeface="Tahoma"/>
            </a:endParaRPr>
          </a:p>
          <a:p>
            <a:pPr marL="386287" lvl="1" indent="-187211">
              <a:spcBef>
                <a:spcPts val="295"/>
              </a:spcBef>
              <a:buFont typeface="Symbol"/>
              <a:buChar char=""/>
              <a:tabLst>
                <a:tab pos="386947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función,</a:t>
            </a:r>
            <a:r>
              <a:rPr sz="1100" spc="-21" dirty="0">
                <a:latin typeface="Tahoma"/>
                <a:cs typeface="Tahoma"/>
              </a:rPr>
              <a:t> etc.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1"/>
              </a:spcBef>
              <a:buFont typeface="Symbol"/>
              <a:buChar char=""/>
            </a:pPr>
            <a:endParaRPr sz="1400">
              <a:latin typeface="Tahoma"/>
              <a:cs typeface="Tahoma"/>
            </a:endParaRPr>
          </a:p>
          <a:p>
            <a:pPr marL="199736" marR="5274" indent="-187211">
              <a:lnSpc>
                <a:spcPct val="1205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tableros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seguir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spc="-10" dirty="0">
                <a:latin typeface="Tahoma"/>
                <a:cs typeface="Tahoma"/>
              </a:rPr>
              <a:t>recomendaciones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fabricante.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145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7" y="947402"/>
            <a:ext cx="1628561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5.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GLOSARIO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738102" y="1244626"/>
          <a:ext cx="8364801" cy="61054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4005"/>
                <a:gridCol w="5600796"/>
              </a:tblGrid>
              <a:tr h="11230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90805">
                        <a:lnSpc>
                          <a:spcPct val="120800"/>
                        </a:lnSpc>
                      </a:pPr>
                      <a:r>
                        <a:rPr sz="900" b="1" spc="-10" dirty="0">
                          <a:latin typeface="Tahoma"/>
                          <a:cs typeface="Tahoma"/>
                        </a:rPr>
                        <a:t>Aparamenta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(dispositivos</a:t>
                      </a:r>
                      <a:r>
                        <a:rPr sz="900" b="1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control</a:t>
                      </a:r>
                      <a:r>
                        <a:rPr sz="9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9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maniobra)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algn="just">
                        <a:lnSpc>
                          <a:spcPts val="13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Término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general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9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aplica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dispositivos</a:t>
                      </a:r>
                      <a:r>
                        <a:rPr sz="9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de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 marR="35560" algn="just">
                        <a:lnSpc>
                          <a:spcPct val="114999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maniobra</a:t>
                      </a:r>
                      <a:r>
                        <a:rPr sz="900" spc="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spc="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900" spc="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combinación</a:t>
                      </a:r>
                      <a:r>
                        <a:rPr sz="900" spc="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900" spc="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equipos</a:t>
                      </a:r>
                      <a:r>
                        <a:rPr sz="900" spc="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afines</a:t>
                      </a:r>
                      <a:r>
                        <a:rPr sz="900" spc="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control,</a:t>
                      </a:r>
                      <a:r>
                        <a:rPr sz="9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medición,</a:t>
                      </a:r>
                      <a:r>
                        <a:rPr sz="9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protección</a:t>
                      </a:r>
                      <a:r>
                        <a:rPr sz="9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regulación,</a:t>
                      </a:r>
                      <a:r>
                        <a:rPr sz="9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así</a:t>
                      </a:r>
                      <a:r>
                        <a:rPr sz="9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como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90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conjuntos</a:t>
                      </a:r>
                      <a:r>
                        <a:rPr sz="90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dichos</a:t>
                      </a:r>
                      <a:r>
                        <a:rPr sz="90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dispositivos</a:t>
                      </a:r>
                      <a:r>
                        <a:rPr sz="90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equipos</a:t>
                      </a:r>
                      <a:r>
                        <a:rPr sz="90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interconexiones,</a:t>
                      </a:r>
                      <a:r>
                        <a:rPr sz="900" spc="42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accesorios,</a:t>
                      </a:r>
                      <a:r>
                        <a:rPr sz="900" spc="42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envolturas</a:t>
                      </a:r>
                      <a:r>
                        <a:rPr sz="900" spc="42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estructuras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soporte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afines.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3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4325" marR="59055">
                        <a:lnSpc>
                          <a:spcPct val="120400"/>
                        </a:lnSpc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Aparamenta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20" dirty="0">
                          <a:latin typeface="Tahoma"/>
                          <a:cs typeface="Tahoma"/>
                        </a:rPr>
                        <a:t>bajo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envolvente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metálica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ts val="1375"/>
                        </a:lnSpc>
                        <a:tabLst>
                          <a:tab pos="1068705" algn="l"/>
                          <a:tab pos="1381760" algn="l"/>
                          <a:tab pos="2338070" algn="l"/>
                          <a:tab pos="2727960" algn="l"/>
                          <a:tab pos="3126105" algn="l"/>
                        </a:tabLst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Conjunto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aparamenta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una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envolvente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 marR="36830">
                        <a:lnSpc>
                          <a:spcPct val="114999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metálica</a:t>
                      </a:r>
                      <a:r>
                        <a:rPr sz="900" spc="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externa</a:t>
                      </a:r>
                      <a:r>
                        <a:rPr sz="900" spc="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destinada</a:t>
                      </a:r>
                      <a:r>
                        <a:rPr sz="900" spc="3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3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900" spc="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puesta</a:t>
                      </a:r>
                      <a:r>
                        <a:rPr sz="900" spc="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3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tierra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excepto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conexiones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exteriores.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02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14325" marR="280670">
                        <a:lnSpc>
                          <a:spcPct val="12080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Aparamenta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20" dirty="0">
                          <a:latin typeface="Tahoma"/>
                          <a:cs typeface="Tahoma"/>
                        </a:rPr>
                        <a:t>para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exterior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482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algn="just">
                        <a:lnSpc>
                          <a:spcPts val="13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Aparamenta</a:t>
                      </a:r>
                      <a:r>
                        <a:rPr sz="900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adecuada</a:t>
                      </a:r>
                      <a:r>
                        <a:rPr sz="900" spc="3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900" spc="3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900" spc="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instalada</a:t>
                      </a:r>
                      <a:r>
                        <a:rPr sz="900" spc="3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900" spc="3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aire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 marR="37465" algn="just">
                        <a:lnSpc>
                          <a:spcPct val="114999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libre,</a:t>
                      </a:r>
                      <a:r>
                        <a:rPr sz="900" spc="25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900" spc="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decir</a:t>
                      </a:r>
                      <a:r>
                        <a:rPr sz="900" spc="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capaz</a:t>
                      </a:r>
                      <a:r>
                        <a:rPr sz="900" spc="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soportar</a:t>
                      </a:r>
                      <a:r>
                        <a:rPr sz="900" spc="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900" spc="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viento,</a:t>
                      </a:r>
                      <a:r>
                        <a:rPr sz="900" spc="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lluvia,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nieve,</a:t>
                      </a:r>
                      <a:r>
                        <a:rPr sz="900" spc="204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contaminaciones,</a:t>
                      </a:r>
                      <a:r>
                        <a:rPr sz="900" spc="21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condensación,</a:t>
                      </a:r>
                      <a:r>
                        <a:rPr sz="900" spc="204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hielo</a:t>
                      </a:r>
                      <a:r>
                        <a:rPr sz="900" spc="21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escarcha.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62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14325" marR="280670">
                        <a:lnSpc>
                          <a:spcPct val="120800"/>
                        </a:lnSpc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Aparamenta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20" dirty="0">
                          <a:latin typeface="Tahoma"/>
                          <a:cs typeface="Tahoma"/>
                        </a:rPr>
                        <a:t>para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interior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algn="just">
                        <a:lnSpc>
                          <a:spcPts val="13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Aparamenta</a:t>
                      </a:r>
                      <a:r>
                        <a:rPr sz="900" spc="3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concebida</a:t>
                      </a:r>
                      <a:r>
                        <a:rPr sz="900" spc="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900" spc="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900" spc="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instalada</a:t>
                      </a:r>
                      <a:r>
                        <a:rPr sz="900" spc="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900" spc="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un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 marR="37465" algn="just">
                        <a:lnSpc>
                          <a:spcPct val="114999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edificio</a:t>
                      </a:r>
                      <a:r>
                        <a:rPr sz="9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9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otro</a:t>
                      </a:r>
                      <a:r>
                        <a:rPr sz="9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alojamiento</a:t>
                      </a:r>
                      <a:r>
                        <a:rPr sz="9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9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9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9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9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aparamenta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encuentre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protegida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viento,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lluvia,</a:t>
                      </a:r>
                      <a:r>
                        <a:rPr sz="900" spc="4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nieve,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contaminaciones</a:t>
                      </a:r>
                      <a:r>
                        <a:rPr sz="900" spc="350" dirty="0">
                          <a:latin typeface="Arial"/>
                          <a:cs typeface="Arial"/>
                        </a:rPr>
                        <a:t>  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anormales,</a:t>
                      </a:r>
                      <a:r>
                        <a:rPr sz="900" spc="355" dirty="0">
                          <a:latin typeface="Arial"/>
                          <a:cs typeface="Arial"/>
                        </a:rPr>
                        <a:t>   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condensación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anormal,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hielo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escarcha.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02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14325" marR="411480">
                        <a:lnSpc>
                          <a:spcPct val="12080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Barra 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seccionamiento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482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algn="just">
                        <a:lnSpc>
                          <a:spcPts val="13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Pieza</a:t>
                      </a:r>
                      <a:r>
                        <a:rPr sz="900" spc="8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material</a:t>
                      </a:r>
                      <a:r>
                        <a:rPr sz="900" spc="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conductor,</a:t>
                      </a:r>
                      <a:r>
                        <a:rPr sz="900" spc="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generalmente</a:t>
                      </a:r>
                      <a:r>
                        <a:rPr sz="900" spc="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una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 marR="37465" algn="just">
                        <a:lnSpc>
                          <a:spcPct val="114999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pletina</a:t>
                      </a:r>
                      <a:r>
                        <a:rPr sz="900" spc="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cobre,</a:t>
                      </a:r>
                      <a:r>
                        <a:rPr sz="900" spc="9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900" spc="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900" spc="9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coloca</a:t>
                      </a:r>
                      <a:r>
                        <a:rPr sz="900" spc="9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900" spc="9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900" spc="9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bases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portafusibles</a:t>
                      </a:r>
                      <a:r>
                        <a:rPr sz="90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90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90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polo</a:t>
                      </a:r>
                      <a:r>
                        <a:rPr sz="90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90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90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entre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bornes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conductor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neutro.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41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4325">
                        <a:lnSpc>
                          <a:spcPct val="100000"/>
                        </a:lnSpc>
                      </a:pPr>
                      <a:r>
                        <a:rPr sz="900" b="1" spc="-10" dirty="0">
                          <a:latin typeface="Tahoma"/>
                          <a:cs typeface="Tahoma"/>
                        </a:rPr>
                        <a:t>Columna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ts val="1375"/>
                        </a:lnSpc>
                        <a:tabLst>
                          <a:tab pos="992505" algn="l"/>
                          <a:tab pos="1999614" algn="l"/>
                          <a:tab pos="3075305" algn="l"/>
                          <a:tab pos="3618229" algn="l"/>
                        </a:tabLst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Unidad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constructiva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comprendida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entre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dos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separaciones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verticales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sucesivas.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3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432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900" b="1" spc="-10" dirty="0">
                          <a:latin typeface="Tahoma"/>
                          <a:cs typeface="Tahoma"/>
                        </a:rPr>
                        <a:t>Cubículo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ts val="1375"/>
                        </a:lnSpc>
                        <a:tabLst>
                          <a:tab pos="992505" algn="l"/>
                          <a:tab pos="1999614" algn="l"/>
                          <a:tab pos="3075305" algn="l"/>
                          <a:tab pos="3618229" algn="l"/>
                        </a:tabLst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Unidad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constructiva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comprendida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entre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dos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 marR="36830">
                        <a:lnSpc>
                          <a:spcPct val="114999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separaciones</a:t>
                      </a:r>
                      <a:r>
                        <a:rPr sz="9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horizontales</a:t>
                      </a:r>
                      <a:r>
                        <a:rPr sz="9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sucesivas</a:t>
                      </a:r>
                      <a:r>
                        <a:rPr sz="9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dentro</a:t>
                      </a:r>
                      <a:r>
                        <a:rPr sz="9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una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misma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columna.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37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432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900" b="1" spc="-10" dirty="0">
                          <a:latin typeface="Tahoma"/>
                          <a:cs typeface="Tahoma"/>
                        </a:rPr>
                        <a:t>Compartimento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ts val="13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Una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columna</a:t>
                      </a:r>
                      <a:r>
                        <a:rPr sz="9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cubículo</a:t>
                      </a:r>
                      <a:r>
                        <a:rPr sz="9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cerrado</a:t>
                      </a:r>
                      <a:r>
                        <a:rPr sz="9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excepción</a:t>
                      </a:r>
                      <a:r>
                        <a:rPr sz="9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las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 marR="37465">
                        <a:lnSpc>
                          <a:spcPct val="114999"/>
                        </a:lnSpc>
                        <a:tabLst>
                          <a:tab pos="1146175" algn="l"/>
                          <a:tab pos="2070735" algn="l"/>
                          <a:tab pos="2564130" algn="l"/>
                          <a:tab pos="2870835" algn="l"/>
                          <a:tab pos="3778885" algn="l"/>
                        </a:tabLst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aberturas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necesarias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ventilación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interconexión.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146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22785" y="957048"/>
          <a:ext cx="8364801" cy="24138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4005"/>
                <a:gridCol w="5600796"/>
              </a:tblGrid>
              <a:tr h="643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432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Parte</a:t>
                      </a:r>
                      <a:r>
                        <a:rPr sz="900" b="1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conductora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ts val="13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9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capaz</a:t>
                      </a:r>
                      <a:r>
                        <a:rPr sz="9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conducir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corriente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aunque</a:t>
                      </a:r>
                      <a:r>
                        <a:rPr sz="9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podría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no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 marR="36830">
                        <a:lnSpc>
                          <a:spcPct val="114999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necesariamente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utilizada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conducir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corriente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servicio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normal.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03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4325">
                        <a:lnSpc>
                          <a:spcPct val="100000"/>
                        </a:lnSpc>
                      </a:pPr>
                      <a:r>
                        <a:rPr sz="900" b="1" spc="-20" dirty="0">
                          <a:latin typeface="Tahoma"/>
                          <a:cs typeface="Tahoma"/>
                        </a:rPr>
                        <a:t>Masa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algn="just">
                        <a:lnSpc>
                          <a:spcPts val="13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900" spc="22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conductora</a:t>
                      </a:r>
                      <a:r>
                        <a:rPr sz="900" spc="22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900" spc="229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puede</a:t>
                      </a:r>
                      <a:r>
                        <a:rPr sz="900" spc="225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900" spc="229" dirty="0">
                          <a:latin typeface="Arial"/>
                          <a:cs typeface="Arial"/>
                        </a:rPr>
                        <a:t>  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tocada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 marR="37465" algn="just">
                        <a:lnSpc>
                          <a:spcPct val="114999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directamente</a:t>
                      </a:r>
                      <a:r>
                        <a:rPr sz="900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900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normalmente</a:t>
                      </a:r>
                      <a:r>
                        <a:rPr sz="900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900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900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encuentra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activa</a:t>
                      </a:r>
                      <a:r>
                        <a:rPr sz="900" spc="34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pero</a:t>
                      </a:r>
                      <a:r>
                        <a:rPr sz="900" spc="34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900" spc="34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podría</a:t>
                      </a:r>
                      <a:r>
                        <a:rPr sz="900" spc="34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hacerse</a:t>
                      </a:r>
                      <a:r>
                        <a:rPr sz="900" spc="34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activa</a:t>
                      </a:r>
                      <a:r>
                        <a:rPr sz="900" spc="34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condiciones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falla.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3635">
                <a:tc>
                  <a:txBody>
                    <a:bodyPr/>
                    <a:lstStyle/>
                    <a:p>
                      <a:pPr marL="314325" marR="564515">
                        <a:lnSpc>
                          <a:spcPct val="120400"/>
                        </a:lnSpc>
                        <a:spcBef>
                          <a:spcPts val="475"/>
                        </a:spcBef>
                      </a:pPr>
                      <a:r>
                        <a:rPr sz="900" b="1" spc="-10" dirty="0">
                          <a:latin typeface="Tahoma"/>
                          <a:cs typeface="Tahoma"/>
                        </a:rPr>
                        <a:t>Unidad transportable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4580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ts val="13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900" spc="4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900" spc="4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tablero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adecuado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9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ser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despachado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desmontado.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3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4325">
                        <a:lnSpc>
                          <a:spcPct val="100000"/>
                        </a:lnSpc>
                      </a:pPr>
                      <a:r>
                        <a:rPr sz="900" b="1" spc="-10" dirty="0">
                          <a:latin typeface="Tahoma"/>
                          <a:cs typeface="Tahoma"/>
                        </a:rPr>
                        <a:t>Tabique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ts val="13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conjunto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separa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9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compartimento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49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otro.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40875" y="7303618"/>
            <a:ext cx="867049" cy="44933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8.2</a:t>
            </a:r>
            <a:endParaRPr sz="900">
              <a:latin typeface="Tahoma"/>
              <a:cs typeface="Tahoma"/>
            </a:endParaRPr>
          </a:p>
          <a:p>
            <a:pPr algn="ctr">
              <a:spcBef>
                <a:spcPts val="976"/>
              </a:spcBef>
            </a:pPr>
            <a:r>
              <a:rPr sz="1100" i="1" spc="-26" dirty="0">
                <a:latin typeface="Tahoma"/>
                <a:cs typeface="Tahoma"/>
              </a:rPr>
              <a:t>147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82851" y="1044031"/>
            <a:ext cx="6880900" cy="87442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47" dirty="0">
                <a:latin typeface="Tahoma"/>
                <a:cs typeface="Tahoma"/>
              </a:rPr>
              <a:t> </a:t>
            </a:r>
            <a:r>
              <a:rPr sz="1500" b="1" spc="-21" dirty="0">
                <a:latin typeface="Tahoma"/>
                <a:cs typeface="Tahoma"/>
              </a:rPr>
              <a:t>VIII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2400">
              <a:latin typeface="Tahoma"/>
              <a:cs typeface="Tahoma"/>
            </a:endParaRPr>
          </a:p>
          <a:p>
            <a:pPr marL="13184"/>
            <a:r>
              <a:rPr sz="1700" b="1" dirty="0">
                <a:latin typeface="Tahoma"/>
                <a:cs typeface="Tahoma"/>
              </a:rPr>
              <a:t>COMPENSACIÓN</a:t>
            </a:r>
            <a:r>
              <a:rPr sz="1700" b="1" spc="-3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3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ENERGÍA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REACTIVA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81566" y="1908167"/>
            <a:ext cx="5909222" cy="1743113"/>
            <a:chOff x="1941385" y="2512885"/>
            <a:chExt cx="4124325" cy="22955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3130" y="2657790"/>
              <a:ext cx="3521165" cy="204912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46148" y="2517648"/>
              <a:ext cx="4114800" cy="2286000"/>
            </a:xfrm>
            <a:custGeom>
              <a:avLst/>
              <a:gdLst/>
              <a:ahLst/>
              <a:cxnLst/>
              <a:rect l="l" t="t" r="r" b="b"/>
              <a:pathLst>
                <a:path w="4114800" h="2286000">
                  <a:moveTo>
                    <a:pt x="0" y="2286000"/>
                  </a:moveTo>
                  <a:lnTo>
                    <a:pt x="4114800" y="2286000"/>
                  </a:lnTo>
                  <a:lnTo>
                    <a:pt x="41148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87594" y="3659426"/>
            <a:ext cx="7771605" cy="212337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8.1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386947" indent="-374422">
              <a:spcBef>
                <a:spcPts val="5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FACTOR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POTENCIA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CARGAS</a:t>
            </a:r>
            <a:endParaRPr sz="1100">
              <a:latin typeface="Tahoma"/>
              <a:cs typeface="Tahoma"/>
            </a:endParaRPr>
          </a:p>
          <a:p>
            <a:pPr marL="386947" marR="5274">
              <a:lnSpc>
                <a:spcPct val="1209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mayoría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industriales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(motores,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transformadores...),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alimentadas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alterna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necesitan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energía: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activa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Industriales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593781" y="5273461"/>
            <a:ext cx="5909222" cy="2003495"/>
            <a:chOff x="1810321" y="6944677"/>
            <a:chExt cx="4124325" cy="26384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2607" y="6994393"/>
              <a:ext cx="3418792" cy="243230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15083" y="6949440"/>
              <a:ext cx="4114800" cy="2628900"/>
            </a:xfrm>
            <a:custGeom>
              <a:avLst/>
              <a:gdLst/>
              <a:ahLst/>
              <a:cxnLst/>
              <a:rect l="l" t="t" r="r" b="b"/>
              <a:pathLst>
                <a:path w="4114800" h="2628900">
                  <a:moveTo>
                    <a:pt x="0" y="2628899"/>
                  </a:moveTo>
                  <a:lnTo>
                    <a:pt x="4114800" y="2628899"/>
                  </a:lnTo>
                  <a:lnTo>
                    <a:pt x="4114800" y="0"/>
                  </a:lnTo>
                  <a:lnTo>
                    <a:pt x="0" y="0"/>
                  </a:lnTo>
                  <a:lnTo>
                    <a:pt x="0" y="26288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148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72279" y="947402"/>
            <a:ext cx="7776154" cy="574383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AHORRO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usuario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paga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 marL="573498" marR="5933" lvl="1" indent="-187211">
              <a:lnSpc>
                <a:spcPct val="120900"/>
              </a:lnSpc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capacitores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suministran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tradicionalmente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provee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compañía suministradora.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capacitores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facturación.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386947" indent="-374422"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¿POR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QUÉ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USAR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CAPACITORES?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compensación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logra: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Reducir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pago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eléctrica.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Reducir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Joule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t)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6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Liberar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transformadores.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Mejorar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regulación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386947" indent="-374422">
              <a:buAutoNum type="arabicPeriod" startAt="4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CAMPO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MAGNÉTICO</a:t>
            </a:r>
            <a:endParaRPr sz="1100">
              <a:latin typeface="Tahoma"/>
              <a:cs typeface="Tahoma"/>
            </a:endParaRPr>
          </a:p>
          <a:p>
            <a:pPr marL="386947" marR="5274">
              <a:lnSpc>
                <a:spcPct val="1205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Como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manifestamos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mayoría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inductivas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requieren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campo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operar: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spc="-10" dirty="0">
                <a:latin typeface="Tahoma"/>
                <a:cs typeface="Tahoma"/>
              </a:rPr>
              <a:t>Motores.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spc="-10" dirty="0">
                <a:latin typeface="Tahoma"/>
                <a:cs typeface="Tahoma"/>
              </a:rPr>
              <a:t>Transformadores.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fluorescentes.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386947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campo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útil.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386947" indent="-374422">
              <a:spcBef>
                <a:spcPts val="5"/>
              </a:spcBef>
              <a:buAutoNum type="arabicPeriod" startAt="5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PRINCIPIOS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triángulo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62736" y="5424622"/>
            <a:ext cx="6400520" cy="1438370"/>
            <a:chOff x="1369885" y="7143744"/>
            <a:chExt cx="4467225" cy="189420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3811" y="7143744"/>
              <a:ext cx="4117859" cy="176555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74647" y="7203947"/>
              <a:ext cx="4457700" cy="1828800"/>
            </a:xfrm>
            <a:custGeom>
              <a:avLst/>
              <a:gdLst/>
              <a:ahLst/>
              <a:cxnLst/>
              <a:rect l="l" t="t" r="r" b="b"/>
              <a:pathLst>
                <a:path w="4457700" h="1828800">
                  <a:moveTo>
                    <a:pt x="0" y="1828800"/>
                  </a:moveTo>
                  <a:lnTo>
                    <a:pt x="4457700" y="1828800"/>
                  </a:lnTo>
                  <a:lnTo>
                    <a:pt x="4457700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25559" y="7034556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8.3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149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6" y="947403"/>
            <a:ext cx="7776154" cy="73258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6.</a:t>
            </a:r>
            <a:r>
              <a:rPr sz="1100" b="1" dirty="0">
                <a:latin typeface="Tahoma"/>
                <a:cs typeface="Tahoma"/>
              </a:rPr>
              <a:t>	EL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TRIÁNGULO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POTENCIA</a:t>
            </a: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Análogamente,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requieren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crear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campo </a:t>
            </a:r>
            <a:r>
              <a:rPr sz="1100" dirty="0">
                <a:latin typeface="Tahoma"/>
                <a:cs typeface="Tahoma"/>
              </a:rPr>
              <a:t>magnético,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mientras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útil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(potencia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motor).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09097" y="1731827"/>
            <a:ext cx="4926626" cy="1312037"/>
            <a:chOff x="2169985" y="2280662"/>
            <a:chExt cx="3438525" cy="172783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6900" y="2280662"/>
              <a:ext cx="3015203" cy="16017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74748" y="2289047"/>
              <a:ext cx="3429000" cy="1714500"/>
            </a:xfrm>
            <a:custGeom>
              <a:avLst/>
              <a:gdLst/>
              <a:ahLst/>
              <a:cxnLst/>
              <a:rect l="l" t="t" r="r" b="b"/>
              <a:pathLst>
                <a:path w="3429000" h="1714500">
                  <a:moveTo>
                    <a:pt x="0" y="1714500"/>
                  </a:moveTo>
                  <a:lnTo>
                    <a:pt x="3429000" y="1714500"/>
                  </a:lnTo>
                  <a:lnTo>
                    <a:pt x="34290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87596" y="3217354"/>
            <a:ext cx="7772514" cy="8670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21686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8.4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7.</a:t>
            </a:r>
            <a:r>
              <a:rPr sz="1100" b="1" dirty="0">
                <a:latin typeface="Tahoma"/>
                <a:cs typeface="Tahoma"/>
              </a:rPr>
              <a:t>	¿QUÉ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FACTOR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POTENCIA?</a:t>
            </a:r>
            <a:endParaRPr sz="1100">
              <a:latin typeface="Tahoma"/>
              <a:cs typeface="Tahoma"/>
            </a:endParaRPr>
          </a:p>
          <a:p>
            <a:pPr marL="386947" marR="5274">
              <a:lnSpc>
                <a:spcPct val="1209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Factor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 Total: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0794" y="4041705"/>
            <a:ext cx="3890817" cy="109765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4930447" y="5501583"/>
            <a:ext cx="1375633" cy="0"/>
          </a:xfrm>
          <a:custGeom>
            <a:avLst/>
            <a:gdLst/>
            <a:ahLst/>
            <a:cxnLst/>
            <a:rect l="l" t="t" r="r" b="b"/>
            <a:pathLst>
              <a:path w="960120">
                <a:moveTo>
                  <a:pt x="0" y="0"/>
                </a:moveTo>
                <a:lnTo>
                  <a:pt x="960120" y="0"/>
                </a:lnTo>
              </a:path>
            </a:pathLst>
          </a:custGeom>
          <a:ln w="61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979947" y="5496242"/>
            <a:ext cx="1276465" cy="199310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13184">
              <a:spcBef>
                <a:spcPts val="114"/>
              </a:spcBef>
            </a:pPr>
            <a:r>
              <a:rPr sz="1200" i="1" spc="-10" dirty="0">
                <a:latin typeface="Times New Roman"/>
                <a:cs typeface="Times New Roman"/>
              </a:rPr>
              <a:t>PotenciaTotal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89713" y="5153440"/>
            <a:ext cx="3256213" cy="54679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571517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8.5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9552"/>
            <a:r>
              <a:rPr sz="1200" i="1" dirty="0">
                <a:latin typeface="Times New Roman"/>
                <a:cs typeface="Times New Roman"/>
              </a:rPr>
              <a:t>Factordepotencia</a:t>
            </a:r>
            <a:r>
              <a:rPr sz="1200" i="1" spc="-3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62" dirty="0">
                <a:latin typeface="Times New Roman"/>
                <a:cs typeface="Times New Roman"/>
              </a:rPr>
              <a:t> </a:t>
            </a:r>
            <a:r>
              <a:rPr sz="1900" i="1" spc="-16" baseline="34722" dirty="0">
                <a:latin typeface="Times New Roman"/>
                <a:cs typeface="Times New Roman"/>
              </a:rPr>
              <a:t>PotenciaActiva</a:t>
            </a:r>
            <a:endParaRPr sz="1900" baseline="34722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22729" y="5501583"/>
            <a:ext cx="381211" cy="0"/>
          </a:xfrm>
          <a:custGeom>
            <a:avLst/>
            <a:gdLst/>
            <a:ahLst/>
            <a:cxnLst/>
            <a:rect l="l" t="t" r="r" b="b"/>
            <a:pathLst>
              <a:path w="266064">
                <a:moveTo>
                  <a:pt x="0" y="0"/>
                </a:moveTo>
                <a:lnTo>
                  <a:pt x="265938" y="0"/>
                </a:lnTo>
              </a:path>
            </a:pathLst>
          </a:custGeom>
          <a:ln w="61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117625" y="5496244"/>
            <a:ext cx="402136" cy="199310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13184">
              <a:spcBef>
                <a:spcPts val="114"/>
              </a:spcBef>
            </a:pPr>
            <a:r>
              <a:rPr sz="1200" i="1" spc="-26" dirty="0">
                <a:latin typeface="Times New Roman"/>
                <a:cs typeface="Times New Roman"/>
              </a:rPr>
              <a:t>kVA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93459" y="5398200"/>
            <a:ext cx="1358348" cy="216696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 marL="39552">
              <a:spcBef>
                <a:spcPts val="130"/>
              </a:spcBef>
            </a:pPr>
            <a:r>
              <a:rPr sz="1200" dirty="0">
                <a:latin typeface="Symbol"/>
                <a:cs typeface="Symbol"/>
              </a:rPr>
              <a:t></a:t>
            </a:r>
            <a:r>
              <a:rPr sz="1200" spc="197" dirty="0">
                <a:latin typeface="Times New Roman"/>
                <a:cs typeface="Times New Roman"/>
              </a:rPr>
              <a:t> </a:t>
            </a:r>
            <a:r>
              <a:rPr sz="1900" i="1" baseline="34722" dirty="0">
                <a:latin typeface="Times New Roman"/>
                <a:cs typeface="Times New Roman"/>
              </a:rPr>
              <a:t>kW</a:t>
            </a:r>
            <a:r>
              <a:rPr sz="1900" i="1" spc="561" baseline="34722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-67" dirty="0">
                <a:latin typeface="Times New Roman"/>
                <a:cs typeface="Times New Roman"/>
              </a:rPr>
              <a:t> </a:t>
            </a:r>
            <a:r>
              <a:rPr sz="1200" i="1" spc="-21" dirty="0">
                <a:latin typeface="Times New Roman"/>
                <a:cs typeface="Times New Roman"/>
              </a:rPr>
              <a:t>Cos</a:t>
            </a:r>
            <a:r>
              <a:rPr sz="1300" i="1" spc="-21" dirty="0">
                <a:latin typeface="Symbol"/>
                <a:cs typeface="Symbol"/>
              </a:rPr>
              <a:t>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04007" y="5914335"/>
            <a:ext cx="6020218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eficiencia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(salida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/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entrada).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115921" y="4022612"/>
            <a:ext cx="4912978" cy="1128323"/>
          </a:xfrm>
          <a:custGeom>
            <a:avLst/>
            <a:gdLst/>
            <a:ahLst/>
            <a:cxnLst/>
            <a:rect l="l" t="t" r="r" b="b"/>
            <a:pathLst>
              <a:path w="3429000" h="1485900">
                <a:moveTo>
                  <a:pt x="0" y="1485900"/>
                </a:moveTo>
                <a:lnTo>
                  <a:pt x="3429000" y="1485900"/>
                </a:lnTo>
                <a:lnTo>
                  <a:pt x="3429000" y="0"/>
                </a:lnTo>
                <a:lnTo>
                  <a:pt x="0" y="0"/>
                </a:lnTo>
                <a:lnTo>
                  <a:pt x="0" y="1485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150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9610" y="961088"/>
            <a:ext cx="4231860" cy="200971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72279" y="3309356"/>
            <a:ext cx="7771605" cy="135288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8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¿POR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QUÉ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INSTALAMOS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CAPACITORES?</a:t>
            </a:r>
            <a:endParaRPr sz="1100">
              <a:latin typeface="Tahoma"/>
              <a:cs typeface="Tahoma"/>
            </a:endParaRPr>
          </a:p>
          <a:p>
            <a:pPr marL="386947" marR="5274">
              <a:lnSpc>
                <a:spcPct val="1205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capacitores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suministran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(sin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costo),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requerida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inductivas.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Inicialmente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capacitor.</a:t>
            </a:r>
            <a:endParaRPr sz="1100">
              <a:latin typeface="Tahoma"/>
              <a:cs typeface="Tahoma"/>
            </a:endParaRPr>
          </a:p>
          <a:p>
            <a:pPr marL="573498" marR="5274" lvl="1" indent="-187211">
              <a:lnSpc>
                <a:spcPct val="120500"/>
              </a:lnSpc>
              <a:spcBef>
                <a:spcPts val="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Compensando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compañía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suministra</a:t>
            </a:r>
            <a:r>
              <a:rPr sz="1100" spc="-26" dirty="0">
                <a:latin typeface="Tahoma"/>
                <a:cs typeface="Tahoma"/>
              </a:rPr>
              <a:t> los </a:t>
            </a:r>
            <a:r>
              <a:rPr sz="1100" dirty="0">
                <a:latin typeface="Tahoma"/>
                <a:cs typeface="Tahoma"/>
              </a:rPr>
              <a:t>kVAr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requeridos,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capacitores.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71437" y="4665324"/>
            <a:ext cx="7710648" cy="1222349"/>
            <a:chOff x="1026985" y="6143815"/>
            <a:chExt cx="5381625" cy="160972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7309" y="6330562"/>
              <a:ext cx="4821936" cy="126059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31747" y="6148578"/>
              <a:ext cx="5372100" cy="1600200"/>
            </a:xfrm>
            <a:custGeom>
              <a:avLst/>
              <a:gdLst/>
              <a:ahLst/>
              <a:cxnLst/>
              <a:rect l="l" t="t" r="r" b="b"/>
              <a:pathLst>
                <a:path w="5372100" h="1600200">
                  <a:moveTo>
                    <a:pt x="0" y="1600200"/>
                  </a:moveTo>
                  <a:lnTo>
                    <a:pt x="5372100" y="1600200"/>
                  </a:lnTo>
                  <a:lnTo>
                    <a:pt x="53721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725559" y="5923593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8.6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151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5" y="947402"/>
            <a:ext cx="2611157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OBSERVEMOS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BENEFICIO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45331" y="1300609"/>
            <a:ext cx="5254158" cy="1829907"/>
            <a:chOff x="2055685" y="1712785"/>
            <a:chExt cx="3667125" cy="24098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5398" y="1850668"/>
              <a:ext cx="3239743" cy="201970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60448" y="1717548"/>
              <a:ext cx="3657600" cy="2400300"/>
            </a:xfrm>
            <a:custGeom>
              <a:avLst/>
              <a:gdLst/>
              <a:ahLst/>
              <a:cxnLst/>
              <a:rect l="l" t="t" r="r" b="b"/>
              <a:pathLst>
                <a:path w="3657600" h="2400300">
                  <a:moveTo>
                    <a:pt x="0" y="2400300"/>
                  </a:moveTo>
                  <a:lnTo>
                    <a:pt x="3657600" y="2400300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24003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87596" y="3272903"/>
            <a:ext cx="5938336" cy="128802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349366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8.7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9.</a:t>
            </a:r>
            <a:r>
              <a:rPr sz="1100" b="1" dirty="0">
                <a:latin typeface="Tahoma"/>
                <a:cs typeface="Tahoma"/>
              </a:rPr>
              <a:t>	TAMAÑO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BANCO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capacitor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calcula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relación.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Industriales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454032" y="4338400"/>
            <a:ext cx="6567016" cy="1395937"/>
            <a:chOff x="1712785" y="5713285"/>
            <a:chExt cx="4583430" cy="18383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7977" y="5807790"/>
              <a:ext cx="4527669" cy="162557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17548" y="5718047"/>
              <a:ext cx="4572000" cy="1828800"/>
            </a:xfrm>
            <a:custGeom>
              <a:avLst/>
              <a:gdLst/>
              <a:ahLst/>
              <a:cxnLst/>
              <a:rect l="l" t="t" r="r" b="b"/>
              <a:pathLst>
                <a:path w="4572000" h="1828800">
                  <a:moveTo>
                    <a:pt x="0" y="1828800"/>
                  </a:moveTo>
                  <a:lnTo>
                    <a:pt x="4572000" y="1828800"/>
                  </a:lnTo>
                  <a:lnTo>
                    <a:pt x="4572000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240875" y="5753476"/>
            <a:ext cx="86704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8.8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04006" y="6005179"/>
            <a:ext cx="7256652" cy="101510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Otros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beneficios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Liberación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199736" marR="5274" indent="-187211">
              <a:lnSpc>
                <a:spcPct val="1205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absorbida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continuación.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152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757547" y="953433"/>
            <a:ext cx="4762860" cy="1135555"/>
            <a:chOff x="1924621" y="1255585"/>
            <a:chExt cx="3324225" cy="14954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74392" y="1431204"/>
              <a:ext cx="2660252" cy="118381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29383" y="1260347"/>
              <a:ext cx="3314700" cy="1485900"/>
            </a:xfrm>
            <a:custGeom>
              <a:avLst/>
              <a:gdLst/>
              <a:ahLst/>
              <a:cxnLst/>
              <a:rect l="l" t="t" r="r" b="b"/>
              <a:pathLst>
                <a:path w="3314700" h="1485900">
                  <a:moveTo>
                    <a:pt x="0" y="1485900"/>
                  </a:moveTo>
                  <a:lnTo>
                    <a:pt x="3314700" y="1485900"/>
                  </a:lnTo>
                  <a:lnTo>
                    <a:pt x="3314700" y="0"/>
                  </a:lnTo>
                  <a:lnTo>
                    <a:pt x="0" y="0"/>
                  </a:lnTo>
                  <a:lnTo>
                    <a:pt x="0" y="1485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88689" y="2178140"/>
            <a:ext cx="7259381" cy="253490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7171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8.9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199736" marR="5274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Disminución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calibre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requieren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conducir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mismos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kW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distintos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 marL="13184" marR="3742241">
              <a:lnSpc>
                <a:spcPct val="241400"/>
              </a:lnSpc>
            </a:pPr>
            <a:r>
              <a:rPr sz="1100" dirty="0">
                <a:latin typeface="Tahoma"/>
                <a:cs typeface="Tahoma"/>
              </a:rPr>
              <a:t>Más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beneficios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pérdidas: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99736" marR="5933" indent="-187211">
              <a:lnSpc>
                <a:spcPct val="1205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conductores,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spc="-10" dirty="0">
                <a:latin typeface="Tahoma"/>
                <a:cs typeface="Tahoma"/>
              </a:rPr>
              <a:t>sobrecalientan.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calentamiento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 marL="199736" marR="6592" indent="-187211">
              <a:lnSpc>
                <a:spcPct val="120500"/>
              </a:lnSpc>
              <a:spcBef>
                <a:spcPts val="16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proporcionales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cuadrado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 </a:t>
            </a:r>
            <a:r>
              <a:rPr sz="1100" dirty="0">
                <a:latin typeface="Tahoma"/>
                <a:cs typeface="Tahoma"/>
              </a:rPr>
              <a:t>(Pérdidas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6" dirty="0">
                <a:latin typeface="Tahoma"/>
                <a:cs typeface="Tahoma"/>
              </a:rPr>
              <a:t> t).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 marL="199736" marR="5274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5%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 total.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91019" y="5047761"/>
            <a:ext cx="120095" cy="196647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3184">
              <a:spcBef>
                <a:spcPts val="93"/>
              </a:spcBef>
            </a:pPr>
            <a:r>
              <a:rPr sz="1200" spc="-5" dirty="0">
                <a:latin typeface="Symbol"/>
                <a:cs typeface="Symbol"/>
              </a:rPr>
              <a:t>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36277" y="4736456"/>
            <a:ext cx="411235" cy="206906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39552">
              <a:spcBef>
                <a:spcPts val="93"/>
              </a:spcBef>
            </a:pPr>
            <a:r>
              <a:rPr sz="1900" baseline="-39351" dirty="0">
                <a:latin typeface="Symbol"/>
                <a:cs typeface="Symbol"/>
              </a:rPr>
              <a:t></a:t>
            </a:r>
            <a:r>
              <a:rPr sz="700" dirty="0">
                <a:latin typeface="Times New Roman"/>
                <a:cs typeface="Times New Roman"/>
              </a:rPr>
              <a:t>2</a:t>
            </a:r>
            <a:r>
              <a:rPr sz="700" spc="212" dirty="0">
                <a:latin typeface="Times New Roman"/>
                <a:cs typeface="Times New Roman"/>
              </a:rPr>
              <a:t> </a:t>
            </a:r>
            <a:r>
              <a:rPr sz="1900" spc="-78" baseline="-23148" dirty="0">
                <a:latin typeface="Symbol"/>
                <a:cs typeface="Symbol"/>
              </a:rPr>
              <a:t></a:t>
            </a:r>
            <a:endParaRPr sz="1900" baseline="-23148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98328" y="5047761"/>
            <a:ext cx="120095" cy="196647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3184">
              <a:spcBef>
                <a:spcPts val="93"/>
              </a:spcBef>
            </a:pPr>
            <a:r>
              <a:rPr sz="1200" spc="-5" dirty="0">
                <a:latin typeface="Symbol"/>
                <a:cs typeface="Symbol"/>
              </a:rPr>
              <a:t>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98328" y="4784489"/>
            <a:ext cx="120095" cy="196647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3184">
              <a:spcBef>
                <a:spcPts val="93"/>
              </a:spcBef>
            </a:pPr>
            <a:r>
              <a:rPr sz="1200" spc="-5" dirty="0">
                <a:latin typeface="Symbol"/>
                <a:cs typeface="Symbol"/>
              </a:rPr>
              <a:t>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61936" y="4970222"/>
            <a:ext cx="2003404" cy="206906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39552">
              <a:spcBef>
                <a:spcPts val="93"/>
              </a:spcBef>
              <a:tabLst>
                <a:tab pos="1179956" algn="l"/>
              </a:tabLst>
            </a:pPr>
            <a:r>
              <a:rPr sz="1200" spc="-52" dirty="0">
                <a:latin typeface="Symbol"/>
                <a:cs typeface="Symbol"/>
              </a:rPr>
              <a:t>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900" baseline="-20833" dirty="0">
                <a:latin typeface="Symbol"/>
                <a:cs typeface="Symbol"/>
              </a:rPr>
              <a:t></a:t>
            </a:r>
            <a:r>
              <a:rPr sz="1900" spc="677" baseline="-20833" dirty="0">
                <a:latin typeface="Times New Roman"/>
                <a:cs typeface="Times New Roman"/>
              </a:rPr>
              <a:t> </a:t>
            </a:r>
            <a:r>
              <a:rPr sz="1200" spc="-52" dirty="0">
                <a:latin typeface="Symbol"/>
                <a:cs typeface="Symbol"/>
              </a:rPr>
              <a:t>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75095" y="4894999"/>
            <a:ext cx="4672789" cy="206906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39552">
              <a:spcBef>
                <a:spcPts val="93"/>
              </a:spcBef>
              <a:tabLst>
                <a:tab pos="2752133" algn="l"/>
              </a:tabLst>
            </a:pPr>
            <a:r>
              <a:rPr sz="1200" spc="-10" dirty="0">
                <a:latin typeface="Times New Roman"/>
                <a:cs typeface="Times New Roman"/>
              </a:rPr>
              <a:t>%</a:t>
            </a:r>
            <a:r>
              <a:rPr sz="1200" spc="-62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</a:t>
            </a:r>
            <a:r>
              <a:rPr sz="1200" spc="-118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ducciondeperdidas</a:t>
            </a:r>
            <a:r>
              <a:rPr sz="1200" i="1" spc="16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Symbol"/>
                <a:cs typeface="Symbol"/>
              </a:rPr>
              <a:t>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100</a:t>
            </a:r>
            <a:r>
              <a:rPr sz="1900" spc="-16" baseline="18518" dirty="0">
                <a:latin typeface="Symbol"/>
                <a:cs typeface="Symbol"/>
              </a:rPr>
              <a:t></a:t>
            </a:r>
            <a:r>
              <a:rPr sz="1200" spc="-10" dirty="0">
                <a:latin typeface="Times New Roman"/>
                <a:cs typeface="Times New Roman"/>
              </a:rPr>
              <a:t>1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</a:t>
            </a:r>
            <a:r>
              <a:rPr sz="1200" spc="-26" dirty="0">
                <a:latin typeface="Times New Roman"/>
                <a:cs typeface="Times New Roman"/>
              </a:rPr>
              <a:t> </a:t>
            </a:r>
            <a:r>
              <a:rPr sz="1900" baseline="2314" dirty="0">
                <a:latin typeface="Symbol"/>
                <a:cs typeface="Symbol"/>
              </a:rPr>
              <a:t></a:t>
            </a:r>
            <a:r>
              <a:rPr sz="1900" spc="-194" baseline="2314" dirty="0">
                <a:latin typeface="Times New Roman"/>
                <a:cs typeface="Times New Roman"/>
              </a:rPr>
              <a:t> </a:t>
            </a:r>
            <a:r>
              <a:rPr sz="1100" u="sng" baseline="3968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i="1" u="sng" baseline="3968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INICIAL</a:t>
            </a:r>
            <a:r>
              <a:rPr sz="1100" i="1" u="sng" spc="70" baseline="3968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spc="-31" baseline="39682" dirty="0">
                <a:latin typeface="Times New Roman"/>
                <a:cs typeface="Times New Roman"/>
              </a:rPr>
              <a:t> </a:t>
            </a:r>
            <a:r>
              <a:rPr sz="1900" baseline="2314" dirty="0">
                <a:latin typeface="Symbol"/>
                <a:cs typeface="Symbol"/>
              </a:rPr>
              <a:t></a:t>
            </a:r>
            <a:r>
              <a:rPr sz="1900" spc="654" baseline="2314" dirty="0">
                <a:latin typeface="Times New Roman"/>
                <a:cs typeface="Times New Roman"/>
              </a:rPr>
              <a:t> </a:t>
            </a:r>
            <a:r>
              <a:rPr sz="1900" spc="-78" baseline="18518" dirty="0">
                <a:latin typeface="Symbol"/>
                <a:cs typeface="Symbol"/>
              </a:rPr>
              <a:t></a:t>
            </a:r>
            <a:endParaRPr sz="1900" baseline="18518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56064" y="5009397"/>
            <a:ext cx="1150911" cy="209569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39552">
              <a:spcBef>
                <a:spcPts val="114"/>
              </a:spcBef>
            </a:pPr>
            <a:r>
              <a:rPr sz="1200" dirty="0">
                <a:latin typeface="Symbol"/>
                <a:cs typeface="Symbol"/>
              </a:rPr>
              <a:t></a:t>
            </a:r>
            <a:r>
              <a:rPr sz="1200" spc="306" dirty="0">
                <a:latin typeface="Times New Roman"/>
                <a:cs typeface="Times New Roman"/>
              </a:rPr>
              <a:t> </a:t>
            </a:r>
            <a:r>
              <a:rPr sz="1900" i="1" baseline="13888" dirty="0">
                <a:latin typeface="Times New Roman"/>
                <a:cs typeface="Times New Roman"/>
              </a:rPr>
              <a:t>Cos</a:t>
            </a:r>
            <a:r>
              <a:rPr sz="1900" i="1" baseline="13333" dirty="0">
                <a:latin typeface="Symbol"/>
                <a:cs typeface="Symbol"/>
              </a:rPr>
              <a:t></a:t>
            </a:r>
            <a:r>
              <a:rPr sz="1900" spc="-210" baseline="13333" dirty="0">
                <a:latin typeface="Times New Roman"/>
                <a:cs typeface="Times New Roman"/>
              </a:rPr>
              <a:t> </a:t>
            </a:r>
            <a:r>
              <a:rPr sz="700" i="1" spc="-10" dirty="0">
                <a:latin typeface="Times New Roman"/>
                <a:cs typeface="Times New Roman"/>
              </a:rPr>
              <a:t>FINAL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92456" y="4810925"/>
            <a:ext cx="685997" cy="214698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13184">
              <a:spcBef>
                <a:spcPts val="114"/>
              </a:spcBef>
            </a:pPr>
            <a:r>
              <a:rPr sz="1200" spc="-10" dirty="0">
                <a:latin typeface="Symbol"/>
                <a:cs typeface="Symbol"/>
              </a:rPr>
              <a:t></a:t>
            </a:r>
            <a:r>
              <a:rPr sz="1200" spc="-99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Cos</a:t>
            </a:r>
            <a:r>
              <a:rPr sz="1300" i="1" spc="-10" dirty="0">
                <a:latin typeface="Symbol"/>
                <a:cs typeface="Symbol"/>
              </a:rPr>
              <a:t></a:t>
            </a:r>
            <a:r>
              <a:rPr sz="1200" i="1" spc="-10" dirty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88688" y="5276109"/>
            <a:ext cx="7260292" cy="183724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cuenta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Soporte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99736" marR="8570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capacitores,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incrementa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pequeño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porcentaje.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No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beneficio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económico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significativo.</a:t>
            </a:r>
            <a:endParaRPr sz="1100">
              <a:latin typeface="Tahoma"/>
              <a:cs typeface="Tahoma"/>
            </a:endParaRPr>
          </a:p>
          <a:p>
            <a:pPr marL="199736" marR="5274" indent="-187211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severa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compensación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produciría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sobretensión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podría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dañar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conectados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sistema.</a:t>
            </a:r>
            <a:endParaRPr sz="1100">
              <a:latin typeface="Tahoma"/>
              <a:cs typeface="Tahoma"/>
            </a:endParaRPr>
          </a:p>
          <a:p>
            <a:pPr marL="199736" marR="8570" indent="-187211">
              <a:lnSpc>
                <a:spcPct val="120500"/>
              </a:lnSpc>
              <a:spcBef>
                <a:spcPts val="16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grandes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capacitores fijos.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153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7" y="947402"/>
            <a:ext cx="6855425" cy="358542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10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TIPOS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COMPENSACIÓN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10"/>
            </a:pPr>
            <a:endParaRPr sz="11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Según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capacitores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tiene: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spcBef>
                <a:spcPts val="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spc="-10" dirty="0">
                <a:latin typeface="Tahoma"/>
                <a:cs typeface="Tahoma"/>
              </a:rPr>
              <a:t>Compensación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global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localizada.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Compensación</a:t>
            </a:r>
            <a:r>
              <a:rPr sz="1100" spc="-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parcial.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Compensación</a:t>
            </a:r>
            <a:r>
              <a:rPr sz="1100" spc="-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individual.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GLOBAL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/>
            <a:r>
              <a:rPr sz="1100" spc="-10" dirty="0">
                <a:latin typeface="Tahoma"/>
                <a:cs typeface="Tahoma"/>
              </a:rPr>
              <a:t>Ventajas: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040207" lvl="2" indent="-187211"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Suprime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gastos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reactiva.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96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Descarga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transformación.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853656"/>
            <a:r>
              <a:rPr sz="1100" spc="-10" dirty="0">
                <a:latin typeface="Tahoma"/>
                <a:cs typeface="Tahoma"/>
              </a:rPr>
              <a:t>Observaciones: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040207" lvl="2" indent="-187211"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Joule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reducidas.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393" y="3655723"/>
            <a:ext cx="3560278" cy="189099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04007" y="5565423"/>
            <a:ext cx="4115074" cy="87508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5274" algn="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8.10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400">
              <a:latin typeface="Tahoma"/>
              <a:cs typeface="Tahoma"/>
            </a:endParaRPr>
          </a:p>
          <a:p>
            <a:pPr marL="13184"/>
            <a:r>
              <a:rPr sz="1100" b="1" dirty="0">
                <a:latin typeface="Tahoma"/>
                <a:cs typeface="Tahoma"/>
              </a:rPr>
              <a:t>10.2.</a:t>
            </a:r>
            <a:r>
              <a:rPr sz="1100" b="1" spc="4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PARCIAL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479893"/>
            <a:r>
              <a:rPr sz="1100" spc="-10" dirty="0">
                <a:latin typeface="Tahoma"/>
                <a:cs typeface="Tahoma"/>
              </a:rPr>
              <a:t>Ventajas: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48162" y="6367191"/>
            <a:ext cx="5924689" cy="837214"/>
          </a:xfrm>
          <a:prstGeom prst="rect">
            <a:avLst/>
          </a:prstGeom>
        </p:spPr>
        <p:txBody>
          <a:bodyPr vert="horz" wrap="square" lIns="0" tIns="50099" rIns="0" bIns="0" rtlCol="0">
            <a:spAutoFit/>
          </a:bodyPr>
          <a:lstStyle/>
          <a:p>
            <a:pPr marL="199736" indent="-187211">
              <a:spcBef>
                <a:spcPts val="394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Suprime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gastos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Descarga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transformación.</a:t>
            </a:r>
            <a:endParaRPr sz="1100">
              <a:latin typeface="Tahoma"/>
              <a:cs typeface="Tahoma"/>
            </a:endParaRPr>
          </a:p>
          <a:p>
            <a:pPr marL="199736" marR="5274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Optimiza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 </a:t>
            </a:r>
            <a:r>
              <a:rPr sz="1100" dirty="0">
                <a:latin typeface="Tahoma"/>
                <a:cs typeface="Tahoma"/>
              </a:rPr>
              <a:t>transporta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72897" y="6703026"/>
            <a:ext cx="588648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no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154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47403"/>
            <a:ext cx="6399610" cy="59742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Observaciones: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99736" indent="-187211"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Joule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totalmente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8357" y="1550559"/>
            <a:ext cx="3559422" cy="175526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88688" y="3437234"/>
            <a:ext cx="7260292" cy="253156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8.11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</a:pPr>
            <a:r>
              <a:rPr sz="1100" b="1" dirty="0">
                <a:latin typeface="Tahoma"/>
                <a:cs typeface="Tahoma"/>
              </a:rPr>
              <a:t>10.3.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INDIVIDUAL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893"/>
            <a:r>
              <a:rPr sz="1100" spc="-10" dirty="0">
                <a:latin typeface="Tahoma"/>
                <a:cs typeface="Tahoma"/>
              </a:rPr>
              <a:t>Ventajas: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666445" indent="-187211"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Suprime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gastos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reactiva.</a:t>
            </a:r>
            <a:endParaRPr sz="1100">
              <a:latin typeface="Tahoma"/>
              <a:cs typeface="Tahoma"/>
            </a:endParaRPr>
          </a:p>
          <a:p>
            <a:pPr marL="666445" indent="-187211">
              <a:spcBef>
                <a:spcPts val="291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Descarga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transformación.</a:t>
            </a:r>
            <a:endParaRPr sz="1100">
              <a:latin typeface="Tahoma"/>
              <a:cs typeface="Tahoma"/>
            </a:endParaRPr>
          </a:p>
          <a:p>
            <a:pPr marL="666445" marR="5274" indent="-187211">
              <a:lnSpc>
                <a:spcPct val="1209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Optimiza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abastece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10" dirty="0">
                <a:latin typeface="Tahoma"/>
                <a:cs typeface="Tahoma"/>
              </a:rPr>
              <a:t> consumo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479893"/>
            <a:r>
              <a:rPr sz="1100" spc="-10" dirty="0">
                <a:latin typeface="Tahoma"/>
                <a:cs typeface="Tahoma"/>
              </a:rPr>
              <a:t>Observaciones: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666445" indent="-187211"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Joule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suprimen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totalmente.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188469" y="7199464"/>
            <a:ext cx="971679" cy="5801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8.13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659" algn="ctr">
              <a:spcBef>
                <a:spcPts val="721"/>
              </a:spcBef>
            </a:pPr>
            <a:r>
              <a:rPr sz="1100" i="1" spc="-26" dirty="0">
                <a:latin typeface="Tahoma"/>
                <a:cs typeface="Tahoma"/>
              </a:rPr>
              <a:t>155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3674" y="1030952"/>
            <a:ext cx="3559422" cy="175526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787594" y="2917626"/>
            <a:ext cx="5798224" cy="376562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64460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8.12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386947" indent="-374422">
              <a:spcBef>
                <a:spcPts val="5"/>
              </a:spcBef>
              <a:buAutoNum type="arabicPeriod" startAt="11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OTROS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TIPOS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COMPENSACIÓN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  <a:buFont typeface="Tahoma"/>
              <a:buAutoNum type="arabicPeriod" startAt="11"/>
            </a:pPr>
            <a:endParaRPr sz="1100">
              <a:latin typeface="Tahoma"/>
              <a:cs typeface="Tahoma"/>
            </a:endParaRPr>
          </a:p>
          <a:p>
            <a:pPr marL="386947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Según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clasificar: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Compensación</a:t>
            </a:r>
            <a:r>
              <a:rPr sz="1100" spc="-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fija.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spc="-10" dirty="0">
                <a:latin typeface="Tahoma"/>
                <a:cs typeface="Tahoma"/>
              </a:rPr>
              <a:t>Compensación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automática.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BANCOS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FIJOS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10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/>
            <a:r>
              <a:rPr sz="1100" dirty="0">
                <a:latin typeface="Tahoma"/>
                <a:cs typeface="Tahoma"/>
              </a:rPr>
              <a:t>Compensaciones</a:t>
            </a:r>
            <a:r>
              <a:rPr sz="1100" spc="-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040207" lvl="2" indent="-187211"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Motores.</a:t>
            </a:r>
            <a:endParaRPr sz="1100">
              <a:latin typeface="Tahoma"/>
              <a:cs typeface="Tahoma"/>
            </a:endParaRPr>
          </a:p>
          <a:p>
            <a:pPr marL="1040207" lvl="2" indent="-187211">
              <a:spcBef>
                <a:spcPts val="291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Transformadores.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26"/>
              </a:spcBef>
              <a:buFont typeface="Symbol"/>
              <a:buChar char=""/>
            </a:pPr>
            <a:endParaRPr sz="2000">
              <a:latin typeface="Tahoma"/>
              <a:cs typeface="Tahoma"/>
            </a:endParaRPr>
          </a:p>
          <a:p>
            <a:pPr marL="853656"/>
            <a:r>
              <a:rPr sz="1100" dirty="0">
                <a:latin typeface="Tahoma"/>
                <a:cs typeface="Tahoma"/>
              </a:rPr>
              <a:t>Compensaciones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(en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importancia).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040207" lvl="2" indent="-187211">
              <a:spcBef>
                <a:spcPts val="5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spc="-10" dirty="0">
                <a:latin typeface="Tahoma"/>
                <a:cs typeface="Tahoma"/>
              </a:rPr>
              <a:t>Subestaciones.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40142" y="5813898"/>
            <a:ext cx="4097788" cy="1314447"/>
            <a:chOff x="2610421" y="7656385"/>
            <a:chExt cx="2860040" cy="173101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0116" y="7835282"/>
              <a:ext cx="2430279" cy="155179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615183" y="7661147"/>
              <a:ext cx="2628900" cy="1714500"/>
            </a:xfrm>
            <a:custGeom>
              <a:avLst/>
              <a:gdLst/>
              <a:ahLst/>
              <a:cxnLst/>
              <a:rect l="l" t="t" r="r" b="b"/>
              <a:pathLst>
                <a:path w="2628900" h="1714500">
                  <a:moveTo>
                    <a:pt x="0" y="1714500"/>
                  </a:moveTo>
                  <a:lnTo>
                    <a:pt x="2628899" y="1714500"/>
                  </a:lnTo>
                  <a:lnTo>
                    <a:pt x="2628899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156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47402"/>
            <a:ext cx="6612506" cy="123054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spc="-10" dirty="0">
                <a:latin typeface="Tahoma"/>
                <a:cs typeface="Tahoma"/>
              </a:rPr>
              <a:t>Capacitores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Fijos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Motor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293341" marR="5274" indent="-280157">
              <a:lnSpc>
                <a:spcPct val="120900"/>
              </a:lnSpc>
              <a:spcBef>
                <a:spcPts val="5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Entre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(redimensionar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valor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sobrecarga).</a:t>
            </a:r>
            <a:endParaRPr sz="1100">
              <a:latin typeface="Tahoma"/>
              <a:cs typeface="Tahoma"/>
            </a:endParaRPr>
          </a:p>
          <a:p>
            <a:pPr marL="293341" marR="5274" indent="-280157">
              <a:lnSpc>
                <a:spcPts val="1661"/>
              </a:lnSpc>
              <a:spcBef>
                <a:spcPts val="93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Entre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contactor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(preferente: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necesita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redimensionar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sobrecarga).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171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Lado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(proveer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desconexión).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30013" y="2168549"/>
            <a:ext cx="5581690" cy="1309143"/>
            <a:chOff x="1696021" y="2855785"/>
            <a:chExt cx="3895725" cy="17240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4356" y="2955794"/>
              <a:ext cx="3258173" cy="162229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00783" y="2860548"/>
              <a:ext cx="3886200" cy="1714500"/>
            </a:xfrm>
            <a:custGeom>
              <a:avLst/>
              <a:gdLst/>
              <a:ahLst/>
              <a:cxnLst/>
              <a:rect l="l" t="t" r="r" b="b"/>
              <a:pathLst>
                <a:path w="3886200" h="1714500">
                  <a:moveTo>
                    <a:pt x="0" y="1714500"/>
                  </a:moveTo>
                  <a:lnTo>
                    <a:pt x="3886200" y="17145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88688" y="3547752"/>
            <a:ext cx="7256652" cy="146935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5193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8.14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/>
            <a:r>
              <a:rPr sz="1100" b="1" dirty="0">
                <a:latin typeface="Tahoma"/>
                <a:cs typeface="Tahoma"/>
              </a:rPr>
              <a:t>11.2.</a:t>
            </a:r>
            <a:r>
              <a:rPr sz="1100" b="1" spc="37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BANCOS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AUTOMÁTICOS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  <a:p>
            <a:pPr marL="479893"/>
            <a:r>
              <a:rPr sz="1100" dirty="0">
                <a:latin typeface="Tahoma"/>
                <a:cs typeface="Tahoma"/>
              </a:rPr>
              <a:t>Estos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incluyen,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propios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capacitores,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contactores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10" dirty="0">
                <a:latin typeface="Tahoma"/>
                <a:cs typeface="Tahoma"/>
              </a:rPr>
              <a:t> controlador.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893" marR="5274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controlador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pasos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capacitores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estableció.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48844" y="4772370"/>
            <a:ext cx="3780264" cy="1482731"/>
            <a:chOff x="2267521" y="6284785"/>
            <a:chExt cx="2638425" cy="19526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1925" y="6460204"/>
              <a:ext cx="1876309" cy="152181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272283" y="6289547"/>
              <a:ext cx="2628900" cy="1943100"/>
            </a:xfrm>
            <a:custGeom>
              <a:avLst/>
              <a:gdLst/>
              <a:ahLst/>
              <a:cxnLst/>
              <a:rect l="l" t="t" r="r" b="b"/>
              <a:pathLst>
                <a:path w="2628900" h="1943100">
                  <a:moveTo>
                    <a:pt x="0" y="1943100"/>
                  </a:moveTo>
                  <a:lnTo>
                    <a:pt x="2628899" y="1943100"/>
                  </a:lnTo>
                  <a:lnTo>
                    <a:pt x="2628899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673154" y="6313587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8.15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74212" y="7210458"/>
            <a:ext cx="3000556" cy="5673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9.1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Banco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condensadores.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i="1" spc="-26" dirty="0">
                <a:latin typeface="Tahoma"/>
                <a:cs typeface="Tahoma"/>
              </a:rPr>
              <a:t>157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31981" y="1044031"/>
            <a:ext cx="6829950" cy="87442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73" dirty="0">
                <a:latin typeface="Tahoma"/>
                <a:cs typeface="Tahoma"/>
              </a:rPr>
              <a:t> </a:t>
            </a:r>
            <a:r>
              <a:rPr sz="1500" b="1" spc="-26" dirty="0">
                <a:latin typeface="Tahoma"/>
                <a:cs typeface="Tahoma"/>
              </a:rPr>
              <a:t>IX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2400">
              <a:latin typeface="Tahoma"/>
              <a:cs typeface="Tahoma"/>
            </a:endParaRPr>
          </a:p>
          <a:p>
            <a:pPr marL="13184"/>
            <a:r>
              <a:rPr sz="1700" b="1" dirty="0">
                <a:latin typeface="Tahoma"/>
                <a:cs typeface="Tahoma"/>
              </a:rPr>
              <a:t>CORRECCIÓN</a:t>
            </a:r>
            <a:r>
              <a:rPr sz="1700" b="1" spc="-3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FACTOR</a:t>
            </a:r>
            <a:r>
              <a:rPr sz="1700" b="1" spc="-1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POTENCIA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594" y="2178141"/>
            <a:ext cx="7777064" cy="241023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1.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INTRODUCCIÓN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desarrollo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sector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vital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importancia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cualquier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país,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pues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íntimamente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asociado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crecimiento,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demanda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respuesta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desarrollo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económico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experimenta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país,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refleja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deseo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progresar,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crecer,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avanzar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tarea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consume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energía.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empresas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crecen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demanda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también.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mayoría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consumidores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industriales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piden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sino,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también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transformadores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requiere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magnetización.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transporte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10" dirty="0">
                <a:latin typeface="Tahoma"/>
                <a:cs typeface="Tahoma"/>
              </a:rPr>
              <a:t> reactiva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antieconómico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transportada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utilizable; </a:t>
            </a:r>
            <a:r>
              <a:rPr sz="1100" dirty="0">
                <a:latin typeface="Tahoma"/>
                <a:cs typeface="Tahoma"/>
              </a:rPr>
              <a:t>entonces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podemos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ahorrar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pago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utilizamos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condensadores,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inversión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recuperada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ahorraríamos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dinero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actualmente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podemos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gastando inútilmente.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4369" y="4862775"/>
            <a:ext cx="5895574" cy="2197625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02297" y="7142181"/>
            <a:ext cx="5674490" cy="65964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52735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9.3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Angulo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desfasaje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dirty="0">
                <a:latin typeface="Symbol"/>
                <a:cs typeface="Symbol"/>
              </a:rPr>
              <a:t></a:t>
            </a:r>
            <a:r>
              <a:rPr sz="900" spc="31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ahoma"/>
                <a:cs typeface="Tahoma"/>
              </a:rPr>
              <a:t>entre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corriente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I</a:t>
            </a:r>
            <a:r>
              <a:rPr sz="900" b="1" spc="-38" baseline="-13888" dirty="0">
                <a:latin typeface="Tahoma"/>
                <a:cs typeface="Tahoma"/>
              </a:rPr>
              <a:t>t</a:t>
            </a:r>
            <a:endParaRPr sz="900" baseline="-13888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000">
              <a:latin typeface="Tahoma"/>
              <a:cs typeface="Tahoma"/>
            </a:endParaRPr>
          </a:p>
          <a:p>
            <a:pPr marR="831902" algn="ctr"/>
            <a:r>
              <a:rPr sz="1100" i="1" spc="-26" dirty="0">
                <a:latin typeface="Tahoma"/>
                <a:cs typeface="Tahoma"/>
              </a:rPr>
              <a:t>158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15904" y="4490913"/>
            <a:ext cx="7403132" cy="138471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005270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9.2</a:t>
            </a:r>
            <a:r>
              <a:rPr sz="900" b="1" spc="26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Alimentación 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carga reactiva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inductiva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(motor).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65919" marR="58009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9.2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inductiva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(motor)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alimentada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</a:t>
            </a:r>
            <a:r>
              <a:rPr sz="1100" baseline="-11904" dirty="0">
                <a:latin typeface="Tahoma"/>
                <a:cs typeface="Tahoma"/>
              </a:rPr>
              <a:t>t</a:t>
            </a:r>
            <a:r>
              <a:rPr sz="1100" dirty="0">
                <a:latin typeface="Tahoma"/>
                <a:cs typeface="Tahoma"/>
              </a:rPr>
              <a:t>),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divide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dos: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252470" indent="-187211">
              <a:buFont typeface="Symbol"/>
              <a:buChar char=""/>
              <a:tabLst>
                <a:tab pos="253130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</a:t>
            </a:r>
            <a:r>
              <a:rPr sz="1100" baseline="-11904" dirty="0">
                <a:latin typeface="Tahoma"/>
                <a:cs typeface="Tahoma"/>
              </a:rPr>
              <a:t>a</a:t>
            </a:r>
            <a:r>
              <a:rPr sz="1100" dirty="0">
                <a:latin typeface="Tahoma"/>
                <a:cs typeface="Tahoma"/>
              </a:rPr>
              <a:t>),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útil.</a:t>
            </a:r>
            <a:endParaRPr sz="1100">
              <a:latin typeface="Tahoma"/>
              <a:cs typeface="Tahoma"/>
            </a:endParaRPr>
          </a:p>
          <a:p>
            <a:pPr marL="252470" indent="-187211">
              <a:spcBef>
                <a:spcPts val="291"/>
              </a:spcBef>
              <a:buFont typeface="Symbol"/>
              <a:buChar char=""/>
              <a:tabLst>
                <a:tab pos="253130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magnetizante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</a:t>
            </a:r>
            <a:r>
              <a:rPr sz="1100" baseline="-11904" dirty="0">
                <a:latin typeface="Tahoma"/>
                <a:cs typeface="Tahoma"/>
              </a:rPr>
              <a:t>m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crear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campo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magnético.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207" y="5749309"/>
            <a:ext cx="3064157" cy="121619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738424" y="5921087"/>
            <a:ext cx="1872391" cy="632150"/>
            <a:chOff x="4703064" y="7797545"/>
            <a:chExt cx="1306830" cy="832485"/>
          </a:xfrm>
        </p:grpSpPr>
        <p:sp>
          <p:nvSpPr>
            <p:cNvPr id="10" name="object 10"/>
            <p:cNvSpPr/>
            <p:nvPr/>
          </p:nvSpPr>
          <p:spPr>
            <a:xfrm>
              <a:off x="4738878" y="7834121"/>
              <a:ext cx="1207770" cy="0"/>
            </a:xfrm>
            <a:custGeom>
              <a:avLst/>
              <a:gdLst/>
              <a:ahLst/>
              <a:cxnLst/>
              <a:rect l="l" t="t" r="r" b="b"/>
              <a:pathLst>
                <a:path w="1207770">
                  <a:moveTo>
                    <a:pt x="0" y="0"/>
                  </a:moveTo>
                  <a:lnTo>
                    <a:pt x="1207770" y="0"/>
                  </a:lnTo>
                </a:path>
              </a:pathLst>
            </a:custGeom>
            <a:ln w="94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37504" y="7797545"/>
              <a:ext cx="72390" cy="73660"/>
            </a:xfrm>
            <a:custGeom>
              <a:avLst/>
              <a:gdLst/>
              <a:ahLst/>
              <a:cxnLst/>
              <a:rect l="l" t="t" r="r" b="b"/>
              <a:pathLst>
                <a:path w="72389" h="73659">
                  <a:moveTo>
                    <a:pt x="0" y="0"/>
                  </a:moveTo>
                  <a:lnTo>
                    <a:pt x="0" y="73151"/>
                  </a:lnTo>
                  <a:lnTo>
                    <a:pt x="72390" y="36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38878" y="7834121"/>
              <a:ext cx="0" cy="732790"/>
            </a:xfrm>
            <a:custGeom>
              <a:avLst/>
              <a:gdLst/>
              <a:ahLst/>
              <a:cxnLst/>
              <a:rect l="l" t="t" r="r" b="b"/>
              <a:pathLst>
                <a:path h="732790">
                  <a:moveTo>
                    <a:pt x="0" y="0"/>
                  </a:moveTo>
                  <a:lnTo>
                    <a:pt x="0" y="732282"/>
                  </a:lnTo>
                </a:path>
              </a:pathLst>
            </a:custGeom>
            <a:ln w="94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03064" y="8556497"/>
              <a:ext cx="72390" cy="73660"/>
            </a:xfrm>
            <a:custGeom>
              <a:avLst/>
              <a:gdLst/>
              <a:ahLst/>
              <a:cxnLst/>
              <a:rect l="l" t="t" r="r" b="b"/>
              <a:pathLst>
                <a:path w="72389" h="73659">
                  <a:moveTo>
                    <a:pt x="72389" y="0"/>
                  </a:moveTo>
                  <a:lnTo>
                    <a:pt x="0" y="0"/>
                  </a:lnTo>
                  <a:lnTo>
                    <a:pt x="35813" y="73151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42025" y="5657812"/>
            <a:ext cx="7533234" cy="138755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R="254449" algn="r">
              <a:lnSpc>
                <a:spcPts val="1303"/>
              </a:lnSpc>
              <a:spcBef>
                <a:spcPts val="939"/>
              </a:spcBef>
            </a:pPr>
            <a:r>
              <a:rPr sz="1100" dirty="0">
                <a:latin typeface="Arial"/>
                <a:cs typeface="Arial"/>
              </a:rPr>
              <a:t>U</a:t>
            </a:r>
            <a:endParaRPr sz="1100">
              <a:latin typeface="Arial"/>
              <a:cs typeface="Arial"/>
            </a:endParaRPr>
          </a:p>
          <a:p>
            <a:pPr marR="1142382" algn="r">
              <a:lnSpc>
                <a:spcPts val="1303"/>
              </a:lnSpc>
            </a:pPr>
            <a:r>
              <a:rPr sz="1100" spc="-47" dirty="0">
                <a:latin typeface="Symbol"/>
                <a:cs typeface="Symbol"/>
              </a:rPr>
              <a:t></a:t>
            </a:r>
            <a:r>
              <a:rPr sz="1100" spc="99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=</a:t>
            </a:r>
            <a:r>
              <a:rPr sz="1100" spc="-62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90°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R="1681603" algn="r"/>
            <a:r>
              <a:rPr sz="1100" spc="-26" dirty="0">
                <a:latin typeface="Arial"/>
                <a:cs typeface="Arial"/>
              </a:rPr>
              <a:t>It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077552" y="2864203"/>
            <a:ext cx="3064244" cy="1264782"/>
            <a:chOff x="1450022" y="3771900"/>
            <a:chExt cx="2138680" cy="1665605"/>
          </a:xfrm>
        </p:grpSpPr>
        <p:sp>
          <p:nvSpPr>
            <p:cNvPr id="16" name="object 16"/>
            <p:cNvSpPr/>
            <p:nvPr/>
          </p:nvSpPr>
          <p:spPr>
            <a:xfrm>
              <a:off x="1455420" y="3992118"/>
              <a:ext cx="1983739" cy="1439545"/>
            </a:xfrm>
            <a:custGeom>
              <a:avLst/>
              <a:gdLst/>
              <a:ahLst/>
              <a:cxnLst/>
              <a:rect l="l" t="t" r="r" b="b"/>
              <a:pathLst>
                <a:path w="1983739" h="1439545">
                  <a:moveTo>
                    <a:pt x="0" y="719327"/>
                  </a:moveTo>
                  <a:lnTo>
                    <a:pt x="12192" y="659129"/>
                  </a:lnTo>
                  <a:lnTo>
                    <a:pt x="42671" y="605027"/>
                  </a:lnTo>
                  <a:lnTo>
                    <a:pt x="91440" y="563879"/>
                  </a:lnTo>
                  <a:lnTo>
                    <a:pt x="150114" y="542543"/>
                  </a:lnTo>
                  <a:lnTo>
                    <a:pt x="182118" y="539495"/>
                  </a:lnTo>
                  <a:lnTo>
                    <a:pt x="212598" y="542543"/>
                  </a:lnTo>
                  <a:lnTo>
                    <a:pt x="272034" y="563879"/>
                  </a:lnTo>
                  <a:lnTo>
                    <a:pt x="319278" y="605027"/>
                  </a:lnTo>
                  <a:lnTo>
                    <a:pt x="351281" y="659129"/>
                  </a:lnTo>
                  <a:lnTo>
                    <a:pt x="361950" y="719327"/>
                  </a:lnTo>
                  <a:lnTo>
                    <a:pt x="358902" y="751331"/>
                  </a:lnTo>
                  <a:lnTo>
                    <a:pt x="337566" y="810767"/>
                  </a:lnTo>
                  <a:lnTo>
                    <a:pt x="297942" y="858011"/>
                  </a:lnTo>
                  <a:lnTo>
                    <a:pt x="243078" y="888491"/>
                  </a:lnTo>
                  <a:lnTo>
                    <a:pt x="182118" y="900683"/>
                  </a:lnTo>
                  <a:lnTo>
                    <a:pt x="150114" y="897635"/>
                  </a:lnTo>
                  <a:lnTo>
                    <a:pt x="91440" y="876299"/>
                  </a:lnTo>
                  <a:lnTo>
                    <a:pt x="42671" y="835151"/>
                  </a:lnTo>
                  <a:lnTo>
                    <a:pt x="12192" y="781811"/>
                  </a:lnTo>
                  <a:lnTo>
                    <a:pt x="0" y="719327"/>
                  </a:lnTo>
                  <a:close/>
                </a:path>
                <a:path w="1983739" h="1439545">
                  <a:moveTo>
                    <a:pt x="182118" y="0"/>
                  </a:moveTo>
                  <a:lnTo>
                    <a:pt x="182118" y="539495"/>
                  </a:lnTo>
                </a:path>
                <a:path w="1983739" h="1439545">
                  <a:moveTo>
                    <a:pt x="182118" y="900683"/>
                  </a:moveTo>
                  <a:lnTo>
                    <a:pt x="182118" y="1439417"/>
                  </a:lnTo>
                </a:path>
                <a:path w="1983739" h="1439545">
                  <a:moveTo>
                    <a:pt x="182118" y="0"/>
                  </a:moveTo>
                  <a:lnTo>
                    <a:pt x="1983485" y="0"/>
                  </a:lnTo>
                </a:path>
                <a:path w="1983739" h="1439545">
                  <a:moveTo>
                    <a:pt x="182118" y="1439417"/>
                  </a:moveTo>
                  <a:lnTo>
                    <a:pt x="1983485" y="1439417"/>
                  </a:lnTo>
                </a:path>
                <a:path w="1983739" h="1439545">
                  <a:moveTo>
                    <a:pt x="1082040" y="900683"/>
                  </a:moveTo>
                  <a:lnTo>
                    <a:pt x="992124" y="870203"/>
                  </a:lnTo>
                  <a:lnTo>
                    <a:pt x="1171956" y="810767"/>
                  </a:lnTo>
                  <a:lnTo>
                    <a:pt x="992124" y="749807"/>
                  </a:lnTo>
                  <a:lnTo>
                    <a:pt x="1171956" y="690371"/>
                  </a:lnTo>
                  <a:lnTo>
                    <a:pt x="992124" y="629411"/>
                  </a:lnTo>
                  <a:lnTo>
                    <a:pt x="1171956" y="569976"/>
                  </a:lnTo>
                  <a:lnTo>
                    <a:pt x="1082040" y="539495"/>
                  </a:lnTo>
                </a:path>
                <a:path w="1983739" h="1439545">
                  <a:moveTo>
                    <a:pt x="1082040" y="0"/>
                  </a:moveTo>
                  <a:lnTo>
                    <a:pt x="1082040" y="539495"/>
                  </a:lnTo>
                </a:path>
                <a:path w="1983739" h="1439545">
                  <a:moveTo>
                    <a:pt x="1082040" y="900683"/>
                  </a:moveTo>
                  <a:lnTo>
                    <a:pt x="1082040" y="1439417"/>
                  </a:lnTo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53561" y="4426458"/>
              <a:ext cx="85725" cy="570230"/>
            </a:xfrm>
            <a:custGeom>
              <a:avLst/>
              <a:gdLst/>
              <a:ahLst/>
              <a:cxnLst/>
              <a:rect l="l" t="t" r="r" b="b"/>
              <a:pathLst>
                <a:path w="85725" h="570229">
                  <a:moveTo>
                    <a:pt x="85343" y="569976"/>
                  </a:moveTo>
                  <a:lnTo>
                    <a:pt x="42672" y="560831"/>
                  </a:lnTo>
                  <a:lnTo>
                    <a:pt x="10667" y="534924"/>
                  </a:lnTo>
                  <a:lnTo>
                    <a:pt x="0" y="499871"/>
                  </a:lnTo>
                  <a:lnTo>
                    <a:pt x="3048" y="481583"/>
                  </a:lnTo>
                  <a:lnTo>
                    <a:pt x="24384" y="449579"/>
                  </a:lnTo>
                  <a:lnTo>
                    <a:pt x="62484" y="431291"/>
                  </a:lnTo>
                  <a:lnTo>
                    <a:pt x="85343" y="428243"/>
                  </a:lnTo>
                  <a:lnTo>
                    <a:pt x="62484" y="425195"/>
                  </a:lnTo>
                  <a:lnTo>
                    <a:pt x="24384" y="406907"/>
                  </a:lnTo>
                  <a:lnTo>
                    <a:pt x="3048" y="374903"/>
                  </a:lnTo>
                  <a:lnTo>
                    <a:pt x="0" y="356615"/>
                  </a:lnTo>
                  <a:lnTo>
                    <a:pt x="3048" y="338327"/>
                  </a:lnTo>
                  <a:lnTo>
                    <a:pt x="24384" y="306324"/>
                  </a:lnTo>
                  <a:lnTo>
                    <a:pt x="62484" y="288036"/>
                  </a:lnTo>
                  <a:lnTo>
                    <a:pt x="85343" y="284988"/>
                  </a:lnTo>
                  <a:lnTo>
                    <a:pt x="62484" y="283463"/>
                  </a:lnTo>
                  <a:lnTo>
                    <a:pt x="24384" y="265175"/>
                  </a:lnTo>
                  <a:lnTo>
                    <a:pt x="0" y="214883"/>
                  </a:lnTo>
                  <a:lnTo>
                    <a:pt x="3048" y="196595"/>
                  </a:lnTo>
                  <a:lnTo>
                    <a:pt x="24384" y="164591"/>
                  </a:lnTo>
                  <a:lnTo>
                    <a:pt x="62484" y="146303"/>
                  </a:lnTo>
                  <a:lnTo>
                    <a:pt x="85343" y="143255"/>
                  </a:lnTo>
                  <a:lnTo>
                    <a:pt x="62484" y="140207"/>
                  </a:lnTo>
                  <a:lnTo>
                    <a:pt x="24384" y="121919"/>
                  </a:lnTo>
                  <a:lnTo>
                    <a:pt x="3048" y="89915"/>
                  </a:lnTo>
                  <a:lnTo>
                    <a:pt x="0" y="71627"/>
                  </a:lnTo>
                  <a:lnTo>
                    <a:pt x="3048" y="53339"/>
                  </a:lnTo>
                  <a:lnTo>
                    <a:pt x="10667" y="36575"/>
                  </a:lnTo>
                  <a:lnTo>
                    <a:pt x="24384" y="21336"/>
                  </a:lnTo>
                  <a:lnTo>
                    <a:pt x="42672" y="10667"/>
                  </a:lnTo>
                  <a:lnTo>
                    <a:pt x="62484" y="3047"/>
                  </a:lnTo>
                  <a:lnTo>
                    <a:pt x="85343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09088" y="3992118"/>
              <a:ext cx="829944" cy="1439545"/>
            </a:xfrm>
            <a:custGeom>
              <a:avLst/>
              <a:gdLst/>
              <a:ahLst/>
              <a:cxnLst/>
              <a:rect l="l" t="t" r="r" b="b"/>
              <a:pathLst>
                <a:path w="829945" h="1439545">
                  <a:moveTo>
                    <a:pt x="829817" y="434339"/>
                  </a:moveTo>
                  <a:lnTo>
                    <a:pt x="829817" y="0"/>
                  </a:lnTo>
                </a:path>
                <a:path w="829945" h="1439545">
                  <a:moveTo>
                    <a:pt x="829817" y="1004315"/>
                  </a:moveTo>
                  <a:lnTo>
                    <a:pt x="829817" y="1439417"/>
                  </a:lnTo>
                </a:path>
                <a:path w="829945" h="1439545">
                  <a:moveTo>
                    <a:pt x="0" y="108203"/>
                  </a:moveTo>
                  <a:lnTo>
                    <a:pt x="0" y="359663"/>
                  </a:lnTo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67940" y="4341113"/>
              <a:ext cx="82550" cy="82550"/>
            </a:xfrm>
            <a:custGeom>
              <a:avLst/>
              <a:gdLst/>
              <a:ahLst/>
              <a:cxnLst/>
              <a:rect l="l" t="t" r="r" b="b"/>
              <a:pathLst>
                <a:path w="82550" h="82550">
                  <a:moveTo>
                    <a:pt x="82296" y="0"/>
                  </a:moveTo>
                  <a:lnTo>
                    <a:pt x="0" y="0"/>
                  </a:lnTo>
                  <a:lnTo>
                    <a:pt x="41148" y="82296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37538" y="3813048"/>
              <a:ext cx="288290" cy="0"/>
            </a:xfrm>
            <a:custGeom>
              <a:avLst/>
              <a:gdLst/>
              <a:ahLst/>
              <a:cxnLst/>
              <a:rect l="l" t="t" r="r" b="b"/>
              <a:pathLst>
                <a:path w="288289">
                  <a:moveTo>
                    <a:pt x="0" y="0"/>
                  </a:moveTo>
                  <a:lnTo>
                    <a:pt x="288036" y="0"/>
                  </a:lnTo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14906" y="3771900"/>
              <a:ext cx="82550" cy="82550"/>
            </a:xfrm>
            <a:custGeom>
              <a:avLst/>
              <a:gdLst/>
              <a:ahLst/>
              <a:cxnLst/>
              <a:rect l="l" t="t" r="r" b="b"/>
              <a:pathLst>
                <a:path w="82550" h="82550">
                  <a:moveTo>
                    <a:pt x="0" y="0"/>
                  </a:moveTo>
                  <a:lnTo>
                    <a:pt x="0" y="82296"/>
                  </a:lnTo>
                  <a:lnTo>
                    <a:pt x="82295" y="411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47110" y="4100322"/>
              <a:ext cx="0" cy="251460"/>
            </a:xfrm>
            <a:custGeom>
              <a:avLst/>
              <a:gdLst/>
              <a:ahLst/>
              <a:cxnLst/>
              <a:rect l="l" t="t" r="r" b="b"/>
              <a:pathLst>
                <a:path h="251460">
                  <a:moveTo>
                    <a:pt x="0" y="0"/>
                  </a:moveTo>
                  <a:lnTo>
                    <a:pt x="0" y="251460"/>
                  </a:lnTo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05961" y="4341113"/>
              <a:ext cx="82550" cy="82550"/>
            </a:xfrm>
            <a:custGeom>
              <a:avLst/>
              <a:gdLst/>
              <a:ahLst/>
              <a:cxnLst/>
              <a:rect l="l" t="t" r="r" b="b"/>
              <a:pathLst>
                <a:path w="82550" h="82550">
                  <a:moveTo>
                    <a:pt x="82296" y="0"/>
                  </a:moveTo>
                  <a:lnTo>
                    <a:pt x="0" y="0"/>
                  </a:lnTo>
                  <a:lnTo>
                    <a:pt x="41148" y="82296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862692" y="3131838"/>
            <a:ext cx="79152" cy="19731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1200" spc="-5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56586" y="3240583"/>
            <a:ext cx="98260" cy="1364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800" spc="-10" dirty="0">
                <a:latin typeface="Arial"/>
                <a:cs typeface="Arial"/>
              </a:rPr>
              <a:t>a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10384" y="3131838"/>
            <a:ext cx="79152" cy="19731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1200" spc="-5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82439" y="3240583"/>
            <a:ext cx="138291" cy="1364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800" spc="-10" dirty="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72279" y="947402"/>
            <a:ext cx="7774334" cy="244074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OBJETIVOS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  <a:buFont typeface="Tahoma"/>
              <a:buAutoNum type="arabicPeriod" startAt="2"/>
            </a:pPr>
            <a:endParaRPr sz="1400">
              <a:latin typeface="Tahoma"/>
              <a:cs typeface="Tahoma"/>
            </a:endParaRPr>
          </a:p>
          <a:p>
            <a:pPr marL="573498" lvl="1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Conocer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principios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básicos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Calcular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condensadores.</a:t>
            </a:r>
            <a:endParaRPr sz="1100">
              <a:latin typeface="Tahoma"/>
              <a:cs typeface="Tahoma"/>
            </a:endParaRPr>
          </a:p>
          <a:p>
            <a:pPr marL="573498" lvl="1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Seleccionar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efectuar.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Symbol"/>
              <a:buChar char=""/>
            </a:pPr>
            <a:endParaRPr sz="1700">
              <a:latin typeface="Tahoma"/>
              <a:cs typeface="Tahoma"/>
            </a:endParaRPr>
          </a:p>
          <a:p>
            <a:pPr marL="386947" indent="-374422"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PRINCIPIOS</a:t>
            </a:r>
            <a:r>
              <a:rPr sz="1100" b="1" spc="-73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BÁSICOS</a:t>
            </a: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Todas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principio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 está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basado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campos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electromagnéticos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(motores,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transformadores,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fluorescentes, </a:t>
            </a:r>
            <a:r>
              <a:rPr sz="1100" dirty="0">
                <a:latin typeface="Tahoma"/>
                <a:cs typeface="Tahoma"/>
              </a:rPr>
              <a:t>etc.)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indispensable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funcionamiento.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900">
              <a:latin typeface="Tahoma"/>
              <a:cs typeface="Tahoma"/>
            </a:endParaRPr>
          </a:p>
          <a:p>
            <a:pPr marL="566906"/>
            <a:r>
              <a:rPr sz="1200" spc="-5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68262" y="2871997"/>
            <a:ext cx="58228" cy="1364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800" spc="-5" dirty="0">
                <a:latin typeface="Arial"/>
                <a:cs typeface="Arial"/>
              </a:rPr>
              <a:t>t</a:t>
            </a:r>
            <a:endParaRPr sz="8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8675" y="3505331"/>
            <a:ext cx="273997" cy="14579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004753" y="3238305"/>
            <a:ext cx="2669384" cy="75131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1200" dirty="0">
                <a:latin typeface="Arial"/>
                <a:cs typeface="Arial"/>
              </a:rPr>
              <a:t>Ia:</a:t>
            </a:r>
            <a:r>
              <a:rPr sz="1200" spc="-3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corriente</a:t>
            </a:r>
            <a:r>
              <a:rPr sz="1200" spc="-21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activa.</a:t>
            </a:r>
            <a:endParaRPr sz="1200">
              <a:latin typeface="Arial"/>
              <a:cs typeface="Arial"/>
            </a:endParaRPr>
          </a:p>
          <a:p>
            <a:pPr marR="5274"/>
            <a:r>
              <a:rPr sz="1200" dirty="0">
                <a:latin typeface="Arial"/>
                <a:cs typeface="Arial"/>
              </a:rPr>
              <a:t>Im:</a:t>
            </a:r>
            <a:r>
              <a:rPr sz="1200" spc="-3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corriente</a:t>
            </a:r>
            <a:r>
              <a:rPr sz="1200" spc="-21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magnetizante. </a:t>
            </a:r>
            <a:r>
              <a:rPr sz="1200" dirty="0">
                <a:latin typeface="Arial"/>
                <a:cs typeface="Arial"/>
              </a:rPr>
              <a:t>It</a:t>
            </a:r>
            <a:r>
              <a:rPr sz="1200" spc="-2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: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corriente</a:t>
            </a:r>
            <a:r>
              <a:rPr sz="1200" spc="-31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total.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U: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tensión</a:t>
            </a:r>
            <a:r>
              <a:rPr sz="1200" spc="-2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spc="-21" dirty="0">
                <a:latin typeface="Arial"/>
                <a:cs typeface="Arial"/>
              </a:rPr>
              <a:t>red.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26174" y="3500985"/>
            <a:ext cx="175593" cy="19731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1200" spc="-5" dirty="0">
                <a:latin typeface="Arial"/>
                <a:cs typeface="Arial"/>
              </a:rPr>
              <a:t>U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618007" y="2692928"/>
            <a:ext cx="7533234" cy="1649087"/>
          </a:xfrm>
          <a:custGeom>
            <a:avLst/>
            <a:gdLst/>
            <a:ahLst/>
            <a:cxnLst/>
            <a:rect l="l" t="t" r="r" b="b"/>
            <a:pathLst>
              <a:path w="5257800" h="2171700">
                <a:moveTo>
                  <a:pt x="0" y="2171700"/>
                </a:moveTo>
                <a:lnTo>
                  <a:pt x="5257800" y="2171700"/>
                </a:lnTo>
                <a:lnTo>
                  <a:pt x="5257800" y="0"/>
                </a:lnTo>
                <a:lnTo>
                  <a:pt x="0" y="0"/>
                </a:lnTo>
                <a:lnTo>
                  <a:pt x="0" y="21717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159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778497" y="7275749"/>
            <a:ext cx="7792530" cy="227594"/>
            <a:chOff x="1241297" y="9581515"/>
            <a:chExt cx="5438775" cy="299720"/>
          </a:xfrm>
        </p:grpSpPr>
        <p:sp>
          <p:nvSpPr>
            <p:cNvPr id="7" name="object 7"/>
            <p:cNvSpPr/>
            <p:nvPr/>
          </p:nvSpPr>
          <p:spPr>
            <a:xfrm>
              <a:off x="1241297" y="9874758"/>
              <a:ext cx="5438775" cy="6350"/>
            </a:xfrm>
            <a:custGeom>
              <a:avLst/>
              <a:gdLst/>
              <a:ahLst/>
              <a:cxnLst/>
              <a:rect l="l" t="t" r="r" b="b"/>
              <a:pathLst>
                <a:path w="5438775" h="6350">
                  <a:moveTo>
                    <a:pt x="5438394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5438394" y="6096"/>
                  </a:lnTo>
                  <a:lnTo>
                    <a:pt x="54383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17541" y="9582150"/>
              <a:ext cx="380365" cy="0"/>
            </a:xfrm>
            <a:custGeom>
              <a:avLst/>
              <a:gdLst/>
              <a:ahLst/>
              <a:cxnLst/>
              <a:rect l="l" t="t" r="r" b="b"/>
              <a:pathLst>
                <a:path w="380364">
                  <a:moveTo>
                    <a:pt x="0" y="0"/>
                  </a:moveTo>
                  <a:lnTo>
                    <a:pt x="3802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04006" y="947401"/>
            <a:ext cx="7262110" cy="301770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3.1.</a:t>
            </a:r>
            <a:r>
              <a:rPr sz="1100" b="1" dirty="0">
                <a:latin typeface="Tahoma"/>
                <a:cs typeface="Tahoma"/>
              </a:rPr>
              <a:t>	FACTOR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POTENCIA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479893" marR="9229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entregada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divide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partes,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útil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segunda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893" marR="7910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entrega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suministro,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denomina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aparente.</a:t>
            </a:r>
            <a:endParaRPr sz="1100">
              <a:latin typeface="Tahoma"/>
              <a:cs typeface="Tahoma"/>
            </a:endParaRPr>
          </a:p>
          <a:p>
            <a:pPr marL="479893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similar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transportador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posee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potencias,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</a:t>
            </a:r>
            <a:endParaRPr sz="1100">
              <a:latin typeface="Tahoma"/>
              <a:cs typeface="Tahoma"/>
            </a:endParaRPr>
          </a:p>
          <a:p>
            <a:pPr marL="479893" marR="9229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entregada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aparente,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medida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voltio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amperios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(VA)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simbolizada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893" marR="5274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útil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llamada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activa,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vatios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watts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(W)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simbolizada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893" marR="7251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campos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 </a:t>
            </a:r>
            <a:r>
              <a:rPr sz="1100" dirty="0">
                <a:latin typeface="Tahoma"/>
                <a:cs typeface="Tahoma"/>
              </a:rPr>
              <a:t>reactiva,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voltio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amperios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(VAR)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simbolizada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48153" y="5143025"/>
            <a:ext cx="6617054" cy="198551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9.4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Triángulo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potencias.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Generalmente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expresan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múltiplos,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tenemos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kilovoltio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ampere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(KVA),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kilovatios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(KW)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kilovatio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ampere reactivos.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(KVAR)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933" algn="just">
              <a:lnSpc>
                <a:spcPct val="121100"/>
              </a:lnSpc>
            </a:pPr>
            <a:r>
              <a:rPr sz="1100" dirty="0">
                <a:latin typeface="Tahoma"/>
                <a:cs typeface="Tahoma"/>
              </a:rPr>
              <a:t>Conocido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concepto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las potencias,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 factor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potencias,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 factor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definido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coseno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ángulo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comprendido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vector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vector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triángulo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vectorial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fig.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6.4,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expresa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68994" y="7270636"/>
            <a:ext cx="544067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1000" dirty="0">
                <a:latin typeface="Arial Narrow"/>
                <a:cs typeface="Arial Narrow"/>
              </a:rPr>
              <a:t>S</a:t>
            </a:r>
            <a:r>
              <a:rPr sz="1000" spc="-83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(KVA)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36417" y="7188185"/>
            <a:ext cx="2683943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26368">
              <a:spcBef>
                <a:spcPts val="109"/>
              </a:spcBef>
            </a:pPr>
            <a:r>
              <a:rPr sz="1000" dirty="0">
                <a:latin typeface="Arial Narrow"/>
                <a:cs typeface="Arial Narrow"/>
              </a:rPr>
              <a:t>Factor</a:t>
            </a:r>
            <a:r>
              <a:rPr sz="1000" spc="-31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de</a:t>
            </a:r>
            <a:r>
              <a:rPr sz="1000" spc="-67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potencia</a:t>
            </a:r>
            <a:r>
              <a:rPr sz="1000" spc="425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4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cos</a:t>
            </a:r>
            <a:r>
              <a:rPr sz="1000" spc="-135" dirty="0">
                <a:latin typeface="Arial Narrow"/>
                <a:cs typeface="Arial Narrow"/>
              </a:rPr>
              <a:t> </a:t>
            </a:r>
            <a:r>
              <a:rPr sz="1100" i="1" spc="-125" dirty="0">
                <a:latin typeface="Symbol"/>
                <a:cs typeface="Symbol"/>
              </a:rPr>
              <a:t>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171" dirty="0">
                <a:latin typeface="Times New Roman"/>
                <a:cs typeface="Times New Roman"/>
              </a:rPr>
              <a:t> </a:t>
            </a:r>
            <a:r>
              <a:rPr sz="1600" baseline="36111" dirty="0">
                <a:latin typeface="Arial Narrow"/>
                <a:cs typeface="Arial Narrow"/>
              </a:rPr>
              <a:t>P</a:t>
            </a:r>
            <a:r>
              <a:rPr sz="1600" spc="-125" baseline="36111" dirty="0">
                <a:latin typeface="Arial Narrow"/>
                <a:cs typeface="Arial Narrow"/>
              </a:rPr>
              <a:t> </a:t>
            </a:r>
            <a:r>
              <a:rPr sz="1600" spc="-31" baseline="36111" dirty="0">
                <a:latin typeface="Arial Narrow"/>
                <a:cs typeface="Arial Narrow"/>
              </a:rPr>
              <a:t>(KW)</a:t>
            </a:r>
            <a:endParaRPr sz="1600" baseline="36111">
              <a:latin typeface="Arial Narrow"/>
              <a:cs typeface="Arial Narrow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289576" y="3665601"/>
            <a:ext cx="3031490" cy="1006811"/>
            <a:chOff x="2993898" y="4827270"/>
            <a:chExt cx="2115820" cy="1325880"/>
          </a:xfrm>
        </p:grpSpPr>
        <p:sp>
          <p:nvSpPr>
            <p:cNvPr id="14" name="object 14"/>
            <p:cNvSpPr/>
            <p:nvPr/>
          </p:nvSpPr>
          <p:spPr>
            <a:xfrm>
              <a:off x="2997708" y="4854702"/>
              <a:ext cx="2037714" cy="1268730"/>
            </a:xfrm>
            <a:custGeom>
              <a:avLst/>
              <a:gdLst/>
              <a:ahLst/>
              <a:cxnLst/>
              <a:rect l="l" t="t" r="r" b="b"/>
              <a:pathLst>
                <a:path w="2037714" h="1268729">
                  <a:moveTo>
                    <a:pt x="2037588" y="0"/>
                  </a:moveTo>
                  <a:lnTo>
                    <a:pt x="0" y="1268730"/>
                  </a:lnTo>
                  <a:lnTo>
                    <a:pt x="2029968" y="1268730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13198" y="4827270"/>
              <a:ext cx="66675" cy="1325880"/>
            </a:xfrm>
            <a:custGeom>
              <a:avLst/>
              <a:gdLst/>
              <a:ahLst/>
              <a:cxnLst/>
              <a:rect l="l" t="t" r="r" b="b"/>
              <a:pathLst>
                <a:path w="66675" h="1325879">
                  <a:moveTo>
                    <a:pt x="66293" y="0"/>
                  </a:moveTo>
                  <a:lnTo>
                    <a:pt x="0" y="6857"/>
                  </a:lnTo>
                  <a:lnTo>
                    <a:pt x="32003" y="57150"/>
                  </a:lnTo>
                  <a:lnTo>
                    <a:pt x="66293" y="0"/>
                  </a:lnTo>
                  <a:close/>
                </a:path>
                <a:path w="66675" h="1325879">
                  <a:moveTo>
                    <a:pt x="6857" y="1266443"/>
                  </a:moveTo>
                  <a:lnTo>
                    <a:pt x="6857" y="1325879"/>
                  </a:lnTo>
                  <a:lnTo>
                    <a:pt x="66293" y="1296162"/>
                  </a:lnTo>
                  <a:lnTo>
                    <a:pt x="6857" y="12664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79492" y="4880610"/>
              <a:ext cx="0" cy="1243330"/>
            </a:xfrm>
            <a:custGeom>
              <a:avLst/>
              <a:gdLst/>
              <a:ahLst/>
              <a:cxnLst/>
              <a:rect l="l" t="t" r="r" b="b"/>
              <a:pathLst>
                <a:path h="1243329">
                  <a:moveTo>
                    <a:pt x="0" y="1242822"/>
                  </a:moveTo>
                  <a:lnTo>
                    <a:pt x="0" y="0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49774" y="4827270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29717" y="0"/>
                  </a:moveTo>
                  <a:lnTo>
                    <a:pt x="0" y="59435"/>
                  </a:lnTo>
                  <a:lnTo>
                    <a:pt x="59436" y="59435"/>
                  </a:lnTo>
                  <a:lnTo>
                    <a:pt x="297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 rot="19860000">
            <a:off x="5402747" y="3994929"/>
            <a:ext cx="571115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48"/>
              </a:lnSpc>
            </a:pPr>
            <a:r>
              <a:rPr sz="1000" dirty="0">
                <a:latin typeface="Arial"/>
                <a:cs typeface="Arial"/>
              </a:rPr>
              <a:t>S</a:t>
            </a:r>
            <a:r>
              <a:rPr sz="1000" spc="-31" dirty="0">
                <a:latin typeface="Arial"/>
                <a:cs typeface="Arial"/>
              </a:rPr>
              <a:t> </a:t>
            </a:r>
            <a:r>
              <a:rPr sz="1000" spc="-21" dirty="0">
                <a:latin typeface="Arial"/>
                <a:cs typeface="Arial"/>
              </a:rPr>
              <a:t>(V</a:t>
            </a:r>
            <a:r>
              <a:rPr sz="1600" spc="-31" baseline="2777" dirty="0">
                <a:latin typeface="Arial"/>
                <a:cs typeface="Arial"/>
              </a:rPr>
              <a:t>A)</a:t>
            </a:r>
            <a:endParaRPr sz="1600" baseline="2777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4333" y="4490150"/>
            <a:ext cx="160472" cy="162584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770984" y="3560869"/>
            <a:ext cx="4585448" cy="1690206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300">
              <a:latin typeface="Times New Roman"/>
              <a:cs typeface="Times New Roman"/>
            </a:endParaRPr>
          </a:p>
          <a:p>
            <a:pPr marR="202372" algn="r"/>
            <a:r>
              <a:rPr sz="1000" dirty="0">
                <a:latin typeface="Arial"/>
                <a:cs typeface="Arial"/>
              </a:rPr>
              <a:t>Q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1" dirty="0">
                <a:latin typeface="Arial"/>
                <a:cs typeface="Arial"/>
              </a:rPr>
              <a:t>(VAR)</a:t>
            </a:r>
            <a:endParaRPr sz="1000">
              <a:latin typeface="Arial"/>
              <a:cs typeface="Arial"/>
            </a:endParaRPr>
          </a:p>
          <a:p>
            <a:pPr marL="979562">
              <a:spcBef>
                <a:spcPts val="893"/>
              </a:spcBef>
            </a:pPr>
            <a:r>
              <a:rPr sz="1700" spc="-125" dirty="0">
                <a:latin typeface="Symbol"/>
                <a:cs typeface="Symbol"/>
              </a:rPr>
              <a:t></a:t>
            </a:r>
            <a:endParaRPr sz="1700">
              <a:latin typeface="Symbol"/>
              <a:cs typeface="Symbol"/>
            </a:endParaRPr>
          </a:p>
          <a:p>
            <a:pPr marR="396834" algn="ctr">
              <a:spcBef>
                <a:spcPts val="1002"/>
              </a:spcBef>
            </a:pPr>
            <a:r>
              <a:rPr sz="1000" dirty="0">
                <a:latin typeface="Arial"/>
                <a:cs typeface="Arial"/>
              </a:rPr>
              <a:t>P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(W)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402028" y="7032630"/>
            <a:ext cx="3111553" cy="433970"/>
          </a:xfrm>
          <a:custGeom>
            <a:avLst/>
            <a:gdLst/>
            <a:ahLst/>
            <a:cxnLst/>
            <a:rect l="l" t="t" r="r" b="b"/>
            <a:pathLst>
              <a:path w="2171700" h="571500">
                <a:moveTo>
                  <a:pt x="0" y="571499"/>
                </a:moveTo>
                <a:lnTo>
                  <a:pt x="2171699" y="571499"/>
                </a:lnTo>
                <a:lnTo>
                  <a:pt x="2171699" y="0"/>
                </a:lnTo>
                <a:lnTo>
                  <a:pt x="0" y="0"/>
                </a:lnTo>
                <a:lnTo>
                  <a:pt x="0" y="57149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25193" y="6221973"/>
            <a:ext cx="1702256" cy="0"/>
          </a:xfrm>
          <a:custGeom>
            <a:avLst/>
            <a:gdLst/>
            <a:ahLst/>
            <a:cxnLst/>
            <a:rect l="l" t="t" r="r" b="b"/>
            <a:pathLst>
              <a:path w="1188085">
                <a:moveTo>
                  <a:pt x="0" y="0"/>
                </a:moveTo>
                <a:lnTo>
                  <a:pt x="463296" y="0"/>
                </a:lnTo>
              </a:path>
              <a:path w="1188085">
                <a:moveTo>
                  <a:pt x="595884" y="0"/>
                </a:moveTo>
                <a:lnTo>
                  <a:pt x="118795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17699" y="920549"/>
            <a:ext cx="7886241" cy="623283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893207" marR="48121" algn="just">
              <a:lnSpc>
                <a:spcPct val="1208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potencia,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rendimiento: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recibida,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cuánta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activa </a:t>
            </a:r>
            <a:r>
              <a:rPr sz="1100" dirty="0">
                <a:latin typeface="Tahoma"/>
                <a:cs typeface="Tahoma"/>
              </a:rPr>
              <a:t>puedo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eficiencia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 </a:t>
            </a:r>
            <a:r>
              <a:rPr sz="1100" dirty="0">
                <a:latin typeface="Tahoma"/>
                <a:cs typeface="Tahoma"/>
              </a:rPr>
              <a:t>(máquina,</a:t>
            </a:r>
            <a:r>
              <a:rPr sz="1100" spc="-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industrial).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893207" marR="4614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capacitores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generan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sentido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inverso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consumida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 instalación. La aplicación de estos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neutraliza el efecto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campos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magnéticos.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reduce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energía.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(activa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reactiva)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obtienen </a:t>
            </a:r>
            <a:r>
              <a:rPr sz="1100" dirty="0">
                <a:latin typeface="Tahoma"/>
                <a:cs typeface="Tahoma"/>
              </a:rPr>
              <a:t>varias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ventajas.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26498" indent="-374422">
              <a:buAutoNum type="arabicPeriod" startAt="4"/>
              <a:tabLst>
                <a:tab pos="426498" algn="l"/>
                <a:tab pos="427157" algn="l"/>
              </a:tabLst>
            </a:pPr>
            <a:r>
              <a:rPr sz="1100" b="1" dirty="0">
                <a:latin typeface="Tahoma"/>
                <a:cs typeface="Tahoma"/>
              </a:rPr>
              <a:t>VENTAJAS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CORRECCIÓN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FACTOR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POTENCIA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  <a:buFont typeface="Tahoma"/>
              <a:buAutoNum type="arabicPeriod" startAt="4"/>
            </a:pPr>
            <a:endParaRPr sz="1100">
              <a:latin typeface="Tahoma"/>
              <a:cs typeface="Tahoma"/>
            </a:endParaRPr>
          </a:p>
          <a:p>
            <a:pPr marL="426498" marR="46803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Corregir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mejorar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siguientes ventajas: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893207" lvl="1" indent="-467368">
              <a:spcBef>
                <a:spcPts val="5"/>
              </a:spcBef>
              <a:buAutoNum type="arabicPeriod"/>
              <a:tabLst>
                <a:tab pos="893207" algn="l"/>
                <a:tab pos="893866" algn="l"/>
              </a:tabLst>
            </a:pPr>
            <a:r>
              <a:rPr sz="1100" b="1" dirty="0">
                <a:latin typeface="Tahoma"/>
                <a:cs typeface="Tahoma"/>
              </a:rPr>
              <a:t>REDUCCIÓN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CAÍDAS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 marL="893207" marR="46803" algn="just">
              <a:lnSpc>
                <a:spcPct val="1205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reducir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 transportada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disminuyendo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línea.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93207" lvl="1" indent="-467368">
              <a:buAutoNum type="arabicPeriod" startAt="2"/>
              <a:tabLst>
                <a:tab pos="893207" algn="l"/>
                <a:tab pos="893866" algn="l"/>
              </a:tabLst>
            </a:pPr>
            <a:r>
              <a:rPr sz="1100" b="1" dirty="0">
                <a:latin typeface="Tahoma"/>
                <a:cs typeface="Tahoma"/>
              </a:rPr>
              <a:t>REDUCCIÓN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SECCIÓN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CONDUCTORES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893207" marR="4548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 </a:t>
            </a:r>
            <a:r>
              <a:rPr sz="1100" dirty="0">
                <a:latin typeface="Tahoma"/>
                <a:cs typeface="Tahoma"/>
              </a:rPr>
              <a:t>permite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transportada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posible,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proyecto,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disminuir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spc="-10" dirty="0">
                <a:latin typeface="Tahoma"/>
                <a:cs typeface="Tahoma"/>
              </a:rPr>
              <a:t>instalar.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93207" lvl="1" indent="-467368">
              <a:buAutoNum type="arabicPeriod" startAt="3"/>
              <a:tabLst>
                <a:tab pos="893207" algn="l"/>
                <a:tab pos="893866" algn="l"/>
              </a:tabLst>
            </a:pPr>
            <a:r>
              <a:rPr sz="1100" b="1" spc="-10" dirty="0">
                <a:latin typeface="Tahoma"/>
                <a:cs typeface="Tahoma"/>
              </a:rPr>
              <a:t>DISMINUCIÓN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PÉRDIDAS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893207" marR="44825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Al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permite </a:t>
            </a:r>
            <a:r>
              <a:rPr sz="1100" dirty="0">
                <a:latin typeface="Tahoma"/>
                <a:cs typeface="Tahoma"/>
              </a:rPr>
              <a:t>reducir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 pérdidas 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Joule que 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 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spc="-10" dirty="0">
                <a:latin typeface="Tahoma"/>
                <a:cs typeface="Tahoma"/>
              </a:rPr>
              <a:t>transformadores.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2546464" marR="1938029" indent="17798" algn="ctr">
              <a:lnSpc>
                <a:spcPct val="119500"/>
              </a:lnSpc>
              <a:tabLst>
                <a:tab pos="3200384" algn="l"/>
              </a:tabLst>
            </a:pPr>
            <a:r>
              <a:rPr sz="1000" dirty="0">
                <a:latin typeface="Arial Narrow"/>
                <a:cs typeface="Arial Narrow"/>
              </a:rPr>
              <a:t>Pcu</a:t>
            </a:r>
            <a:r>
              <a:rPr sz="1000" spc="135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final</a:t>
            </a:r>
            <a:r>
              <a:rPr sz="1000" spc="197" dirty="0">
                <a:latin typeface="Arial Narrow"/>
                <a:cs typeface="Arial Narrow"/>
              </a:rPr>
              <a:t> </a:t>
            </a:r>
            <a:r>
              <a:rPr sz="1600" baseline="-36111" dirty="0">
                <a:latin typeface="Symbol"/>
                <a:cs typeface="Symbol"/>
              </a:rPr>
              <a:t></a:t>
            </a:r>
            <a:r>
              <a:rPr sz="1600" spc="54" baseline="-36111" dirty="0">
                <a:latin typeface="Times New Roman"/>
                <a:cs typeface="Times New Roman"/>
              </a:rPr>
              <a:t> </a:t>
            </a:r>
            <a:r>
              <a:rPr sz="1000" spc="-31" dirty="0">
                <a:latin typeface="Arial Narrow"/>
                <a:cs typeface="Arial Narrow"/>
              </a:rPr>
              <a:t>Cos</a:t>
            </a:r>
            <a:r>
              <a:rPr sz="1100" spc="-46" baseline="35714" dirty="0">
                <a:latin typeface="Arial Narrow"/>
                <a:cs typeface="Arial Narrow"/>
              </a:rPr>
              <a:t>2</a:t>
            </a:r>
            <a:r>
              <a:rPr sz="1100" i="1" spc="-31" dirty="0">
                <a:latin typeface="Symbol"/>
                <a:cs typeface="Symbol"/>
              </a:rPr>
              <a:t></a:t>
            </a:r>
            <a:r>
              <a:rPr sz="1100" spc="-26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inicial </a:t>
            </a:r>
            <a:r>
              <a:rPr sz="1600" spc="-16" baseline="5555" dirty="0">
                <a:latin typeface="Arial Narrow"/>
                <a:cs typeface="Arial Narrow"/>
              </a:rPr>
              <a:t>Pcuinicial</a:t>
            </a:r>
            <a:r>
              <a:rPr sz="1600" baseline="5555" dirty="0">
                <a:latin typeface="Arial Narrow"/>
                <a:cs typeface="Arial Narrow"/>
              </a:rPr>
              <a:t>	</a:t>
            </a:r>
            <a:r>
              <a:rPr sz="1000" spc="-21" dirty="0">
                <a:latin typeface="Arial Narrow"/>
                <a:cs typeface="Arial Narrow"/>
              </a:rPr>
              <a:t>Cos</a:t>
            </a:r>
            <a:r>
              <a:rPr sz="1100" spc="-31" baseline="35714" dirty="0">
                <a:latin typeface="Arial Narrow"/>
                <a:cs typeface="Arial Narrow"/>
              </a:rPr>
              <a:t>2</a:t>
            </a:r>
            <a:r>
              <a:rPr sz="1100" i="1" spc="-21" dirty="0">
                <a:latin typeface="Symbol"/>
                <a:cs typeface="Symbol"/>
              </a:rPr>
              <a:t></a:t>
            </a:r>
            <a:r>
              <a:rPr sz="1100" spc="-42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final</a:t>
            </a:r>
            <a:endParaRPr sz="1000">
              <a:latin typeface="Arial Narrow"/>
              <a:cs typeface="Arial Narrow"/>
            </a:endParaRPr>
          </a:p>
          <a:p>
            <a:pPr>
              <a:spcBef>
                <a:spcPts val="21"/>
              </a:spcBef>
            </a:pPr>
            <a:endParaRPr sz="800">
              <a:latin typeface="Arial Narrow"/>
              <a:cs typeface="Arial Narrow"/>
            </a:endParaRPr>
          </a:p>
          <a:p>
            <a:pPr marL="893207" marR="48780" algn="just">
              <a:lnSpc>
                <a:spcPct val="120500"/>
              </a:lnSpc>
            </a:pPr>
            <a:r>
              <a:rPr sz="1100" b="1" dirty="0">
                <a:latin typeface="Tahoma"/>
                <a:cs typeface="Tahoma"/>
              </a:rPr>
              <a:t>Pcu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=</a:t>
            </a:r>
            <a:r>
              <a:rPr sz="1100" b="1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Joule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arrollamiento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transformadores.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02028" y="5991101"/>
            <a:ext cx="2292724" cy="433970"/>
          </a:xfrm>
          <a:custGeom>
            <a:avLst/>
            <a:gdLst/>
            <a:ahLst/>
            <a:cxnLst/>
            <a:rect l="l" t="t" r="r" b="b"/>
            <a:pathLst>
              <a:path w="1600200" h="571500">
                <a:moveTo>
                  <a:pt x="0" y="571500"/>
                </a:moveTo>
                <a:lnTo>
                  <a:pt x="1600199" y="571500"/>
                </a:lnTo>
                <a:lnTo>
                  <a:pt x="1600199" y="0"/>
                </a:lnTo>
                <a:lnTo>
                  <a:pt x="0" y="0"/>
                </a:lnTo>
                <a:lnTo>
                  <a:pt x="0" y="5715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04005" y="4706739"/>
            <a:ext cx="7258472" cy="333573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marR="119314" lvl="1" indent="-466709">
              <a:spcBef>
                <a:spcPts val="99"/>
              </a:spcBef>
              <a:buAutoNum type="arabicPeriod" startAt="4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REDUCCIÓN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COSTO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ELECTRICIDAD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EVITANDO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PAGO </a:t>
            </a:r>
            <a:r>
              <a:rPr sz="1100" b="1" dirty="0">
                <a:latin typeface="Tahoma"/>
                <a:cs typeface="Tahoma"/>
              </a:rPr>
              <a:t>POR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CONSUMO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ENERGÍA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REACTIVA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42"/>
              </a:spcBef>
              <a:buFont typeface="Tahoma"/>
              <a:buAutoNum type="arabicPeriod" startAt="4"/>
            </a:pPr>
            <a:endParaRPr sz="1400">
              <a:latin typeface="Tahoma"/>
              <a:cs typeface="Tahoma"/>
            </a:endParaRPr>
          </a:p>
          <a:p>
            <a:pPr marL="479234" marR="487144" lvl="1" indent="-466709">
              <a:buAutoNum type="arabicPeriod" startAt="4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AUMENTO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CAPACIDAD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TRANSFORMADOR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PARA </a:t>
            </a:r>
            <a:r>
              <a:rPr sz="1100" b="1" dirty="0">
                <a:latin typeface="Tahoma"/>
                <a:cs typeface="Tahoma"/>
              </a:rPr>
              <a:t>ENTREGAR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POTENCIA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ACTIVA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200">
              <a:latin typeface="Tahoma"/>
              <a:cs typeface="Tahoma"/>
            </a:endParaRPr>
          </a:p>
          <a:p>
            <a:pPr marL="479893" marR="5933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penúltima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ventaja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obtiene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económico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costos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operativos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producción.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última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ventaja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aún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atractiva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porque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aprovechamos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mayor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instalación.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entender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manera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haremos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sencillo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 marL="479893" algn="just"/>
            <a:r>
              <a:rPr sz="1100" b="1" dirty="0">
                <a:latin typeface="Tahoma"/>
                <a:cs typeface="Tahoma"/>
              </a:rPr>
              <a:t>Ejemplo</a:t>
            </a:r>
            <a:r>
              <a:rPr sz="1100" b="1" spc="285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2:</a:t>
            </a:r>
            <a:endParaRPr sz="1100">
              <a:latin typeface="Tahoma"/>
              <a:cs typeface="Tahoma"/>
            </a:endParaRPr>
          </a:p>
          <a:p>
            <a:pPr marL="1040867" marR="288727" indent="-561633">
              <a:lnSpc>
                <a:spcPct val="241400"/>
              </a:lnSpc>
              <a:tabLst>
                <a:tab pos="1975603" algn="l"/>
                <a:tab pos="3377707" algn="l"/>
              </a:tabLst>
            </a:pPr>
            <a:r>
              <a:rPr sz="1100" dirty="0">
                <a:latin typeface="Tahoma"/>
                <a:cs typeface="Tahoma"/>
              </a:rPr>
              <a:t>Supongamos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tenemos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características: </a:t>
            </a:r>
            <a:r>
              <a:rPr sz="1100" dirty="0">
                <a:latin typeface="Tahoma"/>
                <a:cs typeface="Tahoma"/>
              </a:rPr>
              <a:t>P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KV</a:t>
            </a:r>
            <a:r>
              <a:rPr sz="1100" dirty="0">
                <a:latin typeface="Tahoma"/>
                <a:cs typeface="Tahoma"/>
              </a:rPr>
              <a:t>	Q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130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KVAR</a:t>
            </a:r>
            <a:r>
              <a:rPr sz="1100" dirty="0">
                <a:latin typeface="Tahoma"/>
                <a:cs typeface="Tahoma"/>
              </a:rPr>
              <a:t>	U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440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V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200">
              <a:latin typeface="Tahoma"/>
              <a:cs typeface="Tahoma"/>
            </a:endParaRPr>
          </a:p>
          <a:p>
            <a:pPr marR="366512" algn="ctr"/>
            <a:r>
              <a:rPr sz="1100" i="1" spc="-26" dirty="0">
                <a:latin typeface="Tahoma"/>
                <a:cs typeface="Tahoma"/>
              </a:rPr>
              <a:t>161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48152" y="947403"/>
            <a:ext cx="6615236" cy="203897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Ejemplo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1: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16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Calcular 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 en el cobre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 un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630 </a:t>
            </a:r>
            <a:r>
              <a:rPr sz="1100" dirty="0">
                <a:latin typeface="Tahoma"/>
                <a:cs typeface="Tahoma"/>
              </a:rPr>
              <a:t>KVA,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Pcu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pasar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inicial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0,7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final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= </a:t>
            </a:r>
            <a:r>
              <a:rPr sz="1100" spc="-10" dirty="0">
                <a:latin typeface="Tahoma"/>
                <a:cs typeface="Tahoma"/>
              </a:rPr>
              <a:t>0,98.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b="1" dirty="0">
                <a:latin typeface="Tahoma"/>
                <a:cs typeface="Tahoma"/>
              </a:rPr>
              <a:t>Solución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1: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reducción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estará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por: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600">
              <a:latin typeface="Tahoma"/>
              <a:cs typeface="Tahoma"/>
            </a:endParaRPr>
          </a:p>
          <a:p>
            <a:pPr marL="37574" algn="just"/>
            <a:r>
              <a:rPr sz="1000" dirty="0">
                <a:latin typeface="Symbol"/>
                <a:cs typeface="Symbol"/>
              </a:rPr>
              <a:t>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 Narrow"/>
                <a:cs typeface="Arial Narrow"/>
              </a:rPr>
              <a:t>Pcu</a:t>
            </a:r>
            <a:r>
              <a:rPr sz="1000" spc="171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-10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109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inicial</a:t>
            </a:r>
            <a:r>
              <a:rPr sz="1000" spc="-57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-</a:t>
            </a:r>
            <a:r>
              <a:rPr sz="1000" spc="-83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73" dirty="0">
                <a:latin typeface="Arial Narrow"/>
                <a:cs typeface="Arial Narrow"/>
              </a:rPr>
              <a:t> </a:t>
            </a:r>
            <a:r>
              <a:rPr sz="1000" spc="-21" dirty="0">
                <a:latin typeface="Arial Narrow"/>
                <a:cs typeface="Arial Narrow"/>
              </a:rPr>
              <a:t>final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32091" y="2799395"/>
            <a:ext cx="709652" cy="0"/>
          </a:xfrm>
          <a:custGeom>
            <a:avLst/>
            <a:gdLst/>
            <a:ahLst/>
            <a:cxnLst/>
            <a:rect l="l" t="t" r="r" b="b"/>
            <a:pathLst>
              <a:path w="495300">
                <a:moveTo>
                  <a:pt x="0" y="0"/>
                </a:moveTo>
                <a:lnTo>
                  <a:pt x="4953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2630" y="2799395"/>
            <a:ext cx="913451" cy="0"/>
          </a:xfrm>
          <a:custGeom>
            <a:avLst/>
            <a:gdLst/>
            <a:ahLst/>
            <a:cxnLst/>
            <a:rect l="l" t="t" r="r" b="b"/>
            <a:pathLst>
              <a:path w="637539">
                <a:moveTo>
                  <a:pt x="0" y="0"/>
                </a:moveTo>
                <a:lnTo>
                  <a:pt x="63703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63614" y="3942762"/>
            <a:ext cx="887065" cy="0"/>
          </a:xfrm>
          <a:custGeom>
            <a:avLst/>
            <a:gdLst/>
            <a:ahLst/>
            <a:cxnLst/>
            <a:rect l="l" t="t" r="r" b="b"/>
            <a:pathLst>
              <a:path w="619125">
                <a:moveTo>
                  <a:pt x="0" y="0"/>
                </a:moveTo>
                <a:lnTo>
                  <a:pt x="61874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99402" y="4258115"/>
            <a:ext cx="312975" cy="0"/>
          </a:xfrm>
          <a:custGeom>
            <a:avLst/>
            <a:gdLst/>
            <a:ahLst/>
            <a:cxnLst/>
            <a:rect l="l" t="t" r="r" b="b"/>
            <a:pathLst>
              <a:path w="218439">
                <a:moveTo>
                  <a:pt x="0" y="0"/>
                </a:moveTo>
                <a:lnTo>
                  <a:pt x="21793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294314" y="4252400"/>
            <a:ext cx="327532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spc="-21" dirty="0">
                <a:latin typeface="Arial Narrow"/>
                <a:cs typeface="Arial Narrow"/>
              </a:rPr>
              <a:t>0,98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73204" y="3285497"/>
            <a:ext cx="185237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spc="-10" dirty="0">
                <a:latin typeface="Arial Narrow"/>
                <a:cs typeface="Arial Narrow"/>
              </a:rPr>
              <a:t>Reemplazando</a:t>
            </a:r>
            <a:r>
              <a:rPr sz="1000" spc="10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tendremos</a:t>
            </a:r>
            <a:r>
              <a:rPr sz="1000" spc="5" dirty="0">
                <a:latin typeface="Arial Narrow"/>
                <a:cs typeface="Arial Narrow"/>
              </a:rPr>
              <a:t> </a:t>
            </a:r>
            <a:r>
              <a:rPr sz="1000" spc="-52" dirty="0">
                <a:latin typeface="Arial Narrow"/>
                <a:cs typeface="Arial Narrow"/>
              </a:rPr>
              <a:t>: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36811" y="2717297"/>
            <a:ext cx="2181727" cy="28261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lnSpc>
                <a:spcPts val="1006"/>
              </a:lnSpc>
              <a:spcBef>
                <a:spcPts val="104"/>
              </a:spcBef>
              <a:tabLst>
                <a:tab pos="838494" algn="l"/>
              </a:tabLst>
            </a:pPr>
            <a:r>
              <a:rPr sz="1000" dirty="0">
                <a:latin typeface="Arial Narrow"/>
                <a:cs typeface="Arial Narrow"/>
              </a:rPr>
              <a:t>De</a:t>
            </a:r>
            <a:r>
              <a:rPr sz="1000" spc="-16" dirty="0">
                <a:latin typeface="Arial Narrow"/>
                <a:cs typeface="Arial Narrow"/>
              </a:rPr>
              <a:t> </a:t>
            </a:r>
            <a:r>
              <a:rPr sz="1000" spc="-52" dirty="0">
                <a:latin typeface="Arial Narrow"/>
                <a:cs typeface="Arial Narrow"/>
              </a:rPr>
              <a:t>:</a:t>
            </a:r>
            <a:r>
              <a:rPr sz="1000" dirty="0">
                <a:latin typeface="Arial Narrow"/>
                <a:cs typeface="Arial Narrow"/>
              </a:rPr>
              <a:t>	</a:t>
            </a:r>
            <a:r>
              <a:rPr sz="1000" spc="-52" dirty="0">
                <a:latin typeface="Symbol"/>
                <a:cs typeface="Symbol"/>
              </a:rPr>
              <a:t></a:t>
            </a:r>
            <a:endParaRPr sz="1000">
              <a:latin typeface="Symbol"/>
              <a:cs typeface="Symbol"/>
            </a:endParaRPr>
          </a:p>
          <a:p>
            <a:pPr marL="291364">
              <a:lnSpc>
                <a:spcPts val="1069"/>
              </a:lnSpc>
              <a:tabLst>
                <a:tab pos="982858" algn="l"/>
              </a:tabLst>
            </a:pPr>
            <a:r>
              <a:rPr sz="1000" dirty="0">
                <a:latin typeface="Arial Narrow"/>
                <a:cs typeface="Arial Narrow"/>
              </a:rPr>
              <a:t>Pcu</a:t>
            </a:r>
            <a:r>
              <a:rPr sz="1000" spc="109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inicial</a:t>
            </a:r>
            <a:r>
              <a:rPr sz="1000" dirty="0">
                <a:latin typeface="Arial Narrow"/>
                <a:cs typeface="Arial Narrow"/>
              </a:rPr>
              <a:t>	</a:t>
            </a:r>
            <a:r>
              <a:rPr sz="1600" baseline="-8333" dirty="0">
                <a:latin typeface="Arial Narrow"/>
                <a:cs typeface="Arial Narrow"/>
              </a:rPr>
              <a:t>cos</a:t>
            </a:r>
            <a:r>
              <a:rPr sz="1100" baseline="23809" dirty="0">
                <a:latin typeface="Arial Narrow"/>
                <a:cs typeface="Arial Narrow"/>
              </a:rPr>
              <a:t>2</a:t>
            </a:r>
            <a:r>
              <a:rPr sz="1100" spc="186" baseline="23809" dirty="0">
                <a:latin typeface="Arial Narrow"/>
                <a:cs typeface="Arial Narrow"/>
              </a:rPr>
              <a:t> </a:t>
            </a:r>
            <a:r>
              <a:rPr sz="1600" i="1" spc="-179" baseline="-7936" dirty="0">
                <a:latin typeface="Symbol"/>
                <a:cs typeface="Symbol"/>
              </a:rPr>
              <a:t></a:t>
            </a:r>
            <a:r>
              <a:rPr sz="1600" spc="78" baseline="-7936" dirty="0">
                <a:latin typeface="Times New Roman"/>
                <a:cs typeface="Times New Roman"/>
              </a:rPr>
              <a:t> </a:t>
            </a:r>
            <a:r>
              <a:rPr sz="1600" spc="-16" baseline="-8333" dirty="0">
                <a:latin typeface="Arial Narrow"/>
                <a:cs typeface="Arial Narrow"/>
              </a:rPr>
              <a:t>final</a:t>
            </a:r>
            <a:endParaRPr sz="1600" baseline="-8333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30950" y="2649882"/>
            <a:ext cx="1868752" cy="18392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39552">
              <a:spcBef>
                <a:spcPts val="114"/>
              </a:spcBef>
              <a:tabLst>
                <a:tab pos="669081" algn="l"/>
              </a:tabLst>
            </a:pPr>
            <a:r>
              <a:rPr sz="1000" dirty="0">
                <a:latin typeface="Arial Narrow"/>
                <a:cs typeface="Arial Narrow"/>
              </a:rPr>
              <a:t>Pcu</a:t>
            </a:r>
            <a:r>
              <a:rPr sz="1000" spc="145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final</a:t>
            </a:r>
            <a:r>
              <a:rPr sz="1000" dirty="0">
                <a:latin typeface="Arial Narrow"/>
                <a:cs typeface="Arial Narrow"/>
              </a:rPr>
              <a:t>	cos</a:t>
            </a:r>
            <a:r>
              <a:rPr sz="1100" baseline="35714" dirty="0">
                <a:latin typeface="Arial Narrow"/>
                <a:cs typeface="Arial Narrow"/>
              </a:rPr>
              <a:t>2</a:t>
            </a:r>
            <a:r>
              <a:rPr sz="1100" spc="-7" baseline="35714" dirty="0">
                <a:latin typeface="Arial Narrow"/>
                <a:cs typeface="Arial Narrow"/>
              </a:rPr>
              <a:t> </a:t>
            </a:r>
            <a:r>
              <a:rPr sz="1100" i="1" dirty="0">
                <a:latin typeface="Symbol"/>
                <a:cs typeface="Symbol"/>
              </a:rPr>
              <a:t></a:t>
            </a:r>
            <a:r>
              <a:rPr sz="1100" spc="187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inicial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67693" y="4161597"/>
            <a:ext cx="95531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700" dirty="0">
                <a:latin typeface="Arial Narrow"/>
                <a:cs typeface="Arial Narrow"/>
              </a:rPr>
              <a:t>2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75133" y="3934777"/>
            <a:ext cx="95531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700" dirty="0">
                <a:latin typeface="Arial Narrow"/>
                <a:cs typeface="Arial Narrow"/>
              </a:rPr>
              <a:t>2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7973" y="3598591"/>
            <a:ext cx="95531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700" dirty="0">
                <a:latin typeface="Arial Narrow"/>
                <a:cs typeface="Arial Narrow"/>
              </a:rPr>
              <a:t>2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34365" y="3117751"/>
            <a:ext cx="95531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700" dirty="0">
                <a:latin typeface="Arial Narrow"/>
                <a:cs typeface="Arial Narrow"/>
              </a:rPr>
              <a:t>2</a:t>
            </a:r>
            <a:endParaRPr sz="700">
              <a:latin typeface="Arial Narrow"/>
              <a:cs typeface="Arial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70337" y="4268033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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82000" y="4254509"/>
            <a:ext cx="1109060" cy="365375"/>
          </a:xfrm>
          <a:prstGeom prst="rect">
            <a:avLst/>
          </a:prstGeom>
        </p:spPr>
        <p:txBody>
          <a:bodyPr vert="horz" wrap="square" lIns="0" tIns="31641" rIns="0" bIns="0" rtlCol="0">
            <a:spAutoFit/>
          </a:bodyPr>
          <a:lstStyle/>
          <a:p>
            <a:pPr marR="11206" algn="r">
              <a:spcBef>
                <a:spcPts val="249"/>
              </a:spcBef>
            </a:pPr>
            <a:r>
              <a:rPr sz="1000" dirty="0">
                <a:latin typeface="Symbol"/>
                <a:cs typeface="Symbol"/>
              </a:rPr>
              <a:t></a:t>
            </a:r>
            <a:endParaRPr sz="1000">
              <a:latin typeface="Symbol"/>
              <a:cs typeface="Symbol"/>
            </a:endParaRPr>
          </a:p>
          <a:p>
            <a:pPr marL="13184">
              <a:spcBef>
                <a:spcPts val="151"/>
              </a:spcBef>
            </a:pPr>
            <a:r>
              <a:rPr sz="1000" spc="-10" dirty="0">
                <a:latin typeface="Symbol"/>
                <a:cs typeface="Symbol"/>
              </a:rPr>
              <a:t>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78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-9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 Narrow"/>
                <a:cs typeface="Arial Narrow"/>
              </a:rPr>
              <a:t>3184</a:t>
            </a:r>
            <a:r>
              <a:rPr sz="1000" spc="187" dirty="0">
                <a:latin typeface="Arial Narrow"/>
                <a:cs typeface="Arial Narrow"/>
              </a:rPr>
              <a:t> </a:t>
            </a:r>
            <a:r>
              <a:rPr sz="1000" spc="-52" dirty="0">
                <a:latin typeface="Arial Narrow"/>
                <a:cs typeface="Arial Narrow"/>
              </a:rPr>
              <a:t>W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75522" y="4117593"/>
            <a:ext cx="901623" cy="17746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272906" algn="l"/>
                <a:tab pos="588660" algn="l"/>
              </a:tabLst>
            </a:pPr>
            <a:r>
              <a:rPr sz="1000" spc="-52" dirty="0">
                <a:latin typeface="Symbol"/>
                <a:cs typeface="Symbol"/>
              </a:rPr>
              <a:t></a:t>
            </a:r>
            <a:r>
              <a:rPr sz="1000" dirty="0">
                <a:latin typeface="Times New Roman"/>
                <a:cs typeface="Times New Roman"/>
              </a:rPr>
              <a:t>	</a:t>
            </a:r>
            <a:r>
              <a:rPr sz="1600" spc="-38" baseline="2777" dirty="0">
                <a:latin typeface="Arial Narrow"/>
                <a:cs typeface="Arial Narrow"/>
              </a:rPr>
              <a:t>0,7</a:t>
            </a:r>
            <a:r>
              <a:rPr sz="1600" baseline="2777" dirty="0">
                <a:latin typeface="Arial Narrow"/>
                <a:cs typeface="Arial Narrow"/>
              </a:rPr>
              <a:t>	</a:t>
            </a:r>
            <a:r>
              <a:rPr sz="1000" spc="-52" dirty="0">
                <a:latin typeface="Symbol"/>
                <a:cs typeface="Symbol"/>
              </a:rPr>
              <a:t>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82018" y="4179507"/>
            <a:ext cx="1895136" cy="17746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1186548" algn="l"/>
              </a:tabLst>
            </a:pPr>
            <a:r>
              <a:rPr sz="1600" spc="-16" baseline="2777" dirty="0">
                <a:latin typeface="Symbol"/>
                <a:cs typeface="Symbol"/>
              </a:rPr>
              <a:t></a:t>
            </a:r>
            <a:r>
              <a:rPr sz="1600" spc="-16" baseline="2777" dirty="0">
                <a:latin typeface="Arial Narrow"/>
                <a:cs typeface="Arial Narrow"/>
              </a:rPr>
              <a:t>Pcu</a:t>
            </a:r>
            <a:r>
              <a:rPr sz="1600" spc="-92" baseline="2777" dirty="0">
                <a:latin typeface="Arial Narrow"/>
                <a:cs typeface="Arial Narrow"/>
              </a:rPr>
              <a:t> </a:t>
            </a:r>
            <a:r>
              <a:rPr sz="1600" baseline="2777" dirty="0">
                <a:latin typeface="Symbol"/>
                <a:cs typeface="Symbol"/>
              </a:rPr>
              <a:t></a:t>
            </a:r>
            <a:r>
              <a:rPr sz="1600" spc="-101" baseline="2777" dirty="0">
                <a:latin typeface="Times New Roman"/>
                <a:cs typeface="Times New Roman"/>
              </a:rPr>
              <a:t> </a:t>
            </a:r>
            <a:r>
              <a:rPr sz="1600" spc="-16" baseline="2777" dirty="0">
                <a:latin typeface="Arial Narrow"/>
                <a:cs typeface="Arial Narrow"/>
              </a:rPr>
              <a:t>6500</a:t>
            </a:r>
            <a:r>
              <a:rPr sz="1600" spc="-62" baseline="2777" dirty="0">
                <a:latin typeface="Arial Narrow"/>
                <a:cs typeface="Arial Narrow"/>
              </a:rPr>
              <a:t> </a:t>
            </a:r>
            <a:r>
              <a:rPr sz="1600" baseline="2777" dirty="0">
                <a:latin typeface="Arial Narrow"/>
                <a:cs typeface="Arial Narrow"/>
              </a:rPr>
              <a:t>x</a:t>
            </a:r>
            <a:r>
              <a:rPr sz="1600" spc="-46" baseline="2777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</a:t>
            </a:r>
            <a:r>
              <a:rPr sz="1600" baseline="2777" dirty="0">
                <a:latin typeface="Arial Narrow"/>
                <a:cs typeface="Arial Narrow"/>
              </a:rPr>
              <a:t>1-</a:t>
            </a:r>
            <a:r>
              <a:rPr sz="1600" spc="-85" baseline="2777" dirty="0">
                <a:latin typeface="Arial Narrow"/>
                <a:cs typeface="Arial Narrow"/>
              </a:rPr>
              <a:t> </a:t>
            </a:r>
            <a:r>
              <a:rPr sz="1600" spc="-78" baseline="2777" dirty="0">
                <a:latin typeface="Arial Narrow"/>
                <a:cs typeface="Arial Narrow"/>
              </a:rPr>
              <a:t>(</a:t>
            </a:r>
            <a:r>
              <a:rPr sz="1600" baseline="2777" dirty="0">
                <a:latin typeface="Arial Narrow"/>
                <a:cs typeface="Arial Narrow"/>
              </a:rPr>
              <a:t>	)</a:t>
            </a:r>
            <a:r>
              <a:rPr sz="1600" spc="654" baseline="2777" dirty="0">
                <a:latin typeface="Arial Narrow"/>
                <a:cs typeface="Arial Narrow"/>
              </a:rPr>
              <a:t> </a:t>
            </a:r>
            <a:r>
              <a:rPr sz="1000" spc="-52" dirty="0">
                <a:latin typeface="Symbol"/>
                <a:cs typeface="Symbol"/>
              </a:rPr>
              <a:t>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53790" y="3911025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53790" y="3843327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53790" y="3972938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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91044" y="3911025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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91044" y="3972938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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91044" y="3781413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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45627" y="3860681"/>
            <a:ext cx="1636749" cy="17746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000" spc="-10" dirty="0">
                <a:latin typeface="Symbol"/>
                <a:cs typeface="Symbol"/>
              </a:rPr>
              <a:t>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62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93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inicial</a:t>
            </a:r>
            <a:r>
              <a:rPr sz="1000" spc="-26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x</a:t>
            </a:r>
            <a:r>
              <a:rPr sz="1000" spc="-42" dirty="0">
                <a:latin typeface="Arial Narrow"/>
                <a:cs typeface="Arial Narrow"/>
              </a:rPr>
              <a:t> </a:t>
            </a:r>
            <a:r>
              <a:rPr sz="1600" spc="-38" baseline="11111" dirty="0">
                <a:latin typeface="Symbol"/>
                <a:cs typeface="Symbol"/>
              </a:rPr>
              <a:t></a:t>
            </a:r>
            <a:r>
              <a:rPr sz="1000" spc="-26" dirty="0">
                <a:latin typeface="Arial Narrow"/>
                <a:cs typeface="Arial Narrow"/>
              </a:rPr>
              <a:t>1-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26193" y="3943697"/>
            <a:ext cx="764241" cy="18392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13184">
              <a:spcBef>
                <a:spcPts val="114"/>
              </a:spcBef>
            </a:pPr>
            <a:r>
              <a:rPr sz="1000" dirty="0">
                <a:latin typeface="Arial Narrow"/>
                <a:cs typeface="Arial Narrow"/>
              </a:rPr>
              <a:t>cos</a:t>
            </a:r>
            <a:r>
              <a:rPr sz="1000" spc="192" dirty="0">
                <a:latin typeface="Arial Narrow"/>
                <a:cs typeface="Arial Narrow"/>
              </a:rPr>
              <a:t> </a:t>
            </a:r>
            <a:r>
              <a:rPr sz="1100" i="1" spc="-118" dirty="0">
                <a:latin typeface="Symbol"/>
                <a:cs typeface="Symbol"/>
              </a:rPr>
              <a:t>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000" spc="-21" dirty="0">
                <a:latin typeface="Arial Narrow"/>
                <a:cs typeface="Arial Narrow"/>
              </a:rPr>
              <a:t>final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22099" y="3791516"/>
            <a:ext cx="1075396" cy="18392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39552">
              <a:spcBef>
                <a:spcPts val="114"/>
              </a:spcBef>
            </a:pPr>
            <a:r>
              <a:rPr sz="1000" dirty="0">
                <a:latin typeface="Arial Narrow"/>
                <a:cs typeface="Arial Narrow"/>
              </a:rPr>
              <a:t>cos</a:t>
            </a:r>
            <a:r>
              <a:rPr sz="1100" baseline="35714" dirty="0">
                <a:latin typeface="Arial Narrow"/>
                <a:cs typeface="Arial Narrow"/>
              </a:rPr>
              <a:t>2</a:t>
            </a:r>
            <a:r>
              <a:rPr sz="1100" i="1" dirty="0">
                <a:latin typeface="Symbol"/>
                <a:cs typeface="Symbol"/>
              </a:rPr>
              <a:t></a:t>
            </a:r>
            <a:r>
              <a:rPr sz="1100" spc="223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inicial</a:t>
            </a:r>
            <a:r>
              <a:rPr sz="1000" spc="-42" dirty="0">
                <a:latin typeface="Arial Narrow"/>
                <a:cs typeface="Arial Narrow"/>
              </a:rPr>
              <a:t> </a:t>
            </a:r>
            <a:r>
              <a:rPr sz="1600" spc="-78" baseline="8333" dirty="0">
                <a:latin typeface="Symbol"/>
                <a:cs typeface="Symbol"/>
              </a:rPr>
              <a:t></a:t>
            </a:r>
            <a:endParaRPr sz="1600" baseline="8333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47730" y="3574836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47730" y="3636168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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46580" y="3574836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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46580" y="3636168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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945645" y="3524492"/>
            <a:ext cx="3245296" cy="17746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  <a:tabLst>
                <a:tab pos="2243895" algn="l"/>
              </a:tabLst>
            </a:pPr>
            <a:r>
              <a:rPr sz="1000" spc="-10" dirty="0">
                <a:latin typeface="Symbol"/>
                <a:cs typeface="Symbol"/>
              </a:rPr>
              <a:t>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62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-118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93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inicial</a:t>
            </a:r>
            <a:r>
              <a:rPr sz="1000" spc="-57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-</a:t>
            </a:r>
            <a:r>
              <a:rPr sz="1000" spc="-67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99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inicial</a:t>
            </a:r>
            <a:r>
              <a:rPr sz="1000" spc="-21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x</a:t>
            </a:r>
            <a:r>
              <a:rPr sz="1000" spc="-42" dirty="0">
                <a:latin typeface="Arial Narrow"/>
                <a:cs typeface="Arial Narrow"/>
              </a:rPr>
              <a:t> </a:t>
            </a:r>
            <a:r>
              <a:rPr sz="1600" baseline="11111" dirty="0">
                <a:latin typeface="Symbol"/>
                <a:cs typeface="Symbol"/>
              </a:rPr>
              <a:t></a:t>
            </a:r>
            <a:r>
              <a:rPr sz="1600" spc="-163" baseline="11111" dirty="0">
                <a:latin typeface="Times New Roman"/>
                <a:cs typeface="Times New Roman"/>
              </a:rPr>
              <a:t> </a:t>
            </a:r>
            <a:r>
              <a:rPr sz="1600" u="sng" baseline="111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600" spc="-194" baseline="11111" dirty="0">
                <a:latin typeface="Times New Roman"/>
                <a:cs typeface="Times New Roman"/>
              </a:rPr>
              <a:t> </a:t>
            </a:r>
            <a:r>
              <a:rPr sz="1600" baseline="11111" dirty="0">
                <a:latin typeface="Symbol"/>
                <a:cs typeface="Symbol"/>
              </a:rPr>
              <a:t></a:t>
            </a:r>
            <a:endParaRPr sz="1600" baseline="11111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20096" y="3607507"/>
            <a:ext cx="765151" cy="18392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13184">
              <a:spcBef>
                <a:spcPts val="114"/>
              </a:spcBef>
            </a:pPr>
            <a:r>
              <a:rPr sz="1000" dirty="0">
                <a:latin typeface="Arial Narrow"/>
                <a:cs typeface="Arial Narrow"/>
              </a:rPr>
              <a:t>cos</a:t>
            </a:r>
            <a:r>
              <a:rPr sz="1000" spc="192" dirty="0">
                <a:latin typeface="Arial Narrow"/>
                <a:cs typeface="Arial Narrow"/>
              </a:rPr>
              <a:t> </a:t>
            </a:r>
            <a:r>
              <a:rPr sz="1100" i="1" spc="-118" dirty="0">
                <a:latin typeface="Symbol"/>
                <a:cs typeface="Symbol"/>
              </a:rPr>
              <a:t>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000" spc="-21" dirty="0">
                <a:latin typeface="Arial Narrow"/>
                <a:cs typeface="Arial Narrow"/>
              </a:rPr>
              <a:t>final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10187" y="3455326"/>
            <a:ext cx="1180935" cy="18392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39552">
              <a:spcBef>
                <a:spcPts val="114"/>
              </a:spcBef>
            </a:pPr>
            <a:r>
              <a:rPr sz="1600" baseline="8333" dirty="0">
                <a:latin typeface="Symbol"/>
                <a:cs typeface="Symbol"/>
              </a:rPr>
              <a:t></a:t>
            </a:r>
            <a:r>
              <a:rPr sz="1600" spc="-85" baseline="8333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cos</a:t>
            </a:r>
            <a:r>
              <a:rPr sz="1000" spc="-151" dirty="0">
                <a:latin typeface="Arial Narrow"/>
                <a:cs typeface="Arial Narrow"/>
              </a:rPr>
              <a:t> </a:t>
            </a:r>
            <a:r>
              <a:rPr sz="1100" spc="-85" baseline="35714" dirty="0">
                <a:latin typeface="Arial Narrow"/>
                <a:cs typeface="Arial Narrow"/>
              </a:rPr>
              <a:t>2</a:t>
            </a:r>
            <a:r>
              <a:rPr sz="1100" i="1" spc="-57" dirty="0">
                <a:latin typeface="Symbol"/>
                <a:cs typeface="Symbol"/>
              </a:rPr>
              <a:t></a:t>
            </a:r>
            <a:r>
              <a:rPr sz="1100" spc="-2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 Narrow"/>
                <a:cs typeface="Arial Narrow"/>
              </a:rPr>
              <a:t>inicial</a:t>
            </a:r>
            <a:r>
              <a:rPr sz="1000" spc="192" dirty="0">
                <a:latin typeface="Arial Narrow"/>
                <a:cs typeface="Arial Narrow"/>
              </a:rPr>
              <a:t> </a:t>
            </a:r>
            <a:r>
              <a:rPr sz="1600" spc="-78" baseline="8333" dirty="0">
                <a:latin typeface="Symbol"/>
                <a:cs typeface="Symbol"/>
              </a:rPr>
              <a:t></a:t>
            </a:r>
            <a:endParaRPr sz="1600" baseline="8333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314136" y="3093410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14136" y="3155904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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311890" y="3093410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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11890" y="3155904"/>
            <a:ext cx="10644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Symbol"/>
                <a:cs typeface="Symbol"/>
              </a:rPr>
              <a:t>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940097" y="3043058"/>
            <a:ext cx="3517329" cy="17746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  <a:tabLst>
                <a:tab pos="2440994" algn="l"/>
              </a:tabLst>
            </a:pPr>
            <a:r>
              <a:rPr sz="1000" dirty="0">
                <a:latin typeface="Arial Narrow"/>
                <a:cs typeface="Arial Narrow"/>
              </a:rPr>
              <a:t>Se</a:t>
            </a:r>
            <a:r>
              <a:rPr sz="1000" spc="-52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obtiene</a:t>
            </a:r>
            <a:r>
              <a:rPr sz="1000" spc="-10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:</a:t>
            </a:r>
            <a:r>
              <a:rPr sz="1000" spc="99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83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final</a:t>
            </a:r>
            <a:r>
              <a:rPr sz="1000" spc="-62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Pcu</a:t>
            </a:r>
            <a:r>
              <a:rPr sz="1000" spc="-109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inicial</a:t>
            </a:r>
            <a:r>
              <a:rPr sz="1000" spc="130" dirty="0">
                <a:latin typeface="Arial Narrow"/>
                <a:cs typeface="Arial Narrow"/>
              </a:rPr>
              <a:t> </a:t>
            </a:r>
            <a:r>
              <a:rPr sz="1000" spc="47" dirty="0">
                <a:latin typeface="Symbol"/>
                <a:cs typeface="Symbol"/>
              </a:rPr>
              <a:t></a:t>
            </a:r>
            <a:r>
              <a:rPr sz="1600" spc="70" baseline="8333" dirty="0">
                <a:latin typeface="Symbol"/>
                <a:cs typeface="Symbol"/>
              </a:rPr>
              <a:t></a:t>
            </a:r>
            <a:r>
              <a:rPr sz="1600" spc="-186" baseline="8333" dirty="0">
                <a:latin typeface="Times New Roman"/>
                <a:cs typeface="Times New Roman"/>
              </a:rPr>
              <a:t> </a:t>
            </a:r>
            <a:r>
              <a:rPr sz="1600" u="sng" baseline="833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600" spc="-194" baseline="8333" dirty="0">
                <a:latin typeface="Times New Roman"/>
                <a:cs typeface="Times New Roman"/>
              </a:rPr>
              <a:t> </a:t>
            </a:r>
            <a:r>
              <a:rPr sz="1600" baseline="8333" dirty="0">
                <a:latin typeface="Symbol"/>
                <a:cs typeface="Symbol"/>
              </a:rPr>
              <a:t></a:t>
            </a:r>
            <a:endParaRPr sz="1600" baseline="8333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486464" y="3126663"/>
            <a:ext cx="764241" cy="18392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13184">
              <a:spcBef>
                <a:spcPts val="114"/>
              </a:spcBef>
            </a:pPr>
            <a:r>
              <a:rPr sz="1000" dirty="0">
                <a:latin typeface="Arial Narrow"/>
                <a:cs typeface="Arial Narrow"/>
              </a:rPr>
              <a:t>cos</a:t>
            </a:r>
            <a:r>
              <a:rPr sz="1000" spc="192" dirty="0">
                <a:latin typeface="Arial Narrow"/>
                <a:cs typeface="Arial Narrow"/>
              </a:rPr>
              <a:t> </a:t>
            </a:r>
            <a:r>
              <a:rPr sz="1100" i="1" spc="-118" dirty="0">
                <a:latin typeface="Symbol"/>
                <a:cs typeface="Symbol"/>
              </a:rPr>
              <a:t>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000" spc="-21" dirty="0">
                <a:latin typeface="Arial Narrow"/>
                <a:cs typeface="Arial Narrow"/>
              </a:rPr>
              <a:t>final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75499" y="2974482"/>
            <a:ext cx="1181844" cy="18392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39552">
              <a:spcBef>
                <a:spcPts val="114"/>
              </a:spcBef>
            </a:pPr>
            <a:r>
              <a:rPr sz="1600" baseline="8333" dirty="0">
                <a:latin typeface="Symbol"/>
                <a:cs typeface="Symbol"/>
              </a:rPr>
              <a:t></a:t>
            </a:r>
            <a:r>
              <a:rPr sz="1600" spc="-101" baseline="8333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cos</a:t>
            </a:r>
            <a:r>
              <a:rPr sz="1000" spc="-140" dirty="0">
                <a:latin typeface="Arial Narrow"/>
                <a:cs typeface="Arial Narrow"/>
              </a:rPr>
              <a:t> </a:t>
            </a:r>
            <a:r>
              <a:rPr sz="1100" baseline="35714" dirty="0">
                <a:latin typeface="Arial Narrow"/>
                <a:cs typeface="Arial Narrow"/>
              </a:rPr>
              <a:t>2</a:t>
            </a:r>
            <a:r>
              <a:rPr sz="1100" i="1" dirty="0">
                <a:latin typeface="Symbol"/>
                <a:cs typeface="Symbol"/>
              </a:rPr>
              <a:t></a:t>
            </a:r>
            <a:r>
              <a:rPr sz="1100" spc="182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inicial</a:t>
            </a:r>
            <a:r>
              <a:rPr sz="1000" spc="-47" dirty="0">
                <a:latin typeface="Arial Narrow"/>
                <a:cs typeface="Arial Narrow"/>
              </a:rPr>
              <a:t> </a:t>
            </a:r>
            <a:r>
              <a:rPr sz="1600" spc="-78" baseline="8333" dirty="0">
                <a:latin typeface="Symbol"/>
                <a:cs typeface="Symbol"/>
              </a:rPr>
              <a:t></a:t>
            </a:r>
            <a:endParaRPr sz="1600" baseline="8333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47993" y="1436731"/>
            <a:ext cx="679629" cy="132602"/>
          </a:xfrm>
          <a:custGeom>
            <a:avLst/>
            <a:gdLst/>
            <a:ahLst/>
            <a:cxnLst/>
            <a:rect l="l" t="t" r="r" b="b"/>
            <a:pathLst>
              <a:path w="474344" h="174625">
                <a:moveTo>
                  <a:pt x="0" y="115061"/>
                </a:moveTo>
                <a:lnTo>
                  <a:pt x="19050" y="105918"/>
                </a:lnTo>
              </a:path>
              <a:path w="474344" h="174625">
                <a:moveTo>
                  <a:pt x="19050" y="105918"/>
                </a:moveTo>
                <a:lnTo>
                  <a:pt x="47243" y="174498"/>
                </a:lnTo>
              </a:path>
              <a:path w="474344" h="174625">
                <a:moveTo>
                  <a:pt x="47243" y="174498"/>
                </a:moveTo>
                <a:lnTo>
                  <a:pt x="76200" y="0"/>
                </a:lnTo>
              </a:path>
              <a:path w="474344" h="174625">
                <a:moveTo>
                  <a:pt x="76200" y="0"/>
                </a:moveTo>
                <a:lnTo>
                  <a:pt x="4739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15954" y="1436730"/>
            <a:ext cx="938015" cy="126816"/>
          </a:xfrm>
          <a:custGeom>
            <a:avLst/>
            <a:gdLst/>
            <a:ahLst/>
            <a:cxnLst/>
            <a:rect l="l" t="t" r="r" b="b"/>
            <a:pathLst>
              <a:path w="654685" h="167005">
                <a:moveTo>
                  <a:pt x="0" y="110489"/>
                </a:moveTo>
                <a:lnTo>
                  <a:pt x="19050" y="101346"/>
                </a:lnTo>
              </a:path>
              <a:path w="654685" h="167005">
                <a:moveTo>
                  <a:pt x="19050" y="101346"/>
                </a:moveTo>
                <a:lnTo>
                  <a:pt x="48006" y="166877"/>
                </a:lnTo>
              </a:path>
              <a:path w="654685" h="167005">
                <a:moveTo>
                  <a:pt x="48006" y="166877"/>
                </a:moveTo>
                <a:lnTo>
                  <a:pt x="76962" y="0"/>
                </a:lnTo>
              </a:path>
              <a:path w="654685" h="167005">
                <a:moveTo>
                  <a:pt x="76962" y="0"/>
                </a:moveTo>
                <a:lnTo>
                  <a:pt x="6545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85161" y="1101321"/>
            <a:ext cx="6182165" cy="112577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462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triángulo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potencias,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calcular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900">
              <a:latin typeface="Tahoma"/>
              <a:cs typeface="Tahoma"/>
            </a:endParaRPr>
          </a:p>
          <a:p>
            <a:pPr marL="67897">
              <a:spcBef>
                <a:spcPts val="5"/>
              </a:spcBef>
            </a:pPr>
            <a:r>
              <a:rPr sz="1000" dirty="0">
                <a:latin typeface="Arial Narrow"/>
                <a:cs typeface="Arial Narrow"/>
              </a:rPr>
              <a:t>S</a:t>
            </a:r>
            <a:r>
              <a:rPr sz="1000" spc="-57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166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Arial Narrow"/>
                <a:cs typeface="Arial Narrow"/>
              </a:rPr>
              <a:t>P</a:t>
            </a:r>
            <a:r>
              <a:rPr sz="1100" baseline="35714" dirty="0">
                <a:latin typeface="Arial Narrow"/>
                <a:cs typeface="Arial Narrow"/>
              </a:rPr>
              <a:t>2</a:t>
            </a:r>
            <a:r>
              <a:rPr sz="1100" spc="241" baseline="35714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</a:t>
            </a:r>
            <a:r>
              <a:rPr sz="1000" spc="-83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Arial Narrow"/>
                <a:cs typeface="Arial Narrow"/>
              </a:rPr>
              <a:t>Q</a:t>
            </a:r>
            <a:r>
              <a:rPr sz="1100" baseline="35714" dirty="0">
                <a:latin typeface="Arial Narrow"/>
                <a:cs typeface="Arial Narrow"/>
              </a:rPr>
              <a:t>2</a:t>
            </a:r>
            <a:r>
              <a:rPr sz="1100" spc="373" baseline="35714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176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Arial Narrow"/>
                <a:cs typeface="Arial Narrow"/>
              </a:rPr>
              <a:t>100</a:t>
            </a:r>
            <a:r>
              <a:rPr sz="1100" baseline="35714" dirty="0">
                <a:latin typeface="Arial Narrow"/>
                <a:cs typeface="Arial Narrow"/>
              </a:rPr>
              <a:t>2</a:t>
            </a:r>
            <a:r>
              <a:rPr sz="1100" spc="234" baseline="35714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</a:t>
            </a:r>
            <a:r>
              <a:rPr sz="1000" spc="-9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 Narrow"/>
                <a:cs typeface="Arial Narrow"/>
              </a:rPr>
              <a:t>130</a:t>
            </a:r>
            <a:r>
              <a:rPr sz="1100" baseline="35714" dirty="0">
                <a:latin typeface="Arial Narrow"/>
                <a:cs typeface="Arial Narrow"/>
              </a:rPr>
              <a:t>2</a:t>
            </a:r>
            <a:r>
              <a:rPr sz="1100" spc="389" baseline="35714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spc="-26" dirty="0">
                <a:latin typeface="Arial Narrow"/>
                <a:cs typeface="Arial Narrow"/>
              </a:rPr>
              <a:t>164</a:t>
            </a:r>
            <a:endParaRPr sz="1000">
              <a:latin typeface="Arial Narrow"/>
              <a:cs typeface="Arial Narrow"/>
            </a:endParaRPr>
          </a:p>
          <a:p>
            <a:pPr marL="65919">
              <a:spcBef>
                <a:spcPts val="322"/>
              </a:spcBef>
            </a:pPr>
            <a:r>
              <a:rPr sz="1000" i="1" dirty="0">
                <a:latin typeface="Arial Narrow"/>
                <a:cs typeface="Arial Narrow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-10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164</a:t>
            </a:r>
            <a:r>
              <a:rPr sz="1000" spc="-109" dirty="0">
                <a:latin typeface="Arial Narrow"/>
                <a:cs typeface="Arial Narrow"/>
              </a:rPr>
              <a:t> </a:t>
            </a:r>
            <a:r>
              <a:rPr sz="1000" spc="-26" dirty="0">
                <a:latin typeface="Arial Narrow"/>
                <a:cs typeface="Arial Narrow"/>
              </a:rPr>
              <a:t>KVA</a:t>
            </a:r>
            <a:endParaRPr sz="1000">
              <a:latin typeface="Arial Narrow"/>
              <a:cs typeface="Arial Narrow"/>
            </a:endParaRPr>
          </a:p>
          <a:p>
            <a:pPr>
              <a:spcBef>
                <a:spcPts val="88"/>
              </a:spcBef>
            </a:pPr>
            <a:endParaRPr sz="800">
              <a:latin typeface="Arial Narrow"/>
              <a:cs typeface="Arial Narrow"/>
            </a:endParaRPr>
          </a:p>
          <a:p>
            <a:pPr marL="47462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obtiene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acuerdo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definición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como: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2772" y="2190681"/>
            <a:ext cx="121915" cy="0"/>
          </a:xfrm>
          <a:custGeom>
            <a:avLst/>
            <a:gdLst/>
            <a:ahLst/>
            <a:cxnLst/>
            <a:rect l="l" t="t" r="r" b="b"/>
            <a:pathLst>
              <a:path w="85089">
                <a:moveTo>
                  <a:pt x="0" y="0"/>
                </a:moveTo>
                <a:lnTo>
                  <a:pt x="8458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34401" y="2185199"/>
            <a:ext cx="137381" cy="168532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13184">
              <a:spcBef>
                <a:spcPts val="114"/>
              </a:spcBef>
            </a:pPr>
            <a:r>
              <a:rPr sz="1000" spc="5" dirty="0">
                <a:latin typeface="Arial Narrow"/>
                <a:cs typeface="Arial Narrow"/>
              </a:rPr>
              <a:t>S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24820" y="2102103"/>
            <a:ext cx="781528" cy="185253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 marL="39552">
              <a:spcBef>
                <a:spcPts val="125"/>
              </a:spcBef>
            </a:pPr>
            <a:r>
              <a:rPr sz="1000" spc="-10" dirty="0">
                <a:latin typeface="Arial Narrow"/>
                <a:cs typeface="Arial Narrow"/>
              </a:rPr>
              <a:t>Cos</a:t>
            </a:r>
            <a:r>
              <a:rPr sz="1000" spc="-140" dirty="0">
                <a:latin typeface="Arial Narrow"/>
                <a:cs typeface="Arial Narrow"/>
              </a:rPr>
              <a:t> </a:t>
            </a:r>
            <a:r>
              <a:rPr sz="1100" i="1" spc="-118" dirty="0">
                <a:latin typeface="Symbol"/>
                <a:cs typeface="Symbol"/>
              </a:rPr>
              <a:t></a:t>
            </a:r>
            <a:r>
              <a:rPr sz="1100" spc="2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600" spc="-92" baseline="36111" dirty="0">
                <a:latin typeface="Arial Narrow"/>
                <a:cs typeface="Arial Narrow"/>
              </a:rPr>
              <a:t>P</a:t>
            </a:r>
            <a:endParaRPr sz="1600" baseline="36111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2842" y="2499863"/>
            <a:ext cx="903443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Entonces: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32395" y="2486360"/>
            <a:ext cx="632319" cy="0"/>
          </a:xfrm>
          <a:custGeom>
            <a:avLst/>
            <a:gdLst/>
            <a:ahLst/>
            <a:cxnLst/>
            <a:rect l="l" t="t" r="r" b="b"/>
            <a:pathLst>
              <a:path w="441325">
                <a:moveTo>
                  <a:pt x="0" y="0"/>
                </a:moveTo>
                <a:lnTo>
                  <a:pt x="44119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15048" y="2472659"/>
            <a:ext cx="1487541" cy="18705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9552">
              <a:spcBef>
                <a:spcPts val="99"/>
              </a:spcBef>
            </a:pPr>
            <a:r>
              <a:rPr sz="1700" baseline="-15151" dirty="0">
                <a:latin typeface="Tahoma"/>
                <a:cs typeface="Tahoma"/>
              </a:rPr>
              <a:t>cos</a:t>
            </a:r>
            <a:r>
              <a:rPr sz="1700" baseline="-15151" dirty="0">
                <a:latin typeface="Symbol"/>
                <a:cs typeface="Symbol"/>
              </a:rPr>
              <a:t></a:t>
            </a:r>
            <a:r>
              <a:rPr sz="1700" spc="92" baseline="-15151" dirty="0">
                <a:latin typeface="Times New Roman"/>
                <a:cs typeface="Times New Roman"/>
              </a:rPr>
              <a:t> </a:t>
            </a:r>
            <a:r>
              <a:rPr sz="1700" baseline="-15151" dirty="0">
                <a:latin typeface="Tahoma"/>
                <a:cs typeface="Tahoma"/>
              </a:rPr>
              <a:t>=</a:t>
            </a:r>
            <a:r>
              <a:rPr sz="1700" spc="288" baseline="-15151" dirty="0">
                <a:latin typeface="Tahoma"/>
                <a:cs typeface="Tahoma"/>
              </a:rPr>
              <a:t> </a:t>
            </a:r>
            <a:r>
              <a:rPr sz="1000" dirty="0">
                <a:latin typeface="Arial Narrow"/>
                <a:cs typeface="Arial Narrow"/>
              </a:rPr>
              <a:t>164</a:t>
            </a:r>
            <a:r>
              <a:rPr sz="1000" spc="114" dirty="0">
                <a:latin typeface="Arial Narrow"/>
                <a:cs typeface="Arial Narrow"/>
              </a:rPr>
              <a:t> </a:t>
            </a:r>
            <a:r>
              <a:rPr sz="1000" spc="-26" dirty="0">
                <a:latin typeface="Arial Narrow"/>
                <a:cs typeface="Arial Narrow"/>
              </a:rPr>
              <a:t>KVA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1289" y="2341057"/>
            <a:ext cx="1069937" cy="17879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39552">
              <a:spcBef>
                <a:spcPts val="114"/>
              </a:spcBef>
            </a:pPr>
            <a:r>
              <a:rPr sz="1000" dirty="0">
                <a:latin typeface="Arial Narrow"/>
                <a:cs typeface="Arial Narrow"/>
              </a:rPr>
              <a:t>100</a:t>
            </a:r>
            <a:r>
              <a:rPr sz="1000" spc="-130" dirty="0">
                <a:latin typeface="Arial Narrow"/>
                <a:cs typeface="Arial Narrow"/>
              </a:rPr>
              <a:t> </a:t>
            </a:r>
            <a:r>
              <a:rPr sz="1000" dirty="0">
                <a:latin typeface="Arial Narrow"/>
                <a:cs typeface="Arial Narrow"/>
              </a:rPr>
              <a:t>KW</a:t>
            </a:r>
            <a:r>
              <a:rPr sz="1000" spc="420" dirty="0">
                <a:latin typeface="Arial Narrow"/>
                <a:cs typeface="Arial Narrow"/>
              </a:rPr>
              <a:t> </a:t>
            </a:r>
            <a:r>
              <a:rPr sz="1600" baseline="-36111" dirty="0">
                <a:latin typeface="Symbol"/>
                <a:cs typeface="Symbol"/>
              </a:rPr>
              <a:t></a:t>
            </a:r>
            <a:r>
              <a:rPr sz="1600" spc="-70" baseline="-36111" dirty="0">
                <a:latin typeface="Times New Roman"/>
                <a:cs typeface="Times New Roman"/>
              </a:rPr>
              <a:t> </a:t>
            </a:r>
            <a:r>
              <a:rPr sz="1600" spc="-38" baseline="-36111" dirty="0">
                <a:latin typeface="Arial Narrow"/>
                <a:cs typeface="Arial Narrow"/>
              </a:rPr>
              <a:t>0,6</a:t>
            </a:r>
            <a:endParaRPr sz="1600" baseline="-36111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32832" y="2781987"/>
            <a:ext cx="6614325" cy="2181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Obtenemos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Fig.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9.5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13628" y="6685453"/>
            <a:ext cx="855223" cy="0"/>
          </a:xfrm>
          <a:custGeom>
            <a:avLst/>
            <a:gdLst/>
            <a:ahLst/>
            <a:cxnLst/>
            <a:rect l="l" t="t" r="r" b="b"/>
            <a:pathLst>
              <a:path w="596900">
                <a:moveTo>
                  <a:pt x="0" y="0"/>
                </a:moveTo>
                <a:lnTo>
                  <a:pt x="254507" y="0"/>
                </a:lnTo>
              </a:path>
              <a:path w="596900">
                <a:moveTo>
                  <a:pt x="387095" y="0"/>
                </a:moveTo>
                <a:lnTo>
                  <a:pt x="59664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943565" y="6540310"/>
            <a:ext cx="119185" cy="168532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000" dirty="0">
                <a:latin typeface="Arial Narrow"/>
                <a:cs typeface="Arial Narrow"/>
              </a:rPr>
              <a:t>P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08683" y="6602802"/>
            <a:ext cx="1835999" cy="17879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26368">
              <a:spcBef>
                <a:spcPts val="114"/>
              </a:spcBef>
              <a:tabLst>
                <a:tab pos="518785" algn="l"/>
              </a:tabLst>
            </a:pPr>
            <a:r>
              <a:rPr sz="1000" dirty="0">
                <a:latin typeface="Arial Narrow"/>
                <a:cs typeface="Arial Narrow"/>
              </a:rPr>
              <a:t>S</a:t>
            </a:r>
            <a:r>
              <a:rPr sz="1000" spc="-57" dirty="0">
                <a:latin typeface="Arial Narrow"/>
                <a:cs typeface="Arial Narrow"/>
              </a:rPr>
              <a:t> </a:t>
            </a:r>
            <a:r>
              <a:rPr sz="1000" spc="-52" dirty="0">
                <a:latin typeface="Symbol"/>
                <a:cs typeface="Symbol"/>
              </a:rPr>
              <a:t></a:t>
            </a:r>
            <a:r>
              <a:rPr sz="1000" dirty="0">
                <a:latin typeface="Times New Roman"/>
                <a:cs typeface="Times New Roman"/>
              </a:rPr>
              <a:t>	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99" dirty="0">
                <a:latin typeface="Times New Roman"/>
                <a:cs typeface="Times New Roman"/>
              </a:rPr>
              <a:t> </a:t>
            </a:r>
            <a:r>
              <a:rPr sz="1600" baseline="36111" dirty="0">
                <a:latin typeface="Arial Narrow"/>
                <a:cs typeface="Arial Narrow"/>
              </a:rPr>
              <a:t>100</a:t>
            </a:r>
            <a:r>
              <a:rPr sz="1600" spc="264" baseline="36111" dirty="0">
                <a:latin typeface="Arial Narrow"/>
                <a:cs typeface="Arial Narrow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-118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104,47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41790" y="6647104"/>
            <a:ext cx="1136353" cy="414887"/>
          </a:xfrm>
          <a:prstGeom prst="rect">
            <a:avLst/>
          </a:prstGeom>
        </p:spPr>
        <p:txBody>
          <a:bodyPr vert="horz" wrap="square" lIns="0" tIns="52735" rIns="0" bIns="0" rtlCol="0">
            <a:spAutoFit/>
          </a:bodyPr>
          <a:lstStyle/>
          <a:p>
            <a:pPr marL="205668">
              <a:spcBef>
                <a:spcPts val="415"/>
              </a:spcBef>
              <a:tabLst>
                <a:tab pos="607117" algn="l"/>
              </a:tabLst>
            </a:pPr>
            <a:r>
              <a:rPr sz="1000" spc="-21" dirty="0">
                <a:latin typeface="Arial Narrow"/>
                <a:cs typeface="Arial Narrow"/>
              </a:rPr>
              <a:t>cos</a:t>
            </a:r>
            <a:r>
              <a:rPr sz="1100" i="1" spc="-21" dirty="0">
                <a:latin typeface="Symbol"/>
                <a:cs typeface="Symbol"/>
              </a:rPr>
              <a:t>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000" spc="-21" dirty="0">
                <a:latin typeface="Arial Narrow"/>
                <a:cs typeface="Arial Narrow"/>
              </a:rPr>
              <a:t>0,96</a:t>
            </a:r>
            <a:endParaRPr sz="1000">
              <a:latin typeface="Arial Narrow"/>
              <a:cs typeface="Arial Narrow"/>
            </a:endParaRPr>
          </a:p>
          <a:p>
            <a:pPr>
              <a:spcBef>
                <a:spcPts val="296"/>
              </a:spcBef>
            </a:pPr>
            <a:r>
              <a:rPr sz="1000" i="1" dirty="0">
                <a:latin typeface="Arial Narrow"/>
                <a:cs typeface="Arial Narrow"/>
              </a:rPr>
              <a:t>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-109" dirty="0">
                <a:latin typeface="Times New Roman"/>
                <a:cs typeface="Times New Roman"/>
              </a:rPr>
              <a:t> </a:t>
            </a:r>
            <a:r>
              <a:rPr sz="1000" spc="-31" dirty="0">
                <a:latin typeface="Arial Narrow"/>
                <a:cs typeface="Arial Narrow"/>
              </a:rPr>
              <a:t>104,17</a:t>
            </a:r>
            <a:r>
              <a:rPr sz="1000" spc="-109" dirty="0">
                <a:latin typeface="Arial Narrow"/>
                <a:cs typeface="Arial Narrow"/>
              </a:rPr>
              <a:t> </a:t>
            </a:r>
            <a:r>
              <a:rPr sz="1000" spc="-26" dirty="0">
                <a:latin typeface="Arial Narrow"/>
                <a:cs typeface="Arial Narrow"/>
              </a:rPr>
              <a:t>KVA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42122" y="4150681"/>
            <a:ext cx="122824" cy="153143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900" dirty="0">
                <a:latin typeface="Arial"/>
                <a:cs typeface="Arial"/>
              </a:rPr>
              <a:t>P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12234" y="3402904"/>
            <a:ext cx="633227" cy="1177023"/>
          </a:xfrm>
          <a:custGeom>
            <a:avLst/>
            <a:gdLst/>
            <a:ahLst/>
            <a:cxnLst/>
            <a:rect l="l" t="t" r="r" b="b"/>
            <a:pathLst>
              <a:path w="441960" h="1550035">
                <a:moveTo>
                  <a:pt x="0" y="220979"/>
                </a:moveTo>
                <a:lnTo>
                  <a:pt x="6857" y="166115"/>
                </a:lnTo>
                <a:lnTo>
                  <a:pt x="27431" y="114300"/>
                </a:lnTo>
                <a:lnTo>
                  <a:pt x="60197" y="69341"/>
                </a:lnTo>
                <a:lnTo>
                  <a:pt x="101345" y="33527"/>
                </a:lnTo>
                <a:lnTo>
                  <a:pt x="152400" y="10667"/>
                </a:lnTo>
                <a:lnTo>
                  <a:pt x="206501" y="0"/>
                </a:lnTo>
                <a:lnTo>
                  <a:pt x="234695" y="0"/>
                </a:lnTo>
                <a:lnTo>
                  <a:pt x="288797" y="10667"/>
                </a:lnTo>
                <a:lnTo>
                  <a:pt x="339851" y="33527"/>
                </a:lnTo>
                <a:lnTo>
                  <a:pt x="381762" y="69341"/>
                </a:lnTo>
                <a:lnTo>
                  <a:pt x="414527" y="114300"/>
                </a:lnTo>
                <a:lnTo>
                  <a:pt x="435101" y="166115"/>
                </a:lnTo>
                <a:lnTo>
                  <a:pt x="441959" y="220979"/>
                </a:lnTo>
                <a:lnTo>
                  <a:pt x="439673" y="248412"/>
                </a:lnTo>
                <a:lnTo>
                  <a:pt x="426719" y="302513"/>
                </a:lnTo>
                <a:lnTo>
                  <a:pt x="400050" y="350519"/>
                </a:lnTo>
                <a:lnTo>
                  <a:pt x="361950" y="391667"/>
                </a:lnTo>
                <a:lnTo>
                  <a:pt x="315468" y="420624"/>
                </a:lnTo>
                <a:lnTo>
                  <a:pt x="262127" y="438912"/>
                </a:lnTo>
                <a:lnTo>
                  <a:pt x="234695" y="441960"/>
                </a:lnTo>
                <a:lnTo>
                  <a:pt x="206501" y="441960"/>
                </a:lnTo>
                <a:lnTo>
                  <a:pt x="152400" y="431291"/>
                </a:lnTo>
                <a:lnTo>
                  <a:pt x="101345" y="407669"/>
                </a:lnTo>
                <a:lnTo>
                  <a:pt x="60197" y="371855"/>
                </a:lnTo>
                <a:lnTo>
                  <a:pt x="27431" y="326898"/>
                </a:lnTo>
                <a:lnTo>
                  <a:pt x="6857" y="275843"/>
                </a:lnTo>
                <a:lnTo>
                  <a:pt x="0" y="220979"/>
                </a:lnTo>
              </a:path>
              <a:path w="441960" h="1550035">
                <a:moveTo>
                  <a:pt x="0" y="442722"/>
                </a:moveTo>
                <a:lnTo>
                  <a:pt x="6857" y="387095"/>
                </a:lnTo>
                <a:lnTo>
                  <a:pt x="27431" y="335279"/>
                </a:lnTo>
                <a:lnTo>
                  <a:pt x="60197" y="290322"/>
                </a:lnTo>
                <a:lnTo>
                  <a:pt x="101345" y="255269"/>
                </a:lnTo>
                <a:lnTo>
                  <a:pt x="152400" y="231648"/>
                </a:lnTo>
                <a:lnTo>
                  <a:pt x="206501" y="220979"/>
                </a:lnTo>
                <a:lnTo>
                  <a:pt x="234695" y="220979"/>
                </a:lnTo>
                <a:lnTo>
                  <a:pt x="288797" y="231648"/>
                </a:lnTo>
                <a:lnTo>
                  <a:pt x="339851" y="255269"/>
                </a:lnTo>
                <a:lnTo>
                  <a:pt x="381762" y="290322"/>
                </a:lnTo>
                <a:lnTo>
                  <a:pt x="414527" y="335279"/>
                </a:lnTo>
                <a:lnTo>
                  <a:pt x="435101" y="387095"/>
                </a:lnTo>
                <a:lnTo>
                  <a:pt x="441959" y="442722"/>
                </a:lnTo>
                <a:lnTo>
                  <a:pt x="439673" y="469391"/>
                </a:lnTo>
                <a:lnTo>
                  <a:pt x="426719" y="524255"/>
                </a:lnTo>
                <a:lnTo>
                  <a:pt x="400050" y="573024"/>
                </a:lnTo>
                <a:lnTo>
                  <a:pt x="361950" y="613410"/>
                </a:lnTo>
                <a:lnTo>
                  <a:pt x="315468" y="643127"/>
                </a:lnTo>
                <a:lnTo>
                  <a:pt x="262127" y="659891"/>
                </a:lnTo>
                <a:lnTo>
                  <a:pt x="234695" y="663701"/>
                </a:lnTo>
                <a:lnTo>
                  <a:pt x="206501" y="663701"/>
                </a:lnTo>
                <a:lnTo>
                  <a:pt x="152400" y="652272"/>
                </a:lnTo>
                <a:lnTo>
                  <a:pt x="101345" y="629412"/>
                </a:lnTo>
                <a:lnTo>
                  <a:pt x="60197" y="594360"/>
                </a:lnTo>
                <a:lnTo>
                  <a:pt x="27431" y="549401"/>
                </a:lnTo>
                <a:lnTo>
                  <a:pt x="6857" y="497586"/>
                </a:lnTo>
                <a:lnTo>
                  <a:pt x="0" y="442722"/>
                </a:lnTo>
              </a:path>
              <a:path w="441960" h="1550035">
                <a:moveTo>
                  <a:pt x="220979" y="663701"/>
                </a:moveTo>
                <a:lnTo>
                  <a:pt x="220979" y="1549907"/>
                </a:lnTo>
              </a:path>
            </a:pathLst>
          </a:custGeom>
          <a:ln w="6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195618" y="4579831"/>
            <a:ext cx="1266456" cy="175110"/>
          </a:xfrm>
          <a:prstGeom prst="rect">
            <a:avLst/>
          </a:prstGeom>
          <a:ln w="6845">
            <a:solidFill>
              <a:srgbClr val="000000"/>
            </a:solidFill>
          </a:ln>
        </p:spPr>
        <p:txBody>
          <a:bodyPr vert="horz" wrap="square" lIns="0" tIns="36256" rIns="0" bIns="0" rtlCol="0">
            <a:spAutoFit/>
          </a:bodyPr>
          <a:lstStyle/>
          <a:p>
            <a:pPr marL="257085">
              <a:spcBef>
                <a:spcPts val="285"/>
              </a:spcBef>
            </a:pPr>
            <a:r>
              <a:rPr sz="900" spc="-21" dirty="0">
                <a:latin typeface="Arial"/>
                <a:cs typeface="Arial"/>
              </a:rPr>
              <a:t>CARGA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476206" y="4072038"/>
            <a:ext cx="706012" cy="339461"/>
            <a:chOff x="2426207" y="5362511"/>
            <a:chExt cx="492759" cy="447040"/>
          </a:xfrm>
        </p:grpSpPr>
        <p:sp>
          <p:nvSpPr>
            <p:cNvPr id="26" name="object 26"/>
            <p:cNvSpPr/>
            <p:nvPr/>
          </p:nvSpPr>
          <p:spPr>
            <a:xfrm>
              <a:off x="2893313" y="5366003"/>
              <a:ext cx="0" cy="398780"/>
            </a:xfrm>
            <a:custGeom>
              <a:avLst/>
              <a:gdLst/>
              <a:ahLst/>
              <a:cxnLst/>
              <a:rect l="l" t="t" r="r" b="b"/>
              <a:pathLst>
                <a:path h="398779">
                  <a:moveTo>
                    <a:pt x="0" y="0"/>
                  </a:moveTo>
                  <a:lnTo>
                    <a:pt x="0" y="398525"/>
                  </a:lnTo>
                </a:path>
              </a:pathLst>
            </a:custGeom>
            <a:ln w="68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868167" y="5759195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50292" y="0"/>
                  </a:moveTo>
                  <a:lnTo>
                    <a:pt x="0" y="0"/>
                  </a:lnTo>
                  <a:lnTo>
                    <a:pt x="25145" y="50291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51353" y="5366003"/>
              <a:ext cx="0" cy="398780"/>
            </a:xfrm>
            <a:custGeom>
              <a:avLst/>
              <a:gdLst/>
              <a:ahLst/>
              <a:cxnLst/>
              <a:rect l="l" t="t" r="r" b="b"/>
              <a:pathLst>
                <a:path h="398779">
                  <a:moveTo>
                    <a:pt x="0" y="0"/>
                  </a:moveTo>
                  <a:lnTo>
                    <a:pt x="0" y="398525"/>
                  </a:lnTo>
                </a:path>
              </a:pathLst>
            </a:custGeom>
            <a:ln w="68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426207" y="5759195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50292" y="0"/>
                  </a:moveTo>
                  <a:lnTo>
                    <a:pt x="0" y="0"/>
                  </a:lnTo>
                  <a:lnTo>
                    <a:pt x="25146" y="50291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402028" y="4157045"/>
            <a:ext cx="140111" cy="153143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900" dirty="0"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091393" y="3570707"/>
            <a:ext cx="1944267" cy="1196311"/>
            <a:chOff x="3553523" y="4702302"/>
            <a:chExt cx="1356995" cy="1575435"/>
          </a:xfrm>
        </p:grpSpPr>
        <p:sp>
          <p:nvSpPr>
            <p:cNvPr id="32" name="object 32"/>
            <p:cNvSpPr/>
            <p:nvPr/>
          </p:nvSpPr>
          <p:spPr>
            <a:xfrm>
              <a:off x="3557015" y="6252210"/>
              <a:ext cx="1283970" cy="0"/>
            </a:xfrm>
            <a:custGeom>
              <a:avLst/>
              <a:gdLst/>
              <a:ahLst/>
              <a:cxnLst/>
              <a:rect l="l" t="t" r="r" b="b"/>
              <a:pathLst>
                <a:path w="1283970">
                  <a:moveTo>
                    <a:pt x="0" y="0"/>
                  </a:moveTo>
                  <a:lnTo>
                    <a:pt x="1283970" y="0"/>
                  </a:lnTo>
                </a:path>
              </a:pathLst>
            </a:custGeom>
            <a:ln w="68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34127" y="6227064"/>
              <a:ext cx="51435" cy="50800"/>
            </a:xfrm>
            <a:custGeom>
              <a:avLst/>
              <a:gdLst/>
              <a:ahLst/>
              <a:cxnLst/>
              <a:rect l="l" t="t" r="r" b="b"/>
              <a:pathLst>
                <a:path w="51435" h="50800">
                  <a:moveTo>
                    <a:pt x="0" y="0"/>
                  </a:moveTo>
                  <a:lnTo>
                    <a:pt x="0" y="50291"/>
                  </a:lnTo>
                  <a:lnTo>
                    <a:pt x="51054" y="251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85181" y="4746498"/>
              <a:ext cx="0" cy="1506220"/>
            </a:xfrm>
            <a:custGeom>
              <a:avLst/>
              <a:gdLst/>
              <a:ahLst/>
              <a:cxnLst/>
              <a:rect l="l" t="t" r="r" b="b"/>
              <a:pathLst>
                <a:path h="1506220">
                  <a:moveTo>
                    <a:pt x="0" y="1505712"/>
                  </a:moveTo>
                  <a:lnTo>
                    <a:pt x="0" y="0"/>
                  </a:lnTo>
                </a:path>
              </a:pathLst>
            </a:custGeom>
            <a:ln w="68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59273" y="4702302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5">
                  <a:moveTo>
                    <a:pt x="25908" y="0"/>
                  </a:moveTo>
                  <a:lnTo>
                    <a:pt x="0" y="51053"/>
                  </a:lnTo>
                  <a:lnTo>
                    <a:pt x="51053" y="51053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557015" y="4735068"/>
              <a:ext cx="1298575" cy="1517650"/>
            </a:xfrm>
            <a:custGeom>
              <a:avLst/>
              <a:gdLst/>
              <a:ahLst/>
              <a:cxnLst/>
              <a:rect l="l" t="t" r="r" b="b"/>
              <a:pathLst>
                <a:path w="1298575" h="1517650">
                  <a:moveTo>
                    <a:pt x="0" y="1517142"/>
                  </a:moveTo>
                  <a:lnTo>
                    <a:pt x="1298448" y="0"/>
                  </a:lnTo>
                </a:path>
              </a:pathLst>
            </a:custGeom>
            <a:ln w="68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33365" y="4702302"/>
              <a:ext cx="52069" cy="55244"/>
            </a:xfrm>
            <a:custGeom>
              <a:avLst/>
              <a:gdLst/>
              <a:ahLst/>
              <a:cxnLst/>
              <a:rect l="l" t="t" r="r" b="b"/>
              <a:pathLst>
                <a:path w="52070" h="55245">
                  <a:moveTo>
                    <a:pt x="51816" y="0"/>
                  </a:moveTo>
                  <a:lnTo>
                    <a:pt x="0" y="22098"/>
                  </a:lnTo>
                  <a:lnTo>
                    <a:pt x="38100" y="54863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67327" y="5995416"/>
              <a:ext cx="121920" cy="257175"/>
            </a:xfrm>
            <a:custGeom>
              <a:avLst/>
              <a:gdLst/>
              <a:ahLst/>
              <a:cxnLst/>
              <a:rect l="l" t="t" r="r" b="b"/>
              <a:pathLst>
                <a:path w="121920" h="257175">
                  <a:moveTo>
                    <a:pt x="0" y="1524"/>
                  </a:moveTo>
                  <a:lnTo>
                    <a:pt x="12192" y="0"/>
                  </a:lnTo>
                  <a:lnTo>
                    <a:pt x="24384" y="1524"/>
                  </a:lnTo>
                  <a:lnTo>
                    <a:pt x="36575" y="6858"/>
                  </a:lnTo>
                  <a:lnTo>
                    <a:pt x="70866" y="40386"/>
                  </a:lnTo>
                  <a:lnTo>
                    <a:pt x="90677" y="76962"/>
                  </a:lnTo>
                  <a:lnTo>
                    <a:pt x="106680" y="122682"/>
                  </a:lnTo>
                  <a:lnTo>
                    <a:pt x="117348" y="174498"/>
                  </a:lnTo>
                  <a:lnTo>
                    <a:pt x="121920" y="229362"/>
                  </a:lnTo>
                  <a:lnTo>
                    <a:pt x="121920" y="256794"/>
                  </a:lnTo>
                </a:path>
              </a:pathLst>
            </a:custGeom>
            <a:ln w="68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432834" y="4821886"/>
            <a:ext cx="6615236" cy="1664839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371126" algn="ctr">
              <a:spcBef>
                <a:spcPts val="114"/>
              </a:spcBef>
            </a:pPr>
            <a:r>
              <a:rPr sz="900" dirty="0">
                <a:latin typeface="Arial"/>
                <a:cs typeface="Arial"/>
              </a:rPr>
              <a:t>P=100</a:t>
            </a:r>
            <a:r>
              <a:rPr sz="900" spc="-26" dirty="0">
                <a:latin typeface="Arial"/>
                <a:cs typeface="Arial"/>
              </a:rPr>
              <a:t> KW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ctr">
              <a:spcBef>
                <a:spcPts val="5"/>
              </a:spcBef>
              <a:tabLst>
                <a:tab pos="2500321" algn="l"/>
              </a:tabLst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9.5</a:t>
            </a:r>
            <a:r>
              <a:rPr sz="900" b="1" spc="249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Triángulo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potencias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(cos</a:t>
            </a:r>
            <a:r>
              <a:rPr sz="900" b="1" dirty="0">
                <a:latin typeface="Tahoma"/>
                <a:cs typeface="Tahoma"/>
              </a:rPr>
              <a:t>	= </a:t>
            </a:r>
            <a:r>
              <a:rPr sz="900" b="1" spc="-10" dirty="0">
                <a:latin typeface="Tahoma"/>
                <a:cs typeface="Tahoma"/>
              </a:rPr>
              <a:t>0.6).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Vamos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analizar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circuito,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corrección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0,96;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supongamos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exigido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mínimo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compañía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suministradora.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consumida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siendo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mantiene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constante,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corregir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tendremos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nuevo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despejando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tiene: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76667" y="4157042"/>
            <a:ext cx="956212" cy="153143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900" dirty="0">
                <a:latin typeface="Arial"/>
                <a:cs typeface="Arial"/>
              </a:rPr>
              <a:t>Q=130</a:t>
            </a:r>
            <a:r>
              <a:rPr sz="900" spc="-21" dirty="0">
                <a:latin typeface="Arial"/>
                <a:cs typeface="Arial"/>
              </a:rPr>
              <a:t> KVAR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05795" y="4157042"/>
            <a:ext cx="825199" cy="153143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900" dirty="0">
                <a:latin typeface="Arial"/>
                <a:cs typeface="Arial"/>
              </a:rPr>
              <a:t>S=164</a:t>
            </a:r>
            <a:r>
              <a:rPr sz="900" spc="-21" dirty="0">
                <a:latin typeface="Arial"/>
                <a:cs typeface="Arial"/>
              </a:rPr>
              <a:t> </a:t>
            </a:r>
            <a:r>
              <a:rPr sz="900" spc="-26" dirty="0">
                <a:latin typeface="Arial"/>
                <a:cs typeface="Arial"/>
              </a:rPr>
              <a:t>KVA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90670" y="3577839"/>
            <a:ext cx="1258268" cy="125694"/>
          </a:xfrm>
          <a:prstGeom prst="rect">
            <a:avLst/>
          </a:prstGeom>
        </p:spPr>
        <p:txBody>
          <a:bodyPr vert="horz" wrap="square" lIns="0" tIns="17798" rIns="0" bIns="0" rtlCol="0">
            <a:spAutoFit/>
          </a:bodyPr>
          <a:lstStyle/>
          <a:p>
            <a:pPr>
              <a:spcBef>
                <a:spcPts val="140"/>
              </a:spcBef>
            </a:pPr>
            <a:r>
              <a:rPr sz="700" spc="-10" dirty="0">
                <a:latin typeface="Arial"/>
                <a:cs typeface="Arial"/>
              </a:rPr>
              <a:t>TRANSFORMADOR</a:t>
            </a:r>
            <a:endParaRPr sz="7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44230" y="4554562"/>
            <a:ext cx="129193" cy="247473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500" spc="-280" dirty="0">
                <a:latin typeface="Symbol"/>
                <a:cs typeface="Symbol"/>
              </a:rPr>
              <a:t>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764368" y="3213693"/>
            <a:ext cx="5731809" cy="1735880"/>
          </a:xfrm>
          <a:custGeom>
            <a:avLst/>
            <a:gdLst/>
            <a:ahLst/>
            <a:cxnLst/>
            <a:rect l="l" t="t" r="r" b="b"/>
            <a:pathLst>
              <a:path w="4000500" h="2286000">
                <a:moveTo>
                  <a:pt x="0" y="2286000"/>
                </a:moveTo>
                <a:lnTo>
                  <a:pt x="4000500" y="2286000"/>
                </a:lnTo>
                <a:lnTo>
                  <a:pt x="40005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262283" y="6425072"/>
            <a:ext cx="2128957" cy="694352"/>
          </a:xfrm>
          <a:custGeom>
            <a:avLst/>
            <a:gdLst/>
            <a:ahLst/>
            <a:cxnLst/>
            <a:rect l="l" t="t" r="r" b="b"/>
            <a:pathLst>
              <a:path w="1485900" h="914400">
                <a:moveTo>
                  <a:pt x="0" y="914399"/>
                </a:moveTo>
                <a:lnTo>
                  <a:pt x="1485900" y="914399"/>
                </a:lnTo>
                <a:lnTo>
                  <a:pt x="1485900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920549"/>
            <a:ext cx="6615236" cy="83841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6592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Podremos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apreciar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notable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consumo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traduce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99736" indent="-187211"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disponible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transformador.</a:t>
            </a:r>
            <a:endParaRPr sz="1100">
              <a:latin typeface="Tahoma"/>
              <a:cs typeface="Tahoma"/>
            </a:endParaRPr>
          </a:p>
          <a:p>
            <a:pPr marL="199736" marR="5274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Mayor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posibilidad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conducción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posibles ampliaciones.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75367" y="3467322"/>
            <a:ext cx="6758076" cy="178072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9.6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Circuito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condensador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triángulo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corregido.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65919" marR="58009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Fig.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9.6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podemos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entregan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</a:t>
            </a:r>
            <a:r>
              <a:rPr sz="1100" baseline="-11904" dirty="0">
                <a:latin typeface="Tahoma"/>
                <a:cs typeface="Tahoma"/>
              </a:rPr>
              <a:t>c</a:t>
            </a:r>
            <a:r>
              <a:rPr sz="1100" spc="256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S'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inicial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65919" marR="55372" algn="just">
              <a:lnSpc>
                <a:spcPct val="1214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palabras,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160 </a:t>
            </a:r>
            <a:r>
              <a:rPr sz="1100" dirty="0">
                <a:latin typeface="Tahoma"/>
                <a:cs typeface="Tahoma"/>
              </a:rPr>
              <a:t>KVA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 factor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potencia sin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compensor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(cos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186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 0,6),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tendría: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160</a:t>
            </a:r>
            <a:endParaRPr sz="1100">
              <a:latin typeface="Tahoma"/>
              <a:cs typeface="Tahoma"/>
            </a:endParaRPr>
          </a:p>
          <a:p>
            <a:pPr marL="65260" marR="57349" algn="just">
              <a:lnSpc>
                <a:spcPct val="120900"/>
              </a:lnSpc>
              <a:spcBef>
                <a:spcPts val="21"/>
              </a:spcBef>
            </a:pPr>
            <a:r>
              <a:rPr sz="1100" spc="-10" dirty="0">
                <a:latin typeface="Tahoma"/>
                <a:cs typeface="Tahoma"/>
              </a:rPr>
              <a:t>-</a:t>
            </a:r>
            <a:r>
              <a:rPr sz="1100" dirty="0">
                <a:latin typeface="Tahoma"/>
                <a:cs typeface="Tahoma"/>
              </a:rPr>
              <a:t>164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-</a:t>
            </a:r>
            <a:r>
              <a:rPr sz="1100" dirty="0">
                <a:latin typeface="Tahoma"/>
                <a:cs typeface="Tahoma"/>
              </a:rPr>
              <a:t>4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KVA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sobrecarga;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corrige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2</a:t>
            </a:r>
            <a:r>
              <a:rPr sz="1100" spc="132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0,96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disponible: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98516" y="5209955"/>
            <a:ext cx="3602852" cy="318458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32498" rIns="0" bIns="0" rtlCol="0">
            <a:spAutoFit/>
          </a:bodyPr>
          <a:lstStyle/>
          <a:p>
            <a:pPr marL="242582">
              <a:spcBef>
                <a:spcPts val="1043"/>
              </a:spcBef>
            </a:pPr>
            <a:r>
              <a:rPr sz="1200" dirty="0">
                <a:latin typeface="Arial"/>
                <a:cs typeface="Arial"/>
              </a:rPr>
              <a:t>S</a:t>
            </a:r>
            <a:r>
              <a:rPr sz="1200" baseline="38194" dirty="0">
                <a:latin typeface="Arial"/>
                <a:cs typeface="Arial"/>
              </a:rPr>
              <a:t>+</a:t>
            </a:r>
            <a:r>
              <a:rPr sz="1200" spc="156" baseline="3819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160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-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104,17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55,83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26" dirty="0">
                <a:latin typeface="Arial"/>
                <a:cs typeface="Arial"/>
              </a:rPr>
              <a:t>KVA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69400" y="5784722"/>
            <a:ext cx="7847120" cy="137391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26368">
              <a:spcBef>
                <a:spcPts val="99"/>
              </a:spcBef>
              <a:tabLst>
                <a:tab pos="400130" algn="l"/>
              </a:tabLst>
            </a:pPr>
            <a:r>
              <a:rPr sz="1100" b="1" spc="-26" dirty="0">
                <a:latin typeface="Tahoma"/>
                <a:cs typeface="Tahoma"/>
              </a:rPr>
              <a:t>5.</a:t>
            </a:r>
            <a:r>
              <a:rPr sz="1100" b="1" dirty="0">
                <a:latin typeface="Tahoma"/>
                <a:cs typeface="Tahoma"/>
              </a:rPr>
              <a:t>	CÁLCULO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FACTOR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POTENCIA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INSTALACIÓN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00130" marR="4614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dos </a:t>
            </a:r>
            <a:r>
              <a:rPr sz="1100" dirty="0">
                <a:latin typeface="Tahoma"/>
                <a:cs typeface="Tahoma"/>
              </a:rPr>
              <a:t>alternativas: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realizar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teóricos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medir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directamente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analizador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300">
              <a:latin typeface="Tahoma"/>
              <a:cs typeface="Tahoma"/>
            </a:endParaRPr>
          </a:p>
          <a:p>
            <a:pPr marL="400130" marR="44825" algn="just">
              <a:lnSpc>
                <a:spcPct val="121800"/>
              </a:lnSpc>
            </a:pPr>
            <a:r>
              <a:rPr sz="1100" dirty="0">
                <a:latin typeface="Tahoma"/>
                <a:cs typeface="Tahoma"/>
              </a:rPr>
              <a:t>Claro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medición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cercana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realidad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real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factor,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teniendo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inicial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474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podremos,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fórmula: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18690" y="2007642"/>
            <a:ext cx="3244385" cy="1082032"/>
            <a:chOff x="3014217" y="2643885"/>
            <a:chExt cx="2264410" cy="1424940"/>
          </a:xfrm>
        </p:grpSpPr>
        <p:sp>
          <p:nvSpPr>
            <p:cNvPr id="12" name="object 12"/>
            <p:cNvSpPr/>
            <p:nvPr/>
          </p:nvSpPr>
          <p:spPr>
            <a:xfrm>
              <a:off x="3016757" y="4050791"/>
              <a:ext cx="1682750" cy="0"/>
            </a:xfrm>
            <a:custGeom>
              <a:avLst/>
              <a:gdLst/>
              <a:ahLst/>
              <a:cxnLst/>
              <a:rect l="l" t="t" r="r" b="b"/>
              <a:pathLst>
                <a:path w="1682750">
                  <a:moveTo>
                    <a:pt x="0" y="0"/>
                  </a:moveTo>
                  <a:lnTo>
                    <a:pt x="168249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95444" y="4032503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0" y="0"/>
                  </a:moveTo>
                  <a:lnTo>
                    <a:pt x="0" y="35814"/>
                  </a:lnTo>
                  <a:lnTo>
                    <a:pt x="35813" y="18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31257" y="2678429"/>
              <a:ext cx="0" cy="1372870"/>
            </a:xfrm>
            <a:custGeom>
              <a:avLst/>
              <a:gdLst/>
              <a:ahLst/>
              <a:cxnLst/>
              <a:rect l="l" t="t" r="r" b="b"/>
              <a:pathLst>
                <a:path h="1372870">
                  <a:moveTo>
                    <a:pt x="0" y="137236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12969" y="264642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18287" y="0"/>
                  </a:moveTo>
                  <a:lnTo>
                    <a:pt x="0" y="35814"/>
                  </a:lnTo>
                  <a:lnTo>
                    <a:pt x="35813" y="35814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16757" y="2666237"/>
              <a:ext cx="1690370" cy="1384935"/>
            </a:xfrm>
            <a:custGeom>
              <a:avLst/>
              <a:gdLst/>
              <a:ahLst/>
              <a:cxnLst/>
              <a:rect l="l" t="t" r="r" b="b"/>
              <a:pathLst>
                <a:path w="1690370" h="1384935">
                  <a:moveTo>
                    <a:pt x="0" y="1384553"/>
                  </a:moveTo>
                  <a:lnTo>
                    <a:pt x="169011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92395" y="2646425"/>
              <a:ext cx="39370" cy="36830"/>
            </a:xfrm>
            <a:custGeom>
              <a:avLst/>
              <a:gdLst/>
              <a:ahLst/>
              <a:cxnLst/>
              <a:rect l="l" t="t" r="r" b="b"/>
              <a:pathLst>
                <a:path w="39370" h="36830">
                  <a:moveTo>
                    <a:pt x="38862" y="0"/>
                  </a:moveTo>
                  <a:lnTo>
                    <a:pt x="0" y="9144"/>
                  </a:lnTo>
                  <a:lnTo>
                    <a:pt x="22098" y="36575"/>
                  </a:lnTo>
                  <a:lnTo>
                    <a:pt x="38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16757" y="3438143"/>
              <a:ext cx="1685289" cy="612775"/>
            </a:xfrm>
            <a:custGeom>
              <a:avLst/>
              <a:gdLst/>
              <a:ahLst/>
              <a:cxnLst/>
              <a:rect l="l" t="t" r="r" b="b"/>
              <a:pathLst>
                <a:path w="1685289" h="612775">
                  <a:moveTo>
                    <a:pt x="0" y="612648"/>
                  </a:moveTo>
                  <a:lnTo>
                    <a:pt x="168478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91633" y="3422141"/>
              <a:ext cx="40005" cy="34290"/>
            </a:xfrm>
            <a:custGeom>
              <a:avLst/>
              <a:gdLst/>
              <a:ahLst/>
              <a:cxnLst/>
              <a:rect l="l" t="t" r="r" b="b"/>
              <a:pathLst>
                <a:path w="40004" h="34289">
                  <a:moveTo>
                    <a:pt x="0" y="0"/>
                  </a:moveTo>
                  <a:lnTo>
                    <a:pt x="11429" y="34289"/>
                  </a:lnTo>
                  <a:lnTo>
                    <a:pt x="39624" y="38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86705" y="2678429"/>
              <a:ext cx="0" cy="717550"/>
            </a:xfrm>
            <a:custGeom>
              <a:avLst/>
              <a:gdLst/>
              <a:ahLst/>
              <a:cxnLst/>
              <a:rect l="l" t="t" r="r" b="b"/>
              <a:pathLst>
                <a:path h="717550">
                  <a:moveTo>
                    <a:pt x="0" y="0"/>
                  </a:moveTo>
                  <a:lnTo>
                    <a:pt x="0" y="71704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68417" y="2646425"/>
              <a:ext cx="36195" cy="779780"/>
            </a:xfrm>
            <a:custGeom>
              <a:avLst/>
              <a:gdLst/>
              <a:ahLst/>
              <a:cxnLst/>
              <a:rect l="l" t="t" r="r" b="b"/>
              <a:pathLst>
                <a:path w="36195" h="779779">
                  <a:moveTo>
                    <a:pt x="18287" y="0"/>
                  </a:moveTo>
                  <a:lnTo>
                    <a:pt x="0" y="35814"/>
                  </a:lnTo>
                  <a:lnTo>
                    <a:pt x="35814" y="35814"/>
                  </a:lnTo>
                  <a:lnTo>
                    <a:pt x="18287" y="0"/>
                  </a:lnTo>
                  <a:close/>
                </a:path>
                <a:path w="36195" h="779779">
                  <a:moveTo>
                    <a:pt x="35814" y="744474"/>
                  </a:moveTo>
                  <a:lnTo>
                    <a:pt x="0" y="744474"/>
                  </a:lnTo>
                  <a:lnTo>
                    <a:pt x="18287" y="779526"/>
                  </a:lnTo>
                  <a:lnTo>
                    <a:pt x="35814" y="744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86705" y="3458717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h="561339">
                  <a:moveTo>
                    <a:pt x="0" y="56083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68417" y="3425951"/>
              <a:ext cx="36195" cy="624840"/>
            </a:xfrm>
            <a:custGeom>
              <a:avLst/>
              <a:gdLst/>
              <a:ahLst/>
              <a:cxnLst/>
              <a:rect l="l" t="t" r="r" b="b"/>
              <a:pathLst>
                <a:path w="36195" h="624839">
                  <a:moveTo>
                    <a:pt x="35814" y="589026"/>
                  </a:moveTo>
                  <a:lnTo>
                    <a:pt x="0" y="589026"/>
                  </a:lnTo>
                  <a:lnTo>
                    <a:pt x="18287" y="624840"/>
                  </a:lnTo>
                  <a:lnTo>
                    <a:pt x="35814" y="589026"/>
                  </a:lnTo>
                  <a:close/>
                </a:path>
                <a:path w="36195" h="624839">
                  <a:moveTo>
                    <a:pt x="18287" y="0"/>
                  </a:moveTo>
                  <a:lnTo>
                    <a:pt x="0" y="36575"/>
                  </a:lnTo>
                  <a:lnTo>
                    <a:pt x="35814" y="36575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08982" y="2646425"/>
              <a:ext cx="467359" cy="1404620"/>
            </a:xfrm>
            <a:custGeom>
              <a:avLst/>
              <a:gdLst/>
              <a:ahLst/>
              <a:cxnLst/>
              <a:rect l="l" t="t" r="r" b="b"/>
              <a:pathLst>
                <a:path w="467360" h="1404620">
                  <a:moveTo>
                    <a:pt x="0" y="0"/>
                  </a:moveTo>
                  <a:lnTo>
                    <a:pt x="467105" y="0"/>
                  </a:lnTo>
                </a:path>
                <a:path w="467360" h="1404620">
                  <a:moveTo>
                    <a:pt x="0" y="1404366"/>
                  </a:moveTo>
                  <a:lnTo>
                    <a:pt x="467105" y="1404366"/>
                  </a:lnTo>
                </a:path>
                <a:path w="467360" h="1404620">
                  <a:moveTo>
                    <a:pt x="0" y="779526"/>
                  </a:moveTo>
                  <a:lnTo>
                    <a:pt x="233933" y="77952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042665" y="2237026"/>
            <a:ext cx="228363" cy="106311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26368">
              <a:spcBef>
                <a:spcPts val="109"/>
              </a:spcBef>
            </a:pPr>
            <a:r>
              <a:rPr sz="600" spc="-26" dirty="0">
                <a:latin typeface="Arial"/>
                <a:cs typeface="Arial"/>
              </a:rPr>
              <a:t>Q</a:t>
            </a:r>
            <a:r>
              <a:rPr sz="600" spc="-38" baseline="-27777" dirty="0">
                <a:latin typeface="Arial"/>
                <a:cs typeface="Arial"/>
              </a:rPr>
              <a:t>C</a:t>
            </a:r>
            <a:endParaRPr sz="600" baseline="-27777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58312" y="2775728"/>
            <a:ext cx="127373" cy="106311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>
              <a:spcBef>
                <a:spcPts val="109"/>
              </a:spcBef>
            </a:pPr>
            <a:r>
              <a:rPr sz="600" spc="-26" dirty="0">
                <a:latin typeface="Arial"/>
                <a:cs typeface="Arial"/>
              </a:rPr>
              <a:t>Q'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422965" y="2009571"/>
            <a:ext cx="50949" cy="1066602"/>
            <a:chOff x="5180838" y="2646426"/>
            <a:chExt cx="35560" cy="1404620"/>
          </a:xfrm>
        </p:grpSpPr>
        <p:sp>
          <p:nvSpPr>
            <p:cNvPr id="28" name="object 28"/>
            <p:cNvSpPr/>
            <p:nvPr/>
          </p:nvSpPr>
          <p:spPr>
            <a:xfrm>
              <a:off x="5198364" y="2678430"/>
              <a:ext cx="0" cy="1341120"/>
            </a:xfrm>
            <a:custGeom>
              <a:avLst/>
              <a:gdLst/>
              <a:ahLst/>
              <a:cxnLst/>
              <a:rect l="l" t="t" r="r" b="b"/>
              <a:pathLst>
                <a:path h="1341120">
                  <a:moveTo>
                    <a:pt x="0" y="0"/>
                  </a:moveTo>
                  <a:lnTo>
                    <a:pt x="0" y="134112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80838" y="2646426"/>
              <a:ext cx="35560" cy="1404620"/>
            </a:xfrm>
            <a:custGeom>
              <a:avLst/>
              <a:gdLst/>
              <a:ahLst/>
              <a:cxnLst/>
              <a:rect l="l" t="t" r="r" b="b"/>
              <a:pathLst>
                <a:path w="35560" h="1404620">
                  <a:moveTo>
                    <a:pt x="17525" y="0"/>
                  </a:moveTo>
                  <a:lnTo>
                    <a:pt x="0" y="35814"/>
                  </a:lnTo>
                  <a:lnTo>
                    <a:pt x="35051" y="35814"/>
                  </a:lnTo>
                  <a:lnTo>
                    <a:pt x="17525" y="0"/>
                  </a:lnTo>
                  <a:close/>
                </a:path>
                <a:path w="35560" h="1404620">
                  <a:moveTo>
                    <a:pt x="35051" y="1368552"/>
                  </a:moveTo>
                  <a:lnTo>
                    <a:pt x="0" y="1368552"/>
                  </a:lnTo>
                  <a:lnTo>
                    <a:pt x="17525" y="1404366"/>
                  </a:lnTo>
                  <a:lnTo>
                    <a:pt x="35051" y="13685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513454" y="3131584"/>
            <a:ext cx="90981" cy="106311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>
              <a:spcBef>
                <a:spcPts val="109"/>
              </a:spcBef>
            </a:pPr>
            <a:r>
              <a:rPr sz="600" spc="-5" dirty="0">
                <a:latin typeface="Arial"/>
                <a:cs typeface="Arial"/>
              </a:rPr>
              <a:t>P</a:t>
            </a:r>
            <a:endParaRPr sz="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78722" y="2479477"/>
            <a:ext cx="448537" cy="429477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>
              <a:spcBef>
                <a:spcPts val="109"/>
              </a:spcBef>
            </a:pPr>
            <a:r>
              <a:rPr sz="600" spc="-5" dirty="0">
                <a:latin typeface="Arial"/>
                <a:cs typeface="Arial"/>
              </a:rPr>
              <a:t>S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spcBef>
                <a:spcPts val="16"/>
              </a:spcBef>
            </a:pPr>
            <a:endParaRPr sz="800">
              <a:latin typeface="Arial"/>
              <a:cs typeface="Arial"/>
            </a:endParaRPr>
          </a:p>
          <a:p>
            <a:pPr marR="5274" algn="r"/>
            <a:r>
              <a:rPr sz="600" spc="-26" dirty="0">
                <a:latin typeface="Arial"/>
                <a:cs typeface="Arial"/>
              </a:rPr>
              <a:t>S'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541778" y="2932480"/>
            <a:ext cx="342999" cy="145621"/>
            <a:chOff x="3169920" y="3861815"/>
            <a:chExt cx="239395" cy="191770"/>
          </a:xfrm>
        </p:grpSpPr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0" y="3893057"/>
              <a:ext cx="82295" cy="16001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6130" y="3861815"/>
              <a:ext cx="83058" cy="144017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4855115" y="2998519"/>
            <a:ext cx="70965" cy="92252"/>
          </a:xfrm>
          <a:prstGeom prst="rect">
            <a:avLst/>
          </a:prstGeom>
        </p:spPr>
        <p:txBody>
          <a:bodyPr vert="horz" wrap="square" lIns="0" tIns="15160" rIns="0" bIns="0" rtlCol="0">
            <a:spAutoFit/>
          </a:bodyPr>
          <a:lstStyle/>
          <a:p>
            <a:pPr>
              <a:spcBef>
                <a:spcPts val="118"/>
              </a:spcBef>
            </a:pPr>
            <a:r>
              <a:rPr sz="500" spc="5" dirty="0">
                <a:latin typeface="Arial"/>
                <a:cs typeface="Arial"/>
              </a:rPr>
              <a:t>1</a:t>
            </a:r>
            <a:endParaRPr sz="5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057093" y="2920330"/>
            <a:ext cx="385760" cy="157676"/>
            <a:chOff x="3529584" y="3845814"/>
            <a:chExt cx="269240" cy="207645"/>
          </a:xfrm>
        </p:grpSpPr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9584" y="3845814"/>
              <a:ext cx="112775" cy="20726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6274" y="3861816"/>
              <a:ext cx="82296" cy="144017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411920" y="3001412"/>
            <a:ext cx="70965" cy="92252"/>
          </a:xfrm>
          <a:prstGeom prst="rect">
            <a:avLst/>
          </a:prstGeom>
        </p:spPr>
        <p:txBody>
          <a:bodyPr vert="horz" wrap="square" lIns="0" tIns="15160" rIns="0" bIns="0" rtlCol="0">
            <a:spAutoFit/>
          </a:bodyPr>
          <a:lstStyle/>
          <a:p>
            <a:pPr>
              <a:spcBef>
                <a:spcPts val="118"/>
              </a:spcBef>
            </a:pPr>
            <a:r>
              <a:rPr sz="500" spc="5" dirty="0">
                <a:latin typeface="Arial"/>
                <a:cs typeface="Arial"/>
              </a:rPr>
              <a:t>2</a:t>
            </a:r>
            <a:endParaRPr sz="5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098516" y="1911783"/>
            <a:ext cx="4094149" cy="1388705"/>
          </a:xfrm>
          <a:custGeom>
            <a:avLst/>
            <a:gdLst/>
            <a:ahLst/>
            <a:cxnLst/>
            <a:rect l="l" t="t" r="r" b="b"/>
            <a:pathLst>
              <a:path w="2857500" h="1828800">
                <a:moveTo>
                  <a:pt x="0" y="1828800"/>
                </a:moveTo>
                <a:lnTo>
                  <a:pt x="2857500" y="1828800"/>
                </a:lnTo>
                <a:lnTo>
                  <a:pt x="2857500" y="0"/>
                </a:lnTo>
                <a:lnTo>
                  <a:pt x="0" y="0"/>
                </a:lnTo>
                <a:lnTo>
                  <a:pt x="0" y="18288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38263" y="870255"/>
            <a:ext cx="2456489" cy="289091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18655" rIns="0" bIns="0" rtlCol="0">
            <a:spAutoFit/>
          </a:bodyPr>
          <a:lstStyle/>
          <a:p>
            <a:pPr marL="200395">
              <a:spcBef>
                <a:spcPts val="934"/>
              </a:spcBef>
            </a:pPr>
            <a:r>
              <a:rPr sz="1100" dirty="0">
                <a:latin typeface="Tahoma"/>
                <a:cs typeface="Tahoma"/>
              </a:rPr>
              <a:t>Q</a:t>
            </a:r>
            <a:r>
              <a:rPr sz="1100" baseline="-11904" dirty="0">
                <a:latin typeface="Tahoma"/>
                <a:cs typeface="Tahoma"/>
              </a:rPr>
              <a:t>c</a:t>
            </a:r>
            <a:r>
              <a:rPr sz="1100" spc="163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(tg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-7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tg</a:t>
            </a:r>
            <a:r>
              <a:rPr sz="1100" spc="-21" dirty="0">
                <a:latin typeface="Symbol"/>
                <a:cs typeface="Symbol"/>
              </a:rPr>
              <a:t></a:t>
            </a:r>
            <a:r>
              <a:rPr sz="1100" spc="-31" baseline="-11904" dirty="0">
                <a:latin typeface="Tahoma"/>
                <a:cs typeface="Tahoma"/>
              </a:rPr>
              <a:t>2</a:t>
            </a:r>
            <a:r>
              <a:rPr sz="1100" spc="-21" dirty="0">
                <a:latin typeface="Tahoma"/>
                <a:cs typeface="Tahoma"/>
              </a:rPr>
              <a:t>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15899" y="1384009"/>
            <a:ext cx="7386756" cy="62388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5260" marR="44825" algn="just">
              <a:lnSpc>
                <a:spcPct val="1212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Determinar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</a:t>
            </a:r>
            <a:r>
              <a:rPr sz="1100" baseline="-11904" dirty="0">
                <a:latin typeface="Tahoma"/>
                <a:cs typeface="Tahoma"/>
              </a:rPr>
              <a:t>c</a:t>
            </a:r>
            <a:r>
              <a:rPr sz="1100" spc="561" baseline="-11904" dirty="0">
                <a:latin typeface="Tahoma"/>
                <a:cs typeface="Tahoma"/>
              </a:rPr>
              <a:t> 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muestro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condensadores,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corregir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nuestro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2</a:t>
            </a:r>
            <a:r>
              <a:rPr sz="1100" spc="311" baseline="-119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(Fig. </a:t>
            </a:r>
            <a:r>
              <a:rPr sz="1100" dirty="0">
                <a:latin typeface="Tahoma"/>
                <a:cs typeface="Tahoma"/>
              </a:rPr>
              <a:t>9.7),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análisis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observando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curvas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proporcionada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analizador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redes.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2833" y="4344521"/>
            <a:ext cx="5164997" cy="5673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063279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9.7</a:t>
            </a:r>
            <a:r>
              <a:rPr sz="900" b="1" spc="249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Triángulo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potencias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corregido.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96440" y="4937040"/>
            <a:ext cx="380301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9552">
              <a:spcBef>
                <a:spcPts val="99"/>
              </a:spcBef>
            </a:pPr>
            <a:r>
              <a:rPr sz="1100" spc="-26" dirty="0">
                <a:latin typeface="Tahoma"/>
                <a:cs typeface="Tahoma"/>
              </a:rPr>
              <a:t>Q</a:t>
            </a:r>
            <a:r>
              <a:rPr sz="1100" spc="-38" baseline="-11904" dirty="0">
                <a:latin typeface="Tahoma"/>
                <a:cs typeface="Tahoma"/>
              </a:rPr>
              <a:t>c</a:t>
            </a:r>
            <a:r>
              <a:rPr sz="1100" spc="-26" dirty="0">
                <a:latin typeface="Tahoma"/>
                <a:cs typeface="Tahoma"/>
              </a:rPr>
              <a:t>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32835" y="5680911"/>
            <a:ext cx="290229" cy="42694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spc="-26" dirty="0">
                <a:latin typeface="Tahoma"/>
                <a:cs typeface="Tahoma"/>
              </a:rPr>
              <a:t>S: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spc="-26" dirty="0">
                <a:latin typeface="Tahoma"/>
                <a:cs typeface="Tahoma"/>
              </a:rPr>
              <a:t>Sr: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2834" y="6142671"/>
            <a:ext cx="291140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500"/>
              </a:lnSpc>
              <a:spcBef>
                <a:spcPts val="104"/>
              </a:spcBef>
            </a:pPr>
            <a:r>
              <a:rPr sz="1100" spc="-26" dirty="0">
                <a:latin typeface="Tahoma"/>
                <a:cs typeface="Tahoma"/>
              </a:rPr>
              <a:t>Q: Q':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2833" y="4910179"/>
            <a:ext cx="6456018" cy="193101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574817" marR="5274" indent="-1318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proporcionada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KVAR.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  <a:tabLst>
                <a:tab pos="573498" algn="l"/>
              </a:tabLst>
            </a:pPr>
            <a:r>
              <a:rPr sz="1100" spc="-26" dirty="0">
                <a:latin typeface="Tahoma"/>
                <a:cs typeface="Tahoma"/>
              </a:rPr>
              <a:t>P:</a:t>
            </a:r>
            <a:r>
              <a:rPr sz="1100" dirty="0">
                <a:latin typeface="Tahoma"/>
                <a:cs typeface="Tahoma"/>
              </a:rPr>
              <a:t>	Potencia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compensador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KW.</a:t>
            </a:r>
            <a:endParaRPr sz="1100">
              <a:latin typeface="Tahoma"/>
              <a:cs typeface="Tahoma"/>
            </a:endParaRPr>
          </a:p>
          <a:p>
            <a:pPr marL="574158" marR="203032" indent="-561633">
              <a:lnSpc>
                <a:spcPts val="1671"/>
              </a:lnSpc>
              <a:spcBef>
                <a:spcPts val="99"/>
              </a:spcBef>
              <a:tabLst>
                <a:tab pos="573498" algn="l"/>
              </a:tabLst>
            </a:pPr>
            <a:r>
              <a:rPr sz="1100" spc="-21" dirty="0">
                <a:latin typeface="Tahoma"/>
                <a:cs typeface="Tahoma"/>
              </a:rPr>
              <a:t>Tg</a:t>
            </a:r>
            <a:r>
              <a:rPr sz="1100" spc="-21" dirty="0">
                <a:latin typeface="Symbol"/>
                <a:cs typeface="Symbol"/>
              </a:rPr>
              <a:t></a:t>
            </a:r>
            <a:r>
              <a:rPr sz="1100" spc="-21" dirty="0">
                <a:latin typeface="Tahoma"/>
                <a:cs typeface="Tahoma"/>
              </a:rPr>
              <a:t>:</a:t>
            </a:r>
            <a:r>
              <a:rPr sz="1100" dirty="0">
                <a:latin typeface="Tahoma"/>
                <a:cs typeface="Tahoma"/>
              </a:rPr>
              <a:t>	Valor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tangente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ángulo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corresponde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(original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deseado).</a:t>
            </a:r>
            <a:endParaRPr sz="1100">
              <a:latin typeface="Tahoma"/>
              <a:cs typeface="Tahoma"/>
            </a:endParaRPr>
          </a:p>
          <a:p>
            <a:pPr marL="573498">
              <a:spcBef>
                <a:spcPts val="176"/>
              </a:spcBef>
            </a:pP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KVA.</a:t>
            </a:r>
            <a:endParaRPr sz="1100">
              <a:latin typeface="Tahoma"/>
              <a:cs typeface="Tahoma"/>
            </a:endParaRPr>
          </a:p>
          <a:p>
            <a:pPr marL="574817" marR="9229" indent="-1318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corrección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 marL="574158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-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original.</a:t>
            </a:r>
            <a:endParaRPr sz="1100">
              <a:latin typeface="Tahoma"/>
              <a:cs typeface="Tahoma"/>
            </a:endParaRPr>
          </a:p>
          <a:p>
            <a:pPr marL="574817" marR="232694" indent="-659">
              <a:lnSpc>
                <a:spcPts val="1661"/>
              </a:lnSpc>
              <a:spcBef>
                <a:spcPts val="88"/>
              </a:spcBef>
            </a:pP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proporcionada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suministro, </a:t>
            </a:r>
            <a:r>
              <a:rPr sz="1100" dirty="0">
                <a:latin typeface="Tahoma"/>
                <a:cs typeface="Tahoma"/>
              </a:rPr>
              <a:t>Luego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corrosión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331911" y="2357228"/>
            <a:ext cx="4336158" cy="1444638"/>
            <a:chOff x="2325497" y="3104260"/>
            <a:chExt cx="3026410" cy="1902460"/>
          </a:xfrm>
        </p:grpSpPr>
        <p:sp>
          <p:nvSpPr>
            <p:cNvPr id="15" name="object 15"/>
            <p:cNvSpPr/>
            <p:nvPr/>
          </p:nvSpPr>
          <p:spPr>
            <a:xfrm>
              <a:off x="2328672" y="4981955"/>
              <a:ext cx="2249170" cy="0"/>
            </a:xfrm>
            <a:custGeom>
              <a:avLst/>
              <a:gdLst/>
              <a:ahLst/>
              <a:cxnLst/>
              <a:rect l="l" t="t" r="r" b="b"/>
              <a:pathLst>
                <a:path w="2249170">
                  <a:moveTo>
                    <a:pt x="0" y="0"/>
                  </a:moveTo>
                  <a:lnTo>
                    <a:pt x="2248662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000" y="495833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0" y="0"/>
                  </a:moveTo>
                  <a:lnTo>
                    <a:pt x="0" y="48005"/>
                  </a:lnTo>
                  <a:lnTo>
                    <a:pt x="48005" y="23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0005" y="3150107"/>
              <a:ext cx="0" cy="1831975"/>
            </a:xfrm>
            <a:custGeom>
              <a:avLst/>
              <a:gdLst/>
              <a:ahLst/>
              <a:cxnLst/>
              <a:rect l="l" t="t" r="r" b="b"/>
              <a:pathLst>
                <a:path h="1831975">
                  <a:moveTo>
                    <a:pt x="0" y="1831848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96383" y="3107435"/>
              <a:ext cx="47625" cy="48260"/>
            </a:xfrm>
            <a:custGeom>
              <a:avLst/>
              <a:gdLst/>
              <a:ahLst/>
              <a:cxnLst/>
              <a:rect l="l" t="t" r="r" b="b"/>
              <a:pathLst>
                <a:path w="47625" h="48260">
                  <a:moveTo>
                    <a:pt x="23621" y="0"/>
                  </a:moveTo>
                  <a:lnTo>
                    <a:pt x="0" y="48006"/>
                  </a:lnTo>
                  <a:lnTo>
                    <a:pt x="47243" y="48006"/>
                  </a:lnTo>
                  <a:lnTo>
                    <a:pt x="236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28672" y="3134105"/>
              <a:ext cx="2258695" cy="1847850"/>
            </a:xfrm>
            <a:custGeom>
              <a:avLst/>
              <a:gdLst/>
              <a:ahLst/>
              <a:cxnLst/>
              <a:rect l="l" t="t" r="r" b="b"/>
              <a:pathLst>
                <a:path w="2258695" h="1847850">
                  <a:moveTo>
                    <a:pt x="0" y="1847850"/>
                  </a:moveTo>
                  <a:lnTo>
                    <a:pt x="2258567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68189" y="3107435"/>
              <a:ext cx="52069" cy="48895"/>
            </a:xfrm>
            <a:custGeom>
              <a:avLst/>
              <a:gdLst/>
              <a:ahLst/>
              <a:cxnLst/>
              <a:rect l="l" t="t" r="r" b="b"/>
              <a:pathLst>
                <a:path w="52070" h="48894">
                  <a:moveTo>
                    <a:pt x="51815" y="0"/>
                  </a:moveTo>
                  <a:lnTo>
                    <a:pt x="0" y="12192"/>
                  </a:lnTo>
                  <a:lnTo>
                    <a:pt x="29718" y="48768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28672" y="4164329"/>
              <a:ext cx="2251710" cy="817880"/>
            </a:xfrm>
            <a:custGeom>
              <a:avLst/>
              <a:gdLst/>
              <a:ahLst/>
              <a:cxnLst/>
              <a:rect l="l" t="t" r="r" b="b"/>
              <a:pathLst>
                <a:path w="2251710" h="817879">
                  <a:moveTo>
                    <a:pt x="0" y="817626"/>
                  </a:moveTo>
                  <a:lnTo>
                    <a:pt x="225171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66666" y="4143755"/>
              <a:ext cx="53340" cy="44450"/>
            </a:xfrm>
            <a:custGeom>
              <a:avLst/>
              <a:gdLst/>
              <a:ahLst/>
              <a:cxnLst/>
              <a:rect l="l" t="t" r="r" b="b"/>
              <a:pathLst>
                <a:path w="53339" h="44450">
                  <a:moveTo>
                    <a:pt x="0" y="0"/>
                  </a:moveTo>
                  <a:lnTo>
                    <a:pt x="16001" y="44196"/>
                  </a:lnTo>
                  <a:lnTo>
                    <a:pt x="53339" y="5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28032" y="3150107"/>
              <a:ext cx="0" cy="957580"/>
            </a:xfrm>
            <a:custGeom>
              <a:avLst/>
              <a:gdLst/>
              <a:ahLst/>
              <a:cxnLst/>
              <a:rect l="l" t="t" r="r" b="b"/>
              <a:pathLst>
                <a:path h="957579">
                  <a:moveTo>
                    <a:pt x="0" y="0"/>
                  </a:moveTo>
                  <a:lnTo>
                    <a:pt x="0" y="957072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04410" y="3107435"/>
              <a:ext cx="47625" cy="1042035"/>
            </a:xfrm>
            <a:custGeom>
              <a:avLst/>
              <a:gdLst/>
              <a:ahLst/>
              <a:cxnLst/>
              <a:rect l="l" t="t" r="r" b="b"/>
              <a:pathLst>
                <a:path w="47625" h="1042035">
                  <a:moveTo>
                    <a:pt x="23622" y="0"/>
                  </a:moveTo>
                  <a:lnTo>
                    <a:pt x="0" y="48006"/>
                  </a:lnTo>
                  <a:lnTo>
                    <a:pt x="47243" y="48006"/>
                  </a:lnTo>
                  <a:lnTo>
                    <a:pt x="23622" y="0"/>
                  </a:lnTo>
                  <a:close/>
                </a:path>
                <a:path w="47625" h="1042035">
                  <a:moveTo>
                    <a:pt x="47243" y="993648"/>
                  </a:moveTo>
                  <a:lnTo>
                    <a:pt x="0" y="993648"/>
                  </a:lnTo>
                  <a:lnTo>
                    <a:pt x="23622" y="1041654"/>
                  </a:lnTo>
                  <a:lnTo>
                    <a:pt x="47243" y="9936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28032" y="4190999"/>
              <a:ext cx="0" cy="749935"/>
            </a:xfrm>
            <a:custGeom>
              <a:avLst/>
              <a:gdLst/>
              <a:ahLst/>
              <a:cxnLst/>
              <a:rect l="l" t="t" r="r" b="b"/>
              <a:pathLst>
                <a:path h="749935">
                  <a:moveTo>
                    <a:pt x="0" y="749808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04410" y="4149089"/>
              <a:ext cx="47625" cy="833119"/>
            </a:xfrm>
            <a:custGeom>
              <a:avLst/>
              <a:gdLst/>
              <a:ahLst/>
              <a:cxnLst/>
              <a:rect l="l" t="t" r="r" b="b"/>
              <a:pathLst>
                <a:path w="47625" h="833120">
                  <a:moveTo>
                    <a:pt x="47243" y="785621"/>
                  </a:moveTo>
                  <a:lnTo>
                    <a:pt x="0" y="785621"/>
                  </a:lnTo>
                  <a:lnTo>
                    <a:pt x="23622" y="832865"/>
                  </a:lnTo>
                  <a:lnTo>
                    <a:pt x="47243" y="785621"/>
                  </a:lnTo>
                  <a:close/>
                </a:path>
                <a:path w="47625" h="833120">
                  <a:moveTo>
                    <a:pt x="23622" y="0"/>
                  </a:moveTo>
                  <a:lnTo>
                    <a:pt x="0" y="47243"/>
                  </a:lnTo>
                  <a:lnTo>
                    <a:pt x="47243" y="47243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23638" y="3107435"/>
              <a:ext cx="624840" cy="1874520"/>
            </a:xfrm>
            <a:custGeom>
              <a:avLst/>
              <a:gdLst/>
              <a:ahLst/>
              <a:cxnLst/>
              <a:rect l="l" t="t" r="r" b="b"/>
              <a:pathLst>
                <a:path w="624839" h="1874520">
                  <a:moveTo>
                    <a:pt x="0" y="0"/>
                  </a:moveTo>
                  <a:lnTo>
                    <a:pt x="624839" y="0"/>
                  </a:lnTo>
                </a:path>
                <a:path w="624839" h="1874520">
                  <a:moveTo>
                    <a:pt x="0" y="1874520"/>
                  </a:moveTo>
                  <a:lnTo>
                    <a:pt x="624839" y="1874520"/>
                  </a:lnTo>
                </a:path>
                <a:path w="624839" h="1874520">
                  <a:moveTo>
                    <a:pt x="0" y="1041654"/>
                  </a:moveTo>
                  <a:lnTo>
                    <a:pt x="312420" y="1041654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984800" y="2666501"/>
            <a:ext cx="275673" cy="137754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 marL="26368">
              <a:spcBef>
                <a:spcPts val="114"/>
              </a:spcBef>
            </a:pPr>
            <a:r>
              <a:rPr sz="800" spc="-26" dirty="0">
                <a:latin typeface="Arial"/>
                <a:cs typeface="Arial"/>
              </a:rPr>
              <a:t>Q</a:t>
            </a:r>
            <a:r>
              <a:rPr sz="900" spc="-38" baseline="-25252" dirty="0">
                <a:latin typeface="Arial"/>
                <a:cs typeface="Arial"/>
              </a:rPr>
              <a:t>C</a:t>
            </a:r>
            <a:endParaRPr sz="900" baseline="-25252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93897" y="3386313"/>
            <a:ext cx="161947" cy="137754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800" spc="-26" dirty="0">
                <a:latin typeface="Arial"/>
                <a:cs typeface="Arial"/>
              </a:rPr>
              <a:t>Q'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479738" y="2359640"/>
            <a:ext cx="68236" cy="1423422"/>
            <a:chOff x="5220461" y="3107435"/>
            <a:chExt cx="47625" cy="1874520"/>
          </a:xfrm>
        </p:grpSpPr>
        <p:sp>
          <p:nvSpPr>
            <p:cNvPr id="31" name="object 31"/>
            <p:cNvSpPr/>
            <p:nvPr/>
          </p:nvSpPr>
          <p:spPr>
            <a:xfrm>
              <a:off x="5244083" y="3150107"/>
              <a:ext cx="0" cy="1790700"/>
            </a:xfrm>
            <a:custGeom>
              <a:avLst/>
              <a:gdLst/>
              <a:ahLst/>
              <a:cxnLst/>
              <a:rect l="l" t="t" r="r" b="b"/>
              <a:pathLst>
                <a:path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220461" y="3107435"/>
              <a:ext cx="47625" cy="1874520"/>
            </a:xfrm>
            <a:custGeom>
              <a:avLst/>
              <a:gdLst/>
              <a:ahLst/>
              <a:cxnLst/>
              <a:rect l="l" t="t" r="r" b="b"/>
              <a:pathLst>
                <a:path w="47625" h="1874520">
                  <a:moveTo>
                    <a:pt x="23622" y="0"/>
                  </a:moveTo>
                  <a:lnTo>
                    <a:pt x="0" y="48006"/>
                  </a:lnTo>
                  <a:lnTo>
                    <a:pt x="47243" y="48006"/>
                  </a:lnTo>
                  <a:lnTo>
                    <a:pt x="23622" y="0"/>
                  </a:lnTo>
                  <a:close/>
                </a:path>
                <a:path w="47625" h="1874520">
                  <a:moveTo>
                    <a:pt x="47243" y="1827276"/>
                  </a:moveTo>
                  <a:lnTo>
                    <a:pt x="0" y="1827276"/>
                  </a:lnTo>
                  <a:lnTo>
                    <a:pt x="23622" y="1874520"/>
                  </a:lnTo>
                  <a:lnTo>
                    <a:pt x="47243" y="18272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928265" y="3860788"/>
            <a:ext cx="115545" cy="137754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800" dirty="0">
                <a:latin typeface="Arial"/>
                <a:cs typeface="Arial"/>
              </a:rPr>
              <a:t>P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14931" y="2990537"/>
            <a:ext cx="592285" cy="568641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800" dirty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 sz="1100">
              <a:latin typeface="Arial"/>
              <a:cs typeface="Arial"/>
            </a:endParaRPr>
          </a:p>
          <a:p>
            <a:pPr marR="5274" algn="r"/>
            <a:r>
              <a:rPr sz="800" spc="-26" dirty="0">
                <a:latin typeface="Arial"/>
                <a:cs typeface="Arial"/>
              </a:rPr>
              <a:t>S'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630146" y="3591537"/>
            <a:ext cx="457635" cy="193840"/>
            <a:chOff x="2533650" y="4729734"/>
            <a:chExt cx="319405" cy="255270"/>
          </a:xfrm>
        </p:grpSpPr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3650" y="4770882"/>
              <a:ext cx="110490" cy="21412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2438" y="4729734"/>
              <a:ext cx="110490" cy="192786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4047202" y="3682571"/>
            <a:ext cx="89161" cy="12036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700" spc="-5" dirty="0"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316688" y="3575238"/>
            <a:ext cx="515863" cy="210235"/>
            <a:chOff x="3012820" y="4708271"/>
            <a:chExt cx="360045" cy="276860"/>
          </a:xfrm>
        </p:grpSpPr>
        <p:sp>
          <p:nvSpPr>
            <p:cNvPr id="40" name="object 40"/>
            <p:cNvSpPr/>
            <p:nvPr/>
          </p:nvSpPr>
          <p:spPr>
            <a:xfrm>
              <a:off x="3015995" y="4711446"/>
              <a:ext cx="146050" cy="270510"/>
            </a:xfrm>
            <a:custGeom>
              <a:avLst/>
              <a:gdLst/>
              <a:ahLst/>
              <a:cxnLst/>
              <a:rect l="l" t="t" r="r" b="b"/>
              <a:pathLst>
                <a:path w="146050" h="270510">
                  <a:moveTo>
                    <a:pt x="145542" y="270509"/>
                  </a:moveTo>
                  <a:lnTo>
                    <a:pt x="142494" y="214883"/>
                  </a:lnTo>
                  <a:lnTo>
                    <a:pt x="131826" y="162305"/>
                  </a:lnTo>
                  <a:lnTo>
                    <a:pt x="114300" y="115824"/>
                  </a:lnTo>
                  <a:lnTo>
                    <a:pt x="91440" y="76200"/>
                  </a:lnTo>
                  <a:lnTo>
                    <a:pt x="63246" y="45719"/>
                  </a:lnTo>
                  <a:lnTo>
                    <a:pt x="16002" y="22859"/>
                  </a:lnTo>
                  <a:lnTo>
                    <a:pt x="0" y="21336"/>
                  </a:ln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62883" y="4729734"/>
              <a:ext cx="109727" cy="192786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4792883" y="3686622"/>
            <a:ext cx="89161" cy="12036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700" spc="-5" dirty="0"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091900" y="2085372"/>
            <a:ext cx="4912978" cy="1996262"/>
          </a:xfrm>
          <a:custGeom>
            <a:avLst/>
            <a:gdLst/>
            <a:ahLst/>
            <a:cxnLst/>
            <a:rect l="l" t="t" r="r" b="b"/>
            <a:pathLst>
              <a:path w="3429000" h="2628900">
                <a:moveTo>
                  <a:pt x="0" y="2628900"/>
                </a:moveTo>
                <a:lnTo>
                  <a:pt x="3429000" y="2628900"/>
                </a:lnTo>
                <a:lnTo>
                  <a:pt x="3429000" y="0"/>
                </a:lnTo>
                <a:lnTo>
                  <a:pt x="0" y="0"/>
                </a:lnTo>
                <a:lnTo>
                  <a:pt x="0" y="2628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30891" y="6194199"/>
            <a:ext cx="2354591" cy="0"/>
          </a:xfrm>
          <a:custGeom>
            <a:avLst/>
            <a:gdLst/>
            <a:ahLst/>
            <a:cxnLst/>
            <a:rect l="l" t="t" r="r" b="b"/>
            <a:pathLst>
              <a:path w="1643379">
                <a:moveTo>
                  <a:pt x="0" y="0"/>
                </a:moveTo>
                <a:lnTo>
                  <a:pt x="16428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85288" y="6189313"/>
            <a:ext cx="1871481" cy="199310"/>
          </a:xfrm>
          <a:prstGeom prst="rect">
            <a:avLst/>
          </a:prstGeom>
        </p:spPr>
        <p:txBody>
          <a:bodyPr vert="horz" wrap="square" lIns="0" tIns="14502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200" spc="-10" dirty="0">
                <a:latin typeface="Times New Roman"/>
                <a:cs typeface="Times New Roman"/>
              </a:rPr>
              <a:t>Energía</a:t>
            </a:r>
            <a:r>
              <a:rPr sz="1200" spc="-73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activa</a:t>
            </a:r>
            <a:r>
              <a:rPr sz="1200" spc="223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Times New Roman"/>
                <a:cs typeface="Times New Roman"/>
              </a:rPr>
              <a:t>(KW)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1921" y="6174695"/>
            <a:ext cx="82793" cy="121700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>
              <a:spcBef>
                <a:spcPts val="109"/>
              </a:spcBef>
            </a:pPr>
            <a:r>
              <a:rPr sz="700" dirty="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3405" y="947402"/>
            <a:ext cx="6922752" cy="535693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97758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Ejemplo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3: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97758"/>
            <a:r>
              <a:rPr sz="1100" dirty="0">
                <a:latin typeface="Tahoma"/>
                <a:cs typeface="Tahoma"/>
              </a:rPr>
              <a:t>Tomando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tenemos: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758732">
              <a:tabLst>
                <a:tab pos="1693467" algn="l"/>
                <a:tab pos="3095573" algn="l"/>
              </a:tabLst>
            </a:pPr>
            <a:r>
              <a:rPr sz="1100" dirty="0">
                <a:latin typeface="Tahoma"/>
                <a:cs typeface="Tahoma"/>
              </a:rPr>
              <a:t>P: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KW</a:t>
            </a:r>
            <a:r>
              <a:rPr sz="1100" dirty="0">
                <a:latin typeface="Tahoma"/>
                <a:cs typeface="Tahoma"/>
              </a:rPr>
              <a:t>	Q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130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KVAR</a:t>
            </a:r>
            <a:r>
              <a:rPr sz="1100" dirty="0">
                <a:latin typeface="Tahoma"/>
                <a:cs typeface="Tahoma"/>
              </a:rPr>
              <a:t>	U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440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V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300">
              <a:latin typeface="Tahoma"/>
              <a:cs typeface="Tahoma"/>
            </a:endParaRPr>
          </a:p>
          <a:p>
            <a:pPr marL="758073" marR="584045">
              <a:lnSpc>
                <a:spcPct val="122700"/>
              </a:lnSpc>
              <a:tabLst>
                <a:tab pos="2161494" algn="l"/>
                <a:tab pos="2289379" algn="l"/>
                <a:tab pos="2498343" algn="l"/>
              </a:tabLst>
            </a:pPr>
            <a:r>
              <a:rPr sz="1100" dirty="0">
                <a:latin typeface="Tahoma"/>
                <a:cs typeface="Tahoma"/>
              </a:rPr>
              <a:t>cos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-70" baseline="-119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(original)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0,6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dirty="0">
                <a:latin typeface="Symbol"/>
                <a:cs typeface="Symbol"/>
              </a:rPr>
              <a:t></a:t>
            </a:r>
            <a:r>
              <a:rPr sz="1100" spc="5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179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arc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0,6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53,93°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2</a:t>
            </a:r>
            <a:r>
              <a:rPr sz="1100" spc="116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(deseado)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0,96</a:t>
            </a:r>
            <a:r>
              <a:rPr sz="1100" dirty="0">
                <a:latin typeface="Tahoma"/>
                <a:cs typeface="Tahoma"/>
              </a:rPr>
              <a:t>		</a:t>
            </a:r>
            <a:r>
              <a:rPr sz="1100" dirty="0">
                <a:latin typeface="Symbol"/>
                <a:cs typeface="Symbol"/>
              </a:rPr>
              <a:t></a:t>
            </a:r>
            <a:r>
              <a:rPr sz="1100" spc="5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2</a:t>
            </a:r>
            <a:r>
              <a:rPr sz="1100" spc="163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arc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0,96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16,26°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600">
              <a:latin typeface="Tahoma"/>
              <a:cs typeface="Tahoma"/>
            </a:endParaRPr>
          </a:p>
          <a:p>
            <a:pPr marL="197099"/>
            <a:r>
              <a:rPr sz="1100" spc="-10" dirty="0">
                <a:latin typeface="Tahoma"/>
                <a:cs typeface="Tahoma"/>
              </a:rPr>
              <a:t>Luego: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1226100" marR="2959779" indent="-659">
              <a:lnSpc>
                <a:spcPct val="122700"/>
              </a:lnSpc>
            </a:pPr>
            <a:r>
              <a:rPr sz="1100" dirty="0">
                <a:latin typeface="Tahoma"/>
                <a:cs typeface="Tahoma"/>
              </a:rPr>
              <a:t>tg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17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1,33 </a:t>
            </a:r>
            <a:r>
              <a:rPr sz="1100" dirty="0">
                <a:latin typeface="Tahoma"/>
                <a:cs typeface="Tahoma"/>
              </a:rPr>
              <a:t>tg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2</a:t>
            </a:r>
            <a:r>
              <a:rPr sz="1100" spc="17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0,29</a:t>
            </a:r>
            <a:endParaRPr sz="1100">
              <a:latin typeface="Tahoma"/>
              <a:cs typeface="Tahoma"/>
            </a:endParaRPr>
          </a:p>
          <a:p>
            <a:pPr marL="197758" marR="143045">
              <a:lnSpc>
                <a:spcPct val="241800"/>
              </a:lnSpc>
              <a:spcBef>
                <a:spcPts val="16"/>
              </a:spcBef>
            </a:pPr>
            <a:r>
              <a:rPr sz="1100" dirty="0">
                <a:latin typeface="Tahoma"/>
                <a:cs typeface="Tahoma"/>
              </a:rPr>
              <a:t>Obtenemos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manera: </a:t>
            </a:r>
            <a:r>
              <a:rPr sz="1100" dirty="0">
                <a:latin typeface="Tahoma"/>
                <a:cs typeface="Tahoma"/>
              </a:rPr>
              <a:t>Q</a:t>
            </a:r>
            <a:r>
              <a:rPr sz="1100" baseline="-11904" dirty="0">
                <a:latin typeface="Tahoma"/>
                <a:cs typeface="Tahoma"/>
              </a:rPr>
              <a:t>c</a:t>
            </a:r>
            <a:r>
              <a:rPr sz="1100" spc="-16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P(tg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163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tg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Symbol"/>
                <a:cs typeface="Symbol"/>
              </a:rPr>
              <a:t></a:t>
            </a:r>
            <a:r>
              <a:rPr sz="1100" spc="-38" baseline="-11904" dirty="0">
                <a:latin typeface="Tahoma"/>
                <a:cs typeface="Tahoma"/>
              </a:rPr>
              <a:t>2</a:t>
            </a:r>
            <a:r>
              <a:rPr sz="1100" spc="-26" dirty="0">
                <a:latin typeface="Tahoma"/>
                <a:cs typeface="Tahoma"/>
              </a:rPr>
              <a:t>)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600">
              <a:latin typeface="Tahoma"/>
              <a:cs typeface="Tahoma"/>
            </a:endParaRPr>
          </a:p>
          <a:p>
            <a:pPr marL="197099"/>
            <a:r>
              <a:rPr sz="1100" dirty="0">
                <a:latin typeface="Tahoma"/>
                <a:cs typeface="Tahoma"/>
              </a:rPr>
              <a:t>Q</a:t>
            </a:r>
            <a:r>
              <a:rPr sz="1100" baseline="-11904" dirty="0">
                <a:latin typeface="Tahoma"/>
                <a:cs typeface="Tahoma"/>
              </a:rPr>
              <a:t>c</a:t>
            </a:r>
            <a:r>
              <a:rPr sz="1100" spc="163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KW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(1,33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0,29)</a:t>
            </a:r>
            <a:endParaRPr sz="1100">
              <a:latin typeface="Tahoma"/>
              <a:cs typeface="Tahoma"/>
            </a:endParaRPr>
          </a:p>
          <a:p>
            <a:pPr marL="197758" marR="3787067">
              <a:lnSpc>
                <a:spcPct val="241400"/>
              </a:lnSpc>
            </a:pPr>
            <a:r>
              <a:rPr sz="1100" dirty="0">
                <a:latin typeface="Tahoma"/>
                <a:cs typeface="Tahoma"/>
              </a:rPr>
              <a:t>Q</a:t>
            </a:r>
            <a:r>
              <a:rPr sz="1100" baseline="-11904" dirty="0">
                <a:latin typeface="Tahoma"/>
                <a:cs typeface="Tahoma"/>
              </a:rPr>
              <a:t>c</a:t>
            </a:r>
            <a:r>
              <a:rPr sz="1100" spc="163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1,04 </a:t>
            </a:r>
            <a:r>
              <a:rPr sz="1100" dirty="0">
                <a:latin typeface="Tahoma"/>
                <a:cs typeface="Tahoma"/>
              </a:rPr>
              <a:t>Q</a:t>
            </a:r>
            <a:r>
              <a:rPr sz="1100" baseline="-11904" dirty="0">
                <a:latin typeface="Tahoma"/>
                <a:cs typeface="Tahoma"/>
              </a:rPr>
              <a:t>c</a:t>
            </a:r>
            <a:r>
              <a:rPr sz="1100" spc="163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104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KWAR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97758" marR="44825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Esto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significa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104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KVAR.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97758" marR="42188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correcta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utilizado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analizador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referencial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conocer</a:t>
            </a:r>
            <a:r>
              <a:rPr sz="1100" spc="-10" dirty="0">
                <a:latin typeface="Tahoma"/>
                <a:cs typeface="Tahoma"/>
              </a:rPr>
              <a:t> factor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tomando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lectura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brinda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recibo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compañía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suministradora,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500">
              <a:latin typeface="Tahoma"/>
              <a:cs typeface="Tahoma"/>
            </a:endParaRPr>
          </a:p>
          <a:p>
            <a:pPr marL="1251808"/>
            <a:r>
              <a:rPr sz="1900" spc="-16" baseline="-34722" dirty="0">
                <a:latin typeface="Times New Roman"/>
                <a:cs typeface="Times New Roman"/>
              </a:rPr>
              <a:t>tg</a:t>
            </a:r>
            <a:r>
              <a:rPr sz="1900" spc="-210" baseline="-34722" dirty="0">
                <a:latin typeface="Times New Roman"/>
                <a:cs typeface="Times New Roman"/>
              </a:rPr>
              <a:t> </a:t>
            </a:r>
            <a:r>
              <a:rPr sz="1900" i="1" baseline="-33333" dirty="0">
                <a:latin typeface="Symbol"/>
                <a:cs typeface="Symbol"/>
              </a:rPr>
              <a:t></a:t>
            </a:r>
            <a:r>
              <a:rPr sz="1900" spc="350" baseline="-33333" dirty="0">
                <a:latin typeface="Times New Roman"/>
                <a:cs typeface="Times New Roman"/>
              </a:rPr>
              <a:t> </a:t>
            </a:r>
            <a:r>
              <a:rPr sz="1900" baseline="-34722" dirty="0">
                <a:latin typeface="Symbol"/>
                <a:cs typeface="Symbol"/>
              </a:rPr>
              <a:t></a:t>
            </a:r>
            <a:r>
              <a:rPr sz="1900" spc="101" baseline="-34722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Energía</a:t>
            </a:r>
            <a:r>
              <a:rPr sz="1200" spc="223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reactiva</a:t>
            </a:r>
            <a:r>
              <a:rPr sz="1200" spc="176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(KVAR)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38262" y="5904307"/>
            <a:ext cx="3439085" cy="520764"/>
          </a:xfrm>
          <a:custGeom>
            <a:avLst/>
            <a:gdLst/>
            <a:ahLst/>
            <a:cxnLst/>
            <a:rect l="l" t="t" r="r" b="b"/>
            <a:pathLst>
              <a:path w="2400300" h="685800">
                <a:moveTo>
                  <a:pt x="0" y="685800"/>
                </a:moveTo>
                <a:lnTo>
                  <a:pt x="2400299" y="685800"/>
                </a:lnTo>
                <a:lnTo>
                  <a:pt x="24002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72279" y="947402"/>
            <a:ext cx="4207876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6.</a:t>
            </a:r>
            <a:r>
              <a:rPr sz="1100" b="1" dirty="0">
                <a:latin typeface="Tahoma"/>
                <a:cs typeface="Tahoma"/>
              </a:rPr>
              <a:t>	INSTALACIÓN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CONDENSADORES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43406" y="2449516"/>
            <a:ext cx="3147945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9.8</a:t>
            </a:r>
            <a:r>
              <a:rPr sz="900" b="1" spc="249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Símbolo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del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Condensador.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8688" y="2862418"/>
            <a:ext cx="7258472" cy="42224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industriales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trifásicas,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emplearse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trifásicos,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 </a:t>
            </a:r>
            <a:r>
              <a:rPr sz="1100" dirty="0">
                <a:latin typeface="Tahoma"/>
                <a:cs typeface="Tahoma"/>
              </a:rPr>
              <a:t>monofásicos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triángulo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Fig.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9.9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88688" y="4891900"/>
            <a:ext cx="7256652" cy="114362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437701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9.9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Condensador</a:t>
            </a:r>
            <a:r>
              <a:rPr sz="900" b="1" spc="-10" dirty="0">
                <a:latin typeface="Tahoma"/>
                <a:cs typeface="Tahoma"/>
              </a:rPr>
              <a:t> trifásico.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porque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económica,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comparamos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estrella.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reactiva,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triángulo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capacitancia.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 algn="just"/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viene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por: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93328" y="6077896"/>
            <a:ext cx="1441140" cy="416921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7251" rIns="0" bIns="0" rtlCol="0">
            <a:spAutoFit/>
          </a:bodyPr>
          <a:lstStyle/>
          <a:p>
            <a:pPr marL="125247" marR="117995" indent="75807">
              <a:lnSpc>
                <a:spcPct val="120500"/>
              </a:lnSpc>
              <a:spcBef>
                <a:spcPts val="57"/>
              </a:spcBef>
            </a:pPr>
            <a:r>
              <a:rPr sz="1100" spc="-10" dirty="0">
                <a:latin typeface="Arial Narrow"/>
                <a:cs typeface="Arial Narrow"/>
              </a:rPr>
              <a:t>Monofásica: </a:t>
            </a:r>
            <a:r>
              <a:rPr sz="1100" dirty="0">
                <a:latin typeface="Arial Narrow"/>
                <a:cs typeface="Arial Narrow"/>
              </a:rPr>
              <a:t>Q</a:t>
            </a:r>
            <a:r>
              <a:rPr sz="1100" spc="-10" dirty="0">
                <a:latin typeface="Arial Narrow"/>
                <a:cs typeface="Arial Narrow"/>
              </a:rPr>
              <a:t> </a:t>
            </a:r>
            <a:r>
              <a:rPr sz="1100" dirty="0">
                <a:latin typeface="Arial Narrow"/>
                <a:cs typeface="Arial Narrow"/>
              </a:rPr>
              <a:t>=</a:t>
            </a:r>
            <a:r>
              <a:rPr sz="1100" spc="-5" dirty="0">
                <a:latin typeface="Arial Narrow"/>
                <a:cs typeface="Arial Narrow"/>
              </a:rPr>
              <a:t> </a:t>
            </a:r>
            <a:r>
              <a:rPr sz="1100" dirty="0">
                <a:latin typeface="Arial Narrow"/>
                <a:cs typeface="Arial Narrow"/>
              </a:rPr>
              <a:t>U</a:t>
            </a:r>
            <a:r>
              <a:rPr sz="1100" baseline="23809" dirty="0">
                <a:latin typeface="Arial Narrow"/>
                <a:cs typeface="Arial Narrow"/>
              </a:rPr>
              <a:t>2</a:t>
            </a:r>
            <a:r>
              <a:rPr sz="1100" spc="116" baseline="23809" dirty="0">
                <a:latin typeface="Arial Narrow"/>
                <a:cs typeface="Arial Narrow"/>
              </a:rPr>
              <a:t> </a:t>
            </a:r>
            <a:r>
              <a:rPr sz="1100" dirty="0">
                <a:latin typeface="Arial Narrow"/>
                <a:cs typeface="Arial Narrow"/>
              </a:rPr>
              <a:t>x</a:t>
            </a:r>
            <a:r>
              <a:rPr sz="1100" spc="10" dirty="0">
                <a:latin typeface="Arial Narrow"/>
                <a:cs typeface="Arial Narrow"/>
              </a:rPr>
              <a:t> </a:t>
            </a:r>
            <a:r>
              <a:rPr sz="1100" dirty="0">
                <a:latin typeface="Symbol"/>
                <a:cs typeface="Symbol"/>
              </a:rPr>
              <a:t></a:t>
            </a:r>
            <a:r>
              <a:rPr sz="1100" spc="-5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 Narrow"/>
                <a:cs typeface="Arial Narrow"/>
              </a:rPr>
              <a:t>x</a:t>
            </a:r>
            <a:r>
              <a:rPr sz="1100" spc="-10" dirty="0">
                <a:latin typeface="Arial Narrow"/>
                <a:cs typeface="Arial Narrow"/>
              </a:rPr>
              <a:t> </a:t>
            </a:r>
            <a:r>
              <a:rPr sz="1100" spc="-52" dirty="0">
                <a:latin typeface="Arial Narrow"/>
                <a:cs typeface="Arial Narrow"/>
              </a:rPr>
              <a:t>C</a:t>
            </a:r>
            <a:endParaRPr sz="1100">
              <a:latin typeface="Arial Narrow"/>
              <a:cs typeface="Arial Narrow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98787" y="1481864"/>
            <a:ext cx="656884" cy="346694"/>
          </a:xfrm>
          <a:custGeom>
            <a:avLst/>
            <a:gdLst/>
            <a:ahLst/>
            <a:cxnLst/>
            <a:rect l="l" t="t" r="r" b="b"/>
            <a:pathLst>
              <a:path w="458470" h="456564">
                <a:moveTo>
                  <a:pt x="229361" y="0"/>
                </a:moveTo>
                <a:lnTo>
                  <a:pt x="229361" y="456438"/>
                </a:lnTo>
              </a:path>
              <a:path w="458470" h="456564">
                <a:moveTo>
                  <a:pt x="0" y="456438"/>
                </a:moveTo>
                <a:lnTo>
                  <a:pt x="457961" y="45643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98787" y="1897897"/>
            <a:ext cx="656884" cy="346694"/>
          </a:xfrm>
          <a:custGeom>
            <a:avLst/>
            <a:gdLst/>
            <a:ahLst/>
            <a:cxnLst/>
            <a:rect l="l" t="t" r="r" b="b"/>
            <a:pathLst>
              <a:path w="458470" h="456564">
                <a:moveTo>
                  <a:pt x="229361" y="456438"/>
                </a:moveTo>
                <a:lnTo>
                  <a:pt x="229361" y="0"/>
                </a:lnTo>
              </a:path>
              <a:path w="458470" h="456564">
                <a:moveTo>
                  <a:pt x="457961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565795" y="1217430"/>
            <a:ext cx="1473893" cy="687368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R="237969" algn="r">
              <a:spcBef>
                <a:spcPts val="784"/>
              </a:spcBef>
            </a:pPr>
            <a:r>
              <a:rPr sz="1200" spc="-5" dirty="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03908" y="3470459"/>
            <a:ext cx="2633903" cy="1309143"/>
            <a:chOff x="2724721" y="4570285"/>
            <a:chExt cx="1838325" cy="1724025"/>
          </a:xfrm>
        </p:grpSpPr>
        <p:sp>
          <p:nvSpPr>
            <p:cNvPr id="16" name="object 16"/>
            <p:cNvSpPr/>
            <p:nvPr/>
          </p:nvSpPr>
          <p:spPr>
            <a:xfrm>
              <a:off x="3091433" y="4797551"/>
              <a:ext cx="1172845" cy="1217930"/>
            </a:xfrm>
            <a:custGeom>
              <a:avLst/>
              <a:gdLst/>
              <a:ahLst/>
              <a:cxnLst/>
              <a:rect l="l" t="t" r="r" b="b"/>
              <a:pathLst>
                <a:path w="1172845" h="1217929">
                  <a:moveTo>
                    <a:pt x="10668" y="1175765"/>
                  </a:moveTo>
                  <a:lnTo>
                    <a:pt x="576071" y="1175765"/>
                  </a:lnTo>
                </a:path>
                <a:path w="1172845" h="1217929">
                  <a:moveTo>
                    <a:pt x="605028" y="1175765"/>
                  </a:moveTo>
                  <a:lnTo>
                    <a:pt x="1162050" y="1175765"/>
                  </a:lnTo>
                </a:path>
                <a:path w="1172845" h="1217929">
                  <a:moveTo>
                    <a:pt x="282702" y="785622"/>
                  </a:moveTo>
                  <a:lnTo>
                    <a:pt x="10668" y="1175765"/>
                  </a:lnTo>
                </a:path>
                <a:path w="1172845" h="1217929">
                  <a:moveTo>
                    <a:pt x="576071" y="336042"/>
                  </a:moveTo>
                  <a:lnTo>
                    <a:pt x="857250" y="764286"/>
                  </a:lnTo>
                </a:path>
                <a:path w="1172845" h="1217929">
                  <a:moveTo>
                    <a:pt x="881633" y="790194"/>
                  </a:moveTo>
                  <a:lnTo>
                    <a:pt x="1162050" y="1175765"/>
                  </a:lnTo>
                </a:path>
                <a:path w="1172845" h="1217929">
                  <a:moveTo>
                    <a:pt x="10668" y="1175765"/>
                  </a:moveTo>
                  <a:lnTo>
                    <a:pt x="10668" y="21336"/>
                  </a:lnTo>
                </a:path>
                <a:path w="1172845" h="1217929">
                  <a:moveTo>
                    <a:pt x="576071" y="336042"/>
                  </a:moveTo>
                  <a:lnTo>
                    <a:pt x="576071" y="21336"/>
                  </a:lnTo>
                </a:path>
                <a:path w="1172845" h="1217929">
                  <a:moveTo>
                    <a:pt x="1162050" y="1175765"/>
                  </a:moveTo>
                  <a:lnTo>
                    <a:pt x="1162050" y="21336"/>
                  </a:lnTo>
                </a:path>
                <a:path w="1172845" h="1217929">
                  <a:moveTo>
                    <a:pt x="0" y="10668"/>
                  </a:moveTo>
                  <a:lnTo>
                    <a:pt x="1524" y="5334"/>
                  </a:lnTo>
                  <a:lnTo>
                    <a:pt x="5334" y="1524"/>
                  </a:lnTo>
                  <a:lnTo>
                    <a:pt x="10668" y="0"/>
                  </a:lnTo>
                  <a:lnTo>
                    <a:pt x="16002" y="1524"/>
                  </a:lnTo>
                  <a:lnTo>
                    <a:pt x="19050" y="5334"/>
                  </a:lnTo>
                  <a:lnTo>
                    <a:pt x="21336" y="10668"/>
                  </a:lnTo>
                  <a:lnTo>
                    <a:pt x="19050" y="16001"/>
                  </a:lnTo>
                  <a:lnTo>
                    <a:pt x="16002" y="19050"/>
                  </a:lnTo>
                  <a:lnTo>
                    <a:pt x="10668" y="21336"/>
                  </a:lnTo>
                  <a:lnTo>
                    <a:pt x="5334" y="19050"/>
                  </a:lnTo>
                  <a:lnTo>
                    <a:pt x="1524" y="16001"/>
                  </a:lnTo>
                  <a:lnTo>
                    <a:pt x="0" y="10668"/>
                  </a:lnTo>
                  <a:close/>
                </a:path>
                <a:path w="1172845" h="1217929">
                  <a:moveTo>
                    <a:pt x="1152144" y="10668"/>
                  </a:moveTo>
                  <a:lnTo>
                    <a:pt x="1153668" y="5334"/>
                  </a:lnTo>
                  <a:lnTo>
                    <a:pt x="1156716" y="1524"/>
                  </a:lnTo>
                  <a:lnTo>
                    <a:pt x="1162050" y="0"/>
                  </a:lnTo>
                  <a:lnTo>
                    <a:pt x="1167383" y="1524"/>
                  </a:lnTo>
                  <a:lnTo>
                    <a:pt x="1171956" y="5334"/>
                  </a:lnTo>
                  <a:lnTo>
                    <a:pt x="1172718" y="10668"/>
                  </a:lnTo>
                  <a:lnTo>
                    <a:pt x="1171956" y="16001"/>
                  </a:lnTo>
                  <a:lnTo>
                    <a:pt x="1167383" y="19050"/>
                  </a:lnTo>
                  <a:lnTo>
                    <a:pt x="1162050" y="21336"/>
                  </a:lnTo>
                  <a:lnTo>
                    <a:pt x="1156716" y="19050"/>
                  </a:lnTo>
                  <a:lnTo>
                    <a:pt x="1153668" y="16001"/>
                  </a:lnTo>
                  <a:lnTo>
                    <a:pt x="1152144" y="10668"/>
                  </a:lnTo>
                  <a:close/>
                </a:path>
                <a:path w="1172845" h="1217929">
                  <a:moveTo>
                    <a:pt x="565404" y="10668"/>
                  </a:moveTo>
                  <a:lnTo>
                    <a:pt x="567690" y="5334"/>
                  </a:lnTo>
                  <a:lnTo>
                    <a:pt x="570738" y="1524"/>
                  </a:lnTo>
                  <a:lnTo>
                    <a:pt x="576071" y="0"/>
                  </a:lnTo>
                  <a:lnTo>
                    <a:pt x="581406" y="1524"/>
                  </a:lnTo>
                  <a:lnTo>
                    <a:pt x="585216" y="5334"/>
                  </a:lnTo>
                  <a:lnTo>
                    <a:pt x="586740" y="10668"/>
                  </a:lnTo>
                  <a:lnTo>
                    <a:pt x="585216" y="16001"/>
                  </a:lnTo>
                  <a:lnTo>
                    <a:pt x="581406" y="19050"/>
                  </a:lnTo>
                  <a:lnTo>
                    <a:pt x="576071" y="21336"/>
                  </a:lnTo>
                  <a:lnTo>
                    <a:pt x="570738" y="19050"/>
                  </a:lnTo>
                  <a:lnTo>
                    <a:pt x="567690" y="16001"/>
                  </a:lnTo>
                  <a:lnTo>
                    <a:pt x="565404" y="10668"/>
                  </a:lnTo>
                  <a:close/>
                </a:path>
                <a:path w="1172845" h="1217929">
                  <a:moveTo>
                    <a:pt x="576071" y="336042"/>
                  </a:moveTo>
                  <a:lnTo>
                    <a:pt x="304038" y="755903"/>
                  </a:lnTo>
                </a:path>
                <a:path w="1172845" h="1217929">
                  <a:moveTo>
                    <a:pt x="576071" y="1134618"/>
                  </a:moveTo>
                  <a:lnTo>
                    <a:pt x="576071" y="1217676"/>
                  </a:lnTo>
                </a:path>
                <a:path w="1172845" h="1217929">
                  <a:moveTo>
                    <a:pt x="605028" y="1134618"/>
                  </a:moveTo>
                  <a:lnTo>
                    <a:pt x="605028" y="1217676"/>
                  </a:lnTo>
                </a:path>
                <a:path w="1172845" h="1217929">
                  <a:moveTo>
                    <a:pt x="889254" y="740663"/>
                  </a:moveTo>
                  <a:lnTo>
                    <a:pt x="820674" y="788670"/>
                  </a:lnTo>
                </a:path>
                <a:path w="1172845" h="1217929">
                  <a:moveTo>
                    <a:pt x="906018" y="765048"/>
                  </a:moveTo>
                  <a:lnTo>
                    <a:pt x="837438" y="813053"/>
                  </a:lnTo>
                </a:path>
                <a:path w="1172845" h="1217929">
                  <a:moveTo>
                    <a:pt x="336804" y="788670"/>
                  </a:moveTo>
                  <a:lnTo>
                    <a:pt x="272033" y="734568"/>
                  </a:lnTo>
                </a:path>
                <a:path w="1172845" h="1217929">
                  <a:moveTo>
                    <a:pt x="318516" y="811530"/>
                  </a:moveTo>
                  <a:lnTo>
                    <a:pt x="252983" y="756665"/>
                  </a:lnTo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43577" y="5962649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4" h="21589">
                  <a:moveTo>
                    <a:pt x="9906" y="0"/>
                  </a:moveTo>
                  <a:lnTo>
                    <a:pt x="4572" y="2286"/>
                  </a:lnTo>
                  <a:lnTo>
                    <a:pt x="1524" y="5334"/>
                  </a:lnTo>
                  <a:lnTo>
                    <a:pt x="0" y="10667"/>
                  </a:lnTo>
                  <a:lnTo>
                    <a:pt x="1524" y="16001"/>
                  </a:lnTo>
                  <a:lnTo>
                    <a:pt x="4572" y="19812"/>
                  </a:lnTo>
                  <a:lnTo>
                    <a:pt x="9906" y="21336"/>
                  </a:lnTo>
                  <a:lnTo>
                    <a:pt x="15239" y="19812"/>
                  </a:lnTo>
                  <a:lnTo>
                    <a:pt x="19812" y="16001"/>
                  </a:lnTo>
                  <a:lnTo>
                    <a:pt x="20574" y="10667"/>
                  </a:lnTo>
                  <a:lnTo>
                    <a:pt x="19812" y="5334"/>
                  </a:lnTo>
                  <a:lnTo>
                    <a:pt x="15239" y="2286"/>
                  </a:lnTo>
                  <a:lnTo>
                    <a:pt x="9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43577" y="5962649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4" h="21589">
                  <a:moveTo>
                    <a:pt x="0" y="10667"/>
                  </a:moveTo>
                  <a:lnTo>
                    <a:pt x="1524" y="5334"/>
                  </a:lnTo>
                  <a:lnTo>
                    <a:pt x="4572" y="2286"/>
                  </a:lnTo>
                  <a:lnTo>
                    <a:pt x="9906" y="0"/>
                  </a:lnTo>
                  <a:lnTo>
                    <a:pt x="15239" y="2286"/>
                  </a:lnTo>
                  <a:lnTo>
                    <a:pt x="19812" y="5334"/>
                  </a:lnTo>
                  <a:lnTo>
                    <a:pt x="20574" y="10667"/>
                  </a:lnTo>
                  <a:lnTo>
                    <a:pt x="19812" y="16001"/>
                  </a:lnTo>
                  <a:lnTo>
                    <a:pt x="15239" y="19812"/>
                  </a:lnTo>
                  <a:lnTo>
                    <a:pt x="9906" y="21336"/>
                  </a:lnTo>
                  <a:lnTo>
                    <a:pt x="4572" y="19812"/>
                  </a:lnTo>
                  <a:lnTo>
                    <a:pt x="1524" y="16001"/>
                  </a:lnTo>
                  <a:lnTo>
                    <a:pt x="0" y="10667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56837" y="5123687"/>
              <a:ext cx="21590" cy="20955"/>
            </a:xfrm>
            <a:custGeom>
              <a:avLst/>
              <a:gdLst/>
              <a:ahLst/>
              <a:cxnLst/>
              <a:rect l="l" t="t" r="r" b="b"/>
              <a:pathLst>
                <a:path w="21589" h="20954">
                  <a:moveTo>
                    <a:pt x="10667" y="0"/>
                  </a:moveTo>
                  <a:lnTo>
                    <a:pt x="5334" y="762"/>
                  </a:lnTo>
                  <a:lnTo>
                    <a:pt x="2286" y="4572"/>
                  </a:lnTo>
                  <a:lnTo>
                    <a:pt x="0" y="9906"/>
                  </a:lnTo>
                  <a:lnTo>
                    <a:pt x="2286" y="15239"/>
                  </a:lnTo>
                  <a:lnTo>
                    <a:pt x="5334" y="19812"/>
                  </a:lnTo>
                  <a:lnTo>
                    <a:pt x="10667" y="20574"/>
                  </a:lnTo>
                  <a:lnTo>
                    <a:pt x="16001" y="19812"/>
                  </a:lnTo>
                  <a:lnTo>
                    <a:pt x="19812" y="15239"/>
                  </a:lnTo>
                  <a:lnTo>
                    <a:pt x="21336" y="9906"/>
                  </a:lnTo>
                  <a:lnTo>
                    <a:pt x="19812" y="4572"/>
                  </a:lnTo>
                  <a:lnTo>
                    <a:pt x="16001" y="762"/>
                  </a:lnTo>
                  <a:lnTo>
                    <a:pt x="106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56837" y="5123687"/>
              <a:ext cx="21590" cy="20955"/>
            </a:xfrm>
            <a:custGeom>
              <a:avLst/>
              <a:gdLst/>
              <a:ahLst/>
              <a:cxnLst/>
              <a:rect l="l" t="t" r="r" b="b"/>
              <a:pathLst>
                <a:path w="21589" h="20954">
                  <a:moveTo>
                    <a:pt x="0" y="9906"/>
                  </a:moveTo>
                  <a:lnTo>
                    <a:pt x="2286" y="4572"/>
                  </a:lnTo>
                  <a:lnTo>
                    <a:pt x="5334" y="762"/>
                  </a:lnTo>
                  <a:lnTo>
                    <a:pt x="10667" y="0"/>
                  </a:lnTo>
                  <a:lnTo>
                    <a:pt x="16001" y="762"/>
                  </a:lnTo>
                  <a:lnTo>
                    <a:pt x="19812" y="4572"/>
                  </a:lnTo>
                  <a:lnTo>
                    <a:pt x="21336" y="9906"/>
                  </a:lnTo>
                  <a:lnTo>
                    <a:pt x="19812" y="15239"/>
                  </a:lnTo>
                  <a:lnTo>
                    <a:pt x="16001" y="19812"/>
                  </a:lnTo>
                  <a:lnTo>
                    <a:pt x="10667" y="20574"/>
                  </a:lnTo>
                  <a:lnTo>
                    <a:pt x="5334" y="19812"/>
                  </a:lnTo>
                  <a:lnTo>
                    <a:pt x="2286" y="15239"/>
                  </a:lnTo>
                  <a:lnTo>
                    <a:pt x="0" y="9906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91433" y="5962649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0668" y="0"/>
                  </a:moveTo>
                  <a:lnTo>
                    <a:pt x="5334" y="2286"/>
                  </a:lnTo>
                  <a:lnTo>
                    <a:pt x="1524" y="5334"/>
                  </a:lnTo>
                  <a:lnTo>
                    <a:pt x="0" y="10667"/>
                  </a:lnTo>
                  <a:lnTo>
                    <a:pt x="1524" y="16001"/>
                  </a:lnTo>
                  <a:lnTo>
                    <a:pt x="5334" y="19812"/>
                  </a:lnTo>
                  <a:lnTo>
                    <a:pt x="10668" y="21336"/>
                  </a:lnTo>
                  <a:lnTo>
                    <a:pt x="16002" y="19812"/>
                  </a:lnTo>
                  <a:lnTo>
                    <a:pt x="19050" y="16001"/>
                  </a:lnTo>
                  <a:lnTo>
                    <a:pt x="21336" y="10667"/>
                  </a:lnTo>
                  <a:lnTo>
                    <a:pt x="19050" y="5334"/>
                  </a:lnTo>
                  <a:lnTo>
                    <a:pt x="16002" y="2286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91433" y="5962649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0" y="10667"/>
                  </a:moveTo>
                  <a:lnTo>
                    <a:pt x="1524" y="5334"/>
                  </a:lnTo>
                  <a:lnTo>
                    <a:pt x="5334" y="2286"/>
                  </a:lnTo>
                  <a:lnTo>
                    <a:pt x="10668" y="0"/>
                  </a:lnTo>
                  <a:lnTo>
                    <a:pt x="16002" y="2286"/>
                  </a:lnTo>
                  <a:lnTo>
                    <a:pt x="19050" y="5334"/>
                  </a:lnTo>
                  <a:lnTo>
                    <a:pt x="21336" y="10667"/>
                  </a:lnTo>
                  <a:lnTo>
                    <a:pt x="19050" y="16001"/>
                  </a:lnTo>
                  <a:lnTo>
                    <a:pt x="16002" y="19812"/>
                  </a:lnTo>
                  <a:lnTo>
                    <a:pt x="10668" y="21336"/>
                  </a:lnTo>
                  <a:lnTo>
                    <a:pt x="5334" y="19812"/>
                  </a:lnTo>
                  <a:lnTo>
                    <a:pt x="1524" y="16001"/>
                  </a:lnTo>
                  <a:lnTo>
                    <a:pt x="0" y="10667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29483" y="4575047"/>
              <a:ext cx="1828800" cy="1714500"/>
            </a:xfrm>
            <a:custGeom>
              <a:avLst/>
              <a:gdLst/>
              <a:ahLst/>
              <a:cxnLst/>
              <a:rect l="l" t="t" r="r" b="b"/>
              <a:pathLst>
                <a:path w="1828800" h="1714500">
                  <a:moveTo>
                    <a:pt x="0" y="1714500"/>
                  </a:moveTo>
                  <a:lnTo>
                    <a:pt x="1828799" y="1714500"/>
                  </a:lnTo>
                  <a:lnTo>
                    <a:pt x="1828799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7" y="947402"/>
            <a:ext cx="678717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4005" y="1254659"/>
            <a:ext cx="249288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26" dirty="0">
                <a:latin typeface="Tahoma"/>
                <a:cs typeface="Tahoma"/>
              </a:rPr>
              <a:t>Q: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41535" y="1254659"/>
            <a:ext cx="5606254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voltio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amperios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reactivos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(VAR)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4007" y="1561906"/>
            <a:ext cx="239280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26" dirty="0">
                <a:latin typeface="Tahoma"/>
                <a:cs typeface="Tahoma"/>
              </a:rPr>
              <a:t>U: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8595" y="1561906"/>
            <a:ext cx="4150557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voltios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(V)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04006" y="1869724"/>
            <a:ext cx="307515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&lt;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40723" y="1869724"/>
            <a:ext cx="4185130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angular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(&lt;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=2</a:t>
            </a:r>
            <a:r>
              <a:rPr sz="1100" dirty="0">
                <a:latin typeface="Symbol"/>
                <a:cs typeface="Symbol"/>
              </a:rPr>
              <a:t></a:t>
            </a:r>
            <a:r>
              <a:rPr sz="1100" dirty="0">
                <a:latin typeface="Tahoma"/>
                <a:cs typeface="Tahoma"/>
              </a:rPr>
              <a:t>f,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Hz)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04005" y="2179290"/>
            <a:ext cx="7258472" cy="60707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18983" algn="l"/>
              </a:tabLst>
            </a:pPr>
            <a:r>
              <a:rPr sz="1100" spc="-26" dirty="0">
                <a:latin typeface="Tahoma"/>
                <a:cs typeface="Tahoma"/>
              </a:rPr>
              <a:t>C:</a:t>
            </a:r>
            <a:r>
              <a:rPr sz="1100" dirty="0">
                <a:latin typeface="Tahoma"/>
                <a:cs typeface="Tahoma"/>
              </a:rPr>
              <a:t>	Capacidad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faradios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(F)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 general,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 denominan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 capacidad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sino 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su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expresada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KVAR.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04006" y="3537102"/>
            <a:ext cx="7259381" cy="103256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destinado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corrección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conectará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más.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71193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podrá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conectarse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instalación. Dependiendo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ubicación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obtendrá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beneficios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grado.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puerto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compensación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clasificarse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03986" y="4773045"/>
            <a:ext cx="2871364" cy="42694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99736" indent="-187211">
              <a:spcBef>
                <a:spcPts val="389"/>
              </a:spcBef>
              <a:buFont typeface="Symbol"/>
              <a:buChar char=""/>
              <a:tabLst>
                <a:tab pos="200395" algn="l"/>
              </a:tabLst>
            </a:pPr>
            <a:r>
              <a:rPr sz="1100" b="1" spc="-10" dirty="0">
                <a:latin typeface="Tahoma"/>
                <a:cs typeface="Tahoma"/>
              </a:rPr>
              <a:t>Compensación individual: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por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grupo: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57877" y="4773045"/>
            <a:ext cx="3907638" cy="10373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325642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junta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carga. </a:t>
            </a: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Cargas.</a:t>
            </a:r>
            <a:endParaRPr sz="1100">
              <a:latin typeface="Tahoma"/>
              <a:cs typeface="Tahoma"/>
            </a:endParaRPr>
          </a:p>
          <a:p>
            <a:pPr marL="13184" marR="5274">
              <a:lnSpc>
                <a:spcPct val="120700"/>
              </a:lnSpc>
              <a:tabLst>
                <a:tab pos="851677" algn="l"/>
                <a:tab pos="1390898" algn="l"/>
                <a:tab pos="2276854" algn="l"/>
                <a:tab pos="2707967" algn="l"/>
              </a:tabLst>
            </a:pPr>
            <a:r>
              <a:rPr sz="1100" spc="-10" dirty="0">
                <a:latin typeface="Tahoma"/>
                <a:cs typeface="Tahoma"/>
              </a:rPr>
              <a:t>Condensador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Instalación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(barra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principal)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1" dirty="0">
                <a:latin typeface="Tahoma"/>
                <a:cs typeface="Tahoma"/>
              </a:rPr>
              <a:t>para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compensión</a:t>
            </a:r>
            <a:r>
              <a:rPr sz="1100" dirty="0">
                <a:latin typeface="Tahoma"/>
                <a:cs typeface="Tahoma"/>
              </a:rPr>
              <a:t> 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conjunto.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3966" y="5261658"/>
            <a:ext cx="2501980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99736" indent="-187211">
              <a:spcBef>
                <a:spcPts val="99"/>
              </a:spcBef>
              <a:buFont typeface="Symbol"/>
              <a:buChar char=""/>
              <a:tabLst>
                <a:tab pos="200395" algn="l"/>
              </a:tabLst>
            </a:pP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spc="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global: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04005" y="5882509"/>
            <a:ext cx="7258472" cy="76080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6.1.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GLOBAL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global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 </a:t>
            </a:r>
            <a:r>
              <a:rPr sz="1100" dirty="0">
                <a:latin typeface="Tahoma"/>
                <a:cs typeface="Tahoma"/>
              </a:rPr>
              <a:t>agrupando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barra </a:t>
            </a:r>
            <a:r>
              <a:rPr sz="1100" dirty="0">
                <a:latin typeface="Tahoma"/>
                <a:cs typeface="Tahoma"/>
              </a:rPr>
              <a:t>principal,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apreciar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Fig.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9.10.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97489" y="2914544"/>
            <a:ext cx="1703167" cy="420293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2848" rIns="0" bIns="0" rtlCol="0">
            <a:spAutoFit/>
          </a:bodyPr>
          <a:lstStyle/>
          <a:p>
            <a:pPr marL="100197">
              <a:spcBef>
                <a:spcPts val="337"/>
              </a:spcBef>
            </a:pPr>
            <a:r>
              <a:rPr sz="1100" spc="-10" dirty="0">
                <a:latin typeface="Arial Narrow"/>
                <a:cs typeface="Arial Narrow"/>
              </a:rPr>
              <a:t>Trifásico:</a:t>
            </a:r>
            <a:endParaRPr sz="1100">
              <a:latin typeface="Arial Narrow"/>
              <a:cs typeface="Arial Narrow"/>
            </a:endParaRPr>
          </a:p>
          <a:p>
            <a:pPr marL="100197">
              <a:spcBef>
                <a:spcPts val="285"/>
              </a:spcBef>
            </a:pPr>
            <a:r>
              <a:rPr sz="1100" dirty="0">
                <a:latin typeface="Arial Narrow"/>
                <a:cs typeface="Arial Narrow"/>
              </a:rPr>
              <a:t>Q</a:t>
            </a:r>
            <a:r>
              <a:rPr sz="1100" spc="-10" dirty="0">
                <a:latin typeface="Arial Narrow"/>
                <a:cs typeface="Arial Narrow"/>
              </a:rPr>
              <a:t> </a:t>
            </a:r>
            <a:r>
              <a:rPr sz="1100" dirty="0">
                <a:latin typeface="Arial Narrow"/>
                <a:cs typeface="Arial Narrow"/>
              </a:rPr>
              <a:t>=</a:t>
            </a:r>
            <a:r>
              <a:rPr sz="1100" spc="-5" dirty="0">
                <a:latin typeface="Arial Narrow"/>
                <a:cs typeface="Arial Narrow"/>
              </a:rPr>
              <a:t> </a:t>
            </a:r>
            <a:r>
              <a:rPr sz="1100" dirty="0">
                <a:latin typeface="Arial Narrow"/>
                <a:cs typeface="Arial Narrow"/>
              </a:rPr>
              <a:t>3</a:t>
            </a:r>
            <a:r>
              <a:rPr sz="1100" spc="-5" dirty="0">
                <a:latin typeface="Arial Narrow"/>
                <a:cs typeface="Arial Narrow"/>
              </a:rPr>
              <a:t> </a:t>
            </a:r>
            <a:r>
              <a:rPr sz="1100" dirty="0">
                <a:latin typeface="Arial Narrow"/>
                <a:cs typeface="Arial Narrow"/>
              </a:rPr>
              <a:t>x</a:t>
            </a:r>
            <a:r>
              <a:rPr sz="1100" spc="-10" dirty="0">
                <a:latin typeface="Arial Narrow"/>
                <a:cs typeface="Arial Narrow"/>
              </a:rPr>
              <a:t> </a:t>
            </a:r>
            <a:r>
              <a:rPr sz="1100" dirty="0">
                <a:latin typeface="Arial Narrow"/>
                <a:cs typeface="Arial Narrow"/>
              </a:rPr>
              <a:t>U</a:t>
            </a:r>
            <a:r>
              <a:rPr sz="1100" baseline="23809" dirty="0">
                <a:latin typeface="Arial Narrow"/>
                <a:cs typeface="Arial Narrow"/>
              </a:rPr>
              <a:t>2</a:t>
            </a:r>
            <a:r>
              <a:rPr sz="1100" spc="125" baseline="23809" dirty="0">
                <a:latin typeface="Arial Narrow"/>
                <a:cs typeface="Arial Narrow"/>
              </a:rPr>
              <a:t> </a:t>
            </a:r>
            <a:r>
              <a:rPr sz="1100" dirty="0">
                <a:latin typeface="Arial Narrow"/>
                <a:cs typeface="Arial Narrow"/>
              </a:rPr>
              <a:t>x</a:t>
            </a:r>
            <a:r>
              <a:rPr sz="1100" spc="10" dirty="0">
                <a:latin typeface="Arial Narrow"/>
                <a:cs typeface="Arial Narrow"/>
              </a:rPr>
              <a:t> </a:t>
            </a:r>
            <a:r>
              <a:rPr sz="1100" dirty="0">
                <a:latin typeface="Symbol"/>
                <a:cs typeface="Symbol"/>
              </a:rPr>
              <a:t></a:t>
            </a:r>
            <a:r>
              <a:rPr sz="1100" spc="-4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 Narrow"/>
                <a:cs typeface="Arial Narrow"/>
              </a:rPr>
              <a:t>x</a:t>
            </a:r>
            <a:r>
              <a:rPr sz="1100" spc="-10" dirty="0">
                <a:latin typeface="Arial Narrow"/>
                <a:cs typeface="Arial Narrow"/>
              </a:rPr>
              <a:t> </a:t>
            </a:r>
            <a:r>
              <a:rPr sz="1100" spc="-52" dirty="0">
                <a:latin typeface="Arial Narrow"/>
                <a:cs typeface="Arial Narrow"/>
              </a:rPr>
              <a:t>C</a:t>
            </a:r>
            <a:endParaRPr sz="11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06318" y="3023515"/>
            <a:ext cx="2864993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9.10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Compensación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global.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2834" y="3308779"/>
            <a:ext cx="6017489" cy="209526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Ventajas: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99736" indent="-187211"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Suprima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recargos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Aumenta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disponible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alimentación.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fácil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mantenimiento.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Sencillo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económico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equipo.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spc="-10" dirty="0">
                <a:latin typeface="Tahoma"/>
                <a:cs typeface="Tahoma"/>
              </a:rPr>
              <a:t>Desventajas: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99736" indent="-187211"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disminuyen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disipación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8688" y="5185265"/>
            <a:ext cx="7260292" cy="96560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6.2.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GRUPAL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porque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barras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alimentan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agrupadas,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tableros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(Centro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Motores: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CCM),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separados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sí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9.11.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26837" y="1062359"/>
            <a:ext cx="4582717" cy="1582544"/>
          </a:xfrm>
          <a:custGeom>
            <a:avLst/>
            <a:gdLst/>
            <a:ahLst/>
            <a:cxnLst/>
            <a:rect l="l" t="t" r="r" b="b"/>
            <a:pathLst>
              <a:path w="3198495" h="2084070">
                <a:moveTo>
                  <a:pt x="1530858" y="139446"/>
                </a:moveTo>
                <a:lnTo>
                  <a:pt x="1538478" y="92201"/>
                </a:lnTo>
                <a:lnTo>
                  <a:pt x="1562099" y="51053"/>
                </a:lnTo>
                <a:lnTo>
                  <a:pt x="1600199" y="19050"/>
                </a:lnTo>
                <a:lnTo>
                  <a:pt x="1644395" y="3048"/>
                </a:lnTo>
                <a:lnTo>
                  <a:pt x="1669542" y="0"/>
                </a:lnTo>
                <a:lnTo>
                  <a:pt x="1693164" y="3048"/>
                </a:lnTo>
                <a:lnTo>
                  <a:pt x="1738883" y="19050"/>
                </a:lnTo>
                <a:lnTo>
                  <a:pt x="1775459" y="51053"/>
                </a:lnTo>
                <a:lnTo>
                  <a:pt x="1799844" y="92201"/>
                </a:lnTo>
                <a:lnTo>
                  <a:pt x="1808226" y="139446"/>
                </a:lnTo>
                <a:lnTo>
                  <a:pt x="1805940" y="163829"/>
                </a:lnTo>
                <a:lnTo>
                  <a:pt x="1789176" y="209550"/>
                </a:lnTo>
                <a:lnTo>
                  <a:pt x="1758695" y="246125"/>
                </a:lnTo>
                <a:lnTo>
                  <a:pt x="1716785" y="269748"/>
                </a:lnTo>
                <a:lnTo>
                  <a:pt x="1669542" y="278892"/>
                </a:lnTo>
                <a:lnTo>
                  <a:pt x="1644395" y="276606"/>
                </a:lnTo>
                <a:lnTo>
                  <a:pt x="1600199" y="260603"/>
                </a:lnTo>
                <a:lnTo>
                  <a:pt x="1562099" y="228600"/>
                </a:lnTo>
                <a:lnTo>
                  <a:pt x="1538478" y="187451"/>
                </a:lnTo>
                <a:lnTo>
                  <a:pt x="1530858" y="139446"/>
                </a:lnTo>
              </a:path>
              <a:path w="3198495" h="2084070">
                <a:moveTo>
                  <a:pt x="1530858" y="278892"/>
                </a:moveTo>
                <a:lnTo>
                  <a:pt x="1538478" y="230886"/>
                </a:lnTo>
                <a:lnTo>
                  <a:pt x="1562099" y="189738"/>
                </a:lnTo>
                <a:lnTo>
                  <a:pt x="1600199" y="157734"/>
                </a:lnTo>
                <a:lnTo>
                  <a:pt x="1644395" y="141732"/>
                </a:lnTo>
                <a:lnTo>
                  <a:pt x="1669542" y="139446"/>
                </a:lnTo>
                <a:lnTo>
                  <a:pt x="1693164" y="141732"/>
                </a:lnTo>
                <a:lnTo>
                  <a:pt x="1738883" y="157734"/>
                </a:lnTo>
                <a:lnTo>
                  <a:pt x="1775459" y="189738"/>
                </a:lnTo>
                <a:lnTo>
                  <a:pt x="1799844" y="230886"/>
                </a:lnTo>
                <a:lnTo>
                  <a:pt x="1808226" y="278892"/>
                </a:lnTo>
                <a:lnTo>
                  <a:pt x="1805940" y="302514"/>
                </a:lnTo>
                <a:lnTo>
                  <a:pt x="1789176" y="348234"/>
                </a:lnTo>
                <a:lnTo>
                  <a:pt x="1758695" y="384810"/>
                </a:lnTo>
                <a:lnTo>
                  <a:pt x="1716785" y="409956"/>
                </a:lnTo>
                <a:lnTo>
                  <a:pt x="1669542" y="417575"/>
                </a:lnTo>
                <a:lnTo>
                  <a:pt x="1644395" y="415290"/>
                </a:lnTo>
                <a:lnTo>
                  <a:pt x="1600199" y="399288"/>
                </a:lnTo>
                <a:lnTo>
                  <a:pt x="1562099" y="368808"/>
                </a:lnTo>
                <a:lnTo>
                  <a:pt x="1538478" y="326136"/>
                </a:lnTo>
                <a:lnTo>
                  <a:pt x="1530858" y="278892"/>
                </a:lnTo>
              </a:path>
              <a:path w="3198495" h="2084070">
                <a:moveTo>
                  <a:pt x="1669542" y="417575"/>
                </a:moveTo>
                <a:lnTo>
                  <a:pt x="1669542" y="557022"/>
                </a:lnTo>
              </a:path>
              <a:path w="3198495" h="2084070">
                <a:moveTo>
                  <a:pt x="1669542" y="695706"/>
                </a:moveTo>
                <a:lnTo>
                  <a:pt x="1669542" y="1249679"/>
                </a:lnTo>
              </a:path>
              <a:path w="3198495" h="2084070">
                <a:moveTo>
                  <a:pt x="695706" y="1249679"/>
                </a:moveTo>
                <a:lnTo>
                  <a:pt x="2641854" y="1249679"/>
                </a:lnTo>
              </a:path>
              <a:path w="3198495" h="2084070">
                <a:moveTo>
                  <a:pt x="695706" y="1249679"/>
                </a:moveTo>
                <a:lnTo>
                  <a:pt x="695706" y="1528572"/>
                </a:lnTo>
              </a:path>
              <a:path w="3198495" h="2084070">
                <a:moveTo>
                  <a:pt x="2641854" y="1249679"/>
                </a:moveTo>
                <a:lnTo>
                  <a:pt x="2641854" y="1528572"/>
                </a:lnTo>
              </a:path>
              <a:path w="3198495" h="2084070">
                <a:moveTo>
                  <a:pt x="139445" y="1528572"/>
                </a:moveTo>
                <a:lnTo>
                  <a:pt x="1251966" y="1528572"/>
                </a:lnTo>
              </a:path>
              <a:path w="3198495" h="2084070">
                <a:moveTo>
                  <a:pt x="2086356" y="1528572"/>
                </a:moveTo>
                <a:lnTo>
                  <a:pt x="3198114" y="1528572"/>
                </a:lnTo>
              </a:path>
              <a:path w="3198495" h="2084070">
                <a:moveTo>
                  <a:pt x="139445" y="1528572"/>
                </a:moveTo>
                <a:lnTo>
                  <a:pt x="139445" y="1805940"/>
                </a:lnTo>
              </a:path>
              <a:path w="3198495" h="2084070">
                <a:moveTo>
                  <a:pt x="1251966" y="1528572"/>
                </a:moveTo>
                <a:lnTo>
                  <a:pt x="1251966" y="1805940"/>
                </a:lnTo>
              </a:path>
              <a:path w="3198495" h="2084070">
                <a:moveTo>
                  <a:pt x="2086356" y="1528572"/>
                </a:moveTo>
                <a:lnTo>
                  <a:pt x="2086356" y="1805940"/>
                </a:lnTo>
              </a:path>
              <a:path w="3198495" h="2084070">
                <a:moveTo>
                  <a:pt x="3198114" y="1528572"/>
                </a:moveTo>
                <a:lnTo>
                  <a:pt x="3198114" y="1805940"/>
                </a:lnTo>
              </a:path>
              <a:path w="3198495" h="2084070">
                <a:moveTo>
                  <a:pt x="0" y="1944624"/>
                </a:moveTo>
                <a:lnTo>
                  <a:pt x="8381" y="1898142"/>
                </a:lnTo>
                <a:lnTo>
                  <a:pt x="33527" y="1855470"/>
                </a:lnTo>
                <a:lnTo>
                  <a:pt x="69342" y="1824990"/>
                </a:lnTo>
                <a:lnTo>
                  <a:pt x="115824" y="1808226"/>
                </a:lnTo>
                <a:lnTo>
                  <a:pt x="139445" y="1805940"/>
                </a:lnTo>
                <a:lnTo>
                  <a:pt x="163830" y="1808226"/>
                </a:lnTo>
                <a:lnTo>
                  <a:pt x="209550" y="1824990"/>
                </a:lnTo>
                <a:lnTo>
                  <a:pt x="246125" y="1855470"/>
                </a:lnTo>
                <a:lnTo>
                  <a:pt x="269748" y="1898142"/>
                </a:lnTo>
                <a:lnTo>
                  <a:pt x="278892" y="1944624"/>
                </a:lnTo>
                <a:lnTo>
                  <a:pt x="276606" y="1968246"/>
                </a:lnTo>
                <a:lnTo>
                  <a:pt x="259842" y="2014727"/>
                </a:lnTo>
                <a:lnTo>
                  <a:pt x="228600" y="2050542"/>
                </a:lnTo>
                <a:lnTo>
                  <a:pt x="187451" y="2075688"/>
                </a:lnTo>
                <a:lnTo>
                  <a:pt x="139445" y="2084070"/>
                </a:lnTo>
                <a:lnTo>
                  <a:pt x="115824" y="2081022"/>
                </a:lnTo>
                <a:lnTo>
                  <a:pt x="69342" y="2065020"/>
                </a:lnTo>
                <a:lnTo>
                  <a:pt x="33527" y="2034540"/>
                </a:lnTo>
                <a:lnTo>
                  <a:pt x="8381" y="1991868"/>
                </a:lnTo>
                <a:lnTo>
                  <a:pt x="0" y="1944624"/>
                </a:lnTo>
                <a:close/>
              </a:path>
            </a:pathLst>
          </a:custGeom>
          <a:ln w="8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256759" y="2467489"/>
            <a:ext cx="159217" cy="154475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00" spc="21" dirty="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20827" y="2433704"/>
            <a:ext cx="398497" cy="211199"/>
          </a:xfrm>
          <a:custGeom>
            <a:avLst/>
            <a:gdLst/>
            <a:ahLst/>
            <a:cxnLst/>
            <a:rect l="l" t="t" r="r" b="b"/>
            <a:pathLst>
              <a:path w="278129" h="278129">
                <a:moveTo>
                  <a:pt x="0" y="138683"/>
                </a:moveTo>
                <a:lnTo>
                  <a:pt x="8382" y="92201"/>
                </a:lnTo>
                <a:lnTo>
                  <a:pt x="32765" y="49529"/>
                </a:lnTo>
                <a:lnTo>
                  <a:pt x="69341" y="19050"/>
                </a:lnTo>
                <a:lnTo>
                  <a:pt x="115824" y="2285"/>
                </a:lnTo>
                <a:lnTo>
                  <a:pt x="139446" y="0"/>
                </a:lnTo>
                <a:lnTo>
                  <a:pt x="163829" y="2285"/>
                </a:lnTo>
                <a:lnTo>
                  <a:pt x="208787" y="19050"/>
                </a:lnTo>
                <a:lnTo>
                  <a:pt x="246125" y="49529"/>
                </a:lnTo>
                <a:lnTo>
                  <a:pt x="269748" y="92201"/>
                </a:lnTo>
                <a:lnTo>
                  <a:pt x="278129" y="138683"/>
                </a:lnTo>
                <a:lnTo>
                  <a:pt x="276606" y="162305"/>
                </a:lnTo>
                <a:lnTo>
                  <a:pt x="260603" y="208787"/>
                </a:lnTo>
                <a:lnTo>
                  <a:pt x="228600" y="244601"/>
                </a:lnTo>
                <a:lnTo>
                  <a:pt x="187451" y="269748"/>
                </a:lnTo>
                <a:lnTo>
                  <a:pt x="139446" y="278129"/>
                </a:lnTo>
                <a:lnTo>
                  <a:pt x="115824" y="275081"/>
                </a:lnTo>
                <a:lnTo>
                  <a:pt x="69341" y="259079"/>
                </a:lnTo>
                <a:lnTo>
                  <a:pt x="32765" y="228600"/>
                </a:lnTo>
                <a:lnTo>
                  <a:pt x="8382" y="185927"/>
                </a:lnTo>
                <a:lnTo>
                  <a:pt x="0" y="138683"/>
                </a:lnTo>
                <a:close/>
              </a:path>
            </a:pathLst>
          </a:custGeom>
          <a:ln w="8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850747" y="2467489"/>
            <a:ext cx="159217" cy="154475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00" spc="21" dirty="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916319" y="2433704"/>
            <a:ext cx="398497" cy="211199"/>
          </a:xfrm>
          <a:custGeom>
            <a:avLst/>
            <a:gdLst/>
            <a:ahLst/>
            <a:cxnLst/>
            <a:rect l="l" t="t" r="r" b="b"/>
            <a:pathLst>
              <a:path w="278129" h="278129">
                <a:moveTo>
                  <a:pt x="0" y="138683"/>
                </a:moveTo>
                <a:lnTo>
                  <a:pt x="8382" y="92201"/>
                </a:lnTo>
                <a:lnTo>
                  <a:pt x="32766" y="49529"/>
                </a:lnTo>
                <a:lnTo>
                  <a:pt x="69342" y="19050"/>
                </a:lnTo>
                <a:lnTo>
                  <a:pt x="115062" y="2285"/>
                </a:lnTo>
                <a:lnTo>
                  <a:pt x="139446" y="0"/>
                </a:lnTo>
                <a:lnTo>
                  <a:pt x="163830" y="2285"/>
                </a:lnTo>
                <a:lnTo>
                  <a:pt x="208787" y="19050"/>
                </a:lnTo>
                <a:lnTo>
                  <a:pt x="246887" y="49529"/>
                </a:lnTo>
                <a:lnTo>
                  <a:pt x="269748" y="92201"/>
                </a:lnTo>
                <a:lnTo>
                  <a:pt x="278130" y="138683"/>
                </a:lnTo>
                <a:lnTo>
                  <a:pt x="275844" y="162305"/>
                </a:lnTo>
                <a:lnTo>
                  <a:pt x="259842" y="208787"/>
                </a:lnTo>
                <a:lnTo>
                  <a:pt x="228600" y="244601"/>
                </a:lnTo>
                <a:lnTo>
                  <a:pt x="186689" y="269748"/>
                </a:lnTo>
                <a:lnTo>
                  <a:pt x="139446" y="278129"/>
                </a:lnTo>
                <a:lnTo>
                  <a:pt x="115062" y="275081"/>
                </a:lnTo>
                <a:lnTo>
                  <a:pt x="69342" y="259079"/>
                </a:lnTo>
                <a:lnTo>
                  <a:pt x="32766" y="228600"/>
                </a:lnTo>
                <a:lnTo>
                  <a:pt x="8382" y="185927"/>
                </a:lnTo>
                <a:lnTo>
                  <a:pt x="0" y="138683"/>
                </a:lnTo>
                <a:close/>
              </a:path>
            </a:pathLst>
          </a:custGeom>
          <a:ln w="8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044058" y="2467489"/>
            <a:ext cx="159217" cy="154475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00" spc="21" dirty="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510307" y="2433704"/>
            <a:ext cx="398497" cy="211199"/>
          </a:xfrm>
          <a:custGeom>
            <a:avLst/>
            <a:gdLst/>
            <a:ahLst/>
            <a:cxnLst/>
            <a:rect l="l" t="t" r="r" b="b"/>
            <a:pathLst>
              <a:path w="278129" h="278129">
                <a:moveTo>
                  <a:pt x="0" y="138683"/>
                </a:moveTo>
                <a:lnTo>
                  <a:pt x="8381" y="92201"/>
                </a:lnTo>
                <a:lnTo>
                  <a:pt x="32003" y="49529"/>
                </a:lnTo>
                <a:lnTo>
                  <a:pt x="69341" y="19050"/>
                </a:lnTo>
                <a:lnTo>
                  <a:pt x="114300" y="2285"/>
                </a:lnTo>
                <a:lnTo>
                  <a:pt x="138684" y="0"/>
                </a:lnTo>
                <a:lnTo>
                  <a:pt x="162305" y="2285"/>
                </a:lnTo>
                <a:lnTo>
                  <a:pt x="208787" y="19050"/>
                </a:lnTo>
                <a:lnTo>
                  <a:pt x="244601" y="49529"/>
                </a:lnTo>
                <a:lnTo>
                  <a:pt x="269748" y="92201"/>
                </a:lnTo>
                <a:lnTo>
                  <a:pt x="278129" y="138683"/>
                </a:lnTo>
                <a:lnTo>
                  <a:pt x="275843" y="162305"/>
                </a:lnTo>
                <a:lnTo>
                  <a:pt x="259079" y="208787"/>
                </a:lnTo>
                <a:lnTo>
                  <a:pt x="228600" y="244601"/>
                </a:lnTo>
                <a:lnTo>
                  <a:pt x="185927" y="269748"/>
                </a:lnTo>
                <a:lnTo>
                  <a:pt x="138684" y="278129"/>
                </a:lnTo>
                <a:lnTo>
                  <a:pt x="114300" y="275081"/>
                </a:lnTo>
                <a:lnTo>
                  <a:pt x="69341" y="259079"/>
                </a:lnTo>
                <a:lnTo>
                  <a:pt x="32003" y="228600"/>
                </a:lnTo>
                <a:lnTo>
                  <a:pt x="8381" y="185927"/>
                </a:lnTo>
                <a:lnTo>
                  <a:pt x="0" y="138683"/>
                </a:lnTo>
                <a:close/>
              </a:path>
            </a:pathLst>
          </a:custGeom>
          <a:ln w="8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639138" y="2467489"/>
            <a:ext cx="159217" cy="154475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00" spc="21" dirty="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98818" y="1485335"/>
            <a:ext cx="817011" cy="316316"/>
          </a:xfrm>
          <a:custGeom>
            <a:avLst/>
            <a:gdLst/>
            <a:ahLst/>
            <a:cxnLst/>
            <a:rect l="l" t="t" r="r" b="b"/>
            <a:pathLst>
              <a:path w="570229" h="416560">
                <a:moveTo>
                  <a:pt x="83820" y="138684"/>
                </a:moveTo>
                <a:lnTo>
                  <a:pt x="0" y="0"/>
                </a:lnTo>
              </a:path>
              <a:path w="570229" h="416560">
                <a:moveTo>
                  <a:pt x="83820" y="346710"/>
                </a:moveTo>
                <a:lnTo>
                  <a:pt x="500634" y="346710"/>
                </a:lnTo>
              </a:path>
              <a:path w="570229" h="416560">
                <a:moveTo>
                  <a:pt x="500634" y="277368"/>
                </a:moveTo>
                <a:lnTo>
                  <a:pt x="500634" y="416051"/>
                </a:lnTo>
              </a:path>
              <a:path w="570229" h="416560">
                <a:moveTo>
                  <a:pt x="569976" y="277368"/>
                </a:moveTo>
                <a:lnTo>
                  <a:pt x="569976" y="416051"/>
                </a:lnTo>
              </a:path>
            </a:pathLst>
          </a:custGeom>
          <a:ln w="8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370496" y="1676506"/>
            <a:ext cx="140111" cy="154475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00" spc="16" dirty="0">
                <a:latin typeface="Arial"/>
                <a:cs typeface="Arial"/>
              </a:rPr>
              <a:t>C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00602" y="870255"/>
            <a:ext cx="6059341" cy="1996262"/>
          </a:xfrm>
          <a:custGeom>
            <a:avLst/>
            <a:gdLst/>
            <a:ahLst/>
            <a:cxnLst/>
            <a:rect l="l" t="t" r="r" b="b"/>
            <a:pathLst>
              <a:path w="4229100" h="2628900">
                <a:moveTo>
                  <a:pt x="0" y="2628900"/>
                </a:moveTo>
                <a:lnTo>
                  <a:pt x="4229100" y="2628900"/>
                </a:lnTo>
                <a:lnTo>
                  <a:pt x="4229100" y="0"/>
                </a:lnTo>
                <a:lnTo>
                  <a:pt x="0" y="0"/>
                </a:lnTo>
                <a:lnTo>
                  <a:pt x="0" y="2628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169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09624" y="2704113"/>
            <a:ext cx="2889560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9.11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Compensación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grupal.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4014" y="3149077"/>
            <a:ext cx="7260292" cy="370327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Ventajas: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666445" indent="-187870" algn="just"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Suprime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recargos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reactiva.</a:t>
            </a:r>
            <a:endParaRPr sz="1100">
              <a:latin typeface="Tahoma"/>
              <a:cs typeface="Tahoma"/>
            </a:endParaRPr>
          </a:p>
          <a:p>
            <a:pPr marL="666445" indent="-187870" algn="just">
              <a:spcBef>
                <a:spcPts val="28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Aumenta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disponible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alimentación.</a:t>
            </a:r>
            <a:endParaRPr sz="1100">
              <a:latin typeface="Tahoma"/>
              <a:cs typeface="Tahoma"/>
            </a:endParaRPr>
          </a:p>
          <a:p>
            <a:pPr marL="666445" marR="5274" indent="-187211" algn="just">
              <a:lnSpc>
                <a:spcPct val="120700"/>
              </a:lnSpc>
              <a:spcBef>
                <a:spcPts val="10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Reduce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(o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potencia)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transportada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cables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principales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spc="-10" dirty="0">
                <a:latin typeface="Tahoma"/>
                <a:cs typeface="Tahoma"/>
              </a:rPr>
              <a:t>mismos.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479234">
              <a:spcBef>
                <a:spcPts val="5"/>
              </a:spcBef>
            </a:pPr>
            <a:r>
              <a:rPr sz="1100" spc="-10" dirty="0">
                <a:latin typeface="Tahoma"/>
                <a:cs typeface="Tahoma"/>
              </a:rPr>
              <a:t>Desventajas: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400">
              <a:latin typeface="Tahoma"/>
              <a:cs typeface="Tahoma"/>
            </a:endParaRPr>
          </a:p>
          <a:p>
            <a:pPr marL="666445" marR="5274" indent="-187211">
              <a:lnSpc>
                <a:spcPct val="1205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"aguas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abajo"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posición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spc="-10" dirty="0">
                <a:latin typeface="Tahoma"/>
                <a:cs typeface="Tahoma"/>
              </a:rPr>
              <a:t>condensadores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10" dirty="0">
                <a:latin typeface="Tahoma"/>
                <a:cs typeface="Tahoma"/>
              </a:rPr>
              <a:t> 9.11).</a:t>
            </a:r>
            <a:endParaRPr sz="1100">
              <a:latin typeface="Tahoma"/>
              <a:cs typeface="Tahoma"/>
            </a:endParaRPr>
          </a:p>
          <a:p>
            <a:pPr marL="666445" indent="-187870">
              <a:spcBef>
                <a:spcPts val="29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tablero.</a:t>
            </a:r>
            <a:endParaRPr sz="1100">
              <a:latin typeface="Tahoma"/>
              <a:cs typeface="Tahoma"/>
            </a:endParaRPr>
          </a:p>
          <a:p>
            <a:pPr marL="666445" marR="7910" indent="-187211">
              <a:lnSpc>
                <a:spcPct val="1205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Generalmente,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comportamiento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irregular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instala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regulador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automático.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6.3.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INDIVIDUAL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LOCAL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100">
              <a:latin typeface="Tahoma"/>
              <a:cs typeface="Tahoma"/>
            </a:endParaRPr>
          </a:p>
          <a:p>
            <a:pPr marL="479893" marR="7251" indent="-659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carga.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9.12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04831" y="974985"/>
            <a:ext cx="4349806" cy="1499608"/>
          </a:xfrm>
          <a:custGeom>
            <a:avLst/>
            <a:gdLst/>
            <a:ahLst/>
            <a:cxnLst/>
            <a:rect l="l" t="t" r="r" b="b"/>
            <a:pathLst>
              <a:path w="3035935" h="1974850">
                <a:moveTo>
                  <a:pt x="1452371" y="131825"/>
                </a:moveTo>
                <a:lnTo>
                  <a:pt x="1460754" y="86868"/>
                </a:lnTo>
                <a:lnTo>
                  <a:pt x="1482852" y="48005"/>
                </a:lnTo>
                <a:lnTo>
                  <a:pt x="1518666" y="17525"/>
                </a:lnTo>
                <a:lnTo>
                  <a:pt x="1560576" y="2285"/>
                </a:lnTo>
                <a:lnTo>
                  <a:pt x="1584197" y="0"/>
                </a:lnTo>
                <a:lnTo>
                  <a:pt x="1607058" y="2285"/>
                </a:lnTo>
                <a:lnTo>
                  <a:pt x="1650492" y="17525"/>
                </a:lnTo>
                <a:lnTo>
                  <a:pt x="1684782" y="48005"/>
                </a:lnTo>
                <a:lnTo>
                  <a:pt x="1708404" y="86868"/>
                </a:lnTo>
                <a:lnTo>
                  <a:pt x="1716024" y="131825"/>
                </a:lnTo>
                <a:lnTo>
                  <a:pt x="1713738" y="154685"/>
                </a:lnTo>
                <a:lnTo>
                  <a:pt x="1698497" y="198120"/>
                </a:lnTo>
                <a:lnTo>
                  <a:pt x="1669542" y="232409"/>
                </a:lnTo>
                <a:lnTo>
                  <a:pt x="1629156" y="254507"/>
                </a:lnTo>
                <a:lnTo>
                  <a:pt x="1584197" y="263651"/>
                </a:lnTo>
                <a:lnTo>
                  <a:pt x="1560576" y="261365"/>
                </a:lnTo>
                <a:lnTo>
                  <a:pt x="1518666" y="246125"/>
                </a:lnTo>
                <a:lnTo>
                  <a:pt x="1482852" y="215646"/>
                </a:lnTo>
                <a:lnTo>
                  <a:pt x="1460754" y="177546"/>
                </a:lnTo>
                <a:lnTo>
                  <a:pt x="1452371" y="131825"/>
                </a:lnTo>
              </a:path>
              <a:path w="3035935" h="1974850">
                <a:moveTo>
                  <a:pt x="1452371" y="263651"/>
                </a:moveTo>
                <a:lnTo>
                  <a:pt x="1460754" y="217931"/>
                </a:lnTo>
                <a:lnTo>
                  <a:pt x="1482852" y="179831"/>
                </a:lnTo>
                <a:lnTo>
                  <a:pt x="1518666" y="149351"/>
                </a:lnTo>
                <a:lnTo>
                  <a:pt x="1560576" y="134111"/>
                </a:lnTo>
                <a:lnTo>
                  <a:pt x="1584197" y="131825"/>
                </a:lnTo>
                <a:lnTo>
                  <a:pt x="1607058" y="134111"/>
                </a:lnTo>
                <a:lnTo>
                  <a:pt x="1650492" y="149351"/>
                </a:lnTo>
                <a:lnTo>
                  <a:pt x="1684782" y="179831"/>
                </a:lnTo>
                <a:lnTo>
                  <a:pt x="1708404" y="217931"/>
                </a:lnTo>
                <a:lnTo>
                  <a:pt x="1716024" y="263651"/>
                </a:lnTo>
                <a:lnTo>
                  <a:pt x="1713738" y="285750"/>
                </a:lnTo>
                <a:lnTo>
                  <a:pt x="1698497" y="329183"/>
                </a:lnTo>
                <a:lnTo>
                  <a:pt x="1669542" y="364235"/>
                </a:lnTo>
                <a:lnTo>
                  <a:pt x="1629156" y="387857"/>
                </a:lnTo>
                <a:lnTo>
                  <a:pt x="1584197" y="395477"/>
                </a:lnTo>
                <a:lnTo>
                  <a:pt x="1560576" y="393191"/>
                </a:lnTo>
                <a:lnTo>
                  <a:pt x="1518666" y="377189"/>
                </a:lnTo>
                <a:lnTo>
                  <a:pt x="1482852" y="348233"/>
                </a:lnTo>
                <a:lnTo>
                  <a:pt x="1460754" y="308609"/>
                </a:lnTo>
                <a:lnTo>
                  <a:pt x="1452371" y="263651"/>
                </a:lnTo>
              </a:path>
              <a:path w="3035935" h="1974850">
                <a:moveTo>
                  <a:pt x="1584197" y="395477"/>
                </a:moveTo>
                <a:lnTo>
                  <a:pt x="1584197" y="527303"/>
                </a:lnTo>
              </a:path>
              <a:path w="3035935" h="1974850">
                <a:moveTo>
                  <a:pt x="1584197" y="658368"/>
                </a:moveTo>
                <a:lnTo>
                  <a:pt x="1584197" y="790194"/>
                </a:lnTo>
              </a:path>
              <a:path w="3035935" h="1974850">
                <a:moveTo>
                  <a:pt x="660654" y="790194"/>
                </a:moveTo>
                <a:lnTo>
                  <a:pt x="2506980" y="790194"/>
                </a:lnTo>
              </a:path>
              <a:path w="3035935" h="1974850">
                <a:moveTo>
                  <a:pt x="660654" y="790194"/>
                </a:moveTo>
                <a:lnTo>
                  <a:pt x="660654" y="1448561"/>
                </a:lnTo>
              </a:path>
              <a:path w="3035935" h="1974850">
                <a:moveTo>
                  <a:pt x="2506980" y="790194"/>
                </a:moveTo>
                <a:lnTo>
                  <a:pt x="2506980" y="1448561"/>
                </a:lnTo>
              </a:path>
              <a:path w="3035935" h="1974850">
                <a:moveTo>
                  <a:pt x="131825" y="1448561"/>
                </a:moveTo>
                <a:lnTo>
                  <a:pt x="1187958" y="1448561"/>
                </a:lnTo>
              </a:path>
              <a:path w="3035935" h="1974850">
                <a:moveTo>
                  <a:pt x="1980438" y="1448561"/>
                </a:moveTo>
                <a:lnTo>
                  <a:pt x="3035808" y="1448561"/>
                </a:lnTo>
              </a:path>
              <a:path w="3035935" h="1974850">
                <a:moveTo>
                  <a:pt x="131825" y="1448561"/>
                </a:moveTo>
                <a:lnTo>
                  <a:pt x="131825" y="1711452"/>
                </a:lnTo>
              </a:path>
              <a:path w="3035935" h="1974850">
                <a:moveTo>
                  <a:pt x="1187958" y="1448561"/>
                </a:moveTo>
                <a:lnTo>
                  <a:pt x="1187958" y="1711452"/>
                </a:lnTo>
              </a:path>
              <a:path w="3035935" h="1974850">
                <a:moveTo>
                  <a:pt x="1980438" y="1448561"/>
                </a:moveTo>
                <a:lnTo>
                  <a:pt x="1980438" y="1711452"/>
                </a:lnTo>
              </a:path>
              <a:path w="3035935" h="1974850">
                <a:moveTo>
                  <a:pt x="3035808" y="1448561"/>
                </a:moveTo>
                <a:lnTo>
                  <a:pt x="3035808" y="1711452"/>
                </a:lnTo>
              </a:path>
              <a:path w="3035935" h="1974850">
                <a:moveTo>
                  <a:pt x="0" y="1842515"/>
                </a:moveTo>
                <a:lnTo>
                  <a:pt x="7619" y="1799081"/>
                </a:lnTo>
                <a:lnTo>
                  <a:pt x="31242" y="1758696"/>
                </a:lnTo>
                <a:lnTo>
                  <a:pt x="65531" y="1729739"/>
                </a:lnTo>
                <a:lnTo>
                  <a:pt x="108966" y="1713737"/>
                </a:lnTo>
                <a:lnTo>
                  <a:pt x="131825" y="1711452"/>
                </a:lnTo>
                <a:lnTo>
                  <a:pt x="154686" y="1713737"/>
                </a:lnTo>
                <a:lnTo>
                  <a:pt x="198881" y="1729739"/>
                </a:lnTo>
                <a:lnTo>
                  <a:pt x="233172" y="1758696"/>
                </a:lnTo>
                <a:lnTo>
                  <a:pt x="255269" y="1799081"/>
                </a:lnTo>
                <a:lnTo>
                  <a:pt x="264413" y="1842515"/>
                </a:lnTo>
                <a:lnTo>
                  <a:pt x="262128" y="1865376"/>
                </a:lnTo>
                <a:lnTo>
                  <a:pt x="246887" y="1908809"/>
                </a:lnTo>
                <a:lnTo>
                  <a:pt x="216407" y="1943100"/>
                </a:lnTo>
                <a:lnTo>
                  <a:pt x="177546" y="1966722"/>
                </a:lnTo>
                <a:lnTo>
                  <a:pt x="131825" y="1974341"/>
                </a:lnTo>
                <a:lnTo>
                  <a:pt x="108966" y="1972055"/>
                </a:lnTo>
                <a:lnTo>
                  <a:pt x="65531" y="1956815"/>
                </a:lnTo>
                <a:lnTo>
                  <a:pt x="31242" y="1927859"/>
                </a:lnTo>
                <a:lnTo>
                  <a:pt x="7619" y="1887474"/>
                </a:lnTo>
                <a:lnTo>
                  <a:pt x="0" y="1842515"/>
                </a:lnTo>
                <a:close/>
              </a:path>
            </a:pathLst>
          </a:custGeom>
          <a:ln w="76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928200" y="2305020"/>
            <a:ext cx="151028" cy="155806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900" spc="16" dirty="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16936" y="2274582"/>
            <a:ext cx="379391" cy="199626"/>
          </a:xfrm>
          <a:custGeom>
            <a:avLst/>
            <a:gdLst/>
            <a:ahLst/>
            <a:cxnLst/>
            <a:rect l="l" t="t" r="r" b="b"/>
            <a:pathLst>
              <a:path w="264795" h="262889">
                <a:moveTo>
                  <a:pt x="0" y="131063"/>
                </a:moveTo>
                <a:lnTo>
                  <a:pt x="8382" y="87629"/>
                </a:lnTo>
                <a:lnTo>
                  <a:pt x="31242" y="47244"/>
                </a:lnTo>
                <a:lnTo>
                  <a:pt x="66294" y="18287"/>
                </a:lnTo>
                <a:lnTo>
                  <a:pt x="110489" y="2285"/>
                </a:lnTo>
                <a:lnTo>
                  <a:pt x="132587" y="0"/>
                </a:lnTo>
                <a:lnTo>
                  <a:pt x="156210" y="2285"/>
                </a:lnTo>
                <a:lnTo>
                  <a:pt x="198882" y="18287"/>
                </a:lnTo>
                <a:lnTo>
                  <a:pt x="233934" y="47244"/>
                </a:lnTo>
                <a:lnTo>
                  <a:pt x="256794" y="87629"/>
                </a:lnTo>
                <a:lnTo>
                  <a:pt x="264413" y="131063"/>
                </a:lnTo>
                <a:lnTo>
                  <a:pt x="263651" y="153924"/>
                </a:lnTo>
                <a:lnTo>
                  <a:pt x="247650" y="197357"/>
                </a:lnTo>
                <a:lnTo>
                  <a:pt x="217170" y="231648"/>
                </a:lnTo>
                <a:lnTo>
                  <a:pt x="178308" y="255270"/>
                </a:lnTo>
                <a:lnTo>
                  <a:pt x="132587" y="262889"/>
                </a:lnTo>
                <a:lnTo>
                  <a:pt x="110489" y="260603"/>
                </a:lnTo>
                <a:lnTo>
                  <a:pt x="66294" y="245363"/>
                </a:lnTo>
                <a:lnTo>
                  <a:pt x="31242" y="216407"/>
                </a:lnTo>
                <a:lnTo>
                  <a:pt x="8382" y="176022"/>
                </a:lnTo>
                <a:lnTo>
                  <a:pt x="0" y="131063"/>
                </a:lnTo>
                <a:close/>
              </a:path>
            </a:pathLst>
          </a:custGeom>
          <a:ln w="76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440307" y="2305020"/>
            <a:ext cx="151028" cy="155806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900" spc="16" dirty="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52380" y="2274582"/>
            <a:ext cx="379391" cy="199626"/>
          </a:xfrm>
          <a:custGeom>
            <a:avLst/>
            <a:gdLst/>
            <a:ahLst/>
            <a:cxnLst/>
            <a:rect l="l" t="t" r="r" b="b"/>
            <a:pathLst>
              <a:path w="264795" h="262889">
                <a:moveTo>
                  <a:pt x="0" y="131063"/>
                </a:moveTo>
                <a:lnTo>
                  <a:pt x="7619" y="87629"/>
                </a:lnTo>
                <a:lnTo>
                  <a:pt x="31241" y="47244"/>
                </a:lnTo>
                <a:lnTo>
                  <a:pt x="65531" y="18287"/>
                </a:lnTo>
                <a:lnTo>
                  <a:pt x="109727" y="2285"/>
                </a:lnTo>
                <a:lnTo>
                  <a:pt x="132587" y="0"/>
                </a:lnTo>
                <a:lnTo>
                  <a:pt x="156209" y="2285"/>
                </a:lnTo>
                <a:lnTo>
                  <a:pt x="198119" y="18287"/>
                </a:lnTo>
                <a:lnTo>
                  <a:pt x="233933" y="47244"/>
                </a:lnTo>
                <a:lnTo>
                  <a:pt x="256031" y="87629"/>
                </a:lnTo>
                <a:lnTo>
                  <a:pt x="264413" y="131063"/>
                </a:lnTo>
                <a:lnTo>
                  <a:pt x="262127" y="153924"/>
                </a:lnTo>
                <a:lnTo>
                  <a:pt x="246125" y="197357"/>
                </a:lnTo>
                <a:lnTo>
                  <a:pt x="217169" y="231648"/>
                </a:lnTo>
                <a:lnTo>
                  <a:pt x="176783" y="255270"/>
                </a:lnTo>
                <a:lnTo>
                  <a:pt x="132587" y="262889"/>
                </a:lnTo>
                <a:lnTo>
                  <a:pt x="109727" y="260603"/>
                </a:lnTo>
                <a:lnTo>
                  <a:pt x="65531" y="245363"/>
                </a:lnTo>
                <a:lnTo>
                  <a:pt x="31241" y="216407"/>
                </a:lnTo>
                <a:lnTo>
                  <a:pt x="7619" y="176022"/>
                </a:lnTo>
                <a:lnTo>
                  <a:pt x="0" y="131063"/>
                </a:lnTo>
                <a:close/>
              </a:path>
            </a:pathLst>
          </a:custGeom>
          <a:ln w="76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573567" y="2305020"/>
            <a:ext cx="151028" cy="155806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900" spc="16" dirty="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965578" y="2274582"/>
            <a:ext cx="378481" cy="199626"/>
          </a:xfrm>
          <a:custGeom>
            <a:avLst/>
            <a:gdLst/>
            <a:ahLst/>
            <a:cxnLst/>
            <a:rect l="l" t="t" r="r" b="b"/>
            <a:pathLst>
              <a:path w="264160" h="262889">
                <a:moveTo>
                  <a:pt x="0" y="131063"/>
                </a:moveTo>
                <a:lnTo>
                  <a:pt x="8382" y="87629"/>
                </a:lnTo>
                <a:lnTo>
                  <a:pt x="30480" y="47244"/>
                </a:lnTo>
                <a:lnTo>
                  <a:pt x="66294" y="18287"/>
                </a:lnTo>
                <a:lnTo>
                  <a:pt x="108965" y="2285"/>
                </a:lnTo>
                <a:lnTo>
                  <a:pt x="131825" y="0"/>
                </a:lnTo>
                <a:lnTo>
                  <a:pt x="154686" y="2285"/>
                </a:lnTo>
                <a:lnTo>
                  <a:pt x="198120" y="18287"/>
                </a:lnTo>
                <a:lnTo>
                  <a:pt x="232410" y="47244"/>
                </a:lnTo>
                <a:lnTo>
                  <a:pt x="256032" y="87629"/>
                </a:lnTo>
                <a:lnTo>
                  <a:pt x="263651" y="131063"/>
                </a:lnTo>
                <a:lnTo>
                  <a:pt x="261365" y="153924"/>
                </a:lnTo>
                <a:lnTo>
                  <a:pt x="246125" y="197357"/>
                </a:lnTo>
                <a:lnTo>
                  <a:pt x="217170" y="231648"/>
                </a:lnTo>
                <a:lnTo>
                  <a:pt x="176784" y="255270"/>
                </a:lnTo>
                <a:lnTo>
                  <a:pt x="131825" y="262889"/>
                </a:lnTo>
                <a:lnTo>
                  <a:pt x="108965" y="260603"/>
                </a:lnTo>
                <a:lnTo>
                  <a:pt x="66294" y="245363"/>
                </a:lnTo>
                <a:lnTo>
                  <a:pt x="30480" y="216407"/>
                </a:lnTo>
                <a:lnTo>
                  <a:pt x="8382" y="176022"/>
                </a:lnTo>
                <a:lnTo>
                  <a:pt x="0" y="131063"/>
                </a:lnTo>
                <a:close/>
              </a:path>
            </a:pathLst>
          </a:custGeom>
          <a:ln w="76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087856" y="2305020"/>
            <a:ext cx="151028" cy="155806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900" spc="16" dirty="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961082" y="1375396"/>
            <a:ext cx="2099844" cy="499066"/>
          </a:xfrm>
          <a:custGeom>
            <a:avLst/>
            <a:gdLst/>
            <a:ahLst/>
            <a:cxnLst/>
            <a:rect l="l" t="t" r="r" b="b"/>
            <a:pathLst>
              <a:path w="1465579" h="657225">
                <a:moveTo>
                  <a:pt x="79247" y="131064"/>
                </a:moveTo>
                <a:lnTo>
                  <a:pt x="0" y="0"/>
                </a:lnTo>
              </a:path>
              <a:path w="1465579" h="657225">
                <a:moveTo>
                  <a:pt x="1002029" y="591311"/>
                </a:moveTo>
                <a:lnTo>
                  <a:pt x="1399031" y="591311"/>
                </a:lnTo>
              </a:path>
              <a:path w="1465579" h="657225">
                <a:moveTo>
                  <a:pt x="1399031" y="525018"/>
                </a:moveTo>
                <a:lnTo>
                  <a:pt x="1399031" y="656844"/>
                </a:lnTo>
              </a:path>
              <a:path w="1465579" h="657225">
                <a:moveTo>
                  <a:pt x="1465326" y="525018"/>
                </a:moveTo>
                <a:lnTo>
                  <a:pt x="1465326" y="656844"/>
                </a:lnTo>
              </a:path>
            </a:pathLst>
          </a:custGeom>
          <a:ln w="76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207949" y="1755325"/>
            <a:ext cx="132832" cy="155806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900" spc="16" dirty="0">
                <a:latin typeface="Arial"/>
                <a:cs typeface="Arial"/>
              </a:rPr>
              <a:t>C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51397" y="1774070"/>
            <a:ext cx="660521" cy="100295"/>
          </a:xfrm>
          <a:custGeom>
            <a:avLst/>
            <a:gdLst/>
            <a:ahLst/>
            <a:cxnLst/>
            <a:rect l="l" t="t" r="r" b="b"/>
            <a:pathLst>
              <a:path w="461010" h="132080">
                <a:moveTo>
                  <a:pt x="0" y="66293"/>
                </a:moveTo>
                <a:lnTo>
                  <a:pt x="394715" y="66293"/>
                </a:lnTo>
              </a:path>
              <a:path w="461010" h="132080">
                <a:moveTo>
                  <a:pt x="394715" y="0"/>
                </a:moveTo>
                <a:lnTo>
                  <a:pt x="394715" y="131825"/>
                </a:lnTo>
              </a:path>
              <a:path w="461010" h="132080">
                <a:moveTo>
                  <a:pt x="461010" y="0"/>
                </a:moveTo>
                <a:lnTo>
                  <a:pt x="461010" y="131825"/>
                </a:lnTo>
              </a:path>
            </a:pathLst>
          </a:custGeom>
          <a:ln w="76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559308" y="1755325"/>
            <a:ext cx="132832" cy="155806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900" spc="16" dirty="0">
                <a:latin typeface="Arial"/>
                <a:cs typeface="Arial"/>
              </a:rPr>
              <a:t>C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272863" y="866639"/>
            <a:ext cx="5581690" cy="1743113"/>
            <a:chOff x="2284285" y="1141285"/>
            <a:chExt cx="3895725" cy="2295525"/>
          </a:xfrm>
        </p:grpSpPr>
        <p:sp>
          <p:nvSpPr>
            <p:cNvPr id="22" name="object 22"/>
            <p:cNvSpPr/>
            <p:nvPr/>
          </p:nvSpPr>
          <p:spPr>
            <a:xfrm>
              <a:off x="4226814" y="20604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12953" y="0"/>
                  </a:moveTo>
                  <a:lnTo>
                    <a:pt x="6096" y="2285"/>
                  </a:lnTo>
                  <a:lnTo>
                    <a:pt x="762" y="6857"/>
                  </a:lnTo>
                  <a:lnTo>
                    <a:pt x="0" y="13716"/>
                  </a:lnTo>
                  <a:lnTo>
                    <a:pt x="762" y="19811"/>
                  </a:lnTo>
                  <a:lnTo>
                    <a:pt x="6096" y="24383"/>
                  </a:lnTo>
                  <a:lnTo>
                    <a:pt x="12953" y="26670"/>
                  </a:lnTo>
                  <a:lnTo>
                    <a:pt x="19812" y="24383"/>
                  </a:lnTo>
                  <a:lnTo>
                    <a:pt x="24384" y="19811"/>
                  </a:lnTo>
                  <a:lnTo>
                    <a:pt x="26670" y="13716"/>
                  </a:lnTo>
                  <a:lnTo>
                    <a:pt x="24384" y="6857"/>
                  </a:lnTo>
                  <a:lnTo>
                    <a:pt x="19812" y="2285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26814" y="20604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0" y="13716"/>
                  </a:moveTo>
                  <a:lnTo>
                    <a:pt x="762" y="6857"/>
                  </a:lnTo>
                  <a:lnTo>
                    <a:pt x="6096" y="2285"/>
                  </a:lnTo>
                  <a:lnTo>
                    <a:pt x="12953" y="0"/>
                  </a:lnTo>
                  <a:lnTo>
                    <a:pt x="19812" y="2285"/>
                  </a:lnTo>
                  <a:lnTo>
                    <a:pt x="24384" y="6857"/>
                  </a:lnTo>
                  <a:lnTo>
                    <a:pt x="26670" y="13716"/>
                  </a:lnTo>
                  <a:lnTo>
                    <a:pt x="24384" y="19811"/>
                  </a:lnTo>
                  <a:lnTo>
                    <a:pt x="19812" y="24383"/>
                  </a:lnTo>
                  <a:lnTo>
                    <a:pt x="12953" y="26670"/>
                  </a:lnTo>
                  <a:lnTo>
                    <a:pt x="6096" y="24383"/>
                  </a:lnTo>
                  <a:lnTo>
                    <a:pt x="762" y="19811"/>
                  </a:lnTo>
                  <a:lnTo>
                    <a:pt x="0" y="13716"/>
                  </a:lnTo>
                  <a:close/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50358" y="2390394"/>
              <a:ext cx="26034" cy="25400"/>
            </a:xfrm>
            <a:custGeom>
              <a:avLst/>
              <a:gdLst/>
              <a:ahLst/>
              <a:cxnLst/>
              <a:rect l="l" t="t" r="r" b="b"/>
              <a:pathLst>
                <a:path w="26035" h="25400">
                  <a:moveTo>
                    <a:pt x="12191" y="0"/>
                  </a:moveTo>
                  <a:lnTo>
                    <a:pt x="6857" y="761"/>
                  </a:lnTo>
                  <a:lnTo>
                    <a:pt x="1524" y="5333"/>
                  </a:lnTo>
                  <a:lnTo>
                    <a:pt x="0" y="12191"/>
                  </a:lnTo>
                  <a:lnTo>
                    <a:pt x="1524" y="19050"/>
                  </a:lnTo>
                  <a:lnTo>
                    <a:pt x="6857" y="24383"/>
                  </a:lnTo>
                  <a:lnTo>
                    <a:pt x="12191" y="25146"/>
                  </a:lnTo>
                  <a:lnTo>
                    <a:pt x="19050" y="24383"/>
                  </a:lnTo>
                  <a:lnTo>
                    <a:pt x="24383" y="19050"/>
                  </a:lnTo>
                  <a:lnTo>
                    <a:pt x="25907" y="12191"/>
                  </a:lnTo>
                  <a:lnTo>
                    <a:pt x="24383" y="5333"/>
                  </a:lnTo>
                  <a:lnTo>
                    <a:pt x="19050" y="761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50358" y="2390394"/>
              <a:ext cx="26034" cy="25400"/>
            </a:xfrm>
            <a:custGeom>
              <a:avLst/>
              <a:gdLst/>
              <a:ahLst/>
              <a:cxnLst/>
              <a:rect l="l" t="t" r="r" b="b"/>
              <a:pathLst>
                <a:path w="26035" h="25400">
                  <a:moveTo>
                    <a:pt x="0" y="12191"/>
                  </a:moveTo>
                  <a:lnTo>
                    <a:pt x="1524" y="5333"/>
                  </a:lnTo>
                  <a:lnTo>
                    <a:pt x="6857" y="761"/>
                  </a:lnTo>
                  <a:lnTo>
                    <a:pt x="12191" y="0"/>
                  </a:lnTo>
                  <a:lnTo>
                    <a:pt x="19050" y="761"/>
                  </a:lnTo>
                  <a:lnTo>
                    <a:pt x="24383" y="5333"/>
                  </a:lnTo>
                  <a:lnTo>
                    <a:pt x="25907" y="12191"/>
                  </a:lnTo>
                  <a:lnTo>
                    <a:pt x="24383" y="19050"/>
                  </a:lnTo>
                  <a:lnTo>
                    <a:pt x="19050" y="24383"/>
                  </a:lnTo>
                  <a:lnTo>
                    <a:pt x="12191" y="25146"/>
                  </a:lnTo>
                  <a:lnTo>
                    <a:pt x="6857" y="24383"/>
                  </a:lnTo>
                  <a:lnTo>
                    <a:pt x="1524" y="19050"/>
                  </a:lnTo>
                  <a:lnTo>
                    <a:pt x="0" y="12191"/>
                  </a:lnTo>
                  <a:close/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50358" y="2718815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191" y="0"/>
                  </a:moveTo>
                  <a:lnTo>
                    <a:pt x="6857" y="1524"/>
                  </a:lnTo>
                  <a:lnTo>
                    <a:pt x="1524" y="6857"/>
                  </a:lnTo>
                  <a:lnTo>
                    <a:pt x="0" y="13715"/>
                  </a:lnTo>
                  <a:lnTo>
                    <a:pt x="1524" y="19050"/>
                  </a:lnTo>
                  <a:lnTo>
                    <a:pt x="6857" y="24383"/>
                  </a:lnTo>
                  <a:lnTo>
                    <a:pt x="12191" y="25907"/>
                  </a:lnTo>
                  <a:lnTo>
                    <a:pt x="19050" y="24383"/>
                  </a:lnTo>
                  <a:lnTo>
                    <a:pt x="24383" y="19050"/>
                  </a:lnTo>
                  <a:lnTo>
                    <a:pt x="25907" y="13715"/>
                  </a:lnTo>
                  <a:lnTo>
                    <a:pt x="24383" y="6857"/>
                  </a:lnTo>
                  <a:lnTo>
                    <a:pt x="19050" y="1524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50358" y="2718815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0" y="13715"/>
                  </a:moveTo>
                  <a:lnTo>
                    <a:pt x="1524" y="6857"/>
                  </a:lnTo>
                  <a:lnTo>
                    <a:pt x="6857" y="1524"/>
                  </a:lnTo>
                  <a:lnTo>
                    <a:pt x="12191" y="0"/>
                  </a:lnTo>
                  <a:lnTo>
                    <a:pt x="19050" y="1524"/>
                  </a:lnTo>
                  <a:lnTo>
                    <a:pt x="24383" y="6857"/>
                  </a:lnTo>
                  <a:lnTo>
                    <a:pt x="25907" y="13715"/>
                  </a:lnTo>
                  <a:lnTo>
                    <a:pt x="24383" y="19050"/>
                  </a:lnTo>
                  <a:lnTo>
                    <a:pt x="19050" y="24383"/>
                  </a:lnTo>
                  <a:lnTo>
                    <a:pt x="12191" y="25907"/>
                  </a:lnTo>
                  <a:lnTo>
                    <a:pt x="6857" y="24383"/>
                  </a:lnTo>
                  <a:lnTo>
                    <a:pt x="1524" y="19050"/>
                  </a:lnTo>
                  <a:lnTo>
                    <a:pt x="0" y="13715"/>
                  </a:lnTo>
                  <a:close/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02508" y="2390394"/>
              <a:ext cx="26670" cy="25400"/>
            </a:xfrm>
            <a:custGeom>
              <a:avLst/>
              <a:gdLst/>
              <a:ahLst/>
              <a:cxnLst/>
              <a:rect l="l" t="t" r="r" b="b"/>
              <a:pathLst>
                <a:path w="26670" h="25400">
                  <a:moveTo>
                    <a:pt x="13715" y="0"/>
                  </a:moveTo>
                  <a:lnTo>
                    <a:pt x="6857" y="761"/>
                  </a:lnTo>
                  <a:lnTo>
                    <a:pt x="2286" y="5333"/>
                  </a:lnTo>
                  <a:lnTo>
                    <a:pt x="0" y="12191"/>
                  </a:lnTo>
                  <a:lnTo>
                    <a:pt x="2286" y="19050"/>
                  </a:lnTo>
                  <a:lnTo>
                    <a:pt x="6857" y="24383"/>
                  </a:lnTo>
                  <a:lnTo>
                    <a:pt x="13715" y="25146"/>
                  </a:lnTo>
                  <a:lnTo>
                    <a:pt x="19812" y="24383"/>
                  </a:lnTo>
                  <a:lnTo>
                    <a:pt x="24383" y="19050"/>
                  </a:lnTo>
                  <a:lnTo>
                    <a:pt x="26669" y="12191"/>
                  </a:lnTo>
                  <a:lnTo>
                    <a:pt x="24383" y="5333"/>
                  </a:lnTo>
                  <a:lnTo>
                    <a:pt x="19812" y="761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02508" y="2390394"/>
              <a:ext cx="26670" cy="25400"/>
            </a:xfrm>
            <a:custGeom>
              <a:avLst/>
              <a:gdLst/>
              <a:ahLst/>
              <a:cxnLst/>
              <a:rect l="l" t="t" r="r" b="b"/>
              <a:pathLst>
                <a:path w="26670" h="25400">
                  <a:moveTo>
                    <a:pt x="0" y="12191"/>
                  </a:moveTo>
                  <a:lnTo>
                    <a:pt x="2286" y="5333"/>
                  </a:lnTo>
                  <a:lnTo>
                    <a:pt x="6857" y="761"/>
                  </a:lnTo>
                  <a:lnTo>
                    <a:pt x="13715" y="0"/>
                  </a:lnTo>
                  <a:lnTo>
                    <a:pt x="19812" y="761"/>
                  </a:lnTo>
                  <a:lnTo>
                    <a:pt x="24383" y="5333"/>
                  </a:lnTo>
                  <a:lnTo>
                    <a:pt x="26669" y="12191"/>
                  </a:lnTo>
                  <a:lnTo>
                    <a:pt x="24383" y="19050"/>
                  </a:lnTo>
                  <a:lnTo>
                    <a:pt x="19812" y="24383"/>
                  </a:lnTo>
                  <a:lnTo>
                    <a:pt x="13715" y="25146"/>
                  </a:lnTo>
                  <a:lnTo>
                    <a:pt x="6857" y="24383"/>
                  </a:lnTo>
                  <a:lnTo>
                    <a:pt x="2286" y="19050"/>
                  </a:lnTo>
                  <a:lnTo>
                    <a:pt x="0" y="12191"/>
                  </a:lnTo>
                  <a:close/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02508" y="2718815"/>
              <a:ext cx="26670" cy="26034"/>
            </a:xfrm>
            <a:custGeom>
              <a:avLst/>
              <a:gdLst/>
              <a:ahLst/>
              <a:cxnLst/>
              <a:rect l="l" t="t" r="r" b="b"/>
              <a:pathLst>
                <a:path w="26670" h="26035">
                  <a:moveTo>
                    <a:pt x="13715" y="0"/>
                  </a:moveTo>
                  <a:lnTo>
                    <a:pt x="6857" y="1524"/>
                  </a:lnTo>
                  <a:lnTo>
                    <a:pt x="2286" y="6857"/>
                  </a:lnTo>
                  <a:lnTo>
                    <a:pt x="0" y="13715"/>
                  </a:lnTo>
                  <a:lnTo>
                    <a:pt x="2286" y="19050"/>
                  </a:lnTo>
                  <a:lnTo>
                    <a:pt x="6857" y="24383"/>
                  </a:lnTo>
                  <a:lnTo>
                    <a:pt x="13715" y="25907"/>
                  </a:lnTo>
                  <a:lnTo>
                    <a:pt x="19812" y="24383"/>
                  </a:lnTo>
                  <a:lnTo>
                    <a:pt x="24383" y="19050"/>
                  </a:lnTo>
                  <a:lnTo>
                    <a:pt x="26669" y="13715"/>
                  </a:lnTo>
                  <a:lnTo>
                    <a:pt x="24383" y="6857"/>
                  </a:lnTo>
                  <a:lnTo>
                    <a:pt x="19812" y="1524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02508" y="2718815"/>
              <a:ext cx="26670" cy="26034"/>
            </a:xfrm>
            <a:custGeom>
              <a:avLst/>
              <a:gdLst/>
              <a:ahLst/>
              <a:cxnLst/>
              <a:rect l="l" t="t" r="r" b="b"/>
              <a:pathLst>
                <a:path w="26670" h="26035">
                  <a:moveTo>
                    <a:pt x="0" y="13715"/>
                  </a:moveTo>
                  <a:lnTo>
                    <a:pt x="2286" y="6857"/>
                  </a:lnTo>
                  <a:lnTo>
                    <a:pt x="6857" y="1524"/>
                  </a:lnTo>
                  <a:lnTo>
                    <a:pt x="13715" y="0"/>
                  </a:lnTo>
                  <a:lnTo>
                    <a:pt x="19812" y="1524"/>
                  </a:lnTo>
                  <a:lnTo>
                    <a:pt x="24383" y="6857"/>
                  </a:lnTo>
                  <a:lnTo>
                    <a:pt x="26669" y="13715"/>
                  </a:lnTo>
                  <a:lnTo>
                    <a:pt x="24383" y="19050"/>
                  </a:lnTo>
                  <a:lnTo>
                    <a:pt x="19812" y="24383"/>
                  </a:lnTo>
                  <a:lnTo>
                    <a:pt x="13715" y="25907"/>
                  </a:lnTo>
                  <a:lnTo>
                    <a:pt x="6857" y="24383"/>
                  </a:lnTo>
                  <a:lnTo>
                    <a:pt x="2286" y="19050"/>
                  </a:lnTo>
                  <a:lnTo>
                    <a:pt x="0" y="13715"/>
                  </a:lnTo>
                  <a:close/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89048" y="1146047"/>
              <a:ext cx="3886200" cy="2286000"/>
            </a:xfrm>
            <a:custGeom>
              <a:avLst/>
              <a:gdLst/>
              <a:ahLst/>
              <a:cxnLst/>
              <a:rect l="l" t="t" r="r" b="b"/>
              <a:pathLst>
                <a:path w="3886200" h="2286000">
                  <a:moveTo>
                    <a:pt x="0" y="2286000"/>
                  </a:moveTo>
                  <a:lnTo>
                    <a:pt x="3886200" y="22860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170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5" y="2863814"/>
            <a:ext cx="6617054" cy="411315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180616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9.12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Compensación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local.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spc="-10" dirty="0">
                <a:latin typeface="Tahoma"/>
                <a:cs typeface="Tahoma"/>
              </a:rPr>
              <a:t>Ventajas: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99736" indent="-187211"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Suprime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recargas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exceso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energía.</a:t>
            </a:r>
            <a:endParaRPr sz="1100">
              <a:latin typeface="Tahoma"/>
              <a:cs typeface="Tahoma"/>
            </a:endParaRPr>
          </a:p>
          <a:p>
            <a:pPr marL="199736" marR="6592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optimiza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misma,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abastecida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Mejora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  <a:p>
            <a:pPr marL="199736" marR="7251" indent="-187211" algn="just">
              <a:lnSpc>
                <a:spcPct val="120500"/>
              </a:lnSpc>
              <a:spcBef>
                <a:spcPts val="16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pérdidas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alimentadores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principales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sub- </a:t>
            </a:r>
            <a:r>
              <a:rPr sz="1100" spc="-10" dirty="0">
                <a:latin typeface="Tahoma"/>
                <a:cs typeface="Tahoma"/>
              </a:rPr>
              <a:t>alimentadores.</a:t>
            </a:r>
            <a:endParaRPr sz="1100">
              <a:latin typeface="Tahoma"/>
              <a:cs typeface="Tahoma"/>
            </a:endParaRPr>
          </a:p>
          <a:p>
            <a:pPr marL="199736" marR="5274" indent="-187211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Alivio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maniobra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(interruptores, </a:t>
            </a:r>
            <a:r>
              <a:rPr sz="1100" dirty="0">
                <a:latin typeface="Tahoma"/>
                <a:cs typeface="Tahoma"/>
              </a:rPr>
              <a:t>contactores,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térmicos,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etc.)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trabajan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menor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compensado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spc="-10" dirty="0">
                <a:latin typeface="Tahoma"/>
                <a:cs typeface="Tahoma"/>
              </a:rPr>
              <a:t>Desventajas: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400">
              <a:latin typeface="Tahoma"/>
              <a:cs typeface="Tahoma"/>
            </a:endParaRPr>
          </a:p>
          <a:p>
            <a:pPr marL="199736" marR="5274" indent="-187211" algn="just">
              <a:lnSpc>
                <a:spcPct val="1205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Aumenta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costo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necesitarse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fijo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400">
              <a:latin typeface="Tahoma"/>
              <a:cs typeface="Tahoma"/>
            </a:endParaRPr>
          </a:p>
          <a:p>
            <a:pPr marL="13184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Como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hemos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visto,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beneficios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limitaciones;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impide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modos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realizar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spc="-10" dirty="0">
                <a:latin typeface="Tahoma"/>
                <a:cs typeface="Tahoma"/>
              </a:rPr>
              <a:t>compensación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global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individual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como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potencia.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spc="-10" dirty="0">
                <a:latin typeface="Tahoma"/>
                <a:cs typeface="Tahoma"/>
              </a:rPr>
              <a:t>exigencias.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71775" y="893399"/>
            <a:ext cx="5583509" cy="1542041"/>
          </a:xfrm>
          <a:custGeom>
            <a:avLst/>
            <a:gdLst/>
            <a:ahLst/>
            <a:cxnLst/>
            <a:rect l="l" t="t" r="r" b="b"/>
            <a:pathLst>
              <a:path w="3896995" h="2030730">
                <a:moveTo>
                  <a:pt x="1863090" y="169164"/>
                </a:moveTo>
                <a:lnTo>
                  <a:pt x="1872995" y="111251"/>
                </a:lnTo>
                <a:lnTo>
                  <a:pt x="1903476" y="60960"/>
                </a:lnTo>
                <a:lnTo>
                  <a:pt x="1947671" y="22860"/>
                </a:lnTo>
                <a:lnTo>
                  <a:pt x="2004821" y="2286"/>
                </a:lnTo>
                <a:lnTo>
                  <a:pt x="2033016" y="0"/>
                </a:lnTo>
                <a:lnTo>
                  <a:pt x="2063495" y="2286"/>
                </a:lnTo>
                <a:lnTo>
                  <a:pt x="2117597" y="22860"/>
                </a:lnTo>
                <a:lnTo>
                  <a:pt x="2163318" y="60960"/>
                </a:lnTo>
                <a:lnTo>
                  <a:pt x="2192273" y="111251"/>
                </a:lnTo>
                <a:lnTo>
                  <a:pt x="2202180" y="169164"/>
                </a:lnTo>
                <a:lnTo>
                  <a:pt x="2199894" y="198881"/>
                </a:lnTo>
                <a:lnTo>
                  <a:pt x="2179320" y="255270"/>
                </a:lnTo>
                <a:lnTo>
                  <a:pt x="2141982" y="299466"/>
                </a:lnTo>
                <a:lnTo>
                  <a:pt x="2091690" y="328422"/>
                </a:lnTo>
                <a:lnTo>
                  <a:pt x="2033016" y="339851"/>
                </a:lnTo>
                <a:lnTo>
                  <a:pt x="2004821" y="336803"/>
                </a:lnTo>
                <a:lnTo>
                  <a:pt x="1947671" y="316229"/>
                </a:lnTo>
                <a:lnTo>
                  <a:pt x="1903476" y="278129"/>
                </a:lnTo>
                <a:lnTo>
                  <a:pt x="1872995" y="227838"/>
                </a:lnTo>
                <a:lnTo>
                  <a:pt x="1863090" y="169164"/>
                </a:lnTo>
              </a:path>
              <a:path w="3896995" h="2030730">
                <a:moveTo>
                  <a:pt x="1863090" y="339851"/>
                </a:moveTo>
                <a:lnTo>
                  <a:pt x="1872995" y="280416"/>
                </a:lnTo>
                <a:lnTo>
                  <a:pt x="1903476" y="230886"/>
                </a:lnTo>
                <a:lnTo>
                  <a:pt x="1947671" y="192024"/>
                </a:lnTo>
                <a:lnTo>
                  <a:pt x="2004821" y="171450"/>
                </a:lnTo>
                <a:lnTo>
                  <a:pt x="2033016" y="169164"/>
                </a:lnTo>
                <a:lnTo>
                  <a:pt x="2063495" y="171450"/>
                </a:lnTo>
                <a:lnTo>
                  <a:pt x="2117597" y="192024"/>
                </a:lnTo>
                <a:lnTo>
                  <a:pt x="2163318" y="230886"/>
                </a:lnTo>
                <a:lnTo>
                  <a:pt x="2192273" y="280416"/>
                </a:lnTo>
                <a:lnTo>
                  <a:pt x="2202180" y="339851"/>
                </a:lnTo>
                <a:lnTo>
                  <a:pt x="2199894" y="367283"/>
                </a:lnTo>
                <a:lnTo>
                  <a:pt x="2179320" y="423672"/>
                </a:lnTo>
                <a:lnTo>
                  <a:pt x="2141982" y="467868"/>
                </a:lnTo>
                <a:lnTo>
                  <a:pt x="2091690" y="498348"/>
                </a:lnTo>
                <a:lnTo>
                  <a:pt x="2033016" y="508253"/>
                </a:lnTo>
                <a:lnTo>
                  <a:pt x="2004821" y="505205"/>
                </a:lnTo>
                <a:lnTo>
                  <a:pt x="1947671" y="485394"/>
                </a:lnTo>
                <a:lnTo>
                  <a:pt x="1903476" y="448055"/>
                </a:lnTo>
                <a:lnTo>
                  <a:pt x="1872995" y="396240"/>
                </a:lnTo>
                <a:lnTo>
                  <a:pt x="1863090" y="339851"/>
                </a:lnTo>
              </a:path>
              <a:path w="3896995" h="2030730">
                <a:moveTo>
                  <a:pt x="2033016" y="508253"/>
                </a:moveTo>
                <a:lnTo>
                  <a:pt x="2033016" y="677418"/>
                </a:lnTo>
              </a:path>
              <a:path w="3896995" h="2030730">
                <a:moveTo>
                  <a:pt x="2033016" y="846581"/>
                </a:moveTo>
                <a:lnTo>
                  <a:pt x="2033016" y="1015746"/>
                </a:lnTo>
              </a:path>
              <a:path w="3896995" h="2030730">
                <a:moveTo>
                  <a:pt x="507492" y="1015746"/>
                </a:moveTo>
                <a:lnTo>
                  <a:pt x="3558540" y="1015746"/>
                </a:lnTo>
              </a:path>
              <a:path w="3896995" h="2030730">
                <a:moveTo>
                  <a:pt x="507492" y="1015746"/>
                </a:moveTo>
                <a:lnTo>
                  <a:pt x="507492" y="1353312"/>
                </a:lnTo>
              </a:path>
              <a:path w="3896995" h="2030730">
                <a:moveTo>
                  <a:pt x="3558540" y="1015746"/>
                </a:moveTo>
                <a:lnTo>
                  <a:pt x="3558540" y="1353312"/>
                </a:lnTo>
              </a:path>
              <a:path w="3896995" h="2030730">
                <a:moveTo>
                  <a:pt x="169163" y="1353312"/>
                </a:moveTo>
                <a:lnTo>
                  <a:pt x="845819" y="1353312"/>
                </a:lnTo>
              </a:path>
              <a:path w="3896995" h="2030730">
                <a:moveTo>
                  <a:pt x="3219449" y="1353312"/>
                </a:moveTo>
                <a:lnTo>
                  <a:pt x="3896868" y="1353312"/>
                </a:lnTo>
              </a:path>
              <a:path w="3896995" h="2030730">
                <a:moveTo>
                  <a:pt x="169163" y="1353312"/>
                </a:moveTo>
                <a:lnTo>
                  <a:pt x="169163" y="1691640"/>
                </a:lnTo>
              </a:path>
              <a:path w="3896995" h="2030730">
                <a:moveTo>
                  <a:pt x="845819" y="1353312"/>
                </a:moveTo>
                <a:lnTo>
                  <a:pt x="845819" y="1691640"/>
                </a:lnTo>
              </a:path>
              <a:path w="3896995" h="2030730">
                <a:moveTo>
                  <a:pt x="3219449" y="1353312"/>
                </a:moveTo>
                <a:lnTo>
                  <a:pt x="3219449" y="1691640"/>
                </a:lnTo>
              </a:path>
              <a:path w="3896995" h="2030730">
                <a:moveTo>
                  <a:pt x="3896868" y="1353312"/>
                </a:moveTo>
                <a:lnTo>
                  <a:pt x="3896868" y="1691640"/>
                </a:lnTo>
              </a:path>
              <a:path w="3896995" h="2030730">
                <a:moveTo>
                  <a:pt x="0" y="1861566"/>
                </a:moveTo>
                <a:lnTo>
                  <a:pt x="9906" y="1802892"/>
                </a:lnTo>
                <a:lnTo>
                  <a:pt x="38100" y="1752600"/>
                </a:lnTo>
                <a:lnTo>
                  <a:pt x="84581" y="1715262"/>
                </a:lnTo>
                <a:lnTo>
                  <a:pt x="138683" y="1694688"/>
                </a:lnTo>
                <a:lnTo>
                  <a:pt x="169163" y="1691640"/>
                </a:lnTo>
                <a:lnTo>
                  <a:pt x="197357" y="1694688"/>
                </a:lnTo>
                <a:lnTo>
                  <a:pt x="253745" y="1715262"/>
                </a:lnTo>
                <a:lnTo>
                  <a:pt x="297942" y="1752600"/>
                </a:lnTo>
                <a:lnTo>
                  <a:pt x="328421" y="1802892"/>
                </a:lnTo>
                <a:lnTo>
                  <a:pt x="338327" y="1861566"/>
                </a:lnTo>
                <a:lnTo>
                  <a:pt x="335280" y="1890522"/>
                </a:lnTo>
                <a:lnTo>
                  <a:pt x="315468" y="1946148"/>
                </a:lnTo>
                <a:lnTo>
                  <a:pt x="278130" y="1991105"/>
                </a:lnTo>
                <a:lnTo>
                  <a:pt x="226313" y="2020824"/>
                </a:lnTo>
                <a:lnTo>
                  <a:pt x="169163" y="2030729"/>
                </a:lnTo>
                <a:lnTo>
                  <a:pt x="138683" y="2028444"/>
                </a:lnTo>
                <a:lnTo>
                  <a:pt x="84581" y="2007870"/>
                </a:lnTo>
                <a:lnTo>
                  <a:pt x="38100" y="1970531"/>
                </a:lnTo>
                <a:lnTo>
                  <a:pt x="9906" y="1919477"/>
                </a:lnTo>
                <a:lnTo>
                  <a:pt x="0" y="1861566"/>
                </a:lnTo>
                <a:close/>
              </a:path>
            </a:pathLst>
          </a:custGeom>
          <a:ln w="98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27898" y="2221657"/>
            <a:ext cx="190151" cy="185918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100" spc="21" dirty="0">
                <a:latin typeface="Arial"/>
                <a:cs typeface="Arial"/>
              </a:rPr>
              <a:t>M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41268" y="2177951"/>
            <a:ext cx="485839" cy="257489"/>
          </a:xfrm>
          <a:custGeom>
            <a:avLst/>
            <a:gdLst/>
            <a:ahLst/>
            <a:cxnLst/>
            <a:rect l="l" t="t" r="r" b="b"/>
            <a:pathLst>
              <a:path w="339089" h="339089">
                <a:moveTo>
                  <a:pt x="0" y="169925"/>
                </a:moveTo>
                <a:lnTo>
                  <a:pt x="9906" y="111251"/>
                </a:lnTo>
                <a:lnTo>
                  <a:pt x="40386" y="60959"/>
                </a:lnTo>
                <a:lnTo>
                  <a:pt x="84581" y="23622"/>
                </a:lnTo>
                <a:lnTo>
                  <a:pt x="140207" y="3048"/>
                </a:lnTo>
                <a:lnTo>
                  <a:pt x="169163" y="0"/>
                </a:lnTo>
                <a:lnTo>
                  <a:pt x="198881" y="3048"/>
                </a:lnTo>
                <a:lnTo>
                  <a:pt x="254507" y="23622"/>
                </a:lnTo>
                <a:lnTo>
                  <a:pt x="300227" y="60959"/>
                </a:lnTo>
                <a:lnTo>
                  <a:pt x="329183" y="111251"/>
                </a:lnTo>
                <a:lnTo>
                  <a:pt x="339089" y="169925"/>
                </a:lnTo>
                <a:lnTo>
                  <a:pt x="337565" y="198881"/>
                </a:lnTo>
                <a:lnTo>
                  <a:pt x="317753" y="254507"/>
                </a:lnTo>
                <a:lnTo>
                  <a:pt x="278892" y="299465"/>
                </a:lnTo>
                <a:lnTo>
                  <a:pt x="228600" y="329183"/>
                </a:lnTo>
                <a:lnTo>
                  <a:pt x="169163" y="339089"/>
                </a:lnTo>
                <a:lnTo>
                  <a:pt x="140207" y="336803"/>
                </a:lnTo>
                <a:lnTo>
                  <a:pt x="84581" y="316229"/>
                </a:lnTo>
                <a:lnTo>
                  <a:pt x="40386" y="278891"/>
                </a:lnTo>
                <a:lnTo>
                  <a:pt x="9906" y="227837"/>
                </a:lnTo>
                <a:lnTo>
                  <a:pt x="0" y="169925"/>
                </a:lnTo>
                <a:close/>
              </a:path>
            </a:pathLst>
          </a:custGeom>
          <a:ln w="98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99578" y="2221657"/>
            <a:ext cx="190151" cy="185918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100" spc="21" dirty="0">
                <a:latin typeface="Arial"/>
                <a:cs typeface="Arial"/>
              </a:rPr>
              <a:t>M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841049" y="2177951"/>
            <a:ext cx="487659" cy="257489"/>
          </a:xfrm>
          <a:custGeom>
            <a:avLst/>
            <a:gdLst/>
            <a:ahLst/>
            <a:cxnLst/>
            <a:rect l="l" t="t" r="r" b="b"/>
            <a:pathLst>
              <a:path w="340360" h="339089">
                <a:moveTo>
                  <a:pt x="0" y="169925"/>
                </a:moveTo>
                <a:lnTo>
                  <a:pt x="10668" y="111251"/>
                </a:lnTo>
                <a:lnTo>
                  <a:pt x="38862" y="60959"/>
                </a:lnTo>
                <a:lnTo>
                  <a:pt x="85344" y="23622"/>
                </a:lnTo>
                <a:lnTo>
                  <a:pt x="140208" y="3048"/>
                </a:lnTo>
                <a:lnTo>
                  <a:pt x="169925" y="0"/>
                </a:lnTo>
                <a:lnTo>
                  <a:pt x="198882" y="3048"/>
                </a:lnTo>
                <a:lnTo>
                  <a:pt x="255270" y="23622"/>
                </a:lnTo>
                <a:lnTo>
                  <a:pt x="299466" y="60959"/>
                </a:lnTo>
                <a:lnTo>
                  <a:pt x="329184" y="111251"/>
                </a:lnTo>
                <a:lnTo>
                  <a:pt x="339852" y="169925"/>
                </a:lnTo>
                <a:lnTo>
                  <a:pt x="336804" y="198881"/>
                </a:lnTo>
                <a:lnTo>
                  <a:pt x="316230" y="254507"/>
                </a:lnTo>
                <a:lnTo>
                  <a:pt x="279654" y="299465"/>
                </a:lnTo>
                <a:lnTo>
                  <a:pt x="227837" y="329183"/>
                </a:lnTo>
                <a:lnTo>
                  <a:pt x="169925" y="339089"/>
                </a:lnTo>
                <a:lnTo>
                  <a:pt x="140208" y="336803"/>
                </a:lnTo>
                <a:lnTo>
                  <a:pt x="85344" y="316229"/>
                </a:lnTo>
                <a:lnTo>
                  <a:pt x="38862" y="278891"/>
                </a:lnTo>
                <a:lnTo>
                  <a:pt x="10668" y="227837"/>
                </a:lnTo>
                <a:lnTo>
                  <a:pt x="0" y="169925"/>
                </a:lnTo>
                <a:close/>
              </a:path>
            </a:pathLst>
          </a:custGeom>
          <a:ln w="98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998267" y="2221657"/>
            <a:ext cx="190151" cy="185918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100" spc="21" dirty="0">
                <a:latin typeface="Arial"/>
                <a:cs typeface="Arial"/>
              </a:rPr>
              <a:t>M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812728" y="2177951"/>
            <a:ext cx="484929" cy="257489"/>
          </a:xfrm>
          <a:custGeom>
            <a:avLst/>
            <a:gdLst/>
            <a:ahLst/>
            <a:cxnLst/>
            <a:rect l="l" t="t" r="r" b="b"/>
            <a:pathLst>
              <a:path w="338454" h="339089">
                <a:moveTo>
                  <a:pt x="0" y="169925"/>
                </a:moveTo>
                <a:lnTo>
                  <a:pt x="9905" y="111251"/>
                </a:lnTo>
                <a:lnTo>
                  <a:pt x="39624" y="60959"/>
                </a:lnTo>
                <a:lnTo>
                  <a:pt x="84581" y="23622"/>
                </a:lnTo>
                <a:lnTo>
                  <a:pt x="140207" y="3048"/>
                </a:lnTo>
                <a:lnTo>
                  <a:pt x="169163" y="0"/>
                </a:lnTo>
                <a:lnTo>
                  <a:pt x="198881" y="3048"/>
                </a:lnTo>
                <a:lnTo>
                  <a:pt x="253745" y="23622"/>
                </a:lnTo>
                <a:lnTo>
                  <a:pt x="299465" y="60959"/>
                </a:lnTo>
                <a:lnTo>
                  <a:pt x="328422" y="111251"/>
                </a:lnTo>
                <a:lnTo>
                  <a:pt x="338327" y="169925"/>
                </a:lnTo>
                <a:lnTo>
                  <a:pt x="336803" y="198881"/>
                </a:lnTo>
                <a:lnTo>
                  <a:pt x="316991" y="254507"/>
                </a:lnTo>
                <a:lnTo>
                  <a:pt x="278129" y="299465"/>
                </a:lnTo>
                <a:lnTo>
                  <a:pt x="227837" y="329183"/>
                </a:lnTo>
                <a:lnTo>
                  <a:pt x="169163" y="339089"/>
                </a:lnTo>
                <a:lnTo>
                  <a:pt x="140207" y="336803"/>
                </a:lnTo>
                <a:lnTo>
                  <a:pt x="84581" y="316229"/>
                </a:lnTo>
                <a:lnTo>
                  <a:pt x="39624" y="278891"/>
                </a:lnTo>
                <a:lnTo>
                  <a:pt x="9905" y="227837"/>
                </a:lnTo>
                <a:lnTo>
                  <a:pt x="0" y="169925"/>
                </a:lnTo>
                <a:close/>
              </a:path>
            </a:pathLst>
          </a:custGeom>
          <a:ln w="98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971035" y="2221657"/>
            <a:ext cx="190151" cy="185918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100" spc="21" dirty="0">
                <a:latin typeface="Arial"/>
                <a:cs typeface="Arial"/>
              </a:rPr>
              <a:t>M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38328" y="1407798"/>
            <a:ext cx="3692922" cy="705925"/>
          </a:xfrm>
          <a:custGeom>
            <a:avLst/>
            <a:gdLst/>
            <a:ahLst/>
            <a:cxnLst/>
            <a:rect l="l" t="t" r="r" b="b"/>
            <a:pathLst>
              <a:path w="2577465" h="929639">
                <a:moveTo>
                  <a:pt x="102108" y="169163"/>
                </a:moveTo>
                <a:lnTo>
                  <a:pt x="0" y="0"/>
                </a:lnTo>
              </a:path>
              <a:path w="2577465" h="929639">
                <a:moveTo>
                  <a:pt x="1982724" y="845057"/>
                </a:moveTo>
                <a:lnTo>
                  <a:pt x="2490978" y="845057"/>
                </a:lnTo>
              </a:path>
              <a:path w="2577465" h="929639">
                <a:moveTo>
                  <a:pt x="2490978" y="760476"/>
                </a:moveTo>
                <a:lnTo>
                  <a:pt x="2490978" y="929639"/>
                </a:lnTo>
              </a:path>
              <a:path w="2577465" h="929639">
                <a:moveTo>
                  <a:pt x="2577084" y="760476"/>
                </a:moveTo>
                <a:lnTo>
                  <a:pt x="2577084" y="929639"/>
                </a:lnTo>
              </a:path>
            </a:pathLst>
          </a:custGeom>
          <a:ln w="98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118489" y="1964168"/>
            <a:ext cx="167404" cy="185918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100" spc="21" dirty="0"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708754" y="1985269"/>
            <a:ext cx="851583" cy="128744"/>
          </a:xfrm>
          <a:custGeom>
            <a:avLst/>
            <a:gdLst/>
            <a:ahLst/>
            <a:cxnLst/>
            <a:rect l="l" t="t" r="r" b="b"/>
            <a:pathLst>
              <a:path w="594360" h="169544">
                <a:moveTo>
                  <a:pt x="0" y="84581"/>
                </a:moveTo>
                <a:lnTo>
                  <a:pt x="509778" y="84581"/>
                </a:lnTo>
              </a:path>
              <a:path w="594360" h="169544">
                <a:moveTo>
                  <a:pt x="509778" y="0"/>
                </a:moveTo>
                <a:lnTo>
                  <a:pt x="509778" y="169163"/>
                </a:lnTo>
              </a:path>
              <a:path w="594360" h="169544">
                <a:moveTo>
                  <a:pt x="594360" y="0"/>
                </a:moveTo>
                <a:lnTo>
                  <a:pt x="594360" y="169163"/>
                </a:lnTo>
              </a:path>
            </a:pathLst>
          </a:custGeom>
          <a:ln w="98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24102" y="1964168"/>
            <a:ext cx="167404" cy="185918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100" spc="21" dirty="0"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166507" y="1647544"/>
            <a:ext cx="4945732" cy="419504"/>
            <a:chOff x="2210054" y="2169667"/>
            <a:chExt cx="3451860" cy="552450"/>
          </a:xfrm>
        </p:grpSpPr>
        <p:sp>
          <p:nvSpPr>
            <p:cNvPr id="21" name="object 21"/>
            <p:cNvSpPr/>
            <p:nvPr/>
          </p:nvSpPr>
          <p:spPr>
            <a:xfrm>
              <a:off x="3741420" y="2174747"/>
              <a:ext cx="34290" cy="35560"/>
            </a:xfrm>
            <a:custGeom>
              <a:avLst/>
              <a:gdLst/>
              <a:ahLst/>
              <a:cxnLst/>
              <a:rect l="l" t="t" r="r" b="b"/>
              <a:pathLst>
                <a:path w="34289" h="35560">
                  <a:moveTo>
                    <a:pt x="16763" y="0"/>
                  </a:moveTo>
                  <a:lnTo>
                    <a:pt x="8381" y="3048"/>
                  </a:lnTo>
                  <a:lnTo>
                    <a:pt x="2285" y="9144"/>
                  </a:lnTo>
                  <a:lnTo>
                    <a:pt x="0" y="17525"/>
                  </a:lnTo>
                  <a:lnTo>
                    <a:pt x="2285" y="25907"/>
                  </a:lnTo>
                  <a:lnTo>
                    <a:pt x="8381" y="32003"/>
                  </a:lnTo>
                  <a:lnTo>
                    <a:pt x="16763" y="35051"/>
                  </a:lnTo>
                  <a:lnTo>
                    <a:pt x="25907" y="32003"/>
                  </a:lnTo>
                  <a:lnTo>
                    <a:pt x="31241" y="25907"/>
                  </a:lnTo>
                  <a:lnTo>
                    <a:pt x="34289" y="17525"/>
                  </a:lnTo>
                  <a:lnTo>
                    <a:pt x="31241" y="9144"/>
                  </a:lnTo>
                  <a:lnTo>
                    <a:pt x="25907" y="3048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41420" y="2174747"/>
              <a:ext cx="34290" cy="35560"/>
            </a:xfrm>
            <a:custGeom>
              <a:avLst/>
              <a:gdLst/>
              <a:ahLst/>
              <a:cxnLst/>
              <a:rect l="l" t="t" r="r" b="b"/>
              <a:pathLst>
                <a:path w="34289" h="35560">
                  <a:moveTo>
                    <a:pt x="0" y="17525"/>
                  </a:moveTo>
                  <a:lnTo>
                    <a:pt x="2285" y="9144"/>
                  </a:lnTo>
                  <a:lnTo>
                    <a:pt x="8381" y="3048"/>
                  </a:lnTo>
                  <a:lnTo>
                    <a:pt x="16763" y="0"/>
                  </a:lnTo>
                  <a:lnTo>
                    <a:pt x="25907" y="3048"/>
                  </a:lnTo>
                  <a:lnTo>
                    <a:pt x="31241" y="9144"/>
                  </a:lnTo>
                  <a:lnTo>
                    <a:pt x="34289" y="17525"/>
                  </a:lnTo>
                  <a:lnTo>
                    <a:pt x="31241" y="25907"/>
                  </a:lnTo>
                  <a:lnTo>
                    <a:pt x="25907" y="32003"/>
                  </a:lnTo>
                  <a:lnTo>
                    <a:pt x="16763" y="35051"/>
                  </a:lnTo>
                  <a:lnTo>
                    <a:pt x="8381" y="32003"/>
                  </a:lnTo>
                  <a:lnTo>
                    <a:pt x="2285" y="25907"/>
                  </a:lnTo>
                  <a:lnTo>
                    <a:pt x="0" y="17525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22036" y="2683763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19">
                  <a:moveTo>
                    <a:pt x="16763" y="0"/>
                  </a:moveTo>
                  <a:lnTo>
                    <a:pt x="8381" y="761"/>
                  </a:lnTo>
                  <a:lnTo>
                    <a:pt x="2286" y="6857"/>
                  </a:lnTo>
                  <a:lnTo>
                    <a:pt x="0" y="15239"/>
                  </a:lnTo>
                  <a:lnTo>
                    <a:pt x="2286" y="24383"/>
                  </a:lnTo>
                  <a:lnTo>
                    <a:pt x="8381" y="31241"/>
                  </a:lnTo>
                  <a:lnTo>
                    <a:pt x="16763" y="32765"/>
                  </a:lnTo>
                  <a:lnTo>
                    <a:pt x="25908" y="31241"/>
                  </a:lnTo>
                  <a:lnTo>
                    <a:pt x="31241" y="24383"/>
                  </a:lnTo>
                  <a:lnTo>
                    <a:pt x="34289" y="15239"/>
                  </a:lnTo>
                  <a:lnTo>
                    <a:pt x="31241" y="6857"/>
                  </a:lnTo>
                  <a:lnTo>
                    <a:pt x="25908" y="761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22036" y="2683763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19">
                  <a:moveTo>
                    <a:pt x="0" y="15239"/>
                  </a:moveTo>
                  <a:lnTo>
                    <a:pt x="2286" y="6857"/>
                  </a:lnTo>
                  <a:lnTo>
                    <a:pt x="8381" y="761"/>
                  </a:lnTo>
                  <a:lnTo>
                    <a:pt x="16763" y="0"/>
                  </a:lnTo>
                  <a:lnTo>
                    <a:pt x="25908" y="761"/>
                  </a:lnTo>
                  <a:lnTo>
                    <a:pt x="31241" y="6857"/>
                  </a:lnTo>
                  <a:lnTo>
                    <a:pt x="34289" y="15239"/>
                  </a:lnTo>
                  <a:lnTo>
                    <a:pt x="31241" y="24383"/>
                  </a:lnTo>
                  <a:lnTo>
                    <a:pt x="25908" y="31241"/>
                  </a:lnTo>
                  <a:lnTo>
                    <a:pt x="16763" y="32765"/>
                  </a:lnTo>
                  <a:lnTo>
                    <a:pt x="8381" y="31241"/>
                  </a:lnTo>
                  <a:lnTo>
                    <a:pt x="2286" y="24383"/>
                  </a:lnTo>
                  <a:lnTo>
                    <a:pt x="0" y="15239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66182" y="2513075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17525" y="0"/>
                  </a:moveTo>
                  <a:lnTo>
                    <a:pt x="8381" y="2285"/>
                  </a:lnTo>
                  <a:lnTo>
                    <a:pt x="3047" y="8381"/>
                  </a:lnTo>
                  <a:lnTo>
                    <a:pt x="0" y="16764"/>
                  </a:lnTo>
                  <a:lnTo>
                    <a:pt x="3047" y="25146"/>
                  </a:lnTo>
                  <a:lnTo>
                    <a:pt x="8381" y="31242"/>
                  </a:lnTo>
                  <a:lnTo>
                    <a:pt x="17525" y="34290"/>
                  </a:lnTo>
                  <a:lnTo>
                    <a:pt x="25907" y="31242"/>
                  </a:lnTo>
                  <a:lnTo>
                    <a:pt x="31241" y="25146"/>
                  </a:lnTo>
                  <a:lnTo>
                    <a:pt x="34289" y="16764"/>
                  </a:lnTo>
                  <a:lnTo>
                    <a:pt x="31241" y="8381"/>
                  </a:lnTo>
                  <a:lnTo>
                    <a:pt x="25907" y="2285"/>
                  </a:lnTo>
                  <a:lnTo>
                    <a:pt x="17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66182" y="2513075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0" y="16764"/>
                  </a:moveTo>
                  <a:lnTo>
                    <a:pt x="3047" y="8381"/>
                  </a:lnTo>
                  <a:lnTo>
                    <a:pt x="8381" y="2285"/>
                  </a:lnTo>
                  <a:lnTo>
                    <a:pt x="17525" y="0"/>
                  </a:lnTo>
                  <a:lnTo>
                    <a:pt x="25907" y="2285"/>
                  </a:lnTo>
                  <a:lnTo>
                    <a:pt x="31241" y="8381"/>
                  </a:lnTo>
                  <a:lnTo>
                    <a:pt x="34289" y="16764"/>
                  </a:lnTo>
                  <a:lnTo>
                    <a:pt x="31241" y="25146"/>
                  </a:lnTo>
                  <a:lnTo>
                    <a:pt x="25907" y="31242"/>
                  </a:lnTo>
                  <a:lnTo>
                    <a:pt x="17525" y="34290"/>
                  </a:lnTo>
                  <a:lnTo>
                    <a:pt x="8381" y="31242"/>
                  </a:lnTo>
                  <a:lnTo>
                    <a:pt x="3047" y="25146"/>
                  </a:lnTo>
                  <a:lnTo>
                    <a:pt x="0" y="16764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70988" y="2683763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19">
                  <a:moveTo>
                    <a:pt x="17525" y="0"/>
                  </a:moveTo>
                  <a:lnTo>
                    <a:pt x="8381" y="761"/>
                  </a:lnTo>
                  <a:lnTo>
                    <a:pt x="3048" y="6857"/>
                  </a:lnTo>
                  <a:lnTo>
                    <a:pt x="0" y="15239"/>
                  </a:lnTo>
                  <a:lnTo>
                    <a:pt x="3048" y="24383"/>
                  </a:lnTo>
                  <a:lnTo>
                    <a:pt x="8381" y="31241"/>
                  </a:lnTo>
                  <a:lnTo>
                    <a:pt x="17525" y="32765"/>
                  </a:lnTo>
                  <a:lnTo>
                    <a:pt x="25907" y="31241"/>
                  </a:lnTo>
                  <a:lnTo>
                    <a:pt x="31242" y="24383"/>
                  </a:lnTo>
                  <a:lnTo>
                    <a:pt x="34289" y="15239"/>
                  </a:lnTo>
                  <a:lnTo>
                    <a:pt x="31242" y="6857"/>
                  </a:lnTo>
                  <a:lnTo>
                    <a:pt x="25907" y="761"/>
                  </a:lnTo>
                  <a:lnTo>
                    <a:pt x="17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70988" y="2683763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19">
                  <a:moveTo>
                    <a:pt x="0" y="15239"/>
                  </a:moveTo>
                  <a:lnTo>
                    <a:pt x="3048" y="6857"/>
                  </a:lnTo>
                  <a:lnTo>
                    <a:pt x="8381" y="761"/>
                  </a:lnTo>
                  <a:lnTo>
                    <a:pt x="17525" y="0"/>
                  </a:lnTo>
                  <a:lnTo>
                    <a:pt x="25907" y="761"/>
                  </a:lnTo>
                  <a:lnTo>
                    <a:pt x="31242" y="6857"/>
                  </a:lnTo>
                  <a:lnTo>
                    <a:pt x="34289" y="15239"/>
                  </a:lnTo>
                  <a:lnTo>
                    <a:pt x="31242" y="24383"/>
                  </a:lnTo>
                  <a:lnTo>
                    <a:pt x="25907" y="31241"/>
                  </a:lnTo>
                  <a:lnTo>
                    <a:pt x="17525" y="32765"/>
                  </a:lnTo>
                  <a:lnTo>
                    <a:pt x="8381" y="31241"/>
                  </a:lnTo>
                  <a:lnTo>
                    <a:pt x="3048" y="24383"/>
                  </a:lnTo>
                  <a:lnTo>
                    <a:pt x="0" y="15239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15134" y="2513075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17526" y="0"/>
                  </a:moveTo>
                  <a:lnTo>
                    <a:pt x="9143" y="2285"/>
                  </a:lnTo>
                  <a:lnTo>
                    <a:pt x="3048" y="8381"/>
                  </a:lnTo>
                  <a:lnTo>
                    <a:pt x="0" y="16764"/>
                  </a:lnTo>
                  <a:lnTo>
                    <a:pt x="3048" y="25146"/>
                  </a:lnTo>
                  <a:lnTo>
                    <a:pt x="9143" y="31242"/>
                  </a:lnTo>
                  <a:lnTo>
                    <a:pt x="17526" y="34290"/>
                  </a:lnTo>
                  <a:lnTo>
                    <a:pt x="25908" y="31242"/>
                  </a:lnTo>
                  <a:lnTo>
                    <a:pt x="32004" y="25146"/>
                  </a:lnTo>
                  <a:lnTo>
                    <a:pt x="34290" y="16764"/>
                  </a:lnTo>
                  <a:lnTo>
                    <a:pt x="32004" y="8381"/>
                  </a:lnTo>
                  <a:lnTo>
                    <a:pt x="25908" y="2285"/>
                  </a:lnTo>
                  <a:lnTo>
                    <a:pt x="175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15134" y="2513075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0" y="16764"/>
                  </a:moveTo>
                  <a:lnTo>
                    <a:pt x="3048" y="8381"/>
                  </a:lnTo>
                  <a:lnTo>
                    <a:pt x="9143" y="2285"/>
                  </a:lnTo>
                  <a:lnTo>
                    <a:pt x="17526" y="0"/>
                  </a:lnTo>
                  <a:lnTo>
                    <a:pt x="25908" y="2285"/>
                  </a:lnTo>
                  <a:lnTo>
                    <a:pt x="32004" y="8381"/>
                  </a:lnTo>
                  <a:lnTo>
                    <a:pt x="34290" y="16764"/>
                  </a:lnTo>
                  <a:lnTo>
                    <a:pt x="32004" y="25146"/>
                  </a:lnTo>
                  <a:lnTo>
                    <a:pt x="25908" y="31242"/>
                  </a:lnTo>
                  <a:lnTo>
                    <a:pt x="17526" y="34290"/>
                  </a:lnTo>
                  <a:lnTo>
                    <a:pt x="9143" y="31242"/>
                  </a:lnTo>
                  <a:lnTo>
                    <a:pt x="3048" y="25146"/>
                  </a:lnTo>
                  <a:lnTo>
                    <a:pt x="0" y="16764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937062" y="1964168"/>
            <a:ext cx="167404" cy="185918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100" spc="21" dirty="0"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203818" y="1981411"/>
            <a:ext cx="887976" cy="136460"/>
            <a:chOff x="4329938" y="2609342"/>
            <a:chExt cx="619760" cy="179705"/>
          </a:xfrm>
        </p:grpSpPr>
        <p:sp>
          <p:nvSpPr>
            <p:cNvPr id="33" name="object 33"/>
            <p:cNvSpPr/>
            <p:nvPr/>
          </p:nvSpPr>
          <p:spPr>
            <a:xfrm>
              <a:off x="4335018" y="2614422"/>
              <a:ext cx="593090" cy="169545"/>
            </a:xfrm>
            <a:custGeom>
              <a:avLst/>
              <a:gdLst/>
              <a:ahLst/>
              <a:cxnLst/>
              <a:rect l="l" t="t" r="r" b="b"/>
              <a:pathLst>
                <a:path w="593089" h="169544">
                  <a:moveTo>
                    <a:pt x="592836" y="84581"/>
                  </a:moveTo>
                  <a:lnTo>
                    <a:pt x="84582" y="84581"/>
                  </a:lnTo>
                </a:path>
                <a:path w="593089" h="169544">
                  <a:moveTo>
                    <a:pt x="84582" y="169163"/>
                  </a:moveTo>
                  <a:lnTo>
                    <a:pt x="84582" y="0"/>
                  </a:lnTo>
                </a:path>
                <a:path w="593089" h="169544">
                  <a:moveTo>
                    <a:pt x="0" y="169163"/>
                  </a:moveTo>
                  <a:lnTo>
                    <a:pt x="0" y="0"/>
                  </a:lnTo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10328" y="2683764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19">
                  <a:moveTo>
                    <a:pt x="17525" y="0"/>
                  </a:moveTo>
                  <a:lnTo>
                    <a:pt x="9144" y="761"/>
                  </a:lnTo>
                  <a:lnTo>
                    <a:pt x="3048" y="6857"/>
                  </a:lnTo>
                  <a:lnTo>
                    <a:pt x="0" y="15239"/>
                  </a:lnTo>
                  <a:lnTo>
                    <a:pt x="3048" y="24383"/>
                  </a:lnTo>
                  <a:lnTo>
                    <a:pt x="9144" y="31241"/>
                  </a:lnTo>
                  <a:lnTo>
                    <a:pt x="17525" y="32765"/>
                  </a:lnTo>
                  <a:lnTo>
                    <a:pt x="25908" y="31241"/>
                  </a:lnTo>
                  <a:lnTo>
                    <a:pt x="32004" y="24383"/>
                  </a:lnTo>
                  <a:lnTo>
                    <a:pt x="34289" y="15239"/>
                  </a:lnTo>
                  <a:lnTo>
                    <a:pt x="32004" y="6857"/>
                  </a:lnTo>
                  <a:lnTo>
                    <a:pt x="25908" y="761"/>
                  </a:lnTo>
                  <a:lnTo>
                    <a:pt x="17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910328" y="2683764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19">
                  <a:moveTo>
                    <a:pt x="34289" y="15239"/>
                  </a:moveTo>
                  <a:lnTo>
                    <a:pt x="32004" y="24383"/>
                  </a:lnTo>
                  <a:lnTo>
                    <a:pt x="25908" y="31241"/>
                  </a:lnTo>
                  <a:lnTo>
                    <a:pt x="17525" y="32765"/>
                  </a:lnTo>
                  <a:lnTo>
                    <a:pt x="9144" y="31241"/>
                  </a:lnTo>
                  <a:lnTo>
                    <a:pt x="3048" y="24383"/>
                  </a:lnTo>
                  <a:lnTo>
                    <a:pt x="0" y="15239"/>
                  </a:lnTo>
                  <a:lnTo>
                    <a:pt x="3048" y="6857"/>
                  </a:lnTo>
                  <a:lnTo>
                    <a:pt x="9144" y="761"/>
                  </a:lnTo>
                  <a:lnTo>
                    <a:pt x="17525" y="0"/>
                  </a:lnTo>
                  <a:lnTo>
                    <a:pt x="25908" y="761"/>
                  </a:lnTo>
                  <a:lnTo>
                    <a:pt x="32004" y="6857"/>
                  </a:lnTo>
                  <a:lnTo>
                    <a:pt x="34289" y="15239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566694" y="1964168"/>
            <a:ext cx="167404" cy="185918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100" spc="21" dirty="0"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447418" y="693050"/>
            <a:ext cx="7874414" cy="1916702"/>
            <a:chOff x="1010221" y="912685"/>
            <a:chExt cx="5495925" cy="2524125"/>
          </a:xfrm>
        </p:grpSpPr>
        <p:sp>
          <p:nvSpPr>
            <p:cNvPr id="38" name="object 38"/>
            <p:cNvSpPr/>
            <p:nvPr/>
          </p:nvSpPr>
          <p:spPr>
            <a:xfrm>
              <a:off x="1368551" y="2614421"/>
              <a:ext cx="508634" cy="169545"/>
            </a:xfrm>
            <a:custGeom>
              <a:avLst/>
              <a:gdLst/>
              <a:ahLst/>
              <a:cxnLst/>
              <a:rect l="l" t="t" r="r" b="b"/>
              <a:pathLst>
                <a:path w="508635" h="169544">
                  <a:moveTo>
                    <a:pt x="508253" y="84581"/>
                  </a:moveTo>
                  <a:lnTo>
                    <a:pt x="0" y="84581"/>
                  </a:lnTo>
                </a:path>
                <a:path w="508635" h="169544">
                  <a:moveTo>
                    <a:pt x="0" y="169163"/>
                  </a:moveTo>
                  <a:lnTo>
                    <a:pt x="0" y="0"/>
                  </a:lnTo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60041" y="2683763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19">
                  <a:moveTo>
                    <a:pt x="16763" y="0"/>
                  </a:moveTo>
                  <a:lnTo>
                    <a:pt x="8381" y="761"/>
                  </a:lnTo>
                  <a:lnTo>
                    <a:pt x="2285" y="6857"/>
                  </a:lnTo>
                  <a:lnTo>
                    <a:pt x="0" y="15239"/>
                  </a:lnTo>
                  <a:lnTo>
                    <a:pt x="2285" y="24383"/>
                  </a:lnTo>
                  <a:lnTo>
                    <a:pt x="8381" y="31241"/>
                  </a:lnTo>
                  <a:lnTo>
                    <a:pt x="16763" y="32765"/>
                  </a:lnTo>
                  <a:lnTo>
                    <a:pt x="25145" y="31241"/>
                  </a:lnTo>
                  <a:lnTo>
                    <a:pt x="31241" y="24383"/>
                  </a:lnTo>
                  <a:lnTo>
                    <a:pt x="34289" y="15239"/>
                  </a:lnTo>
                  <a:lnTo>
                    <a:pt x="31241" y="6857"/>
                  </a:lnTo>
                  <a:lnTo>
                    <a:pt x="25145" y="761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83969" y="2614421"/>
              <a:ext cx="610870" cy="169545"/>
            </a:xfrm>
            <a:custGeom>
              <a:avLst/>
              <a:gdLst/>
              <a:ahLst/>
              <a:cxnLst/>
              <a:rect l="l" t="t" r="r" b="b"/>
              <a:pathLst>
                <a:path w="610869" h="169544">
                  <a:moveTo>
                    <a:pt x="610362" y="84581"/>
                  </a:moveTo>
                  <a:lnTo>
                    <a:pt x="607313" y="93725"/>
                  </a:lnTo>
                  <a:lnTo>
                    <a:pt x="601218" y="100583"/>
                  </a:lnTo>
                  <a:lnTo>
                    <a:pt x="592836" y="102107"/>
                  </a:lnTo>
                  <a:lnTo>
                    <a:pt x="584454" y="100583"/>
                  </a:lnTo>
                  <a:lnTo>
                    <a:pt x="578357" y="93725"/>
                  </a:lnTo>
                  <a:lnTo>
                    <a:pt x="576072" y="84581"/>
                  </a:lnTo>
                  <a:lnTo>
                    <a:pt x="578357" y="76200"/>
                  </a:lnTo>
                  <a:lnTo>
                    <a:pt x="584454" y="70103"/>
                  </a:lnTo>
                  <a:lnTo>
                    <a:pt x="592836" y="69342"/>
                  </a:lnTo>
                  <a:lnTo>
                    <a:pt x="601218" y="70103"/>
                  </a:lnTo>
                  <a:lnTo>
                    <a:pt x="607313" y="76200"/>
                  </a:lnTo>
                  <a:lnTo>
                    <a:pt x="610362" y="84581"/>
                  </a:lnTo>
                  <a:close/>
                </a:path>
                <a:path w="610869" h="169544">
                  <a:moveTo>
                    <a:pt x="0" y="169163"/>
                  </a:moveTo>
                  <a:lnTo>
                    <a:pt x="0" y="0"/>
                  </a:lnTo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14983" y="917447"/>
              <a:ext cx="5486400" cy="2514600"/>
            </a:xfrm>
            <a:custGeom>
              <a:avLst/>
              <a:gdLst/>
              <a:ahLst/>
              <a:cxnLst/>
              <a:rect l="l" t="t" r="r" b="b"/>
              <a:pathLst>
                <a:path w="5486400" h="2514600">
                  <a:moveTo>
                    <a:pt x="0" y="2514600"/>
                  </a:moveTo>
                  <a:lnTo>
                    <a:pt x="5486400" y="2514600"/>
                  </a:lnTo>
                  <a:lnTo>
                    <a:pt x="5486400" y="0"/>
                  </a:lnTo>
                  <a:lnTo>
                    <a:pt x="0" y="0"/>
                  </a:lnTo>
                  <a:lnTo>
                    <a:pt x="0" y="2514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171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7" y="947402"/>
            <a:ext cx="7777974" cy="403336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7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ELECCIÓN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BANCO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CONDENSADORES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7"/>
            </a:pPr>
            <a:endParaRPr sz="1100">
              <a:latin typeface="Tahoma"/>
              <a:cs typeface="Tahoma"/>
            </a:endParaRPr>
          </a:p>
          <a:p>
            <a:pPr marL="386947" marR="7251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decidida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proceder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elección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siguientes criterios: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573498" marR="7910" lvl="1" indent="-187211" algn="just">
              <a:lnSpc>
                <a:spcPct val="120700"/>
              </a:lnSpc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Objetivos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compensación,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decir,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solamente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eliminar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recargo,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optimizar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ambos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decidir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compensación.</a:t>
            </a:r>
            <a:endParaRPr sz="1100">
              <a:latin typeface="Tahoma"/>
              <a:cs typeface="Tahoma"/>
            </a:endParaRPr>
          </a:p>
          <a:p>
            <a:pPr marL="573498" lvl="1" indent="-187211" algn="just">
              <a:spcBef>
                <a:spcPts val="296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Tipo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compensación:</a:t>
            </a:r>
            <a:endParaRPr sz="1100">
              <a:latin typeface="Tahoma"/>
              <a:cs typeface="Tahoma"/>
            </a:endParaRPr>
          </a:p>
          <a:p>
            <a:pPr marL="760709" lvl="2" indent="-187211" algn="just">
              <a:spcBef>
                <a:spcPts val="285"/>
              </a:spcBef>
              <a:buFont typeface="Symbol"/>
              <a:buChar char=""/>
              <a:tabLst>
                <a:tab pos="760709" algn="l"/>
              </a:tabLst>
            </a:pPr>
            <a:r>
              <a:rPr sz="1100" spc="-10" dirty="0">
                <a:latin typeface="Tahoma"/>
                <a:cs typeface="Tahoma"/>
              </a:rPr>
              <a:t>Fija.</a:t>
            </a:r>
            <a:endParaRPr sz="1100">
              <a:latin typeface="Tahoma"/>
              <a:cs typeface="Tahoma"/>
            </a:endParaRPr>
          </a:p>
          <a:p>
            <a:pPr marL="760709" lvl="2" indent="-187211" algn="just">
              <a:spcBef>
                <a:spcPts val="291"/>
              </a:spcBef>
              <a:buFont typeface="Symbol"/>
              <a:buChar char=""/>
              <a:tabLst>
                <a:tab pos="760709" algn="l"/>
              </a:tabLst>
            </a:pPr>
            <a:r>
              <a:rPr sz="1100" spc="-10" dirty="0">
                <a:latin typeface="Tahoma"/>
                <a:cs typeface="Tahoma"/>
              </a:rPr>
              <a:t>Automática.</a:t>
            </a:r>
            <a:endParaRPr sz="1100">
              <a:latin typeface="Tahoma"/>
              <a:cs typeface="Tahoma"/>
            </a:endParaRPr>
          </a:p>
          <a:p>
            <a:pPr marL="573498" lvl="1" indent="-187211" algn="just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Factor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económico.</a:t>
            </a:r>
            <a:endParaRPr sz="1100">
              <a:latin typeface="Tahoma"/>
              <a:cs typeface="Tahoma"/>
            </a:endParaRPr>
          </a:p>
          <a:p>
            <a:pPr marL="573498" lvl="1" indent="-187211" algn="just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instalación.</a:t>
            </a:r>
            <a:endParaRPr sz="1100">
              <a:latin typeface="Tahoma"/>
              <a:cs typeface="Tahoma"/>
            </a:endParaRPr>
          </a:p>
          <a:p>
            <a:pPr marL="573498" marR="8570" lvl="1" indent="-187211" algn="just">
              <a:lnSpc>
                <a:spcPct val="120500"/>
              </a:lnSpc>
              <a:spcBef>
                <a:spcPts val="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Variación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misma.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 marL="386947" algn="just"/>
            <a:r>
              <a:rPr sz="1100" b="1" dirty="0">
                <a:latin typeface="Tahoma"/>
                <a:cs typeface="Tahoma"/>
              </a:rPr>
              <a:t>7.1.</a:t>
            </a:r>
            <a:r>
              <a:rPr sz="1100" b="1" spc="275" dirty="0">
                <a:latin typeface="Tahoma"/>
                <a:cs typeface="Tahoma"/>
              </a:rPr>
              <a:t>   </a:t>
            </a: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FIJA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Consta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permanece </a:t>
            </a:r>
            <a:r>
              <a:rPr sz="1100" dirty="0">
                <a:latin typeface="Tahoma"/>
                <a:cs typeface="Tahoma"/>
              </a:rPr>
              <a:t>constante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9.13)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manual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(mando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interruptor),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semiautomático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(mando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contactores)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directo </a:t>
            </a:r>
            <a:r>
              <a:rPr sz="1100" dirty="0">
                <a:latin typeface="Tahoma"/>
                <a:cs typeface="Tahoma"/>
              </a:rPr>
              <a:t>(conectado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directamente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bornes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carga).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utilizar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compensación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grupal,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grandes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variaciones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17472" y="6544459"/>
            <a:ext cx="2629353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9.13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Compensación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fija.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231440" y="4772369"/>
            <a:ext cx="3452733" cy="1782653"/>
            <a:chOff x="2953321" y="6284785"/>
            <a:chExt cx="2409825" cy="234759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6787" y="6387328"/>
              <a:ext cx="1780032" cy="224460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58083" y="6289547"/>
              <a:ext cx="2400300" cy="2286000"/>
            </a:xfrm>
            <a:custGeom>
              <a:avLst/>
              <a:gdLst/>
              <a:ahLst/>
              <a:cxnLst/>
              <a:rect l="l" t="t" r="r" b="b"/>
              <a:pathLst>
                <a:path w="2400300" h="2286000">
                  <a:moveTo>
                    <a:pt x="0" y="2286000"/>
                  </a:moveTo>
                  <a:lnTo>
                    <a:pt x="2400299" y="2286000"/>
                  </a:lnTo>
                  <a:lnTo>
                    <a:pt x="2400299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63295" y="7200043"/>
            <a:ext cx="3151585" cy="5801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9.14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Banco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condensadores.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613050">
              <a:spcBef>
                <a:spcPts val="711"/>
              </a:spcBef>
            </a:pPr>
            <a:r>
              <a:rPr sz="1100" i="1" spc="-26" dirty="0">
                <a:latin typeface="Tahoma"/>
                <a:cs typeface="Tahoma"/>
              </a:rPr>
              <a:t>172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8688" y="947403"/>
            <a:ext cx="7260292" cy="259450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7.2.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COMPENSACIÓN</a:t>
            </a:r>
            <a:r>
              <a:rPr sz="1100" b="1" spc="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AUTOMÁTICA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Consta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 conjunto de baterías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condensadores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unitaria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reactiva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varía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(Fig. </a:t>
            </a:r>
            <a:r>
              <a:rPr sz="1100" dirty="0">
                <a:latin typeface="Tahoma"/>
                <a:cs typeface="Tahoma"/>
              </a:rPr>
              <a:t>9.14).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mando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dado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regulador </a:t>
            </a:r>
            <a:r>
              <a:rPr sz="1100" dirty="0">
                <a:latin typeface="Tahoma"/>
                <a:cs typeface="Tahoma"/>
              </a:rPr>
              <a:t>automático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(relé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varimétrico),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reactiva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instalación.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5933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comando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efectúa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contactores </a:t>
            </a:r>
            <a:r>
              <a:rPr sz="1100" dirty="0">
                <a:latin typeface="Tahoma"/>
                <a:cs typeface="Tahoma"/>
              </a:rPr>
              <a:t>protegidos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"bobinas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choque"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diseñados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conmutación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(generalmente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llamados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pasos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escalones),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estos </a:t>
            </a:r>
            <a:r>
              <a:rPr sz="1100" dirty="0">
                <a:latin typeface="Tahoma"/>
                <a:cs typeface="Tahoma"/>
              </a:rPr>
              <a:t>escalones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correctores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recomienda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bobina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ligazón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(“bobina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choque”)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juego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cada </a:t>
            </a: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limitar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sobreintensidades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conexión. Dicha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bobina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haciendo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espiras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ayuda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14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cm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diámetro.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617799" y="3730842"/>
            <a:ext cx="6236754" cy="3305405"/>
            <a:chOff x="1827085" y="4913185"/>
            <a:chExt cx="4352925" cy="43529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6560" y="5032244"/>
              <a:ext cx="3549775" cy="393539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31848" y="4917947"/>
              <a:ext cx="4343400" cy="4343400"/>
            </a:xfrm>
            <a:custGeom>
              <a:avLst/>
              <a:gdLst/>
              <a:ahLst/>
              <a:cxnLst/>
              <a:rect l="l" t="t" r="r" b="b"/>
              <a:pathLst>
                <a:path w="4343400" h="4343400">
                  <a:moveTo>
                    <a:pt x="0" y="4343400"/>
                  </a:moveTo>
                  <a:lnTo>
                    <a:pt x="4343400" y="43434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4343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173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7" y="947401"/>
            <a:ext cx="7774334" cy="76080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marR="1175342" indent="-374422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8.</a:t>
            </a:r>
            <a:r>
              <a:rPr sz="1100" b="1" dirty="0">
                <a:latin typeface="Tahoma"/>
                <a:cs typeface="Tahoma"/>
              </a:rPr>
              <a:t>	CÁLCULO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PRÁCTICO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POTENCIA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BANCO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DE </a:t>
            </a:r>
            <a:r>
              <a:rPr sz="1100" b="1" spc="-10" dirty="0">
                <a:latin typeface="Tahoma"/>
                <a:cs typeface="Tahoma"/>
              </a:rPr>
              <a:t>CONDENSADORES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14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 del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</a:t>
            </a:r>
            <a:r>
              <a:rPr sz="1100" dirty="0">
                <a:latin typeface="Symbol"/>
                <a:cs typeface="Symbol"/>
              </a:rPr>
              <a:t></a:t>
            </a:r>
            <a:r>
              <a:rPr sz="1100" spc="6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de la instalación antes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después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corrección,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 tabla </a:t>
            </a:r>
            <a:r>
              <a:rPr sz="1100" spc="-52" dirty="0">
                <a:latin typeface="Tahoma"/>
                <a:cs typeface="Tahoma"/>
              </a:rPr>
              <a:t>1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coeficiente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multiplicar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encontrar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KVAR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instalar.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3986" y="2127817"/>
            <a:ext cx="7256652" cy="79157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algn="just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Ejemplo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4: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KW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0,7;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recomendado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incrementar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factor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0,04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0,657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131,4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KVAR.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174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58245" y="5771992"/>
            <a:ext cx="2798578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Corrección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del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factor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potencia.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6709" y="783458"/>
            <a:ext cx="8765845" cy="4844262"/>
          </a:xfrm>
          <a:prstGeom prst="rect">
            <a:avLst/>
          </a:prstGeom>
        </p:spPr>
      </p:pic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04064" y="6864256"/>
            <a:ext cx="7258472" cy="103998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Contacto</a:t>
            </a:r>
            <a:r>
              <a:rPr sz="1100" b="1" spc="50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50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masa</a:t>
            </a:r>
            <a:r>
              <a:rPr sz="1100" b="1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unión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conductiva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piezas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conductoras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pertenecientes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(masas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piezas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inactivas)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piezas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elementos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(piezas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activas)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sometidas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servicio.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500">
              <a:latin typeface="Tahoma"/>
              <a:cs typeface="Tahoma"/>
            </a:endParaRPr>
          </a:p>
          <a:p>
            <a:pPr marR="366512" algn="ctr"/>
            <a:r>
              <a:rPr sz="1100" i="1" spc="-26" dirty="0">
                <a:latin typeface="Tahoma"/>
                <a:cs typeface="Tahoma"/>
              </a:rPr>
              <a:t>175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4290" y="1044031"/>
            <a:ext cx="6899096" cy="87442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42" dirty="0">
                <a:latin typeface="Tahoma"/>
                <a:cs typeface="Tahoma"/>
              </a:rPr>
              <a:t> </a:t>
            </a:r>
            <a:r>
              <a:rPr sz="1500" b="1" spc="-62" dirty="0">
                <a:latin typeface="Tahoma"/>
                <a:cs typeface="Tahoma"/>
              </a:rPr>
              <a:t>X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2400">
              <a:latin typeface="Tahoma"/>
              <a:cs typeface="Tahoma"/>
            </a:endParaRPr>
          </a:p>
          <a:p>
            <a:pPr marL="13184"/>
            <a:r>
              <a:rPr sz="1700" b="1" dirty="0">
                <a:latin typeface="Tahoma"/>
                <a:cs typeface="Tahoma"/>
              </a:rPr>
              <a:t>PROTECCIÓN</a:t>
            </a:r>
            <a:r>
              <a:rPr sz="1700" b="1" spc="-3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SISTEMAS</a:t>
            </a:r>
            <a:r>
              <a:rPr sz="1700" b="1" spc="-26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ELÉCTRICOS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596" y="2178141"/>
            <a:ext cx="7776154" cy="442936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GENERALIDADES</a:t>
            </a:r>
            <a:endParaRPr sz="1100">
              <a:latin typeface="Tahoma"/>
              <a:cs typeface="Tahoma"/>
            </a:endParaRPr>
          </a:p>
          <a:p>
            <a:pPr marL="386947" marR="5933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Pese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cuidado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fabricación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posteriormente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tarde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temprano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envejecen,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decir,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soportan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fueron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proyectados.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caso,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cumplir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misión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y,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consecuencia,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pueden presentarse: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667104" lvl="1" indent="-280816">
              <a:buAutoNum type="arabicPeriod"/>
              <a:tabLst>
                <a:tab pos="667104" algn="l"/>
                <a:tab pos="667763" algn="l"/>
              </a:tabLst>
            </a:pPr>
            <a:r>
              <a:rPr sz="1100" spc="-10" dirty="0">
                <a:latin typeface="Tahoma"/>
                <a:cs typeface="Tahoma"/>
              </a:rPr>
              <a:t>Cortocircuitos,</a:t>
            </a:r>
            <a:endParaRPr sz="1100">
              <a:latin typeface="Tahoma"/>
              <a:cs typeface="Tahoma"/>
            </a:endParaRPr>
          </a:p>
          <a:p>
            <a:pPr marL="667104" lvl="1" indent="-280816">
              <a:spcBef>
                <a:spcPts val="280"/>
              </a:spcBef>
              <a:buAutoNum type="arabicPeriod"/>
              <a:tabLst>
                <a:tab pos="667104" algn="l"/>
                <a:tab pos="667763" algn="l"/>
              </a:tabLst>
            </a:pP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  <a:p>
            <a:pPr marL="667104" lvl="1" indent="-280816">
              <a:spcBef>
                <a:spcPts val="291"/>
              </a:spcBef>
              <a:buAutoNum type="arabicPeriod"/>
              <a:tabLst>
                <a:tab pos="667104" algn="l"/>
                <a:tab pos="667763" algn="l"/>
              </a:tabLst>
            </a:pP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masa.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cortocircuito</a:t>
            </a:r>
            <a:r>
              <a:rPr sz="1100" b="1" spc="4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4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contacto</a:t>
            </a:r>
            <a:r>
              <a:rPr sz="1100" b="1" spc="4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4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tierra</a:t>
            </a:r>
            <a:r>
              <a:rPr sz="1100" b="1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director,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unión </a:t>
            </a:r>
            <a:r>
              <a:rPr sz="1100" dirty="0">
                <a:latin typeface="Tahoma"/>
                <a:cs typeface="Tahoma"/>
              </a:rPr>
              <a:t>conductiva entre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bien entre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 </a:t>
            </a:r>
            <a:r>
              <a:rPr sz="1100" spc="-10" dirty="0">
                <a:latin typeface="Tahoma"/>
                <a:cs typeface="Tahoma"/>
              </a:rPr>
              <a:t>conductor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debidamente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aislado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conectadas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prácticamente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demasiado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elevadas,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bien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elevada,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prever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rápida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44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44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44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órganos</a:t>
            </a:r>
            <a:r>
              <a:rPr sz="1100" spc="4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4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451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contra sobreintensidades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dispuestos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Si,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contrario,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restantes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elevadas,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persiste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defecto. </a:t>
            </a:r>
            <a:r>
              <a:rPr sz="1100" dirty="0">
                <a:latin typeface="Tahoma"/>
                <a:cs typeface="Tahoma"/>
              </a:rPr>
              <a:t>Incluso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despreciables,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comienzan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manifestándose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29432" y="6095822"/>
            <a:ext cx="1533941" cy="62704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7139" marR="5274" indent="-4614" algn="just">
              <a:lnSpc>
                <a:spcPct val="1207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arcos</a:t>
            </a:r>
            <a:r>
              <a:rPr sz="1100" spc="21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voltaicos, </a:t>
            </a:r>
            <a:r>
              <a:rPr sz="1100" dirty="0">
                <a:latin typeface="Tahoma"/>
                <a:cs typeface="Tahoma"/>
              </a:rPr>
              <a:t>Todo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resulta </a:t>
            </a:r>
            <a:r>
              <a:rPr sz="1100" dirty="0">
                <a:latin typeface="Tahoma"/>
                <a:cs typeface="Tahoma"/>
              </a:rPr>
              <a:t>hallan</a:t>
            </a:r>
            <a:r>
              <a:rPr sz="1100" spc="135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materias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4064" y="6095822"/>
            <a:ext cx="5624452" cy="62388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>
              <a:lnSpc>
                <a:spcPct val="120600"/>
              </a:lnSpc>
              <a:spcBef>
                <a:spcPts val="99"/>
              </a:spcBef>
              <a:tabLst>
                <a:tab pos="791691" algn="l"/>
                <a:tab pos="1096898" algn="l"/>
                <a:tab pos="1573495" algn="l"/>
                <a:tab pos="2197751" algn="l"/>
                <a:tab pos="2997353" algn="l"/>
                <a:tab pos="3303878" algn="l"/>
              </a:tabLst>
            </a:pPr>
            <a:r>
              <a:rPr sz="1100" spc="-10" dirty="0">
                <a:latin typeface="Tahoma"/>
                <a:cs typeface="Tahoma"/>
              </a:rPr>
              <a:t>corrientes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de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1" dirty="0">
                <a:latin typeface="Tahoma"/>
                <a:cs typeface="Tahoma"/>
              </a:rPr>
              <a:t>fuga,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pueden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degenerar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en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verdaderos </a:t>
            </a:r>
            <a:r>
              <a:rPr sz="1100" dirty="0">
                <a:latin typeface="Tahoma"/>
                <a:cs typeface="Tahoma"/>
              </a:rPr>
              <a:t>cortocircuitos propiamente dichos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 bien 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contactos a </a:t>
            </a:r>
            <a:r>
              <a:rPr sz="1100" spc="-10" dirty="0">
                <a:latin typeface="Tahoma"/>
                <a:cs typeface="Tahoma"/>
              </a:rPr>
              <a:t>tierra. </a:t>
            </a:r>
            <a:r>
              <a:rPr sz="1100" dirty="0">
                <a:latin typeface="Tahoma"/>
                <a:cs typeface="Tahoma"/>
              </a:rPr>
              <a:t>especialmente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peligroso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proximidades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inflamables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fácil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combustión.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3102" y="3743903"/>
            <a:ext cx="7978132" cy="42328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241921" marR="1224122" algn="ctr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Posibles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tensiones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defecto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contacto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una red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 380/220 </a:t>
            </a:r>
            <a:r>
              <a:rPr sz="900" b="1" spc="-26" dirty="0">
                <a:latin typeface="Tahoma"/>
                <a:cs typeface="Tahoma"/>
              </a:rPr>
              <a:t>V.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652602" indent="-187211">
              <a:buFont typeface="Symbol"/>
              <a:buChar char=""/>
              <a:tabLst>
                <a:tab pos="653261" algn="l"/>
              </a:tabLst>
            </a:pPr>
            <a:r>
              <a:rPr sz="1100" dirty="0">
                <a:latin typeface="Tahoma"/>
                <a:cs typeface="Tahoma"/>
              </a:rPr>
              <a:t>Entre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220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V</a:t>
            </a:r>
            <a:endParaRPr sz="1100">
              <a:latin typeface="Tahoma"/>
              <a:cs typeface="Tahoma"/>
            </a:endParaRPr>
          </a:p>
          <a:p>
            <a:pPr marL="652602" indent="-187211">
              <a:spcBef>
                <a:spcPts val="291"/>
              </a:spcBef>
              <a:buFont typeface="Symbol"/>
              <a:buChar char=""/>
              <a:tabLst>
                <a:tab pos="653261" algn="l"/>
              </a:tabLst>
            </a:pP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110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220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V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66050" marR="71852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Conectando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oscilan,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tierra;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conecta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220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(Figura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Nº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10.1).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66050" indent="-374422">
              <a:buAutoNum type="arabicPeriod" startAt="2"/>
              <a:tabLst>
                <a:tab pos="466050" algn="l"/>
                <a:tab pos="466709" algn="l"/>
              </a:tabLst>
            </a:pP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EFECTO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(U</a:t>
            </a:r>
            <a:r>
              <a:rPr sz="1100" b="1" spc="-31" baseline="-11904" dirty="0">
                <a:latin typeface="Tahoma"/>
                <a:cs typeface="Tahoma"/>
              </a:rPr>
              <a:t>F</a:t>
            </a:r>
            <a:r>
              <a:rPr sz="1100" b="1" spc="-21" dirty="0">
                <a:latin typeface="Tahoma"/>
                <a:cs typeface="Tahoma"/>
              </a:rPr>
              <a:t>)</a:t>
            </a:r>
            <a:endParaRPr sz="1100">
              <a:latin typeface="Tahoma"/>
              <a:cs typeface="Tahoma"/>
            </a:endParaRPr>
          </a:p>
          <a:p>
            <a:pPr marL="466050" marR="71193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presentarse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avería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piezas </a:t>
            </a:r>
            <a:r>
              <a:rPr sz="1100" dirty="0">
                <a:latin typeface="Tahoma"/>
                <a:cs typeface="Tahoma"/>
              </a:rPr>
              <a:t>conductivas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accesibles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servicio,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referencia.</a:t>
            </a:r>
            <a:endParaRPr sz="1100">
              <a:latin typeface="Tahoma"/>
              <a:cs typeface="Tahoma"/>
            </a:endParaRPr>
          </a:p>
          <a:p>
            <a:pPr marL="466050" marR="71852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ilustra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claramente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baseline="-11904" dirty="0">
                <a:latin typeface="Tahoma"/>
                <a:cs typeface="Tahoma"/>
              </a:rPr>
              <a:t>F</a:t>
            </a:r>
            <a:r>
              <a:rPr sz="1100" spc="358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originada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avería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pieza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conductiva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perteneciente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servicio.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652602" lvl="1" indent="-187211">
              <a:buFont typeface="Symbol"/>
              <a:buChar char=""/>
              <a:tabLst>
                <a:tab pos="653261" algn="l"/>
              </a:tabLst>
            </a:pP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referencia,</a:t>
            </a:r>
            <a:endParaRPr sz="1100">
              <a:latin typeface="Tahoma"/>
              <a:cs typeface="Tahoma"/>
            </a:endParaRPr>
          </a:p>
          <a:p>
            <a:pPr marL="652602" lvl="1" indent="-187211">
              <a:spcBef>
                <a:spcPts val="285"/>
              </a:spcBef>
              <a:buFont typeface="Symbol"/>
              <a:buChar char=""/>
              <a:tabLst>
                <a:tab pos="653261" algn="l"/>
              </a:tabLst>
            </a:pP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  <a:p>
            <a:pPr marL="652602" marR="75807" lvl="1" indent="-187211">
              <a:lnSpc>
                <a:spcPct val="120500"/>
              </a:lnSpc>
              <a:spcBef>
                <a:spcPts val="16"/>
              </a:spcBef>
              <a:buFont typeface="Symbol"/>
              <a:buChar char=""/>
              <a:tabLst>
                <a:tab pos="653261" algn="l"/>
              </a:tabLst>
            </a:pPr>
            <a:r>
              <a:rPr sz="1100" dirty="0">
                <a:latin typeface="Tahoma"/>
                <a:cs typeface="Tahoma"/>
              </a:rPr>
              <a:t>Entre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pieza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conductiva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hallarse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avería.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700">
              <a:latin typeface="Tahoma"/>
              <a:cs typeface="Tahoma"/>
            </a:endParaRPr>
          </a:p>
          <a:p>
            <a:pPr marL="9888" algn="ctr"/>
            <a:r>
              <a:rPr sz="1100" i="1" spc="-26" dirty="0">
                <a:latin typeface="Tahoma"/>
                <a:cs typeface="Tahoma"/>
              </a:rPr>
              <a:t>176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8689" y="920549"/>
            <a:ext cx="7259381" cy="10373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forman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4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defecto</a:t>
            </a:r>
            <a:r>
              <a:rPr sz="1100" b="1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y,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consecuencia,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tensiones</a:t>
            </a:r>
            <a:r>
              <a:rPr sz="1100" b="1" spc="457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de </a:t>
            </a:r>
            <a:r>
              <a:rPr sz="1100" b="1" dirty="0">
                <a:latin typeface="Tahoma"/>
                <a:cs typeface="Tahoma"/>
              </a:rPr>
              <a:t>contacto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presentarse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tetrafilares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apreciarse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1.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produzca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efectividad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influyan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efectiva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(útil)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defecto,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conjuntamente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restantes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circuito.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corriente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defecto.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21312" y="2168549"/>
            <a:ext cx="5090392" cy="1569525"/>
            <a:chOff x="2038921" y="2855785"/>
            <a:chExt cx="3552825" cy="20669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9294" y="3131168"/>
              <a:ext cx="3141917" cy="167701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43683" y="2860548"/>
              <a:ext cx="3543300" cy="2057400"/>
            </a:xfrm>
            <a:custGeom>
              <a:avLst/>
              <a:gdLst/>
              <a:ahLst/>
              <a:cxnLst/>
              <a:rect l="l" t="t" r="r" b="b"/>
              <a:pathLst>
                <a:path w="3543300" h="2057400">
                  <a:moveTo>
                    <a:pt x="0" y="2057400"/>
                  </a:moveTo>
                  <a:lnTo>
                    <a:pt x="3543300" y="2057400"/>
                  </a:lnTo>
                  <a:lnTo>
                    <a:pt x="3543300" y="0"/>
                  </a:lnTo>
                  <a:lnTo>
                    <a:pt x="0" y="0"/>
                  </a:lnTo>
                  <a:lnTo>
                    <a:pt x="0" y="2057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177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454034" y="779845"/>
            <a:ext cx="6564286" cy="1222349"/>
            <a:chOff x="1712785" y="1026985"/>
            <a:chExt cx="4581525" cy="16097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3691" y="1302896"/>
              <a:ext cx="3999711" cy="116705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17548" y="1031747"/>
              <a:ext cx="4572000" cy="1600200"/>
            </a:xfrm>
            <a:custGeom>
              <a:avLst/>
              <a:gdLst/>
              <a:ahLst/>
              <a:cxnLst/>
              <a:rect l="l" t="t" r="r" b="b"/>
              <a:pathLst>
                <a:path w="4572000" h="1600200">
                  <a:moveTo>
                    <a:pt x="0" y="1600200"/>
                  </a:moveTo>
                  <a:lnTo>
                    <a:pt x="4572000" y="1600200"/>
                  </a:lnTo>
                  <a:lnTo>
                    <a:pt x="45720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96613" y="2013808"/>
            <a:ext cx="7908077" cy="166863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464728" marR="58009" indent="-1363212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Tensiones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defecto.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Izquierda: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entre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masa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tierra.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Centro: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entre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masa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tubería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agua.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Derecha: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entre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dos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masas.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79103">
              <a:tabLst>
                <a:tab pos="452866" algn="l"/>
              </a:tabLst>
            </a:pPr>
            <a:r>
              <a:rPr sz="1100" b="1" spc="-26" dirty="0">
                <a:latin typeface="Tahoma"/>
                <a:cs typeface="Tahoma"/>
              </a:rPr>
              <a:t>3.</a:t>
            </a:r>
            <a:r>
              <a:rPr sz="1100" b="1" dirty="0">
                <a:latin typeface="Tahoma"/>
                <a:cs typeface="Tahoma"/>
              </a:rPr>
              <a:t>	TENSIÓN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CONTACTO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U</a:t>
            </a:r>
            <a:r>
              <a:rPr sz="1100" b="1" spc="-38" baseline="-11904" dirty="0">
                <a:latin typeface="Tahoma"/>
                <a:cs typeface="Tahoma"/>
              </a:rPr>
              <a:t>N</a:t>
            </a:r>
            <a:endParaRPr sz="1100" baseline="-11904">
              <a:latin typeface="Tahoma"/>
              <a:cs typeface="Tahoma"/>
            </a:endParaRPr>
          </a:p>
          <a:p>
            <a:pPr marL="452866" marR="35596" algn="just">
              <a:lnSpc>
                <a:spcPct val="1207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aplicada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pie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persona,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toque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metálico,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(figura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10.3).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500">
              <a:latin typeface="Tahoma"/>
              <a:cs typeface="Tahoma"/>
            </a:endParaRPr>
          </a:p>
          <a:p>
            <a:pPr marL="452866" algn="just"/>
            <a:r>
              <a:rPr sz="1100" dirty="0">
                <a:latin typeface="Arial"/>
                <a:cs typeface="Arial"/>
              </a:rPr>
              <a:t>Ejemplo: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figura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3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resulta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tensión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red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</a:t>
            </a:r>
            <a:r>
              <a:rPr sz="1100" baseline="-11904" dirty="0">
                <a:latin typeface="Arial"/>
                <a:cs typeface="Arial"/>
              </a:rPr>
              <a:t>red</a:t>
            </a:r>
            <a:r>
              <a:rPr sz="1100" spc="140" baseline="-119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=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220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spc="-52" dirty="0">
                <a:latin typeface="Arial"/>
                <a:cs typeface="Arial"/>
              </a:rPr>
              <a:t>y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7606" y="3561406"/>
            <a:ext cx="1243711" cy="1068336"/>
          </a:xfrm>
          <a:prstGeom prst="rect">
            <a:avLst/>
          </a:prstGeom>
        </p:spPr>
        <p:txBody>
          <a:bodyPr vert="horz" wrap="square" lIns="0" tIns="52735" rIns="0" bIns="0" rtlCol="0">
            <a:spAutoFit/>
          </a:bodyPr>
          <a:lstStyle/>
          <a:p>
            <a:pPr marL="39552">
              <a:spcBef>
                <a:spcPts val="415"/>
              </a:spcBef>
            </a:pPr>
            <a:r>
              <a:rPr sz="1700" baseline="7575" dirty="0">
                <a:latin typeface="Arial"/>
                <a:cs typeface="Arial"/>
              </a:rPr>
              <a:t>R</a:t>
            </a:r>
            <a:r>
              <a:rPr sz="1700" spc="-23" baseline="7575" dirty="0">
                <a:latin typeface="Arial"/>
                <a:cs typeface="Arial"/>
              </a:rPr>
              <a:t> </a:t>
            </a:r>
            <a:r>
              <a:rPr sz="700" spc="-26" dirty="0">
                <a:latin typeface="Arial"/>
                <a:cs typeface="Arial"/>
              </a:rPr>
              <a:t>red</a:t>
            </a:r>
            <a:endParaRPr sz="700">
              <a:latin typeface="Arial"/>
              <a:cs typeface="Arial"/>
            </a:endParaRPr>
          </a:p>
          <a:p>
            <a:pPr marL="39552">
              <a:spcBef>
                <a:spcPts val="311"/>
              </a:spcBef>
            </a:pPr>
            <a:r>
              <a:rPr sz="1700" baseline="7575" dirty="0">
                <a:latin typeface="Arial"/>
                <a:cs typeface="Arial"/>
              </a:rPr>
              <a:t>R</a:t>
            </a:r>
            <a:r>
              <a:rPr sz="1700" spc="-23" baseline="7575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defecto</a:t>
            </a:r>
            <a:endParaRPr sz="700">
              <a:latin typeface="Arial"/>
              <a:cs typeface="Arial"/>
            </a:endParaRPr>
          </a:p>
          <a:p>
            <a:pPr marL="39552">
              <a:spcBef>
                <a:spcPts val="306"/>
              </a:spcBef>
            </a:pPr>
            <a:r>
              <a:rPr sz="1700" baseline="7575" dirty="0">
                <a:latin typeface="Arial"/>
                <a:cs typeface="Arial"/>
              </a:rPr>
              <a:t>R</a:t>
            </a:r>
            <a:r>
              <a:rPr sz="1700" spc="-23" baseline="7575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persona</a:t>
            </a:r>
            <a:endParaRPr sz="700">
              <a:latin typeface="Arial"/>
              <a:cs typeface="Arial"/>
            </a:endParaRPr>
          </a:p>
          <a:p>
            <a:pPr marL="39552" marR="31641">
              <a:lnSpc>
                <a:spcPct val="116799"/>
              </a:lnSpc>
              <a:spcBef>
                <a:spcPts val="78"/>
              </a:spcBef>
            </a:pPr>
            <a:r>
              <a:rPr sz="1700" baseline="7575" dirty="0">
                <a:latin typeface="Arial"/>
                <a:cs typeface="Arial"/>
              </a:rPr>
              <a:t>R</a:t>
            </a:r>
            <a:r>
              <a:rPr sz="1700" spc="-23" baseline="7575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emplazamiento</a:t>
            </a:r>
            <a:r>
              <a:rPr sz="700" spc="519" dirty="0">
                <a:latin typeface="Arial"/>
                <a:cs typeface="Arial"/>
              </a:rPr>
              <a:t> </a:t>
            </a:r>
            <a:r>
              <a:rPr sz="1700" baseline="7575" dirty="0">
                <a:latin typeface="Arial"/>
                <a:cs typeface="Arial"/>
              </a:rPr>
              <a:t>R</a:t>
            </a:r>
            <a:r>
              <a:rPr sz="1700" spc="-16" baseline="7575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tierra</a:t>
            </a:r>
            <a:r>
              <a:rPr sz="700" spc="-10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de</a:t>
            </a:r>
            <a:r>
              <a:rPr sz="700" spc="-5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servicio</a:t>
            </a:r>
            <a:r>
              <a:rPr sz="700" spc="519" dirty="0">
                <a:latin typeface="Arial"/>
                <a:cs typeface="Arial"/>
              </a:rPr>
              <a:t> </a:t>
            </a:r>
            <a:r>
              <a:rPr sz="1100" spc="-52" dirty="0">
                <a:latin typeface="Arial"/>
                <a:cs typeface="Arial"/>
              </a:rPr>
              <a:t>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85848" y="3546941"/>
            <a:ext cx="524051" cy="430276"/>
          </a:xfrm>
          <a:prstGeom prst="rect">
            <a:avLst/>
          </a:prstGeom>
        </p:spPr>
        <p:txBody>
          <a:bodyPr vert="horz" wrap="square" lIns="0" tIns="52735" rIns="0" bIns="0" rtlCol="0">
            <a:spAutoFit/>
          </a:bodyPr>
          <a:lstStyle/>
          <a:p>
            <a:pPr marL="13184">
              <a:spcBef>
                <a:spcPts val="415"/>
              </a:spcBef>
            </a:pPr>
            <a:r>
              <a:rPr sz="1100" dirty="0">
                <a:latin typeface="Arial"/>
                <a:cs typeface="Arial"/>
              </a:rPr>
              <a:t>0.5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spc="-52" dirty="0">
                <a:latin typeface="Symbol"/>
                <a:cs typeface="Symbol"/>
              </a:rPr>
              <a:t></a:t>
            </a:r>
            <a:endParaRPr sz="1100">
              <a:latin typeface="Symbol"/>
              <a:cs typeface="Symbol"/>
            </a:endParaRPr>
          </a:p>
          <a:p>
            <a:pPr marL="13184">
              <a:spcBef>
                <a:spcPts val="311"/>
              </a:spcBef>
            </a:pPr>
            <a:r>
              <a:rPr sz="1100" dirty="0">
                <a:latin typeface="Arial"/>
                <a:cs typeface="Arial"/>
              </a:rPr>
              <a:t>7.5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spc="-52" dirty="0">
                <a:latin typeface="Symbol"/>
                <a:cs typeface="Symbol"/>
              </a:rPr>
              <a:t>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49463" y="3546941"/>
            <a:ext cx="1896956" cy="845775"/>
          </a:xfrm>
          <a:prstGeom prst="rect">
            <a:avLst/>
          </a:prstGeom>
        </p:spPr>
        <p:txBody>
          <a:bodyPr vert="horz" wrap="square" lIns="0" tIns="52735" rIns="0" bIns="0" rtlCol="0">
            <a:spAutoFit/>
          </a:bodyPr>
          <a:lstStyle/>
          <a:p>
            <a:pPr marL="65919">
              <a:spcBef>
                <a:spcPts val="415"/>
              </a:spcBef>
            </a:pPr>
            <a:r>
              <a:rPr sz="1100" dirty="0">
                <a:latin typeface="Arial"/>
                <a:cs typeface="Arial"/>
              </a:rPr>
              <a:t>=</a:t>
            </a:r>
            <a:r>
              <a:rPr sz="1100" spc="30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baseline="-11904" dirty="0">
                <a:latin typeface="Arial"/>
                <a:cs typeface="Arial"/>
              </a:rPr>
              <a:t>N</a:t>
            </a:r>
            <a:r>
              <a:rPr sz="1100" spc="459" baseline="-11904" dirty="0">
                <a:latin typeface="Arial"/>
                <a:cs typeface="Arial"/>
              </a:rPr>
              <a:t>  </a:t>
            </a:r>
            <a:r>
              <a:rPr sz="1100" spc="-52" dirty="0">
                <a:latin typeface="Arial"/>
                <a:cs typeface="Arial"/>
              </a:rPr>
              <a:t>=</a:t>
            </a:r>
            <a:endParaRPr sz="1100">
              <a:latin typeface="Arial"/>
              <a:cs typeface="Arial"/>
            </a:endParaRPr>
          </a:p>
          <a:p>
            <a:pPr marL="65919">
              <a:spcBef>
                <a:spcPts val="311"/>
              </a:spcBef>
              <a:tabLst>
                <a:tab pos="533288" algn="l"/>
              </a:tabLst>
            </a:pPr>
            <a:r>
              <a:rPr sz="1100" dirty="0">
                <a:latin typeface="Arial"/>
                <a:cs typeface="Arial"/>
              </a:rPr>
              <a:t>=</a:t>
            </a:r>
            <a:r>
              <a:rPr sz="1100" spc="306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R</a:t>
            </a:r>
            <a:r>
              <a:rPr sz="1100" spc="-38" baseline="-11904" dirty="0">
                <a:latin typeface="Arial"/>
                <a:cs typeface="Arial"/>
              </a:rPr>
              <a:t>F</a:t>
            </a:r>
            <a:r>
              <a:rPr sz="1100" baseline="-11904" dirty="0">
                <a:latin typeface="Arial"/>
                <a:cs typeface="Arial"/>
              </a:rPr>
              <a:t>	</a:t>
            </a:r>
            <a:r>
              <a:rPr sz="1100" spc="-52" dirty="0">
                <a:latin typeface="Arial"/>
                <a:cs typeface="Arial"/>
              </a:rPr>
              <a:t>=</a:t>
            </a:r>
            <a:endParaRPr sz="1100">
              <a:latin typeface="Arial"/>
              <a:cs typeface="Arial"/>
            </a:endParaRPr>
          </a:p>
          <a:p>
            <a:pPr marL="65919">
              <a:spcBef>
                <a:spcPts val="306"/>
              </a:spcBef>
              <a:tabLst>
                <a:tab pos="1222804" algn="l"/>
              </a:tabLst>
            </a:pPr>
            <a:r>
              <a:rPr sz="1100" dirty="0">
                <a:latin typeface="Arial"/>
                <a:cs typeface="Arial"/>
              </a:rPr>
              <a:t>=</a:t>
            </a:r>
            <a:r>
              <a:rPr sz="1100" spc="30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baseline="-11904" dirty="0">
                <a:latin typeface="Arial"/>
                <a:cs typeface="Arial"/>
              </a:rPr>
              <a:t>M</a:t>
            </a:r>
            <a:r>
              <a:rPr sz="1100" spc="397" baseline="-11904" dirty="0">
                <a:latin typeface="Arial"/>
                <a:cs typeface="Arial"/>
              </a:rPr>
              <a:t>  </a:t>
            </a:r>
            <a:r>
              <a:rPr sz="1100" dirty="0">
                <a:latin typeface="Arial"/>
                <a:cs typeface="Arial"/>
              </a:rPr>
              <a:t>=</a:t>
            </a:r>
            <a:r>
              <a:rPr sz="1100" spc="311" dirty="0">
                <a:latin typeface="Arial"/>
                <a:cs typeface="Arial"/>
              </a:rPr>
              <a:t> </a:t>
            </a:r>
            <a:r>
              <a:rPr sz="1100" spc="-21" dirty="0">
                <a:latin typeface="Arial"/>
                <a:cs typeface="Arial"/>
              </a:rPr>
              <a:t>2000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52" dirty="0">
                <a:latin typeface="Symbol"/>
                <a:cs typeface="Symbol"/>
              </a:rPr>
              <a:t></a:t>
            </a:r>
            <a:endParaRPr sz="1100">
              <a:latin typeface="Symbol"/>
              <a:cs typeface="Symbol"/>
            </a:endParaRPr>
          </a:p>
          <a:p>
            <a:pPr marL="65919">
              <a:spcBef>
                <a:spcPts val="311"/>
              </a:spcBef>
            </a:pPr>
            <a:r>
              <a:rPr sz="1100" dirty="0">
                <a:latin typeface="Arial"/>
                <a:cs typeface="Arial"/>
              </a:rPr>
              <a:t>=</a:t>
            </a:r>
            <a:r>
              <a:rPr sz="1100" spc="306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R</a:t>
            </a:r>
            <a:r>
              <a:rPr sz="1100" spc="-38" baseline="-11904" dirty="0">
                <a:latin typeface="Arial"/>
                <a:cs typeface="Arial"/>
              </a:rPr>
              <a:t>St</a:t>
            </a:r>
            <a:endParaRPr sz="1100" baseline="-11904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67484" y="4044212"/>
            <a:ext cx="1142723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259062" algn="l"/>
                <a:tab pos="702700" algn="l"/>
              </a:tabLst>
            </a:pPr>
            <a:r>
              <a:rPr sz="1100" spc="-52" dirty="0">
                <a:latin typeface="Arial"/>
                <a:cs typeface="Arial"/>
              </a:rPr>
              <a:t>=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26" dirty="0">
                <a:latin typeface="Arial"/>
                <a:cs typeface="Arial"/>
              </a:rPr>
              <a:t>990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52" dirty="0">
                <a:latin typeface="Symbol"/>
                <a:cs typeface="Symbol"/>
              </a:rPr>
              <a:t>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85852" y="4170702"/>
            <a:ext cx="1860564" cy="430276"/>
          </a:xfrm>
          <a:prstGeom prst="rect">
            <a:avLst/>
          </a:prstGeom>
        </p:spPr>
        <p:txBody>
          <a:bodyPr vert="horz" wrap="square" lIns="0" tIns="52735" rIns="0" bIns="0" rtlCol="0">
            <a:spAutoFit/>
          </a:bodyPr>
          <a:lstStyle/>
          <a:p>
            <a:pPr marR="31641" algn="r">
              <a:spcBef>
                <a:spcPts val="415"/>
              </a:spcBef>
              <a:tabLst>
                <a:tab pos="874749" algn="l"/>
                <a:tab pos="1156885" algn="l"/>
              </a:tabLst>
            </a:pPr>
            <a:r>
              <a:rPr sz="1100" dirty="0">
                <a:latin typeface="Arial"/>
                <a:cs typeface="Arial"/>
              </a:rPr>
              <a:t>=</a:t>
            </a:r>
            <a:r>
              <a:rPr sz="1100" spc="46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baseline="-11904" dirty="0">
                <a:latin typeface="Arial"/>
                <a:cs typeface="Arial"/>
              </a:rPr>
              <a:t>Bet</a:t>
            </a:r>
            <a:r>
              <a:rPr sz="1100" spc="537" baseline="-119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=</a:t>
            </a:r>
            <a:r>
              <a:rPr sz="1100" spc="462" dirty="0">
                <a:latin typeface="Arial"/>
                <a:cs typeface="Arial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100" u="sng" spc="-5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100" u="sng" spc="-52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</a:t>
            </a:r>
            <a:endParaRPr sz="1100">
              <a:latin typeface="Symbol"/>
              <a:cs typeface="Symbol"/>
            </a:endParaRPr>
          </a:p>
          <a:p>
            <a:pPr marR="31641" algn="r">
              <a:spcBef>
                <a:spcPts val="311"/>
              </a:spcBef>
              <a:tabLst>
                <a:tab pos="688857" algn="l"/>
              </a:tabLst>
            </a:pPr>
            <a:r>
              <a:rPr sz="1100" dirty="0">
                <a:latin typeface="Arial"/>
                <a:cs typeface="Arial"/>
              </a:rPr>
              <a:t>=</a:t>
            </a:r>
            <a:r>
              <a:rPr sz="1100" spc="306" dirty="0">
                <a:latin typeface="Arial"/>
                <a:cs typeface="Arial"/>
              </a:rPr>
              <a:t> </a:t>
            </a:r>
            <a:r>
              <a:rPr sz="1100" spc="-21" dirty="0">
                <a:latin typeface="Arial"/>
                <a:cs typeface="Arial"/>
              </a:rPr>
              <a:t>3000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52" dirty="0">
                <a:latin typeface="Symbol"/>
                <a:cs typeface="Symbol"/>
              </a:rPr>
              <a:t>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49410" y="4622603"/>
            <a:ext cx="7368558" cy="80750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52735" marR="1247194">
              <a:lnSpc>
                <a:spcPct val="121400"/>
              </a:lnSpc>
              <a:spcBef>
                <a:spcPts val="104"/>
              </a:spcBef>
            </a:pPr>
            <a:r>
              <a:rPr sz="1100" dirty="0">
                <a:latin typeface="Arial"/>
                <a:cs typeface="Arial"/>
              </a:rPr>
              <a:t>Resulta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corriente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defecto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tensión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contacto</a:t>
            </a:r>
            <a:r>
              <a:rPr sz="1100" spc="-26" dirty="0">
                <a:latin typeface="Arial"/>
                <a:cs typeface="Arial"/>
              </a:rPr>
              <a:t> de: </a:t>
            </a:r>
            <a:r>
              <a:rPr sz="1100" dirty="0">
                <a:latin typeface="Arial"/>
                <a:cs typeface="Arial"/>
              </a:rPr>
              <a:t>U</a:t>
            </a:r>
            <a:r>
              <a:rPr sz="1100" baseline="-11904" dirty="0">
                <a:latin typeface="Arial"/>
                <a:cs typeface="Arial"/>
              </a:rPr>
              <a:t>n</a:t>
            </a:r>
            <a:r>
              <a:rPr sz="1100" spc="132" baseline="-119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=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0,0733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·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2000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=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147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V.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42"/>
              </a:spcBef>
            </a:pPr>
            <a:endParaRPr sz="1300">
              <a:latin typeface="Arial"/>
              <a:cs typeface="Arial"/>
            </a:endParaRPr>
          </a:p>
          <a:p>
            <a:pPr marL="52735" marR="44825" algn="just">
              <a:lnSpc>
                <a:spcPct val="114999"/>
              </a:lnSpc>
            </a:pPr>
            <a:r>
              <a:rPr sz="1100" dirty="0">
                <a:latin typeface="Arial"/>
                <a:cs typeface="Arial"/>
              </a:rPr>
              <a:t>En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figura</a:t>
            </a:r>
            <a:r>
              <a:rPr sz="1100" spc="21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10.4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22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ilustra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diferencia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entre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las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tensiones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defecto</a:t>
            </a:r>
            <a:r>
              <a:rPr sz="1100" spc="22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223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de </a:t>
            </a:r>
            <a:r>
              <a:rPr sz="1100" dirty="0">
                <a:latin typeface="Arial"/>
                <a:cs typeface="Arial"/>
              </a:rPr>
              <a:t>contacto.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resistencia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 emplazamiento R</a:t>
            </a:r>
            <a:r>
              <a:rPr sz="1100" baseline="-11904" dirty="0">
                <a:latin typeface="Arial"/>
                <a:cs typeface="Arial"/>
              </a:rPr>
              <a:t>St</a:t>
            </a:r>
            <a:r>
              <a:rPr sz="1100" spc="171" baseline="-119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representada, hay que </a:t>
            </a:r>
            <a:r>
              <a:rPr sz="1100" spc="-10" dirty="0">
                <a:latin typeface="Arial"/>
                <a:cs typeface="Arial"/>
              </a:rPr>
              <a:t>considerar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puede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ser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determinada.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(Figura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Nº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10.5).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178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5064" y="957048"/>
            <a:ext cx="6891272" cy="332247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72279" y="4329476"/>
            <a:ext cx="7776154" cy="275316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10.3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Tensiones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contacto.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400">
              <a:latin typeface="Tahoma"/>
              <a:cs typeface="Tahoma"/>
            </a:endParaRPr>
          </a:p>
          <a:p>
            <a:pPr marL="573498" indent="-187211"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Entre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</a:t>
            </a:r>
            <a:endParaRPr sz="1100">
              <a:latin typeface="Tahoma"/>
              <a:cs typeface="Tahoma"/>
            </a:endParaRPr>
          </a:p>
          <a:p>
            <a:pPr marL="573498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agua</a:t>
            </a:r>
            <a:endParaRPr sz="1100">
              <a:latin typeface="Tahoma"/>
              <a:cs typeface="Tahoma"/>
            </a:endParaRPr>
          </a:p>
          <a:p>
            <a:pPr marL="573498" indent="-187211">
              <a:spcBef>
                <a:spcPts val="291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21" dirty="0">
                <a:latin typeface="Tahoma"/>
                <a:cs typeface="Tahoma"/>
              </a:rPr>
              <a:t> masa</a:t>
            </a:r>
            <a:endParaRPr sz="1100">
              <a:latin typeface="Tahoma"/>
              <a:cs typeface="Tahoma"/>
            </a:endParaRPr>
          </a:p>
          <a:p>
            <a:pPr marL="573498" indent="-187211">
              <a:spcBef>
                <a:spcPts val="28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Abajo: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equivalentes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1),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2)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3).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4.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RESISTENCIA</a:t>
            </a:r>
            <a:r>
              <a:rPr sz="1100" b="1" dirty="0">
                <a:latin typeface="Tahoma"/>
                <a:cs typeface="Tahoma"/>
              </a:rPr>
              <a:t> DE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EMPLAZAMIENTO</a:t>
            </a: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determinar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distintas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pisos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revestimientos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pisos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cubrirá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piso,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efectuarse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medición,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húmeda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27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27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cm,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 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colocará una chapa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24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24 cm,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 </a:t>
            </a:r>
            <a:r>
              <a:rPr sz="1100" spc="-10" dirty="0">
                <a:latin typeface="Tahoma"/>
                <a:cs typeface="Tahoma"/>
              </a:rPr>
              <a:t>objeto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lograr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uniforme transmisión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presión,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encima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placa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madera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dimensiones.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conjunto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dispuesto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cargará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peso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kg.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equivale,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aproximadamente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adulta.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45539" y="957048"/>
            <a:ext cx="6878170" cy="3384967"/>
          </a:xfrm>
          <a:custGeom>
            <a:avLst/>
            <a:gdLst/>
            <a:ahLst/>
            <a:cxnLst/>
            <a:rect l="l" t="t" r="r" b="b"/>
            <a:pathLst>
              <a:path w="4800600" h="4457700">
                <a:moveTo>
                  <a:pt x="0" y="4457700"/>
                </a:moveTo>
                <a:lnTo>
                  <a:pt x="4800600" y="4457700"/>
                </a:lnTo>
                <a:lnTo>
                  <a:pt x="4800600" y="0"/>
                </a:lnTo>
                <a:lnTo>
                  <a:pt x="0" y="0"/>
                </a:lnTo>
                <a:lnTo>
                  <a:pt x="0" y="44577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179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945330" y="953432"/>
            <a:ext cx="5745456" cy="2090289"/>
            <a:chOff x="2055685" y="1255585"/>
            <a:chExt cx="4010025" cy="27527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4241" y="1340811"/>
              <a:ext cx="3438807" cy="253471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60448" y="1260347"/>
              <a:ext cx="4000500" cy="2743200"/>
            </a:xfrm>
            <a:custGeom>
              <a:avLst/>
              <a:gdLst/>
              <a:ahLst/>
              <a:cxnLst/>
              <a:rect l="l" t="t" r="r" b="b"/>
              <a:pathLst>
                <a:path w="4000500" h="2743200">
                  <a:moveTo>
                    <a:pt x="0" y="2743200"/>
                  </a:moveTo>
                  <a:lnTo>
                    <a:pt x="4000500" y="2743200"/>
                  </a:lnTo>
                  <a:lnTo>
                    <a:pt x="4000500" y="0"/>
                  </a:lnTo>
                  <a:lnTo>
                    <a:pt x="0" y="0"/>
                  </a:lnTo>
                  <a:lnTo>
                    <a:pt x="0" y="2743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194829" y="3067494"/>
            <a:ext cx="7475006" cy="253772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299270" marR="597889" indent="-1067893">
              <a:lnSpc>
                <a:spcPct val="1211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10.4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defecto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</a:t>
            </a:r>
            <a:r>
              <a:rPr sz="900" b="1" baseline="-13888" dirty="0">
                <a:latin typeface="Tahoma"/>
                <a:cs typeface="Tahoma"/>
              </a:rPr>
              <a:t>F</a:t>
            </a:r>
            <a:r>
              <a:rPr sz="900" b="1" spc="116" baseline="-13888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entre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carcasa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tierra.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contacto </a:t>
            </a:r>
            <a:r>
              <a:rPr sz="900" b="1" dirty="0">
                <a:latin typeface="Tahoma"/>
                <a:cs typeface="Tahoma"/>
              </a:rPr>
              <a:t>U</a:t>
            </a:r>
            <a:r>
              <a:rPr sz="900" b="1" baseline="-13888" dirty="0">
                <a:latin typeface="Tahoma"/>
                <a:cs typeface="Tahoma"/>
              </a:rPr>
              <a:t>n</a:t>
            </a:r>
            <a:r>
              <a:rPr sz="900" b="1" spc="101" baseline="-13888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entre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carcasa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superficie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del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suelo.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000">
              <a:latin typeface="Tahoma"/>
              <a:cs typeface="Tahoma"/>
            </a:endParaRPr>
          </a:p>
          <a:p>
            <a:pPr marL="92287" marR="84377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despreciamos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N</a:t>
            </a:r>
            <a:r>
              <a:rPr sz="1100" spc="24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Bet</a:t>
            </a:r>
            <a:r>
              <a:rPr sz="1100" spc="24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reducida </a:t>
            </a:r>
            <a:r>
              <a:rPr sz="1100" dirty="0">
                <a:latin typeface="Tahoma"/>
                <a:cs typeface="Tahoma"/>
              </a:rPr>
              <a:t>magnitud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comparación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emplazamiento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St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esquema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que: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303" baseline="-11904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baseline="-11904" dirty="0">
                <a:latin typeface="Tahoma"/>
                <a:cs typeface="Tahoma"/>
              </a:rPr>
              <a:t>2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Luego: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91628" algn="just"/>
            <a:r>
              <a:rPr sz="1100" dirty="0">
                <a:latin typeface="Tahoma"/>
                <a:cs typeface="Tahoma"/>
              </a:rPr>
              <a:t>U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17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17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st</a:t>
            </a:r>
            <a:r>
              <a:rPr sz="1100" dirty="0">
                <a:latin typeface="Tahoma"/>
                <a:cs typeface="Tahoma"/>
              </a:rPr>
              <a:t>;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además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baseline="-11904" dirty="0">
                <a:latin typeface="Tahoma"/>
                <a:cs typeface="Tahoma"/>
              </a:rPr>
              <a:t>2</a:t>
            </a:r>
            <a:r>
              <a:rPr sz="1100" spc="17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R</a:t>
            </a:r>
            <a:r>
              <a:rPr sz="1100" spc="-38" baseline="-11904" dirty="0">
                <a:latin typeface="Tahoma"/>
                <a:cs typeface="Tahoma"/>
              </a:rPr>
              <a:t>1</a:t>
            </a:r>
            <a:r>
              <a:rPr sz="1100" spc="-26" dirty="0">
                <a:latin typeface="Tahoma"/>
                <a:cs typeface="Tahoma"/>
              </a:rPr>
              <a:t>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92287" algn="just"/>
            <a:r>
              <a:rPr sz="1100" dirty="0">
                <a:latin typeface="Tahoma"/>
                <a:cs typeface="Tahoma"/>
              </a:rPr>
              <a:t>Dividiendo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primera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segunda: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500">
              <a:latin typeface="Tahoma"/>
              <a:cs typeface="Tahoma"/>
            </a:endParaRPr>
          </a:p>
          <a:p>
            <a:pPr marL="1587338">
              <a:tabLst>
                <a:tab pos="2278832" algn="l"/>
              </a:tabLst>
            </a:pPr>
            <a:r>
              <a:rPr sz="1000" spc="-26" dirty="0">
                <a:latin typeface="Arial"/>
                <a:cs typeface="Arial"/>
              </a:rPr>
              <a:t>U</a:t>
            </a:r>
            <a:r>
              <a:rPr sz="1000" spc="-38" baseline="-12820" dirty="0">
                <a:latin typeface="Arial"/>
                <a:cs typeface="Arial"/>
              </a:rPr>
              <a:t>1</a:t>
            </a:r>
            <a:r>
              <a:rPr sz="1000" baseline="-12820" dirty="0">
                <a:latin typeface="Arial"/>
                <a:cs typeface="Arial"/>
              </a:rPr>
              <a:t>	</a:t>
            </a:r>
            <a:r>
              <a:rPr sz="1000" dirty="0">
                <a:latin typeface="Arial"/>
                <a:cs typeface="Arial"/>
              </a:rPr>
              <a:t>I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. (R</a:t>
            </a:r>
            <a:r>
              <a:rPr sz="1000" baseline="-12820" dirty="0">
                <a:latin typeface="Arial"/>
                <a:cs typeface="Arial"/>
              </a:rPr>
              <a:t>1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+ </a:t>
            </a:r>
            <a:r>
              <a:rPr sz="1000" spc="-21" dirty="0">
                <a:latin typeface="Arial"/>
                <a:cs typeface="Arial"/>
              </a:rPr>
              <a:t>R</a:t>
            </a:r>
            <a:r>
              <a:rPr sz="1000" spc="-31" baseline="-12820" dirty="0">
                <a:latin typeface="Arial"/>
                <a:cs typeface="Arial"/>
              </a:rPr>
              <a:t>st</a:t>
            </a:r>
            <a:r>
              <a:rPr sz="1000" spc="-21" dirty="0">
                <a:latin typeface="Arial"/>
                <a:cs typeface="Arial"/>
              </a:rPr>
              <a:t>)</a:t>
            </a:r>
            <a:endParaRPr sz="1000">
              <a:latin typeface="Arial"/>
              <a:cs typeface="Arial"/>
            </a:endParaRPr>
          </a:p>
          <a:p>
            <a:pPr marR="1324979" algn="ctr">
              <a:spcBef>
                <a:spcPts val="187"/>
              </a:spcBef>
            </a:pPr>
            <a:r>
              <a:rPr sz="1000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94662" y="5108299"/>
            <a:ext cx="1844187" cy="5801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96901" algn="r">
              <a:spcBef>
                <a:spcPts val="104"/>
              </a:spcBef>
              <a:tabLst>
                <a:tab pos="838494" algn="l"/>
              </a:tabLst>
            </a:pPr>
            <a:r>
              <a:rPr sz="1000" spc="-26" dirty="0">
                <a:latin typeface="Arial"/>
                <a:cs typeface="Arial"/>
              </a:rPr>
              <a:t>U</a:t>
            </a:r>
            <a:r>
              <a:rPr sz="1000" spc="-38" baseline="-12820" dirty="0">
                <a:latin typeface="Arial"/>
                <a:cs typeface="Arial"/>
              </a:rPr>
              <a:t>2</a:t>
            </a:r>
            <a:r>
              <a:rPr sz="1000" baseline="-12820" dirty="0">
                <a:latin typeface="Arial"/>
                <a:cs typeface="Arial"/>
              </a:rPr>
              <a:t>	</a:t>
            </a:r>
            <a:r>
              <a:rPr sz="1000" dirty="0">
                <a:latin typeface="Arial"/>
                <a:cs typeface="Arial"/>
              </a:rPr>
              <a:t>I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.</a:t>
            </a:r>
            <a:r>
              <a:rPr sz="1000" spc="285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R</a:t>
            </a:r>
            <a:r>
              <a:rPr sz="1000" spc="-38" baseline="-12820" dirty="0">
                <a:latin typeface="Arial"/>
                <a:cs typeface="Arial"/>
              </a:rPr>
              <a:t>1</a:t>
            </a:r>
            <a:endParaRPr sz="1000" baseline="-12820">
              <a:latin typeface="Arial"/>
              <a:cs typeface="Arial"/>
            </a:endParaRPr>
          </a:p>
          <a:p>
            <a:pPr>
              <a:spcBef>
                <a:spcPts val="52"/>
              </a:spcBef>
            </a:pPr>
            <a:endParaRPr sz="1600">
              <a:latin typeface="Arial"/>
              <a:cs typeface="Arial"/>
            </a:endParaRPr>
          </a:p>
          <a:p>
            <a:pPr marR="58009" algn="r">
              <a:tabLst>
                <a:tab pos="654579" algn="l"/>
              </a:tabLst>
            </a:pPr>
            <a:r>
              <a:rPr sz="1000" spc="-26" dirty="0">
                <a:latin typeface="Arial"/>
                <a:cs typeface="Arial"/>
              </a:rPr>
              <a:t>U</a:t>
            </a:r>
            <a:r>
              <a:rPr sz="1000" spc="-38" baseline="-12820" dirty="0">
                <a:latin typeface="Arial"/>
                <a:cs typeface="Arial"/>
              </a:rPr>
              <a:t>1</a:t>
            </a:r>
            <a:r>
              <a:rPr sz="1000" baseline="-12820" dirty="0">
                <a:latin typeface="Arial"/>
                <a:cs typeface="Arial"/>
              </a:rPr>
              <a:t>	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1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+ </a:t>
            </a:r>
            <a:r>
              <a:rPr sz="1000" spc="-26" dirty="0">
                <a:latin typeface="Arial"/>
                <a:cs typeface="Arial"/>
              </a:rPr>
              <a:t>R</a:t>
            </a:r>
            <a:r>
              <a:rPr sz="1000" spc="-38" baseline="-12820" dirty="0">
                <a:latin typeface="Arial"/>
                <a:cs typeface="Arial"/>
              </a:rPr>
              <a:t>st</a:t>
            </a:r>
            <a:endParaRPr sz="1000" baseline="-1282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04006" y="5248912"/>
            <a:ext cx="1210959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Eliminando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36" dirty="0">
                <a:latin typeface="Tahoma"/>
                <a:cs typeface="Tahoma"/>
              </a:rPr>
              <a:t>I: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76632" y="5511264"/>
            <a:ext cx="7514129" cy="1521528"/>
          </a:xfrm>
          <a:prstGeom prst="rect">
            <a:avLst/>
          </a:prstGeom>
        </p:spPr>
        <p:txBody>
          <a:bodyPr vert="horz" wrap="square" lIns="0" tIns="36915" rIns="0" bIns="0" rtlCol="0">
            <a:spAutoFit/>
          </a:bodyPr>
          <a:lstStyle/>
          <a:p>
            <a:pPr marR="1326957" algn="ctr">
              <a:spcBef>
                <a:spcPts val="291"/>
              </a:spcBef>
            </a:pPr>
            <a:r>
              <a:rPr sz="1000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  <a:p>
            <a:pPr marL="1636777">
              <a:spcBef>
                <a:spcPts val="187"/>
              </a:spcBef>
              <a:tabLst>
                <a:tab pos="2511527" algn="l"/>
              </a:tabLst>
            </a:pPr>
            <a:r>
              <a:rPr sz="1000" spc="-26" dirty="0">
                <a:latin typeface="Arial"/>
                <a:cs typeface="Arial"/>
              </a:rPr>
              <a:t>U</a:t>
            </a:r>
            <a:r>
              <a:rPr sz="1000" spc="-38" baseline="-12820" dirty="0">
                <a:latin typeface="Arial"/>
                <a:cs typeface="Arial"/>
              </a:rPr>
              <a:t>2</a:t>
            </a:r>
            <a:r>
              <a:rPr sz="1000" baseline="-12820" dirty="0">
                <a:latin typeface="Arial"/>
                <a:cs typeface="Arial"/>
              </a:rPr>
              <a:t>	</a:t>
            </a:r>
            <a:r>
              <a:rPr sz="1000" spc="-26" dirty="0">
                <a:latin typeface="Arial"/>
                <a:cs typeface="Arial"/>
              </a:rPr>
              <a:t>R</a:t>
            </a:r>
            <a:r>
              <a:rPr sz="1000" spc="-38" baseline="-12820" dirty="0">
                <a:latin typeface="Arial"/>
                <a:cs typeface="Arial"/>
              </a:rPr>
              <a:t>1</a:t>
            </a:r>
            <a:endParaRPr sz="1000" baseline="-12820">
              <a:latin typeface="Arial"/>
              <a:cs typeface="Arial"/>
            </a:endParaRPr>
          </a:p>
          <a:p>
            <a:pPr>
              <a:spcBef>
                <a:spcPts val="42"/>
              </a:spcBef>
            </a:pPr>
            <a:endParaRPr sz="1200">
              <a:latin typeface="Arial"/>
              <a:cs typeface="Arial"/>
            </a:endParaRPr>
          </a:p>
          <a:p>
            <a:pPr marL="105471" marR="97561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denominador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1</a:t>
            </a:r>
            <a:r>
              <a:rPr sz="1100" spc="24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miembro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igualdad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además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procede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permutación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miembros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igualdad,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así: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300">
              <a:latin typeface="Tahoma"/>
              <a:cs typeface="Tahoma"/>
            </a:endParaRPr>
          </a:p>
          <a:p>
            <a:pPr marL="1833876" marR="2652595" indent="806194">
              <a:lnSpc>
                <a:spcPct val="114999"/>
              </a:lnSpc>
            </a:pPr>
            <a:r>
              <a:rPr sz="1000" spc="-26" dirty="0">
                <a:latin typeface="Arial"/>
                <a:cs typeface="Arial"/>
              </a:rPr>
              <a:t>U</a:t>
            </a:r>
            <a:r>
              <a:rPr sz="1000" spc="-38" baseline="-12820" dirty="0">
                <a:latin typeface="Arial"/>
                <a:cs typeface="Arial"/>
              </a:rPr>
              <a:t>1</a:t>
            </a:r>
            <a:r>
              <a:rPr sz="1000" spc="779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1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+ R</a:t>
            </a:r>
            <a:r>
              <a:rPr sz="1000" baseline="-12820" dirty="0">
                <a:latin typeface="Arial"/>
                <a:cs typeface="Arial"/>
              </a:rPr>
              <a:t>st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1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52076" algn="ctr">
              <a:spcBef>
                <a:spcPts val="187"/>
              </a:spcBef>
            </a:pPr>
            <a:r>
              <a:rPr sz="1000" spc="-26" dirty="0">
                <a:latin typeface="Arial"/>
                <a:cs typeface="Arial"/>
              </a:rPr>
              <a:t>U</a:t>
            </a:r>
            <a:r>
              <a:rPr sz="1000" spc="-38" baseline="-12820" dirty="0">
                <a:latin typeface="Arial"/>
                <a:cs typeface="Arial"/>
              </a:rPr>
              <a:t>2</a:t>
            </a:r>
            <a:endParaRPr sz="1000" baseline="-1282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83674" y="5064141"/>
            <a:ext cx="627769" cy="0"/>
          </a:xfrm>
          <a:custGeom>
            <a:avLst/>
            <a:gdLst/>
            <a:ahLst/>
            <a:cxnLst/>
            <a:rect l="l" t="t" r="r" b="b"/>
            <a:pathLst>
              <a:path w="438150">
                <a:moveTo>
                  <a:pt x="0" y="0"/>
                </a:moveTo>
                <a:lnTo>
                  <a:pt x="43815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31776" y="5052569"/>
            <a:ext cx="1215508" cy="0"/>
          </a:xfrm>
          <a:custGeom>
            <a:avLst/>
            <a:gdLst/>
            <a:ahLst/>
            <a:cxnLst/>
            <a:rect l="l" t="t" r="r" b="b"/>
            <a:pathLst>
              <a:path w="848360">
                <a:moveTo>
                  <a:pt x="0" y="0"/>
                </a:moveTo>
                <a:lnTo>
                  <a:pt x="848106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00053" y="5605157"/>
            <a:ext cx="627769" cy="0"/>
          </a:xfrm>
          <a:custGeom>
            <a:avLst/>
            <a:gdLst/>
            <a:ahLst/>
            <a:cxnLst/>
            <a:rect l="l" t="t" r="r" b="b"/>
            <a:pathLst>
              <a:path w="438150">
                <a:moveTo>
                  <a:pt x="0" y="0"/>
                </a:moveTo>
                <a:lnTo>
                  <a:pt x="43815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84831" y="5614994"/>
            <a:ext cx="1215508" cy="0"/>
          </a:xfrm>
          <a:custGeom>
            <a:avLst/>
            <a:gdLst/>
            <a:ahLst/>
            <a:cxnLst/>
            <a:rect l="l" t="t" r="r" b="b"/>
            <a:pathLst>
              <a:path w="848360">
                <a:moveTo>
                  <a:pt x="0" y="0"/>
                </a:moveTo>
                <a:lnTo>
                  <a:pt x="848106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6367" y="6608497"/>
            <a:ext cx="505855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806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180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64122" y="2910691"/>
            <a:ext cx="4752852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10.5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Medición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resistencia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emplazamiento.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2288" y="3261095"/>
            <a:ext cx="562263" cy="1030191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39552">
              <a:spcBef>
                <a:spcPts val="389"/>
              </a:spcBef>
            </a:pPr>
            <a:r>
              <a:rPr sz="1100" spc="-26" dirty="0">
                <a:latin typeface="Tahoma"/>
                <a:cs typeface="Tahoma"/>
              </a:rPr>
              <a:t>R</a:t>
            </a:r>
            <a:r>
              <a:rPr sz="1100" spc="-38" baseline="-11904" dirty="0">
                <a:latin typeface="Tahoma"/>
                <a:cs typeface="Tahoma"/>
              </a:rPr>
              <a:t>A</a:t>
            </a:r>
            <a:endParaRPr sz="1100" baseline="-11904">
              <a:latin typeface="Tahoma"/>
              <a:cs typeface="Tahoma"/>
            </a:endParaRPr>
          </a:p>
          <a:p>
            <a:pPr marL="39552">
              <a:spcBef>
                <a:spcPts val="285"/>
              </a:spcBef>
            </a:pPr>
            <a:r>
              <a:rPr sz="1100" spc="-26" dirty="0">
                <a:latin typeface="Arial"/>
                <a:cs typeface="Arial"/>
              </a:rPr>
              <a:t>R</a:t>
            </a:r>
            <a:r>
              <a:rPr sz="1100" spc="-38" baseline="-11904" dirty="0">
                <a:latin typeface="Arial"/>
                <a:cs typeface="Arial"/>
              </a:rPr>
              <a:t>1</a:t>
            </a:r>
            <a:endParaRPr sz="1100" baseline="-11904">
              <a:latin typeface="Arial"/>
              <a:cs typeface="Arial"/>
            </a:endParaRPr>
          </a:p>
          <a:p>
            <a:pPr marL="39552" marR="31641">
              <a:lnSpc>
                <a:spcPct val="109300"/>
              </a:lnSpc>
              <a:spcBef>
                <a:spcPts val="254"/>
              </a:spcBef>
            </a:pPr>
            <a:r>
              <a:rPr sz="1700" spc="-38" baseline="7575" dirty="0">
                <a:latin typeface="Arial"/>
                <a:cs typeface="Arial"/>
              </a:rPr>
              <a:t>R</a:t>
            </a:r>
            <a:r>
              <a:rPr sz="700" spc="-26" dirty="0">
                <a:latin typeface="Arial"/>
                <a:cs typeface="Arial"/>
              </a:rPr>
              <a:t>St</a:t>
            </a:r>
            <a:r>
              <a:rPr sz="700" spc="519" dirty="0">
                <a:latin typeface="Arial"/>
                <a:cs typeface="Arial"/>
              </a:rPr>
              <a:t> </a:t>
            </a:r>
            <a:r>
              <a:rPr sz="1700" spc="-16" baseline="7575" dirty="0">
                <a:latin typeface="Arial"/>
                <a:cs typeface="Arial"/>
              </a:rPr>
              <a:t>R</a:t>
            </a:r>
            <a:r>
              <a:rPr sz="700" spc="-10" dirty="0">
                <a:latin typeface="Arial"/>
                <a:cs typeface="Arial"/>
              </a:rPr>
              <a:t>Bet</a:t>
            </a:r>
            <a:r>
              <a:rPr sz="1700" spc="-16" baseline="7575" dirty="0">
                <a:latin typeface="Arial"/>
                <a:cs typeface="Arial"/>
              </a:rPr>
              <a:t>= </a:t>
            </a:r>
            <a:r>
              <a:rPr sz="1100" spc="-26" dirty="0">
                <a:latin typeface="Arial"/>
                <a:cs typeface="Arial"/>
              </a:rPr>
              <a:t>R</a:t>
            </a:r>
            <a:r>
              <a:rPr sz="1100" spc="-38" baseline="-11904" dirty="0">
                <a:latin typeface="Arial"/>
                <a:cs typeface="Arial"/>
              </a:rPr>
              <a:t>N</a:t>
            </a:r>
            <a:endParaRPr sz="1100" baseline="-11904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2785" y="3261099"/>
            <a:ext cx="181963" cy="621874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spc="-5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spc="-5" dirty="0">
                <a:latin typeface="Arial"/>
                <a:cs typeface="Arial"/>
              </a:rPr>
              <a:t>=</a:t>
            </a:r>
            <a:endParaRPr sz="1100">
              <a:latin typeface="Arial"/>
              <a:cs typeface="Arial"/>
            </a:endParaRPr>
          </a:p>
          <a:p>
            <a:pPr marL="13184">
              <a:spcBef>
                <a:spcPts val="223"/>
              </a:spcBef>
            </a:pPr>
            <a:r>
              <a:rPr sz="1100" spc="-5" dirty="0">
                <a:latin typeface="Arial"/>
                <a:cs typeface="Arial"/>
              </a:rPr>
              <a:t>=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07033" y="3261100"/>
            <a:ext cx="3210722" cy="420237"/>
          </a:xfrm>
          <a:prstGeom prst="rect">
            <a:avLst/>
          </a:prstGeom>
        </p:spPr>
        <p:txBody>
          <a:bodyPr vert="horz" wrap="square" lIns="0" tIns="17139" rIns="0" bIns="0" rtlCol="0">
            <a:spAutoFit/>
          </a:bodyPr>
          <a:lstStyle/>
          <a:p>
            <a:pPr marL="13184" marR="5274">
              <a:lnSpc>
                <a:spcPct val="118600"/>
              </a:lnSpc>
              <a:spcBef>
                <a:spcPts val="135"/>
              </a:spcBef>
            </a:pP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fase </a:t>
            </a:r>
            <a:r>
              <a:rPr sz="1100" dirty="0">
                <a:latin typeface="Arial"/>
                <a:cs typeface="Arial"/>
              </a:rPr>
              <a:t>Resistencia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voltímetro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=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3000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spc="-52" dirty="0">
                <a:latin typeface="Symbol"/>
                <a:cs typeface="Symbol"/>
              </a:rPr>
              <a:t></a:t>
            </a:r>
            <a:r>
              <a:rPr sz="1100" spc="-5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Resistencia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emplazamiento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62867" y="3736383"/>
            <a:ext cx="3652890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Arial"/>
                <a:cs typeface="Arial"/>
              </a:rPr>
              <a:t>Resistencia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tierra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transformador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2817" y="3882776"/>
            <a:ext cx="2550200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893" algn="l"/>
              </a:tabLst>
            </a:pPr>
            <a:r>
              <a:rPr sz="1100" spc="-52" dirty="0">
                <a:latin typeface="Arial"/>
                <a:cs typeface="Arial"/>
              </a:rPr>
              <a:t>=</a:t>
            </a:r>
            <a:r>
              <a:rPr sz="1100" dirty="0">
                <a:latin typeface="Arial"/>
                <a:cs typeface="Arial"/>
              </a:rPr>
              <a:t>	Resistencia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26" dirty="0">
                <a:latin typeface="Arial"/>
                <a:cs typeface="Arial"/>
              </a:rPr>
              <a:t> red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52301" y="4009841"/>
            <a:ext cx="3361752" cy="1183175"/>
          </a:xfrm>
          <a:prstGeom prst="rect">
            <a:avLst/>
          </a:prstGeom>
        </p:spPr>
        <p:txBody>
          <a:bodyPr vert="horz" wrap="square" lIns="0" tIns="38892" rIns="0" bIns="0" rtlCol="0">
            <a:spAutoFit/>
          </a:bodyPr>
          <a:lstStyle/>
          <a:p>
            <a:pPr marL="39552">
              <a:spcBef>
                <a:spcPts val="306"/>
              </a:spcBef>
            </a:pPr>
            <a:r>
              <a:rPr sz="1100" dirty="0">
                <a:latin typeface="Arial"/>
                <a:cs typeface="Arial"/>
              </a:rPr>
              <a:t>y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pasando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baseline="-11904" dirty="0">
                <a:latin typeface="Arial"/>
                <a:cs typeface="Arial"/>
              </a:rPr>
              <a:t>1</a:t>
            </a:r>
            <a:r>
              <a:rPr sz="1100" spc="132" baseline="-119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miembro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otro:</a:t>
            </a:r>
            <a:endParaRPr sz="1100">
              <a:latin typeface="Arial"/>
              <a:cs typeface="Arial"/>
            </a:endParaRPr>
          </a:p>
          <a:p>
            <a:pPr marL="765324">
              <a:spcBef>
                <a:spcPts val="208"/>
              </a:spcBef>
            </a:pPr>
            <a:r>
              <a:rPr sz="1100" spc="-26" dirty="0">
                <a:latin typeface="Arial"/>
                <a:cs typeface="Arial"/>
              </a:rPr>
              <a:t>U</a:t>
            </a:r>
            <a:r>
              <a:rPr sz="1100" spc="-38" baseline="-11904" dirty="0">
                <a:latin typeface="Arial"/>
                <a:cs typeface="Arial"/>
              </a:rPr>
              <a:t>1</a:t>
            </a:r>
            <a:endParaRPr sz="1100" baseline="-11904">
              <a:latin typeface="Arial"/>
              <a:cs typeface="Arial"/>
            </a:endParaRPr>
          </a:p>
          <a:p>
            <a:pPr marL="39552">
              <a:spcBef>
                <a:spcPts val="208"/>
              </a:spcBef>
              <a:tabLst>
                <a:tab pos="950556" algn="l"/>
              </a:tabLst>
            </a:pPr>
            <a:r>
              <a:rPr sz="1100" dirty="0">
                <a:latin typeface="Arial"/>
                <a:cs typeface="Arial"/>
              </a:rPr>
              <a:t>R</a:t>
            </a:r>
            <a:r>
              <a:rPr sz="1100" baseline="-11904" dirty="0">
                <a:latin typeface="Arial"/>
                <a:cs typeface="Arial"/>
              </a:rPr>
              <a:t>St</a:t>
            </a:r>
            <a:r>
              <a:rPr sz="1100" spc="147" baseline="-119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=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baseline="-11904" dirty="0">
                <a:latin typeface="Arial"/>
                <a:cs typeface="Arial"/>
              </a:rPr>
              <a:t>1</a:t>
            </a:r>
            <a:r>
              <a:rPr sz="1100" spc="140" baseline="-11904" dirty="0">
                <a:latin typeface="Arial"/>
                <a:cs typeface="Arial"/>
              </a:rPr>
              <a:t> </a:t>
            </a:r>
            <a:r>
              <a:rPr sz="1100" spc="-52" dirty="0">
                <a:latin typeface="Arial"/>
                <a:cs typeface="Arial"/>
              </a:rPr>
              <a:t>·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100" spc="51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-</a:t>
            </a:r>
            <a:r>
              <a:rPr sz="1100" spc="51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baseline="-11904" dirty="0">
                <a:latin typeface="Arial"/>
                <a:cs typeface="Arial"/>
              </a:rPr>
              <a:t>1</a:t>
            </a:r>
            <a:endParaRPr sz="1100" baseline="-11904">
              <a:latin typeface="Arial"/>
              <a:cs typeface="Arial"/>
            </a:endParaRPr>
          </a:p>
          <a:p>
            <a:pPr marL="765324">
              <a:spcBef>
                <a:spcPts val="202"/>
              </a:spcBef>
            </a:pPr>
            <a:r>
              <a:rPr sz="1100" spc="-26" dirty="0">
                <a:latin typeface="Arial"/>
                <a:cs typeface="Arial"/>
              </a:rPr>
              <a:t>U</a:t>
            </a:r>
            <a:r>
              <a:rPr sz="1100" spc="-38" baseline="-11904" dirty="0">
                <a:latin typeface="Arial"/>
                <a:cs typeface="Arial"/>
              </a:rPr>
              <a:t>2</a:t>
            </a:r>
            <a:endParaRPr sz="1100" baseline="-11904">
              <a:latin typeface="Arial"/>
              <a:cs typeface="Arial"/>
            </a:endParaRPr>
          </a:p>
          <a:p>
            <a:pPr marL="39552">
              <a:spcBef>
                <a:spcPts val="208"/>
              </a:spcBef>
            </a:pPr>
            <a:r>
              <a:rPr sz="1100" dirty="0">
                <a:latin typeface="Arial"/>
                <a:cs typeface="Arial"/>
              </a:rPr>
              <a:t>Sacando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factor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común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R</a:t>
            </a:r>
            <a:r>
              <a:rPr sz="1100" spc="-38" baseline="-11904" dirty="0">
                <a:latin typeface="Arial"/>
                <a:cs typeface="Arial"/>
              </a:rPr>
              <a:t>1</a:t>
            </a:r>
            <a:r>
              <a:rPr sz="1100" spc="-26" dirty="0">
                <a:latin typeface="Arial"/>
                <a:cs typeface="Arial"/>
              </a:rPr>
              <a:t>:</a:t>
            </a:r>
            <a:endParaRPr sz="1100">
              <a:latin typeface="Arial"/>
              <a:cs typeface="Arial"/>
            </a:endParaRPr>
          </a:p>
          <a:p>
            <a:pPr marR="337507" algn="ctr">
              <a:spcBef>
                <a:spcPts val="202"/>
              </a:spcBef>
            </a:pPr>
            <a:r>
              <a:rPr sz="1100" spc="-26" dirty="0">
                <a:latin typeface="Arial"/>
                <a:cs typeface="Arial"/>
              </a:rPr>
              <a:t>U</a:t>
            </a:r>
            <a:r>
              <a:rPr sz="1100" spc="-38" baseline="-11904" dirty="0">
                <a:latin typeface="Arial"/>
                <a:cs typeface="Arial"/>
              </a:rPr>
              <a:t>1</a:t>
            </a:r>
            <a:endParaRPr sz="1100" baseline="-11904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52291" y="4921988"/>
            <a:ext cx="373932" cy="18705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9552">
              <a:spcBef>
                <a:spcPts val="99"/>
              </a:spcBef>
            </a:pPr>
            <a:r>
              <a:rPr sz="1700" spc="-38" baseline="7575" dirty="0">
                <a:latin typeface="Arial"/>
                <a:cs typeface="Arial"/>
              </a:rPr>
              <a:t>R</a:t>
            </a:r>
            <a:r>
              <a:rPr sz="700" spc="-26" dirty="0">
                <a:latin typeface="Arial"/>
                <a:cs typeface="Arial"/>
              </a:rPr>
              <a:t>St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4765" y="4888198"/>
            <a:ext cx="1560325" cy="20798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3920" marR="31641" indent="-615028">
              <a:lnSpc>
                <a:spcPct val="114999"/>
              </a:lnSpc>
              <a:spcBef>
                <a:spcPts val="104"/>
              </a:spcBef>
              <a:tabLst>
                <a:tab pos="537901" algn="l"/>
                <a:tab pos="883978" algn="l"/>
              </a:tabLst>
            </a:pPr>
            <a:r>
              <a:rPr sz="1100" dirty="0">
                <a:latin typeface="Arial"/>
                <a:cs typeface="Arial"/>
              </a:rPr>
              <a:t>R</a:t>
            </a:r>
            <a:r>
              <a:rPr sz="1100" baseline="-11904" dirty="0">
                <a:latin typeface="Arial"/>
                <a:cs typeface="Arial"/>
              </a:rPr>
              <a:t>1</a:t>
            </a:r>
            <a:r>
              <a:rPr sz="1100" spc="140" baseline="-11904" dirty="0">
                <a:latin typeface="Arial"/>
                <a:cs typeface="Arial"/>
              </a:rPr>
              <a:t> </a:t>
            </a:r>
            <a:r>
              <a:rPr sz="1100" spc="-52" dirty="0">
                <a:latin typeface="Arial"/>
                <a:cs typeface="Arial"/>
              </a:rPr>
              <a:t>.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	</a:t>
            </a:r>
            <a:r>
              <a:rPr sz="1100" spc="-5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-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 </a:t>
            </a:r>
            <a:r>
              <a:rPr sz="1100" spc="-26" dirty="0">
                <a:latin typeface="Arial"/>
                <a:cs typeface="Arial"/>
              </a:rPr>
              <a:t>U</a:t>
            </a:r>
            <a:r>
              <a:rPr sz="1100" spc="-38" baseline="-11904" dirty="0">
                <a:latin typeface="Arial"/>
                <a:cs typeface="Arial"/>
              </a:rPr>
              <a:t>2</a:t>
            </a:r>
            <a:endParaRPr sz="1100" baseline="-11904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5903" y="5327955"/>
            <a:ext cx="7402222" cy="218929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919" marR="58009" algn="just">
              <a:lnSpc>
                <a:spcPct val="1205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Esta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fórmula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emplazamiento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10.5.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65919" algn="just"/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resultado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obtiene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conocida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fórmula: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500">
              <a:latin typeface="Tahoma"/>
              <a:cs typeface="Tahoma"/>
            </a:endParaRPr>
          </a:p>
          <a:p>
            <a:pPr marR="485826" algn="ctr"/>
            <a:r>
              <a:rPr sz="1000" dirty="0">
                <a:latin typeface="Arial"/>
                <a:cs typeface="Arial"/>
              </a:rPr>
              <a:t>U</a:t>
            </a:r>
            <a:r>
              <a:rPr sz="1000" baseline="-12820" dirty="0">
                <a:latin typeface="Arial"/>
                <a:cs typeface="Arial"/>
              </a:rPr>
              <a:t>1</a:t>
            </a:r>
            <a:r>
              <a:rPr sz="1000" spc="147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–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U</a:t>
            </a:r>
            <a:r>
              <a:rPr sz="1000" spc="-38" baseline="-12820" dirty="0">
                <a:latin typeface="Arial"/>
                <a:cs typeface="Arial"/>
              </a:rPr>
              <a:t>2</a:t>
            </a:r>
            <a:endParaRPr sz="1000" baseline="-12820">
              <a:latin typeface="Arial"/>
              <a:cs typeface="Arial"/>
            </a:endParaRPr>
          </a:p>
          <a:p>
            <a:pPr marR="1656553" algn="ctr">
              <a:spcBef>
                <a:spcPts val="187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St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2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1</a:t>
            </a:r>
            <a:r>
              <a:rPr sz="1000" spc="140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R="407382" algn="ctr">
              <a:spcBef>
                <a:spcPts val="187"/>
              </a:spcBef>
            </a:pPr>
            <a:r>
              <a:rPr sz="1000" spc="-26" dirty="0">
                <a:latin typeface="Arial"/>
                <a:cs typeface="Arial"/>
              </a:rPr>
              <a:t>U</a:t>
            </a:r>
            <a:r>
              <a:rPr sz="1000" spc="-38" baseline="-12820" dirty="0">
                <a:latin typeface="Arial"/>
                <a:cs typeface="Arial"/>
              </a:rPr>
              <a:t>2</a:t>
            </a:r>
            <a:endParaRPr sz="1000" baseline="-12820">
              <a:latin typeface="Arial"/>
              <a:cs typeface="Arial"/>
            </a:endParaRPr>
          </a:p>
          <a:p>
            <a:pPr>
              <a:spcBef>
                <a:spcPts val="42"/>
              </a:spcBef>
            </a:pPr>
            <a:endParaRPr sz="1200">
              <a:latin typeface="Arial"/>
              <a:cs typeface="Arial"/>
            </a:endParaRPr>
          </a:p>
          <a:p>
            <a:pPr marL="65260" marR="5669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crearlo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cálculo.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 conecta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segundo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enchufe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utilice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medición.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04972" y="4775986"/>
            <a:ext cx="150119" cy="369356"/>
          </a:xfrm>
          <a:custGeom>
            <a:avLst/>
            <a:gdLst/>
            <a:ahLst/>
            <a:cxnLst/>
            <a:rect l="l" t="t" r="r" b="b"/>
            <a:pathLst>
              <a:path w="104775" h="486409">
                <a:moveTo>
                  <a:pt x="85343" y="0"/>
                </a:moveTo>
                <a:lnTo>
                  <a:pt x="59204" y="49895"/>
                </a:lnTo>
                <a:lnTo>
                  <a:pt x="35332" y="99791"/>
                </a:lnTo>
                <a:lnTo>
                  <a:pt x="15995" y="149504"/>
                </a:lnTo>
                <a:lnTo>
                  <a:pt x="3462" y="198851"/>
                </a:lnTo>
                <a:lnTo>
                  <a:pt x="0" y="247650"/>
                </a:lnTo>
                <a:lnTo>
                  <a:pt x="7199" y="295863"/>
                </a:lnTo>
                <a:lnTo>
                  <a:pt x="23579" y="343674"/>
                </a:lnTo>
                <a:lnTo>
                  <a:pt x="46798" y="391229"/>
                </a:lnTo>
                <a:lnTo>
                  <a:pt x="74517" y="438674"/>
                </a:lnTo>
                <a:lnTo>
                  <a:pt x="104393" y="48615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30589" y="4772514"/>
            <a:ext cx="166496" cy="367428"/>
          </a:xfrm>
          <a:custGeom>
            <a:avLst/>
            <a:gdLst/>
            <a:ahLst/>
            <a:cxnLst/>
            <a:rect l="l" t="t" r="r" b="b"/>
            <a:pathLst>
              <a:path w="116205" h="483870">
                <a:moveTo>
                  <a:pt x="0" y="483870"/>
                </a:moveTo>
                <a:lnTo>
                  <a:pt x="32455" y="437662"/>
                </a:lnTo>
                <a:lnTo>
                  <a:pt x="62496" y="391271"/>
                </a:lnTo>
                <a:lnTo>
                  <a:pt x="87892" y="344515"/>
                </a:lnTo>
                <a:lnTo>
                  <a:pt x="106411" y="297210"/>
                </a:lnTo>
                <a:lnTo>
                  <a:pt x="115823" y="249174"/>
                </a:lnTo>
                <a:lnTo>
                  <a:pt x="114647" y="200363"/>
                </a:lnTo>
                <a:lnTo>
                  <a:pt x="104400" y="150930"/>
                </a:lnTo>
                <a:lnTo>
                  <a:pt x="87349" y="100986"/>
                </a:lnTo>
                <a:lnTo>
                  <a:pt x="65763" y="50639"/>
                </a:lnTo>
                <a:lnTo>
                  <a:pt x="41909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29563" y="6338277"/>
            <a:ext cx="805183" cy="0"/>
          </a:xfrm>
          <a:custGeom>
            <a:avLst/>
            <a:gdLst/>
            <a:ahLst/>
            <a:cxnLst/>
            <a:rect l="l" t="t" r="r" b="b"/>
            <a:pathLst>
              <a:path w="561975">
                <a:moveTo>
                  <a:pt x="0" y="0"/>
                </a:moveTo>
                <a:lnTo>
                  <a:pt x="561593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3248845" y="1040227"/>
            <a:ext cx="4599094" cy="1743113"/>
            <a:chOff x="2267521" y="1369885"/>
            <a:chExt cx="3209925" cy="2295525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1956" y="1438652"/>
              <a:ext cx="2701459" cy="20764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272283" y="1374647"/>
              <a:ext cx="3200400" cy="2286000"/>
            </a:xfrm>
            <a:custGeom>
              <a:avLst/>
              <a:gdLst/>
              <a:ahLst/>
              <a:cxnLst/>
              <a:rect l="l" t="t" r="r" b="b"/>
              <a:pathLst>
                <a:path w="3200400" h="2286000">
                  <a:moveTo>
                    <a:pt x="0" y="2286000"/>
                  </a:moveTo>
                  <a:lnTo>
                    <a:pt x="3200399" y="2286000"/>
                  </a:lnTo>
                  <a:lnTo>
                    <a:pt x="3200399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33021" y="5122777"/>
            <a:ext cx="7939010" cy="275496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3618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10.6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Cálculo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tensiones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defecto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contacto.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L="426498" marR="84377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baseline="-11904" dirty="0">
                <a:latin typeface="Tahoma"/>
                <a:cs typeface="Tahoma"/>
              </a:rPr>
              <a:t>n</a:t>
            </a:r>
            <a:r>
              <a:rPr sz="1100" spc="256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baseline="-11904" dirty="0">
                <a:latin typeface="Tahoma"/>
                <a:cs typeface="Tahoma"/>
              </a:rPr>
              <a:t>F</a:t>
            </a:r>
            <a:r>
              <a:rPr sz="1100" spc="249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M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siendo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producida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cuerpo </a:t>
            </a:r>
            <a:r>
              <a:rPr sz="1100" dirty="0">
                <a:latin typeface="Tahoma"/>
                <a:cs typeface="Tahoma"/>
              </a:rPr>
              <a:t>humano,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teniéndose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calzado.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sin </a:t>
            </a:r>
            <a:r>
              <a:rPr sz="1100" dirty="0">
                <a:latin typeface="Tahoma"/>
                <a:cs typeface="Tahoma"/>
              </a:rPr>
              <a:t>embargo,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última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tenerse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considerándose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persona </a:t>
            </a:r>
            <a:r>
              <a:rPr sz="1100" dirty="0">
                <a:latin typeface="Tahoma"/>
                <a:cs typeface="Tahoma"/>
              </a:rPr>
              <a:t>descalza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suelo.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52735">
              <a:tabLst>
                <a:tab pos="426498" algn="l"/>
              </a:tabLst>
            </a:pPr>
            <a:r>
              <a:rPr sz="1100" b="1" spc="-26" dirty="0">
                <a:latin typeface="Tahoma"/>
                <a:cs typeface="Tahoma"/>
              </a:rPr>
              <a:t>6.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RESISTENCIA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 </a:t>
            </a:r>
            <a:r>
              <a:rPr sz="1100" b="1" spc="-10" dirty="0">
                <a:latin typeface="Tahoma"/>
                <a:cs typeface="Tahoma"/>
              </a:rPr>
              <a:t>PERSONA</a:t>
            </a:r>
            <a:endParaRPr sz="1100">
              <a:latin typeface="Tahoma"/>
              <a:cs typeface="Tahoma"/>
            </a:endParaRPr>
          </a:p>
          <a:p>
            <a:pPr marL="426498" marR="83718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decisivo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calambre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muscular,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pase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músculo, como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 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tensiones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1000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V.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corriente.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procurar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sea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>
              <a:latin typeface="Tahoma"/>
              <a:cs typeface="Tahoma"/>
            </a:endParaRPr>
          </a:p>
          <a:p>
            <a:pPr marR="31641" algn="ctr"/>
            <a:r>
              <a:rPr sz="1100" i="1" spc="-26" dirty="0">
                <a:latin typeface="Tahoma"/>
                <a:cs typeface="Tahoma"/>
              </a:rPr>
              <a:t>181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3006" y="920550"/>
            <a:ext cx="7954477" cy="232189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26498" marR="97561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interna,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voltímetro,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</a:t>
            </a:r>
            <a:endParaRPr sz="1100">
              <a:latin typeface="Tahoma"/>
              <a:cs typeface="Tahoma"/>
            </a:endParaRPr>
          </a:p>
          <a:p>
            <a:pPr marL="214238" algn="ctr">
              <a:spcBef>
                <a:spcPts val="202"/>
              </a:spcBef>
            </a:pPr>
            <a:r>
              <a:rPr sz="1000" dirty="0">
                <a:latin typeface="Arial"/>
                <a:cs typeface="Arial"/>
              </a:rPr>
              <a:t>3000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.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R</a:t>
            </a:r>
            <a:r>
              <a:rPr sz="1000" spc="-38" baseline="-12820" dirty="0">
                <a:latin typeface="Arial"/>
                <a:cs typeface="Arial"/>
              </a:rPr>
              <a:t>1</a:t>
            </a:r>
            <a:endParaRPr sz="1000" baseline="-12820">
              <a:latin typeface="Arial"/>
              <a:cs typeface="Arial"/>
            </a:endParaRPr>
          </a:p>
          <a:p>
            <a:pPr marR="772575" algn="ctr">
              <a:spcBef>
                <a:spcPts val="187"/>
              </a:spcBef>
            </a:pPr>
            <a:r>
              <a:rPr sz="1000" dirty="0">
                <a:latin typeface="Arial"/>
                <a:cs typeface="Arial"/>
              </a:rPr>
              <a:t>R </a:t>
            </a:r>
            <a:r>
              <a:rPr sz="1000" spc="-52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  <a:p>
            <a:pPr marL="257745" algn="ctr">
              <a:spcBef>
                <a:spcPts val="187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1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–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1" dirty="0">
                <a:latin typeface="Arial"/>
                <a:cs typeface="Arial"/>
              </a:rPr>
              <a:t>3000</a:t>
            </a:r>
            <a:endParaRPr sz="1000">
              <a:latin typeface="Arial"/>
              <a:cs typeface="Arial"/>
            </a:endParaRPr>
          </a:p>
          <a:p>
            <a:pPr>
              <a:spcBef>
                <a:spcPts val="26"/>
              </a:spcBef>
            </a:pPr>
            <a:endParaRPr sz="1500">
              <a:latin typeface="Arial"/>
              <a:cs typeface="Arial"/>
            </a:endParaRPr>
          </a:p>
          <a:p>
            <a:pPr marL="52735">
              <a:tabLst>
                <a:tab pos="426498" algn="l"/>
              </a:tabLst>
            </a:pPr>
            <a:r>
              <a:rPr sz="1100" b="1" spc="-26" dirty="0">
                <a:latin typeface="Tahoma"/>
                <a:cs typeface="Tahoma"/>
              </a:rPr>
              <a:t>5.</a:t>
            </a:r>
            <a:r>
              <a:rPr sz="1100" b="1" dirty="0">
                <a:latin typeface="Tahoma"/>
                <a:cs typeface="Tahoma"/>
              </a:rPr>
              <a:t>	RESISTENCIA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DEFECTO</a:t>
            </a:r>
            <a:endParaRPr sz="1100">
              <a:latin typeface="Tahoma"/>
              <a:cs typeface="Tahoma"/>
            </a:endParaRPr>
          </a:p>
          <a:p>
            <a:pPr marL="426498" marR="94924" algn="just">
              <a:lnSpc>
                <a:spcPct val="1208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 muy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 tan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reducida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deje de ser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considerada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 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defecto, 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 tome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 simple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derivación.</a:t>
            </a:r>
            <a:r>
              <a:rPr sz="1100" spc="24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reconocerse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10.6,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baseline="-11904" dirty="0">
                <a:latin typeface="Tahoma"/>
                <a:cs typeface="Tahoma"/>
              </a:rPr>
              <a:t>y</a:t>
            </a:r>
            <a:r>
              <a:rPr sz="1100" spc="443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serie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M</a:t>
            </a:r>
            <a:r>
              <a:rPr sz="1100" spc="443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</a:t>
            </a:r>
            <a:r>
              <a:rPr sz="1100" spc="-16" baseline="-11904" dirty="0">
                <a:latin typeface="Tahoma"/>
                <a:cs typeface="Tahoma"/>
              </a:rPr>
              <a:t>calzado </a:t>
            </a:r>
            <a:r>
              <a:rPr sz="1100" dirty="0">
                <a:latin typeface="Tahoma"/>
                <a:cs typeface="Tahoma"/>
              </a:rPr>
              <a:t>(R</a:t>
            </a:r>
            <a:r>
              <a:rPr sz="1100" baseline="-11904" dirty="0">
                <a:latin typeface="Tahoma"/>
                <a:cs typeface="Tahoma"/>
              </a:rPr>
              <a:t>Sch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St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citada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defecto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medirse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 </a:t>
            </a:r>
            <a:r>
              <a:rPr sz="1100" spc="-10" dirty="0">
                <a:latin typeface="Tahoma"/>
                <a:cs typeface="Tahoma"/>
              </a:rPr>
              <a:t>exactitud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voltímetro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</a:t>
            </a:r>
            <a:r>
              <a:rPr sz="1100" spc="31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40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k</a:t>
            </a:r>
            <a:r>
              <a:rPr sz="1100" spc="-21" dirty="0">
                <a:latin typeface="Symbol"/>
                <a:cs typeface="Symbol"/>
              </a:rPr>
              <a:t></a:t>
            </a:r>
            <a:r>
              <a:rPr sz="1100" spc="-21" dirty="0">
                <a:latin typeface="Tahoma"/>
                <a:cs typeface="Tahoma"/>
              </a:rPr>
              <a:t>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36630" y="3210077"/>
            <a:ext cx="4762860" cy="1829907"/>
            <a:chOff x="2398585" y="4227385"/>
            <a:chExt cx="3324225" cy="24098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8410" y="4324279"/>
              <a:ext cx="2980944" cy="212461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03348" y="4232147"/>
              <a:ext cx="3314700" cy="2400300"/>
            </a:xfrm>
            <a:custGeom>
              <a:avLst/>
              <a:gdLst/>
              <a:ahLst/>
              <a:cxnLst/>
              <a:rect l="l" t="t" r="r" b="b"/>
              <a:pathLst>
                <a:path w="3314700" h="2400300">
                  <a:moveTo>
                    <a:pt x="0" y="2400300"/>
                  </a:moveTo>
                  <a:lnTo>
                    <a:pt x="3314700" y="2400300"/>
                  </a:lnTo>
                  <a:lnTo>
                    <a:pt x="3314700" y="0"/>
                  </a:lnTo>
                  <a:lnTo>
                    <a:pt x="0" y="0"/>
                  </a:lnTo>
                  <a:lnTo>
                    <a:pt x="0" y="24003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5572409" y="1420529"/>
            <a:ext cx="928007" cy="0"/>
          </a:xfrm>
          <a:custGeom>
            <a:avLst/>
            <a:gdLst/>
            <a:ahLst/>
            <a:cxnLst/>
            <a:rect l="l" t="t" r="r" b="b"/>
            <a:pathLst>
              <a:path w="647700">
                <a:moveTo>
                  <a:pt x="0" y="0"/>
                </a:moveTo>
                <a:lnTo>
                  <a:pt x="6477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182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6727" y="917982"/>
            <a:ext cx="7528685" cy="8171755"/>
          </a:xfrm>
          <a:prstGeom prst="rect">
            <a:avLst/>
          </a:prstGeom>
        </p:spPr>
        <p:txBody>
          <a:bodyPr vert="horz" wrap="square" lIns="0" tIns="52735" rIns="0" bIns="0" rtlCol="0">
            <a:spAutoFit/>
          </a:bodyPr>
          <a:lstStyle/>
          <a:p>
            <a:pPr marL="145023">
              <a:spcBef>
                <a:spcPts val="415"/>
              </a:spcBef>
            </a:pPr>
            <a:r>
              <a:rPr sz="1100" spc="-10" dirty="0">
                <a:latin typeface="Tahoma"/>
                <a:cs typeface="Tahoma"/>
              </a:rPr>
              <a:t>Ejemplo:</a:t>
            </a:r>
            <a:endParaRPr sz="1100">
              <a:latin typeface="Tahoma"/>
              <a:cs typeface="Tahoma"/>
            </a:endParaRPr>
          </a:p>
          <a:p>
            <a:pPr marL="1427154">
              <a:spcBef>
                <a:spcPts val="291"/>
              </a:spcBef>
              <a:tabLst>
                <a:tab pos="1837831" algn="l"/>
              </a:tabLst>
            </a:pPr>
            <a:r>
              <a:rPr sz="1000" spc="-26" dirty="0">
                <a:latin typeface="Arial"/>
                <a:cs typeface="Arial"/>
              </a:rPr>
              <a:t>R</a:t>
            </a:r>
            <a:r>
              <a:rPr sz="1000" spc="-38" baseline="-12820" dirty="0">
                <a:latin typeface="Arial"/>
                <a:cs typeface="Arial"/>
              </a:rPr>
              <a:t>M</a:t>
            </a:r>
            <a:r>
              <a:rPr sz="1000" baseline="-12820" dirty="0">
                <a:latin typeface="Arial"/>
                <a:cs typeface="Arial"/>
              </a:rPr>
              <a:t>	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2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1300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>
              <a:lnSpc>
                <a:spcPct val="100000"/>
              </a:lnSpc>
            </a:pPr>
            <a:endParaRPr sz="1400">
              <a:latin typeface="Symbol"/>
              <a:cs typeface="Symbol"/>
            </a:endParaRPr>
          </a:p>
          <a:p>
            <a:pPr marL="145023"/>
            <a:r>
              <a:rPr sz="1100" dirty="0">
                <a:latin typeface="Tahoma"/>
                <a:cs typeface="Tahoma"/>
              </a:rPr>
              <a:t>Otras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corriente: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Symbol"/>
                <a:cs typeface="Symbol"/>
              </a:rPr>
              <a:t></a:t>
            </a:r>
            <a:r>
              <a:rPr sz="1100" spc="-26" dirty="0">
                <a:latin typeface="Tahoma"/>
                <a:cs typeface="Tahoma"/>
              </a:rPr>
              <a:t>_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400">
              <a:latin typeface="Tahoma"/>
              <a:cs typeface="Tahoma"/>
            </a:endParaRPr>
          </a:p>
          <a:p>
            <a:pPr marL="1538558"/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M</a:t>
            </a:r>
            <a:r>
              <a:rPr sz="1000" spc="125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+ R =</a:t>
            </a:r>
            <a:r>
              <a:rPr sz="1000" spc="27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total</a:t>
            </a:r>
            <a:r>
              <a:rPr sz="1000" spc="27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27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2300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145023">
              <a:spcBef>
                <a:spcPts val="903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(igual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caso)</a:t>
            </a:r>
            <a:r>
              <a:rPr sz="1100" spc="-26" dirty="0">
                <a:latin typeface="Tahoma"/>
                <a:cs typeface="Tahoma"/>
              </a:rPr>
              <a:t> es:</a:t>
            </a:r>
            <a:endParaRPr sz="1100">
              <a:latin typeface="Tahoma"/>
              <a:cs typeface="Tahoma"/>
            </a:endParaRPr>
          </a:p>
          <a:p>
            <a:pPr marL="2040204">
              <a:spcBef>
                <a:spcPts val="208"/>
              </a:spcBef>
            </a:pPr>
            <a:r>
              <a:rPr sz="1000" dirty="0">
                <a:latin typeface="Arial"/>
                <a:cs typeface="Arial"/>
              </a:rPr>
              <a:t>220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967693" marR="2305200" indent="-329597">
              <a:lnSpc>
                <a:spcPts val="1516"/>
              </a:lnSpc>
              <a:spcBef>
                <a:spcPts val="10"/>
              </a:spcBef>
              <a:tabLst>
                <a:tab pos="2040863" algn="l"/>
                <a:tab pos="2572173" algn="l"/>
              </a:tabLst>
            </a:pPr>
            <a:r>
              <a:rPr sz="1000" dirty="0">
                <a:latin typeface="Arial"/>
                <a:cs typeface="Arial"/>
              </a:rPr>
              <a:t>I</a:t>
            </a:r>
            <a:r>
              <a:rPr sz="1000" baseline="-12820" dirty="0">
                <a:latin typeface="Arial"/>
                <a:cs typeface="Arial"/>
              </a:rPr>
              <a:t>F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spc="-6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0,096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 </a:t>
            </a:r>
            <a:r>
              <a:rPr sz="1000" dirty="0">
                <a:latin typeface="Arial"/>
                <a:cs typeface="Arial"/>
              </a:rPr>
              <a:t>2300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>
              <a:lnSpc>
                <a:spcPct val="100000"/>
              </a:lnSpc>
            </a:pPr>
            <a:endParaRPr sz="1200">
              <a:latin typeface="Symbol"/>
              <a:cs typeface="Symbol"/>
            </a:endParaRPr>
          </a:p>
          <a:p>
            <a:pPr marL="144363" marR="2086347">
              <a:lnSpc>
                <a:spcPct val="120500"/>
              </a:lnSpc>
              <a:spcBef>
                <a:spcPts val="1054"/>
              </a:spcBef>
            </a:pPr>
            <a:r>
              <a:rPr sz="1100" dirty="0">
                <a:latin typeface="Tahoma"/>
                <a:cs typeface="Tahoma"/>
              </a:rPr>
              <a:t>Valor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encima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0,05</a:t>
            </a:r>
            <a:r>
              <a:rPr sz="1100" spc="-26" dirty="0">
                <a:latin typeface="Tahoma"/>
                <a:cs typeface="Tahoma"/>
              </a:rPr>
              <a:t> A.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1423858">
              <a:spcBef>
                <a:spcPts val="934"/>
              </a:spcBef>
            </a:pPr>
            <a:r>
              <a:rPr sz="1000" dirty="0">
                <a:latin typeface="Arial"/>
                <a:cs typeface="Arial"/>
              </a:rPr>
              <a:t>U</a:t>
            </a:r>
            <a:r>
              <a:rPr sz="1000" baseline="-12820" dirty="0">
                <a:latin typeface="Arial"/>
                <a:cs typeface="Arial"/>
              </a:rPr>
              <a:t>n</a:t>
            </a:r>
            <a:r>
              <a:rPr sz="1000" spc="125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</a:t>
            </a:r>
            <a:r>
              <a:rPr sz="1000" baseline="-12820" dirty="0">
                <a:latin typeface="Arial"/>
                <a:cs typeface="Arial"/>
              </a:rPr>
              <a:t>F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.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M</a:t>
            </a:r>
            <a:r>
              <a:rPr sz="1000" spc="116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0,096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1300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124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45023">
              <a:spcBef>
                <a:spcPts val="898"/>
              </a:spcBef>
            </a:pP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rebasa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-26" dirty="0">
                <a:latin typeface="Tahoma"/>
                <a:cs typeface="Tahoma"/>
              </a:rPr>
              <a:t> 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45023" marR="71193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suponiendo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1300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pasaría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2114034"/>
            <a:r>
              <a:rPr sz="1000" dirty="0">
                <a:latin typeface="Arial"/>
                <a:cs typeface="Arial"/>
              </a:rPr>
              <a:t>65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638096">
              <a:spcBef>
                <a:spcPts val="187"/>
              </a:spcBef>
              <a:tabLst>
                <a:tab pos="2089643" algn="l"/>
                <a:tab pos="2518778" algn="l"/>
              </a:tabLst>
            </a:pPr>
            <a:r>
              <a:rPr sz="1000" dirty="0">
                <a:latin typeface="Arial"/>
                <a:cs typeface="Arial"/>
              </a:rPr>
              <a:t>I</a:t>
            </a:r>
            <a:r>
              <a:rPr sz="1000" baseline="-12820" dirty="0">
                <a:latin typeface="Arial"/>
                <a:cs typeface="Arial"/>
              </a:rPr>
              <a:t>M</a:t>
            </a:r>
            <a:r>
              <a:rPr sz="1000" spc="116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trike="sngStrike" spc="27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50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mA.</a:t>
            </a:r>
            <a:endParaRPr sz="1000">
              <a:latin typeface="Arial"/>
              <a:cs typeface="Arial"/>
            </a:endParaRPr>
          </a:p>
          <a:p>
            <a:pPr marL="1967693">
              <a:spcBef>
                <a:spcPts val="270"/>
              </a:spcBef>
            </a:pPr>
            <a:r>
              <a:rPr sz="1000" dirty="0">
                <a:latin typeface="Arial"/>
                <a:cs typeface="Arial"/>
              </a:rPr>
              <a:t>1300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>
              <a:spcBef>
                <a:spcPts val="52"/>
              </a:spcBef>
            </a:pPr>
            <a:endParaRPr sz="1300">
              <a:latin typeface="Symbol"/>
              <a:cs typeface="Symbol"/>
            </a:endParaRPr>
          </a:p>
          <a:p>
            <a:pPr marL="145023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Estos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básicos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citan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normas</a:t>
            </a:r>
            <a:r>
              <a:rPr sz="1100" spc="-21" dirty="0">
                <a:latin typeface="Tahoma"/>
                <a:cs typeface="Tahoma"/>
              </a:rPr>
              <a:t> VDE.</a:t>
            </a:r>
            <a:endParaRPr sz="1100">
              <a:latin typeface="Tahoma"/>
              <a:cs typeface="Tahoma"/>
            </a:endParaRPr>
          </a:p>
          <a:p>
            <a:pPr marL="144363" marR="69875">
              <a:lnSpc>
                <a:spcPts val="1671"/>
              </a:lnSpc>
              <a:spcBef>
                <a:spcPts val="93"/>
              </a:spcBef>
            </a:pP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3000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secos,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corresponde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26" dirty="0">
                <a:latin typeface="Tahoma"/>
                <a:cs typeface="Tahoma"/>
              </a:rPr>
              <a:t> de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>
              <a:latin typeface="Tahoma"/>
              <a:cs typeface="Tahoma"/>
            </a:endParaRPr>
          </a:p>
          <a:p>
            <a:pPr marL="2040204"/>
            <a:r>
              <a:rPr sz="1000" dirty="0">
                <a:latin typeface="Arial"/>
                <a:cs typeface="Arial"/>
              </a:rPr>
              <a:t>65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638096">
              <a:spcBef>
                <a:spcPts val="187"/>
              </a:spcBef>
              <a:tabLst>
                <a:tab pos="2069868" algn="l"/>
                <a:tab pos="2481864" algn="l"/>
              </a:tabLst>
            </a:pPr>
            <a:r>
              <a:rPr sz="1000" dirty="0">
                <a:latin typeface="Arial"/>
                <a:cs typeface="Arial"/>
              </a:rPr>
              <a:t>I</a:t>
            </a:r>
            <a:r>
              <a:rPr sz="1000" baseline="-12820" dirty="0">
                <a:latin typeface="Arial"/>
                <a:cs typeface="Arial"/>
              </a:rPr>
              <a:t>M</a:t>
            </a:r>
            <a:r>
              <a:rPr sz="1000" spc="116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trike="sngStrike" spc="109" dirty="0">
                <a:latin typeface="Arial"/>
                <a:cs typeface="Arial"/>
              </a:rPr>
              <a:t> </a:t>
            </a:r>
            <a:r>
              <a:rPr sz="1000" spc="-15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0,0217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A.</a:t>
            </a:r>
            <a:endParaRPr sz="1000">
              <a:latin typeface="Arial"/>
              <a:cs typeface="Arial"/>
            </a:endParaRPr>
          </a:p>
          <a:p>
            <a:pPr marL="1967693">
              <a:spcBef>
                <a:spcPts val="264"/>
              </a:spcBef>
            </a:pPr>
            <a:r>
              <a:rPr sz="1000" dirty="0">
                <a:latin typeface="Arial"/>
                <a:cs typeface="Arial"/>
              </a:rPr>
              <a:t>3000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145023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Lo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demuestra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desfavorable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(1300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Symbol"/>
                <a:cs typeface="Symbol"/>
              </a:rPr>
              <a:t></a:t>
            </a:r>
            <a:r>
              <a:rPr sz="1100" spc="-26" dirty="0">
                <a:latin typeface="Tahoma"/>
                <a:cs typeface="Tahoma"/>
              </a:rPr>
              <a:t>,</a:t>
            </a:r>
            <a:endParaRPr sz="1100">
              <a:latin typeface="Tahoma"/>
              <a:cs typeface="Tahoma"/>
            </a:endParaRPr>
          </a:p>
          <a:p>
            <a:pPr marL="145023" marR="71852">
              <a:lnSpc>
                <a:spcPct val="120900"/>
              </a:lnSpc>
              <a:spcBef>
                <a:spcPts val="16"/>
              </a:spcBef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cuerpo),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todavía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3000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spc="5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relativamente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elevada.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300">
              <a:latin typeface="Tahoma"/>
              <a:cs typeface="Tahoma"/>
            </a:endParaRPr>
          </a:p>
          <a:p>
            <a:pPr marL="145023" marR="68556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10.7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sometida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plancha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mostrada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10.4.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embargo,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figura</a:t>
            </a:r>
            <a:endParaRPr sz="1100">
              <a:latin typeface="Tahoma"/>
              <a:cs typeface="Tahoma"/>
            </a:endParaRPr>
          </a:p>
          <a:p>
            <a:pPr marL="145023" marR="69215" algn="just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10.7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mucho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4,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reducido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grifo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servicio.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183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5319" y="1141903"/>
            <a:ext cx="5380258" cy="114610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733004" y="2432736"/>
            <a:ext cx="7939010" cy="434719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46274" algn="just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10.7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contacto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entre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plancha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tubería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agua.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000">
              <a:latin typeface="Tahoma"/>
              <a:cs typeface="Tahoma"/>
            </a:endParaRPr>
          </a:p>
          <a:p>
            <a:pPr marL="426498" marR="83718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10.4,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edificio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lugar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emplazamiento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mucho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mayor.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 </a:t>
            </a:r>
            <a:r>
              <a:rPr sz="1100" dirty="0">
                <a:latin typeface="Tahoma"/>
                <a:cs typeface="Tahoma"/>
              </a:rPr>
              <a:t>reducida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pequeña,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tiene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tensión.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conducción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reducida,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mientras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contacto.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26498" marR="84377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10.7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verse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bifurca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 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persona, formándose dos tensiones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 distintas, U</a:t>
            </a:r>
            <a:r>
              <a:rPr sz="1100" baseline="-11904" dirty="0">
                <a:latin typeface="Tahoma"/>
                <a:cs typeface="Tahoma"/>
              </a:rPr>
              <a:t>B1</a:t>
            </a:r>
            <a:r>
              <a:rPr sz="1100" spc="194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 </a:t>
            </a:r>
            <a:r>
              <a:rPr sz="1100" spc="-21" dirty="0">
                <a:latin typeface="Tahoma"/>
                <a:cs typeface="Tahoma"/>
              </a:rPr>
              <a:t>U</a:t>
            </a:r>
            <a:r>
              <a:rPr sz="1100" spc="-31" baseline="-11904" dirty="0">
                <a:latin typeface="Tahoma"/>
                <a:cs typeface="Tahoma"/>
              </a:rPr>
              <a:t>B2</a:t>
            </a:r>
            <a:r>
              <a:rPr sz="1100" spc="-21" dirty="0">
                <a:latin typeface="Tahoma"/>
                <a:cs typeface="Tahoma"/>
              </a:rPr>
              <a:t>.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primera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plancha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lugar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emplazamiento,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siendo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segunda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(U</a:t>
            </a:r>
            <a:r>
              <a:rPr sz="1100" baseline="-11904" dirty="0">
                <a:latin typeface="Tahoma"/>
                <a:cs typeface="Tahoma"/>
              </a:rPr>
              <a:t>B2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plancha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agua.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52735">
              <a:tabLst>
                <a:tab pos="426498" algn="l"/>
              </a:tabLst>
            </a:pPr>
            <a:r>
              <a:rPr sz="1100" b="1" spc="-26" dirty="0">
                <a:latin typeface="Tahoma"/>
                <a:cs typeface="Tahoma"/>
              </a:rPr>
              <a:t>7.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DETERMINACIÓN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b="1" spc="-1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CONTACTO</a:t>
            </a:r>
            <a:endParaRPr sz="1100">
              <a:latin typeface="Tahoma"/>
              <a:cs typeface="Tahoma"/>
            </a:endParaRPr>
          </a:p>
          <a:p>
            <a:pPr marL="426498" marR="83718" algn="just">
              <a:lnSpc>
                <a:spcPct val="1214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Si,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prevé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voltímetro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52" dirty="0">
                <a:latin typeface="Symbol"/>
                <a:cs typeface="Symbol"/>
              </a:rPr>
              <a:t></a:t>
            </a:r>
            <a:r>
              <a:rPr sz="1100" spc="-5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interna,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desfavorable,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supone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heridas,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desnudos.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26498" marR="83718" algn="just">
              <a:lnSpc>
                <a:spcPct val="1211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realidad,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determinarse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modo </a:t>
            </a:r>
            <a:r>
              <a:rPr sz="1100" dirty="0">
                <a:latin typeface="Tahoma"/>
                <a:cs typeface="Tahoma"/>
              </a:rPr>
              <a:t>aproximado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voltímetro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3000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spc="2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interna.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dicha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cuerpo,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muy </a:t>
            </a:r>
            <a:r>
              <a:rPr sz="1100" dirty="0">
                <a:latin typeface="Tahoma"/>
                <a:cs typeface="Tahoma"/>
              </a:rPr>
              <a:t>variable,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incluso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pase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cuerpo.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calcularse,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embargo,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siguen.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115921" y="957049"/>
            <a:ext cx="5568042" cy="1475498"/>
          </a:xfrm>
          <a:custGeom>
            <a:avLst/>
            <a:gdLst/>
            <a:ahLst/>
            <a:cxnLst/>
            <a:rect l="l" t="t" r="r" b="b"/>
            <a:pathLst>
              <a:path w="3886200" h="1943100">
                <a:moveTo>
                  <a:pt x="0" y="1943100"/>
                </a:moveTo>
                <a:lnTo>
                  <a:pt x="3886200" y="1943100"/>
                </a:lnTo>
                <a:lnTo>
                  <a:pt x="3886200" y="0"/>
                </a:lnTo>
                <a:lnTo>
                  <a:pt x="0" y="0"/>
                </a:lnTo>
                <a:lnTo>
                  <a:pt x="0" y="1943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24924" y="3095265"/>
            <a:ext cx="7586913" cy="569510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39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Ejemplo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1: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39"/>
            <a:r>
              <a:rPr sz="1100" dirty="0">
                <a:latin typeface="Tahoma"/>
                <a:cs typeface="Tahoma"/>
              </a:rPr>
              <a:t>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receptor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franco,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F</a:t>
            </a:r>
            <a:r>
              <a:rPr sz="1100" spc="24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0</a:t>
            </a:r>
            <a:endParaRPr sz="1100">
              <a:latin typeface="Tahoma"/>
              <a:cs typeface="Tahoma"/>
            </a:endParaRPr>
          </a:p>
          <a:p>
            <a:pPr marL="131839">
              <a:spcBef>
                <a:spcPts val="296"/>
              </a:spcBef>
            </a:pPr>
            <a:r>
              <a:rPr sz="1100" dirty="0">
                <a:latin typeface="Symbol"/>
                <a:cs typeface="Symbol"/>
              </a:rPr>
              <a:t></a:t>
            </a:r>
            <a:r>
              <a:rPr sz="1100" spc="4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(Figura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Nº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10.8).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600">
              <a:latin typeface="Tahoma"/>
              <a:cs typeface="Tahoma"/>
            </a:endParaRPr>
          </a:p>
          <a:p>
            <a:pPr marL="131839"/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exterior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707311">
              <a:tabLst>
                <a:tab pos="2257079" algn="l"/>
              </a:tabLst>
            </a:pPr>
            <a:r>
              <a:rPr sz="1000" spc="-52" dirty="0">
                <a:latin typeface="Arial"/>
                <a:cs typeface="Arial"/>
              </a:rPr>
              <a:t>I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pc="-26" dirty="0">
                <a:latin typeface="Arial"/>
                <a:cs typeface="Arial"/>
              </a:rPr>
              <a:t>230</a:t>
            </a:r>
            <a:endParaRPr sz="1000">
              <a:latin typeface="Arial"/>
              <a:cs typeface="Arial"/>
            </a:endParaRPr>
          </a:p>
          <a:p>
            <a:pPr marL="1158203">
              <a:spcBef>
                <a:spcPts val="270"/>
              </a:spcBef>
              <a:tabLst>
                <a:tab pos="1592611" algn="l"/>
                <a:tab pos="1972966" algn="l"/>
                <a:tab pos="2403420" algn="l"/>
                <a:tab pos="2709285" algn="l"/>
              </a:tabLst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A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= 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trike="sngStrike" spc="-16" dirty="0">
                <a:latin typeface="Arial"/>
                <a:cs typeface="Arial"/>
              </a:rPr>
              <a:t> </a:t>
            </a:r>
            <a:r>
              <a:rPr sz="1000" strike="sngStrike" dirty="0">
                <a:latin typeface="Arial"/>
                <a:cs typeface="Arial"/>
              </a:rPr>
              <a:t>0</a:t>
            </a:r>
            <a:r>
              <a:rPr sz="1000" dirty="0">
                <a:latin typeface="Arial"/>
                <a:cs typeface="Arial"/>
              </a:rPr>
              <a:t>,082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6" dirty="0">
                <a:latin typeface="Symbol"/>
                <a:cs typeface="Symbol"/>
              </a:rPr>
              <a:t></a:t>
            </a:r>
            <a:r>
              <a:rPr sz="1000" spc="-26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1599203">
              <a:spcBef>
                <a:spcPts val="197"/>
              </a:spcBef>
              <a:tabLst>
                <a:tab pos="2177975" algn="l"/>
              </a:tabLst>
            </a:pPr>
            <a:r>
              <a:rPr sz="1000" dirty="0">
                <a:latin typeface="Arial"/>
                <a:cs typeface="Arial"/>
              </a:rPr>
              <a:t>K</a:t>
            </a:r>
            <a:r>
              <a:rPr sz="1000" spc="-3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31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</a:t>
            </a:r>
            <a:r>
              <a:rPr sz="1000" dirty="0">
                <a:latin typeface="Arial"/>
                <a:cs typeface="Arial"/>
              </a:rPr>
              <a:t>	56</a:t>
            </a:r>
            <a:r>
              <a:rPr sz="1000" spc="-42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36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50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spcBef>
                <a:spcPts val="31"/>
              </a:spcBef>
            </a:pPr>
            <a:endParaRPr sz="1100">
              <a:latin typeface="Arial"/>
              <a:cs typeface="Arial"/>
            </a:endParaRPr>
          </a:p>
          <a:p>
            <a:pPr marL="131178" marR="123928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considerado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desde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transformador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acometida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casa,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realidad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tomarse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A1</a:t>
            </a:r>
            <a:r>
              <a:rPr sz="1100" spc="31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correspondiente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exterior,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A2</a:t>
            </a:r>
            <a:r>
              <a:rPr sz="1100" spc="249" baseline="-119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correspondiente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acometida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conexión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individual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receptor,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A3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línea.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2000">
              <a:latin typeface="Tahoma"/>
              <a:cs typeface="Tahoma"/>
            </a:endParaRPr>
          </a:p>
          <a:p>
            <a:pPr marR="367171" algn="ctr"/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A</a:t>
            </a:r>
            <a:r>
              <a:rPr sz="1000" spc="125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A1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A2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R</a:t>
            </a:r>
            <a:r>
              <a:rPr sz="1000" spc="-38" baseline="-12820" dirty="0">
                <a:latin typeface="Arial"/>
                <a:cs typeface="Arial"/>
              </a:rPr>
              <a:t>A3</a:t>
            </a:r>
            <a:endParaRPr sz="1000" baseline="-1282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spcBef>
                <a:spcPts val="16"/>
              </a:spcBef>
            </a:pPr>
            <a:endParaRPr sz="1000">
              <a:latin typeface="Arial"/>
              <a:cs typeface="Arial"/>
            </a:endParaRPr>
          </a:p>
          <a:p>
            <a:pPr marL="131178" marR="123269" algn="just">
              <a:lnSpc>
                <a:spcPct val="1216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ejemplos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párrafo,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podría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despreciarse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comparación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resistencias.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humano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M</a:t>
            </a:r>
            <a:r>
              <a:rPr sz="1100" spc="147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supone,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dijo,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spc="47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(piel </a:t>
            </a:r>
            <a:r>
              <a:rPr sz="1100" dirty="0">
                <a:latin typeface="Tahoma"/>
                <a:cs typeface="Tahoma"/>
              </a:rPr>
              <a:t>seca).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emplazamiento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St</a:t>
            </a:r>
            <a:r>
              <a:rPr sz="1100" spc="498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k</a:t>
            </a:r>
            <a:r>
              <a:rPr sz="1100" spc="-26" dirty="0">
                <a:latin typeface="Symbol"/>
                <a:cs typeface="Symbol"/>
              </a:rPr>
              <a:t></a:t>
            </a:r>
            <a:r>
              <a:rPr sz="1100" spc="-26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(suelo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conductor).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Bet</a:t>
            </a:r>
            <a:r>
              <a:rPr sz="1100" spc="24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supuesto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tales </a:t>
            </a:r>
            <a:r>
              <a:rPr sz="1100" dirty="0">
                <a:latin typeface="Tahoma"/>
                <a:cs typeface="Tahoma"/>
              </a:rPr>
              <a:t>circunstancias,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es,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desprecian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arrollamientos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del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200">
              <a:latin typeface="Tahoma"/>
              <a:cs typeface="Tahoma"/>
            </a:endParaRPr>
          </a:p>
          <a:p>
            <a:pPr marR="367171" algn="ctr"/>
            <a:r>
              <a:rPr sz="1100" i="1" spc="-26" dirty="0">
                <a:latin typeface="Tahoma"/>
                <a:cs typeface="Tahoma"/>
              </a:rPr>
              <a:t>184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6125" y="2573919"/>
            <a:ext cx="7707009" cy="1809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734338" marR="5274" indent="-1721813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10.8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Cortocircuito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franco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entre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conductor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activo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masa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del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elemento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consumidor </a:t>
            </a:r>
            <a:r>
              <a:rPr sz="900" b="1" dirty="0">
                <a:latin typeface="Tahoma"/>
                <a:cs typeface="Tahoma"/>
              </a:rPr>
              <a:t>(carga).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Sin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medidas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protección.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54034" y="953433"/>
            <a:ext cx="6072988" cy="1482731"/>
            <a:chOff x="1712785" y="1255585"/>
            <a:chExt cx="4238625" cy="19526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5871" y="1321304"/>
              <a:ext cx="3751706" cy="185775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17548" y="1260347"/>
              <a:ext cx="4229100" cy="1943100"/>
            </a:xfrm>
            <a:custGeom>
              <a:avLst/>
              <a:gdLst/>
              <a:ahLst/>
              <a:cxnLst/>
              <a:rect l="l" t="t" r="r" b="b"/>
              <a:pathLst>
                <a:path w="4229100" h="1943100">
                  <a:moveTo>
                    <a:pt x="0" y="1943100"/>
                  </a:moveTo>
                  <a:lnTo>
                    <a:pt x="4229100" y="1943100"/>
                  </a:lnTo>
                  <a:lnTo>
                    <a:pt x="4229100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185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049258" y="920548"/>
            <a:ext cx="7767966" cy="751979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7758" marR="189848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transformador,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inductiva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(sumamente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reducida),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internos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758073"/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total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=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A</a:t>
            </a:r>
            <a:r>
              <a:rPr sz="700" spc="88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F</a:t>
            </a:r>
            <a:r>
              <a:rPr sz="700" spc="88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M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St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spc="-31" baseline="8333" dirty="0">
                <a:latin typeface="Arial"/>
                <a:cs typeface="Arial"/>
              </a:rPr>
              <a:t>R</a:t>
            </a:r>
            <a:r>
              <a:rPr sz="700" spc="-21" dirty="0">
                <a:latin typeface="Arial"/>
                <a:cs typeface="Arial"/>
              </a:rPr>
              <a:t>Bet</a:t>
            </a:r>
            <a:endParaRPr sz="700">
              <a:latin typeface="Arial"/>
              <a:cs typeface="Arial"/>
            </a:endParaRPr>
          </a:p>
          <a:p>
            <a:pPr marL="758073">
              <a:spcBef>
                <a:spcPts val="114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total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0.082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3000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50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000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</a:t>
            </a:r>
            <a:r>
              <a:rPr sz="1000" spc="275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758073">
              <a:spcBef>
                <a:spcPts val="280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total</a:t>
            </a:r>
            <a:r>
              <a:rPr sz="1000" spc="125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53002,082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Symbol"/>
                <a:cs typeface="Symbol"/>
              </a:rPr>
              <a:t>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53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000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6" dirty="0">
                <a:latin typeface="Symbol"/>
                <a:cs typeface="Symbol"/>
              </a:rPr>
              <a:t></a:t>
            </a:r>
            <a:r>
              <a:rPr sz="1000" spc="-26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97758" marR="189848">
              <a:lnSpc>
                <a:spcPct val="120500"/>
              </a:lnSpc>
              <a:spcBef>
                <a:spcPts val="1121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baseline="-11904" dirty="0">
                <a:latin typeface="Tahoma"/>
                <a:cs typeface="Tahoma"/>
              </a:rPr>
              <a:t>V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persona,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a:</a:t>
            </a:r>
            <a:endParaRPr sz="1100">
              <a:latin typeface="Tahoma"/>
              <a:cs typeface="Tahoma"/>
            </a:endParaRPr>
          </a:p>
          <a:p>
            <a:pPr marR="367171" algn="ctr">
              <a:spcBef>
                <a:spcPts val="914"/>
              </a:spcBef>
            </a:pPr>
            <a:r>
              <a:rPr sz="1000" dirty="0">
                <a:latin typeface="Arial"/>
                <a:cs typeface="Arial"/>
              </a:rPr>
              <a:t>I</a:t>
            </a:r>
            <a:r>
              <a:rPr sz="1000" baseline="-12820" dirty="0">
                <a:latin typeface="Arial"/>
                <a:cs typeface="Arial"/>
              </a:rPr>
              <a:t>F</a:t>
            </a:r>
            <a:r>
              <a:rPr sz="1000" spc="140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: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total</a:t>
            </a:r>
            <a:r>
              <a:rPr sz="1000" spc="147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220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V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: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53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000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0,004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97758">
              <a:spcBef>
                <a:spcPts val="779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contacto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R="366512" algn="ctr"/>
            <a:r>
              <a:rPr sz="1000" dirty="0">
                <a:latin typeface="Arial"/>
                <a:cs typeface="Arial"/>
              </a:rPr>
              <a:t>U</a:t>
            </a:r>
            <a:r>
              <a:rPr sz="1000" baseline="-12820" dirty="0">
                <a:latin typeface="Arial"/>
                <a:cs typeface="Arial"/>
              </a:rPr>
              <a:t>n</a:t>
            </a:r>
            <a:r>
              <a:rPr sz="1000" spc="116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M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0,004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3000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12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1200">
              <a:latin typeface="Arial"/>
              <a:cs typeface="Arial"/>
            </a:endParaRPr>
          </a:p>
          <a:p>
            <a:pPr marL="197758" marR="189189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Valor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constituye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ningún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12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V.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reducida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500">
              <a:latin typeface="Tahoma"/>
              <a:cs typeface="Tahoma"/>
            </a:endParaRPr>
          </a:p>
          <a:p>
            <a:pPr marL="197758" algn="just"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Ejemplo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2: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36"/>
              </a:spcBef>
            </a:pPr>
            <a:endParaRPr sz="1300">
              <a:latin typeface="Arial"/>
              <a:cs typeface="Arial"/>
            </a:endParaRPr>
          </a:p>
          <a:p>
            <a:pPr marL="197099" marR="189189" algn="just">
              <a:lnSpc>
                <a:spcPct val="1176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Cuando</a:t>
            </a:r>
            <a:r>
              <a:rPr sz="1100" spc="29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29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suelo</a:t>
            </a:r>
            <a:r>
              <a:rPr sz="1100" spc="29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no</a:t>
            </a:r>
            <a:r>
              <a:rPr sz="1100" spc="29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pueda</a:t>
            </a:r>
            <a:r>
              <a:rPr sz="1100" spc="29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considerarse</a:t>
            </a:r>
            <a:r>
              <a:rPr sz="1100" spc="29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como</a:t>
            </a:r>
            <a:r>
              <a:rPr sz="1100" spc="29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no</a:t>
            </a:r>
            <a:r>
              <a:rPr sz="1100" spc="29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conductor</a:t>
            </a:r>
            <a:r>
              <a:rPr sz="1100" spc="29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(húmedo</a:t>
            </a:r>
            <a:r>
              <a:rPr sz="1100" spc="29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296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de </a:t>
            </a:r>
            <a:r>
              <a:rPr sz="1100" dirty="0">
                <a:latin typeface="Arial"/>
                <a:cs typeface="Arial"/>
              </a:rPr>
              <a:t>terrazo),</a:t>
            </a:r>
            <a:r>
              <a:rPr sz="1100" spc="16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por</a:t>
            </a:r>
            <a:r>
              <a:rPr sz="1100" spc="16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ser</a:t>
            </a:r>
            <a:r>
              <a:rPr sz="1100" spc="16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16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resistencia</a:t>
            </a:r>
            <a:r>
              <a:rPr sz="1100" spc="16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6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emplazamiento</a:t>
            </a:r>
            <a:r>
              <a:rPr sz="1100" spc="16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baseline="-11904" dirty="0">
                <a:latin typeface="Arial"/>
                <a:cs typeface="Arial"/>
              </a:rPr>
              <a:t>St</a:t>
            </a:r>
            <a:r>
              <a:rPr sz="1100" spc="412" baseline="-1190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=</a:t>
            </a:r>
            <a:r>
              <a:rPr sz="1100" spc="16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1200</a:t>
            </a:r>
            <a:r>
              <a:rPr sz="1100" spc="161" dirty="0">
                <a:latin typeface="Arial"/>
                <a:cs typeface="Arial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dirty="0">
                <a:latin typeface="Arial"/>
                <a:cs typeface="Arial"/>
              </a:rPr>
              <a:t>,</a:t>
            </a:r>
            <a:r>
              <a:rPr sz="1100" spc="16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166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resistencia </a:t>
            </a:r>
            <a:r>
              <a:rPr sz="1100" dirty="0">
                <a:latin typeface="Arial"/>
                <a:cs typeface="Arial"/>
              </a:rPr>
              <a:t>total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todo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circuito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comprende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cuerpo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persona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para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las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figuras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spc="-52" dirty="0">
                <a:latin typeface="Arial"/>
                <a:cs typeface="Arial"/>
              </a:rPr>
              <a:t>6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8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(si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no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adopta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ninguna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medida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protección),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será: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600">
              <a:latin typeface="Arial"/>
              <a:cs typeface="Arial"/>
            </a:endParaRPr>
          </a:p>
          <a:p>
            <a:pPr marL="757413"/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total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=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A</a:t>
            </a:r>
            <a:r>
              <a:rPr sz="700" spc="88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F</a:t>
            </a:r>
            <a:r>
              <a:rPr sz="700" spc="88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M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St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spc="-31" baseline="8333" dirty="0">
                <a:latin typeface="Arial"/>
                <a:cs typeface="Arial"/>
              </a:rPr>
              <a:t>R</a:t>
            </a:r>
            <a:r>
              <a:rPr sz="700" spc="-21" dirty="0">
                <a:latin typeface="Arial"/>
                <a:cs typeface="Arial"/>
              </a:rPr>
              <a:t>Bet</a:t>
            </a:r>
            <a:endParaRPr sz="700">
              <a:latin typeface="Arial"/>
              <a:cs typeface="Arial"/>
            </a:endParaRPr>
          </a:p>
          <a:p>
            <a:pPr marL="757413">
              <a:spcBef>
                <a:spcPts val="114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total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0.082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3000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1200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</a:t>
            </a:r>
            <a:r>
              <a:rPr sz="1000" spc="275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757413">
              <a:spcBef>
                <a:spcPts val="280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total</a:t>
            </a:r>
            <a:r>
              <a:rPr sz="1000" spc="125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4202,082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Symbol"/>
                <a:cs typeface="Symbol"/>
              </a:rPr>
              <a:t></a:t>
            </a:r>
            <a:r>
              <a:rPr sz="1000" spc="2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4200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spc="-26" dirty="0">
                <a:latin typeface="Symbol"/>
                <a:cs typeface="Symbol"/>
              </a:rPr>
              <a:t></a:t>
            </a:r>
            <a:r>
              <a:rPr sz="1000" spc="-26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97758">
              <a:spcBef>
                <a:spcPts val="779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defecto,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L="90969" algn="ctr"/>
            <a:r>
              <a:rPr sz="1000" dirty="0">
                <a:latin typeface="Arial"/>
                <a:cs typeface="Arial"/>
              </a:rPr>
              <a:t>I</a:t>
            </a:r>
            <a:r>
              <a:rPr sz="1000" baseline="-12820" dirty="0">
                <a:latin typeface="Arial"/>
                <a:cs typeface="Arial"/>
              </a:rPr>
              <a:t>F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: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total</a:t>
            </a:r>
            <a:r>
              <a:rPr sz="1000" spc="147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220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V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: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4200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0,052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>
              <a:spcBef>
                <a:spcPts val="36"/>
              </a:spcBef>
            </a:pPr>
            <a:endParaRPr sz="1500">
              <a:latin typeface="Arial"/>
              <a:cs typeface="Arial"/>
            </a:endParaRPr>
          </a:p>
          <a:p>
            <a:pPr marL="197758"/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contacto,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400">
              <a:latin typeface="Tahoma"/>
              <a:cs typeface="Tahoma"/>
            </a:endParaRPr>
          </a:p>
          <a:p>
            <a:pPr marL="90969" algn="ctr"/>
            <a:r>
              <a:rPr sz="1000" dirty="0">
                <a:latin typeface="Arial"/>
                <a:cs typeface="Arial"/>
              </a:rPr>
              <a:t>U</a:t>
            </a:r>
            <a:r>
              <a:rPr sz="1000" baseline="-12820" dirty="0">
                <a:latin typeface="Arial"/>
                <a:cs typeface="Arial"/>
              </a:rPr>
              <a:t>n</a:t>
            </a:r>
            <a:r>
              <a:rPr sz="1000" spc="116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0,052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3000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156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V.</a:t>
            </a:r>
            <a:endParaRPr sz="1000">
              <a:latin typeface="Arial"/>
              <a:cs typeface="Arial"/>
            </a:endParaRPr>
          </a:p>
          <a:p>
            <a:pPr>
              <a:spcBef>
                <a:spcPts val="26"/>
              </a:spcBef>
            </a:pPr>
            <a:endParaRPr>
              <a:latin typeface="Arial"/>
              <a:cs typeface="Arial"/>
            </a:endParaRPr>
          </a:p>
          <a:p>
            <a:pPr marL="197758" marR="187211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falta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piso.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186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15904" y="947401"/>
            <a:ext cx="7404041" cy="309951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5919" algn="just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Ejemplo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3: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65919" marR="58009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toca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simultáneamente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plancha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agua </a:t>
            </a:r>
            <a:r>
              <a:rPr sz="1100" dirty="0">
                <a:latin typeface="Tahoma"/>
                <a:cs typeface="Tahoma"/>
              </a:rPr>
              <a:t>(Figura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Nº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10.7),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estableciendo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puente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supuesto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piso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clasificarse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esquema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10.9,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resultará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626234"/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total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=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A</a:t>
            </a:r>
            <a:r>
              <a:rPr sz="700" spc="88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F</a:t>
            </a:r>
            <a:r>
              <a:rPr sz="700" spc="88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M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R</a:t>
            </a:r>
            <a:r>
              <a:rPr sz="700" dirty="0">
                <a:latin typeface="Arial"/>
                <a:cs typeface="Arial"/>
              </a:rPr>
              <a:t>St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1600" baseline="8333" dirty="0">
                <a:latin typeface="Arial"/>
                <a:cs typeface="Arial"/>
              </a:rPr>
              <a:t>+</a:t>
            </a:r>
            <a:r>
              <a:rPr sz="1600" spc="-7" baseline="8333" dirty="0">
                <a:latin typeface="Arial"/>
                <a:cs typeface="Arial"/>
              </a:rPr>
              <a:t> </a:t>
            </a:r>
            <a:r>
              <a:rPr sz="1600" spc="-31" baseline="8333" dirty="0">
                <a:latin typeface="Arial"/>
                <a:cs typeface="Arial"/>
              </a:rPr>
              <a:t>R</a:t>
            </a:r>
            <a:r>
              <a:rPr sz="700" spc="-21" dirty="0">
                <a:latin typeface="Arial"/>
                <a:cs typeface="Arial"/>
              </a:rPr>
              <a:t>Bet</a:t>
            </a:r>
            <a:endParaRPr sz="700">
              <a:latin typeface="Arial"/>
              <a:cs typeface="Arial"/>
            </a:endParaRPr>
          </a:p>
          <a:p>
            <a:pPr marL="626234">
              <a:spcBef>
                <a:spcPts val="114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total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0.082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+ 0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2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3000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+ 6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2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+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</a:t>
            </a:r>
            <a:r>
              <a:rPr sz="1000" spc="275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626234">
              <a:spcBef>
                <a:spcPts val="280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total</a:t>
            </a:r>
            <a:r>
              <a:rPr sz="1000" spc="125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3008,082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Symbol"/>
                <a:cs typeface="Symbol"/>
              </a:rPr>
              <a:t></a:t>
            </a:r>
            <a:r>
              <a:rPr sz="1000" spc="2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3010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spc="-26" dirty="0">
                <a:latin typeface="Symbol"/>
                <a:cs typeface="Symbol"/>
              </a:rPr>
              <a:t></a:t>
            </a:r>
            <a:r>
              <a:rPr sz="1000" spc="-26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100">
              <a:latin typeface="Arial"/>
              <a:cs typeface="Arial"/>
            </a:endParaRPr>
          </a:p>
          <a:p>
            <a:pPr marL="158866"/>
            <a:r>
              <a:rPr sz="1000" dirty="0">
                <a:latin typeface="Arial"/>
                <a:cs typeface="Arial"/>
              </a:rPr>
              <a:t>La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corriente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defecto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spc="-21" dirty="0">
                <a:latin typeface="Arial"/>
                <a:cs typeface="Arial"/>
              </a:rPr>
              <a:t>será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 sz="1400">
              <a:latin typeface="Arial"/>
              <a:cs typeface="Arial"/>
            </a:endParaRPr>
          </a:p>
          <a:p>
            <a:pPr marL="1629526"/>
            <a:r>
              <a:rPr sz="1000" dirty="0">
                <a:latin typeface="Arial"/>
                <a:cs typeface="Arial"/>
              </a:rPr>
              <a:t>I</a:t>
            </a:r>
            <a:r>
              <a:rPr sz="1000" baseline="-12820" dirty="0">
                <a:latin typeface="Arial"/>
                <a:cs typeface="Arial"/>
              </a:rPr>
              <a:t>F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220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V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: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3010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0,073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 marL="158866">
              <a:spcBef>
                <a:spcPts val="825"/>
              </a:spcBef>
            </a:pPr>
            <a:r>
              <a:rPr sz="1000" dirty="0">
                <a:latin typeface="Arial"/>
                <a:cs typeface="Arial"/>
              </a:rPr>
              <a:t>Y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la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tensión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contacto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92577" y="3651898"/>
            <a:ext cx="3332637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U</a:t>
            </a:r>
            <a:r>
              <a:rPr sz="1000" baseline="-12820" dirty="0">
                <a:latin typeface="Arial"/>
                <a:cs typeface="Arial"/>
              </a:rPr>
              <a:t>n</a:t>
            </a:r>
            <a:r>
              <a:rPr sz="1000" spc="116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</a:t>
            </a:r>
            <a:r>
              <a:rPr sz="1000" baseline="-12820" dirty="0">
                <a:latin typeface="Arial"/>
                <a:cs typeface="Arial"/>
              </a:rPr>
              <a:t>F</a:t>
            </a:r>
            <a:r>
              <a:rPr sz="1000" spc="125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M</a:t>
            </a:r>
            <a:r>
              <a:rPr sz="1000" spc="108" baseline="-128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0,073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3000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Symbol"/>
                <a:cs typeface="Symbol"/>
              </a:rPr>
              <a:t>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219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V.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72279" y="5171953"/>
            <a:ext cx="7777974" cy="213299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827944" marR="839153" indent="-984176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Nº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10.9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Esquema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conexiones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equivalentes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20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caso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suelo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no </a:t>
            </a:r>
            <a:r>
              <a:rPr sz="900" b="1" spc="-10" dirty="0">
                <a:latin typeface="Tahoma"/>
                <a:cs typeface="Tahoma"/>
              </a:rPr>
              <a:t>conductor.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386947" marR="5274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Debido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agua,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casi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siendo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admisible.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8.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PROTECCIÓN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10" dirty="0">
                <a:latin typeface="Tahoma"/>
                <a:cs typeface="Tahoma"/>
              </a:rPr>
              <a:t> ANIMALES</a:t>
            </a:r>
            <a:endParaRPr sz="1100">
              <a:latin typeface="Tahoma"/>
              <a:cs typeface="Tahoma"/>
            </a:endParaRPr>
          </a:p>
          <a:p>
            <a:pPr marL="386947" marR="6592" algn="just">
              <a:lnSpc>
                <a:spcPct val="1206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animales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tamaño,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24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V.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motivo,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protegerse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animales,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24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V.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funda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hecho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estos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6065" y="4028397"/>
            <a:ext cx="4392944" cy="98366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289279" y="4033794"/>
            <a:ext cx="718751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368">
              <a:spcBef>
                <a:spcPts val="104"/>
              </a:spcBef>
              <a:tabLst>
                <a:tab pos="342781" algn="l"/>
              </a:tabLst>
            </a:pPr>
            <a:r>
              <a:rPr sz="900" spc="-52" dirty="0">
                <a:latin typeface="Arial"/>
                <a:cs typeface="Arial"/>
              </a:rPr>
              <a:t>U</a:t>
            </a:r>
            <a:r>
              <a:rPr sz="900" dirty="0">
                <a:latin typeface="Arial"/>
                <a:cs typeface="Arial"/>
              </a:rPr>
              <a:t>	</a:t>
            </a:r>
            <a:r>
              <a:rPr sz="900" spc="-26" dirty="0">
                <a:latin typeface="Arial"/>
                <a:cs typeface="Arial"/>
              </a:rPr>
              <a:t>R</a:t>
            </a:r>
            <a:r>
              <a:rPr sz="900" spc="-38" baseline="-9259" dirty="0">
                <a:latin typeface="Arial"/>
                <a:cs typeface="Arial"/>
              </a:rPr>
              <a:t>A</a:t>
            </a:r>
            <a:endParaRPr sz="900" baseline="-9259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63181" y="4033797"/>
            <a:ext cx="275673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368">
              <a:spcBef>
                <a:spcPts val="104"/>
              </a:spcBef>
            </a:pPr>
            <a:r>
              <a:rPr sz="900" spc="-26" dirty="0">
                <a:latin typeface="Arial"/>
                <a:cs typeface="Arial"/>
              </a:rPr>
              <a:t>R</a:t>
            </a:r>
            <a:r>
              <a:rPr sz="900" spc="-38" baseline="-9259" dirty="0">
                <a:latin typeface="Arial"/>
                <a:cs typeface="Arial"/>
              </a:rPr>
              <a:t>F</a:t>
            </a:r>
            <a:endParaRPr sz="900" baseline="-9259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38363" y="4033797"/>
            <a:ext cx="30023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368">
              <a:spcBef>
                <a:spcPts val="104"/>
              </a:spcBef>
            </a:pPr>
            <a:r>
              <a:rPr sz="900" spc="-26" dirty="0">
                <a:latin typeface="Arial"/>
                <a:cs typeface="Arial"/>
              </a:rPr>
              <a:t>R</a:t>
            </a:r>
            <a:r>
              <a:rPr sz="900" spc="-38" baseline="-9259" dirty="0">
                <a:latin typeface="Arial"/>
                <a:cs typeface="Arial"/>
              </a:rPr>
              <a:t>M</a:t>
            </a:r>
            <a:endParaRPr sz="900" baseline="-9259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4946" y="4033797"/>
            <a:ext cx="308425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368">
              <a:spcBef>
                <a:spcPts val="104"/>
              </a:spcBef>
            </a:pPr>
            <a:r>
              <a:rPr sz="900" spc="-26" dirty="0">
                <a:latin typeface="Arial"/>
                <a:cs typeface="Arial"/>
              </a:rPr>
              <a:t>R</a:t>
            </a:r>
            <a:r>
              <a:rPr sz="900" spc="-38" baseline="-9259" dirty="0">
                <a:latin typeface="Arial"/>
                <a:cs typeface="Arial"/>
              </a:rPr>
              <a:t>W</a:t>
            </a:r>
            <a:endParaRPr sz="900" baseline="-9259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70676" y="4033797"/>
            <a:ext cx="83429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368">
              <a:spcBef>
                <a:spcPts val="104"/>
              </a:spcBef>
              <a:tabLst>
                <a:tab pos="399471" algn="l"/>
              </a:tabLst>
            </a:pPr>
            <a:r>
              <a:rPr sz="900" spc="-21" dirty="0">
                <a:latin typeface="Arial"/>
                <a:cs typeface="Arial"/>
              </a:rPr>
              <a:t>R</a:t>
            </a:r>
            <a:r>
              <a:rPr sz="900" spc="-31" baseline="-9259" dirty="0">
                <a:latin typeface="Arial"/>
                <a:cs typeface="Arial"/>
              </a:rPr>
              <a:t>Ber</a:t>
            </a:r>
            <a:r>
              <a:rPr sz="900" baseline="-9259" dirty="0">
                <a:latin typeface="Arial"/>
                <a:cs typeface="Arial"/>
              </a:rPr>
              <a:t>	</a:t>
            </a:r>
            <a:r>
              <a:rPr sz="900" spc="-26" dirty="0">
                <a:latin typeface="Arial"/>
                <a:cs typeface="Arial"/>
              </a:rPr>
              <a:t>mp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59910" y="4332950"/>
            <a:ext cx="837936" cy="70581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55372">
              <a:spcBef>
                <a:spcPts val="104"/>
              </a:spcBef>
            </a:pPr>
            <a:r>
              <a:rPr sz="900" spc="-26" dirty="0">
                <a:latin typeface="Arial"/>
                <a:cs typeface="Arial"/>
              </a:rPr>
              <a:t>U</a:t>
            </a:r>
            <a:r>
              <a:rPr sz="900" spc="-38" baseline="-9259" dirty="0">
                <a:latin typeface="Arial"/>
                <a:cs typeface="Arial"/>
              </a:rPr>
              <a:t>B</a:t>
            </a:r>
            <a:endParaRPr sz="900" baseline="-9259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900">
              <a:latin typeface="Arial"/>
              <a:cs typeface="Arial"/>
            </a:endParaRPr>
          </a:p>
          <a:p>
            <a:pPr marR="58009" algn="r"/>
            <a:r>
              <a:rPr sz="900" spc="-26" dirty="0">
                <a:latin typeface="Arial"/>
                <a:cs typeface="Arial"/>
              </a:rPr>
              <a:t>U</a:t>
            </a:r>
            <a:r>
              <a:rPr sz="900" spc="-38" baseline="-9259" dirty="0">
                <a:latin typeface="Arial"/>
                <a:cs typeface="Arial"/>
              </a:rPr>
              <a:t>F</a:t>
            </a:r>
            <a:endParaRPr sz="900" baseline="-9259">
              <a:latin typeface="Arial"/>
              <a:cs typeface="Arial"/>
            </a:endParaRPr>
          </a:p>
          <a:p>
            <a:pPr>
              <a:spcBef>
                <a:spcPts val="16"/>
              </a:spcBef>
            </a:pPr>
            <a:endParaRPr sz="900">
              <a:latin typeface="Arial"/>
              <a:cs typeface="Arial"/>
            </a:endParaRPr>
          </a:p>
          <a:p>
            <a:pPr marL="39552"/>
            <a:r>
              <a:rPr sz="900" spc="-26" dirty="0">
                <a:latin typeface="Arial"/>
                <a:cs typeface="Arial"/>
              </a:rPr>
              <a:t>U</a:t>
            </a:r>
            <a:r>
              <a:rPr sz="900" spc="-38" baseline="-9259" dirty="0">
                <a:latin typeface="Arial"/>
                <a:cs typeface="Arial"/>
              </a:rPr>
              <a:t>E</a:t>
            </a:r>
            <a:endParaRPr sz="900" baseline="-9259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928135" y="3908045"/>
            <a:ext cx="5240510" cy="1215116"/>
          </a:xfrm>
          <a:custGeom>
            <a:avLst/>
            <a:gdLst/>
            <a:ahLst/>
            <a:cxnLst/>
            <a:rect l="l" t="t" r="r" b="b"/>
            <a:pathLst>
              <a:path w="3657600" h="1600200">
                <a:moveTo>
                  <a:pt x="0" y="1600200"/>
                </a:moveTo>
                <a:lnTo>
                  <a:pt x="3657600" y="1600200"/>
                </a:lnTo>
                <a:lnTo>
                  <a:pt x="3657600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53103" y="4542414"/>
            <a:ext cx="7712468" cy="333435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4713" algn="ctr">
              <a:lnSpc>
                <a:spcPct val="1211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10.10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corriente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puesta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tierra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limita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mediante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bobina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puesta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</a:t>
            </a:r>
            <a:r>
              <a:rPr sz="900" b="1" spc="-10" dirty="0">
                <a:latin typeface="Tahoma"/>
                <a:cs typeface="Tahoma"/>
              </a:rPr>
              <a:t> tierra </a:t>
            </a:r>
            <a:r>
              <a:rPr sz="900" b="1" dirty="0">
                <a:latin typeface="Tahoma"/>
                <a:cs typeface="Tahoma"/>
              </a:rPr>
              <a:t>(bobina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Petersen).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000">
              <a:latin typeface="Tahoma"/>
              <a:cs typeface="Tahoma"/>
            </a:endParaRPr>
          </a:p>
          <a:p>
            <a:pPr marL="339485" marR="791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Muy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frecuentemente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pesar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ello,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admita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125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neutro.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Esta </a:t>
            </a:r>
            <a:r>
              <a:rPr sz="1100" dirty="0">
                <a:latin typeface="Tahoma"/>
                <a:cs typeface="Tahoma"/>
              </a:rPr>
              <a:t>concesión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ayuda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bobinas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 neutro.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39485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rebasar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125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V,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preciso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posean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valor,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ocasionar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gasto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conseguirlo.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continuación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limitar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derivada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correspondiente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spc="-10" dirty="0">
                <a:latin typeface="Tahoma"/>
                <a:cs typeface="Tahoma"/>
              </a:rPr>
              <a:t>transformador,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bobina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10.10).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39485" marR="5933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limitar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fusibles </a:t>
            </a:r>
            <a:r>
              <a:rPr sz="1100" dirty="0">
                <a:latin typeface="Tahoma"/>
                <a:cs typeface="Tahoma"/>
              </a:rPr>
              <a:t>(que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situados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delante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tierra)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una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100">
              <a:latin typeface="Tahoma"/>
              <a:cs typeface="Tahoma"/>
            </a:endParaRPr>
          </a:p>
          <a:p>
            <a:pPr marR="42188" algn="ctr"/>
            <a:r>
              <a:rPr sz="1100" i="1" spc="-26" dirty="0">
                <a:latin typeface="Tahoma"/>
                <a:cs typeface="Tahoma"/>
              </a:rPr>
              <a:t>187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4006" y="920549"/>
            <a:ext cx="7259381" cy="184702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animales,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humano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mayor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persona.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933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producirse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red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generalmente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bobinas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derivarse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tierra.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Dichas </a:t>
            </a:r>
            <a:r>
              <a:rPr sz="1100" dirty="0">
                <a:latin typeface="Tahoma"/>
                <a:cs typeface="Tahoma"/>
              </a:rPr>
              <a:t>bobinas,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gracias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inductancia,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anulan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propia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red.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sólo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débil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fuga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9252" y="2967775"/>
            <a:ext cx="4925296" cy="127992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788389" y="2779722"/>
            <a:ext cx="5568042" cy="1253054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955" rIns="0" bIns="0" rtlCol="0">
            <a:spAutoFit/>
          </a:bodyPr>
          <a:lstStyle/>
          <a:p>
            <a:pPr>
              <a:spcBef>
                <a:spcPts val="31"/>
              </a:spcBef>
            </a:pPr>
            <a:endParaRPr sz="700">
              <a:latin typeface="Times New Roman"/>
              <a:cs typeface="Times New Roman"/>
            </a:endParaRPr>
          </a:p>
          <a:p>
            <a:pPr marL="555700" algn="ctr">
              <a:spcBef>
                <a:spcPts val="5"/>
              </a:spcBef>
            </a:pPr>
            <a:r>
              <a:rPr sz="700" dirty="0">
                <a:latin typeface="Tahoma"/>
                <a:cs typeface="Tahoma"/>
              </a:rPr>
              <a:t>40 </a:t>
            </a:r>
            <a:r>
              <a:rPr sz="700" spc="-52" dirty="0">
                <a:latin typeface="Tahoma"/>
                <a:cs typeface="Tahoma"/>
              </a:rPr>
              <a:t>A</a:t>
            </a:r>
            <a:endParaRPr sz="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800">
              <a:latin typeface="Tahoma"/>
              <a:cs typeface="Tahoma"/>
            </a:endParaRPr>
          </a:p>
          <a:p>
            <a:pPr marL="799602">
              <a:spcBef>
                <a:spcPts val="528"/>
              </a:spcBef>
            </a:pPr>
            <a:r>
              <a:rPr sz="700" dirty="0">
                <a:latin typeface="Tahoma"/>
                <a:cs typeface="Tahoma"/>
              </a:rPr>
              <a:t>Bobina</a:t>
            </a:r>
            <a:r>
              <a:rPr sz="700" spc="-16" dirty="0">
                <a:latin typeface="Tahoma"/>
                <a:cs typeface="Tahoma"/>
              </a:rPr>
              <a:t> </a:t>
            </a:r>
            <a:r>
              <a:rPr sz="700" spc="-10" dirty="0">
                <a:latin typeface="Tahoma"/>
                <a:cs typeface="Tahoma"/>
              </a:rPr>
              <a:t>Petersen</a:t>
            </a:r>
            <a:endParaRPr sz="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188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88531" y="920550"/>
            <a:ext cx="7662428" cy="694713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57547" marR="154251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dada,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A, así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duración.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30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sería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300">
              <a:latin typeface="Tahoma"/>
              <a:cs typeface="Tahoma"/>
            </a:endParaRPr>
          </a:p>
          <a:p>
            <a:pPr marL="1586679"/>
            <a:r>
              <a:rPr sz="1000" dirty="0">
                <a:latin typeface="Arial"/>
                <a:cs typeface="Arial"/>
              </a:rPr>
              <a:t>125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184571">
              <a:spcBef>
                <a:spcPts val="270"/>
              </a:spcBef>
              <a:tabLst>
                <a:tab pos="1599863" algn="l"/>
                <a:tab pos="2072503" algn="l"/>
              </a:tabLst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S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4,2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1625571">
              <a:spcBef>
                <a:spcPts val="197"/>
              </a:spcBef>
            </a:pPr>
            <a:r>
              <a:rPr sz="1000" dirty="0">
                <a:latin typeface="Arial"/>
                <a:cs typeface="Arial"/>
              </a:rPr>
              <a:t>30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 marL="158206" marR="154251" algn="just">
              <a:lnSpc>
                <a:spcPct val="120800"/>
              </a:lnSpc>
              <a:spcBef>
                <a:spcPts val="602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cortacircuito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sería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encontrara </a:t>
            </a:r>
            <a:r>
              <a:rPr sz="1100" dirty="0">
                <a:latin typeface="Tahoma"/>
                <a:cs typeface="Tahoma"/>
              </a:rPr>
              <a:t>montado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estación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transformadora,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pudiendo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eficaz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así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produjese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accidental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situado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spc="-10" dirty="0">
                <a:latin typeface="Tahoma"/>
                <a:cs typeface="Tahoma"/>
              </a:rPr>
              <a:t>transformador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cortacircuito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57547"/>
            <a:r>
              <a:rPr sz="1100" spc="-10" dirty="0">
                <a:latin typeface="Tahoma"/>
                <a:cs typeface="Tahoma"/>
              </a:rPr>
              <a:t>Ejemplo: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57547" marR="154251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-10" dirty="0">
                <a:latin typeface="Tahoma"/>
                <a:cs typeface="Tahoma"/>
              </a:rPr>
              <a:t> resistencia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baseline="-11904" dirty="0">
                <a:latin typeface="Tahoma"/>
                <a:cs typeface="Tahoma"/>
              </a:rPr>
              <a:t>S</a:t>
            </a:r>
            <a:r>
              <a:rPr sz="1100" spc="171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estación transformadora: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344758" indent="-187870">
              <a:spcBef>
                <a:spcPts val="5"/>
              </a:spcBef>
              <a:buFont typeface="Symbol"/>
              <a:buChar char=""/>
              <a:tabLst>
                <a:tab pos="345417" algn="l"/>
              </a:tabLst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limita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</a:t>
            </a:r>
            <a:endParaRPr sz="1100">
              <a:latin typeface="Tahoma"/>
              <a:cs typeface="Tahoma"/>
            </a:endParaRPr>
          </a:p>
          <a:p>
            <a:pPr marL="344758" marR="152933" indent="-187211">
              <a:lnSpc>
                <a:spcPct val="120900"/>
              </a:lnSpc>
              <a:buFont typeface="Symbol"/>
              <a:buChar char=""/>
              <a:tabLst>
                <a:tab pos="345417" algn="l"/>
              </a:tabLst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limita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cortacircuitos </a:t>
            </a:r>
            <a:r>
              <a:rPr sz="1100" dirty="0">
                <a:latin typeface="Tahoma"/>
                <a:cs typeface="Tahoma"/>
              </a:rPr>
              <a:t>instalados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estación transformadora.</a:t>
            </a:r>
            <a:endParaRPr sz="1100">
              <a:latin typeface="Tahoma"/>
              <a:cs typeface="Tahoma"/>
            </a:endParaRPr>
          </a:p>
          <a:p>
            <a:pPr marL="344758" marR="152274" indent="-187211">
              <a:lnSpc>
                <a:spcPct val="120900"/>
              </a:lnSpc>
              <a:buFont typeface="Symbol"/>
              <a:buChar char=""/>
              <a:tabLst>
                <a:tab pos="345417" algn="l"/>
              </a:tabLst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supuesto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tenga 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actuación 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cortacircuitos,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resistencia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</a:t>
            </a:r>
            <a:endParaRPr sz="1100">
              <a:latin typeface="Tahoma"/>
              <a:cs typeface="Tahoma"/>
            </a:endParaRPr>
          </a:p>
          <a:p>
            <a:pPr marL="1550423">
              <a:spcBef>
                <a:spcPts val="202"/>
              </a:spcBef>
            </a:pPr>
            <a:r>
              <a:rPr sz="1000" dirty="0">
                <a:latin typeface="Arial"/>
                <a:cs typeface="Arial"/>
              </a:rPr>
              <a:t>125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184571">
              <a:spcBef>
                <a:spcPts val="264"/>
              </a:spcBef>
              <a:tabLst>
                <a:tab pos="1588656" algn="l"/>
                <a:tab pos="2072503" algn="l"/>
              </a:tabLst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S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2,08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1660508">
              <a:spcBef>
                <a:spcPts val="202"/>
              </a:spcBef>
            </a:pPr>
            <a:r>
              <a:rPr sz="1000" spc="-26" dirty="0">
                <a:latin typeface="Arial"/>
                <a:cs typeface="Arial"/>
              </a:rPr>
              <a:t>60</a:t>
            </a:r>
            <a:endParaRPr sz="1000">
              <a:latin typeface="Arial"/>
              <a:cs typeface="Arial"/>
            </a:endParaRPr>
          </a:p>
          <a:p>
            <a:pPr marL="344758" marR="150296" indent="-187211">
              <a:lnSpc>
                <a:spcPct val="120500"/>
              </a:lnSpc>
              <a:spcBef>
                <a:spcPts val="374"/>
              </a:spcBef>
              <a:buFont typeface="Symbol"/>
              <a:buChar char=""/>
              <a:tabLst>
                <a:tab pos="345417" algn="l"/>
              </a:tabLst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cortacircuitos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limitar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intensidad,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referida resistencia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550423">
              <a:spcBef>
                <a:spcPts val="5"/>
              </a:spcBef>
            </a:pPr>
            <a:r>
              <a:rPr sz="1000" dirty="0">
                <a:latin typeface="Arial"/>
                <a:cs typeface="Arial"/>
              </a:rPr>
              <a:t>125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184571">
              <a:spcBef>
                <a:spcPts val="264"/>
              </a:spcBef>
              <a:tabLst>
                <a:tab pos="2108759" algn="l"/>
              </a:tabLst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S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3,1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1625571">
              <a:spcBef>
                <a:spcPts val="202"/>
              </a:spcBef>
            </a:pPr>
            <a:r>
              <a:rPr sz="1000" dirty="0">
                <a:latin typeface="Arial"/>
                <a:cs typeface="Arial"/>
              </a:rPr>
              <a:t>40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 marL="158206" marR="153592" algn="just">
              <a:lnSpc>
                <a:spcPct val="120700"/>
              </a:lnSpc>
              <a:spcBef>
                <a:spcPts val="602"/>
              </a:spcBef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conectara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transformador,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sería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estación,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neutro </a:t>
            </a:r>
            <a:r>
              <a:rPr sz="1100" dirty="0">
                <a:latin typeface="Tahoma"/>
                <a:cs typeface="Tahoma"/>
              </a:rPr>
              <a:t>ascendería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125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V.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admite,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transformador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 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tensión.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posibilidad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es,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embargo,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remota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excepcional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esta </a:t>
            </a:r>
            <a:r>
              <a:rPr sz="1100" dirty="0">
                <a:latin typeface="Tahoma"/>
                <a:cs typeface="Tahoma"/>
              </a:rPr>
              <a:t>concesión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125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57547" marR="152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demás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común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admisible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cuando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cortocircuito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derivación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rebase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V.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nuestro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significaría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valor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23388" y="5257403"/>
            <a:ext cx="709652" cy="0"/>
          </a:xfrm>
          <a:custGeom>
            <a:avLst/>
            <a:gdLst/>
            <a:ahLst/>
            <a:cxnLst/>
            <a:rect l="l" t="t" r="r" b="b"/>
            <a:pathLst>
              <a:path w="495300">
                <a:moveTo>
                  <a:pt x="0" y="0"/>
                </a:moveTo>
                <a:lnTo>
                  <a:pt x="4953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42046" y="920550"/>
            <a:ext cx="8118244" cy="742508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92418" marR="152274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 toma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tierra,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considerando</a:t>
            </a:r>
            <a:r>
              <a:rPr sz="1100" dirty="0">
                <a:latin typeface="Tahoma"/>
                <a:cs typeface="Tahoma"/>
              </a:rPr>
              <a:t> la corriente derivada a </a:t>
            </a:r>
            <a:r>
              <a:rPr sz="1100" spc="-10" dirty="0">
                <a:latin typeface="Tahoma"/>
                <a:cs typeface="Tahoma"/>
              </a:rPr>
              <a:t>tierra, sería:</a:t>
            </a:r>
            <a:endParaRPr sz="1100">
              <a:latin typeface="Tahoma"/>
              <a:cs typeface="Tahoma"/>
            </a:endParaRPr>
          </a:p>
          <a:p>
            <a:pPr marL="1994720">
              <a:spcBef>
                <a:spcPts val="202"/>
              </a:spcBef>
            </a:pPr>
            <a:r>
              <a:rPr sz="1000" dirty="0">
                <a:latin typeface="Arial"/>
                <a:cs typeface="Arial"/>
              </a:rPr>
              <a:t>65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519441">
              <a:spcBef>
                <a:spcPts val="269"/>
              </a:spcBef>
              <a:tabLst>
                <a:tab pos="2003288" algn="l"/>
                <a:tab pos="2334204" algn="l"/>
              </a:tabLst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S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trike="sngStrike" spc="-10" dirty="0">
                <a:latin typeface="Arial"/>
                <a:cs typeface="Arial"/>
              </a:rPr>
              <a:t> </a:t>
            </a:r>
            <a:r>
              <a:rPr sz="1000" strike="sngStrike" dirty="0">
                <a:latin typeface="Arial"/>
                <a:cs typeface="Arial"/>
              </a:rPr>
              <a:t>1</a:t>
            </a:r>
            <a:r>
              <a:rPr sz="1000" dirty="0">
                <a:latin typeface="Arial"/>
                <a:cs typeface="Arial"/>
              </a:rPr>
              <a:t>,08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1959782">
              <a:spcBef>
                <a:spcPts val="197"/>
              </a:spcBef>
            </a:pPr>
            <a:r>
              <a:rPr sz="1000" dirty="0">
                <a:latin typeface="Arial"/>
                <a:cs typeface="Arial"/>
              </a:rPr>
              <a:t>60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 marL="492418" algn="just">
              <a:spcBef>
                <a:spcPts val="888"/>
              </a:spcBef>
            </a:pP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cortacircuitos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fusibles,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rebasaría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</a:t>
            </a:r>
            <a:endParaRPr sz="1100">
              <a:latin typeface="Tahoma"/>
              <a:cs typeface="Tahoma"/>
            </a:endParaRPr>
          </a:p>
          <a:p>
            <a:pPr marL="1921549">
              <a:spcBef>
                <a:spcPts val="208"/>
              </a:spcBef>
            </a:pPr>
            <a:r>
              <a:rPr sz="1000" dirty="0">
                <a:latin typeface="Arial"/>
                <a:cs typeface="Arial"/>
              </a:rPr>
              <a:t>65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519441">
              <a:spcBef>
                <a:spcPts val="270"/>
              </a:spcBef>
              <a:tabLst>
                <a:tab pos="1963736" algn="l"/>
                <a:tab pos="2334204" algn="l"/>
              </a:tabLst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baseline="-12820" dirty="0">
                <a:latin typeface="Arial"/>
                <a:cs typeface="Arial"/>
              </a:rPr>
              <a:t>S</a:t>
            </a:r>
            <a:r>
              <a:rPr sz="1000" spc="132" baseline="-1282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trike="sngStrike" spc="218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1,62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1959782">
              <a:spcBef>
                <a:spcPts val="197"/>
              </a:spcBef>
            </a:pPr>
            <a:r>
              <a:rPr sz="1000" dirty="0">
                <a:latin typeface="Arial"/>
                <a:cs typeface="Arial"/>
              </a:rPr>
              <a:t>40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 marL="492418" marR="150296" algn="just">
              <a:lnSpc>
                <a:spcPct val="121600"/>
              </a:lnSpc>
              <a:spcBef>
                <a:spcPts val="592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debajo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neutro,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380/220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exige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spc="-10" dirty="0">
                <a:latin typeface="Tahoma"/>
                <a:cs typeface="Tahoma"/>
              </a:rPr>
              <a:t>neutro.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92418" marR="148978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esté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constituida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provistos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armadura </a:t>
            </a:r>
            <a:r>
              <a:rPr sz="1100" dirty="0">
                <a:latin typeface="Tahoma"/>
                <a:cs typeface="Tahoma"/>
              </a:rPr>
              <a:t>metálica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formada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ramales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km,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estipula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dimensionado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derivación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exceda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V.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exige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incluso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utilice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común.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92418" indent="-374422">
              <a:buAutoNum type="arabicPeriod" startAt="9"/>
              <a:tabLst>
                <a:tab pos="492418" algn="l"/>
                <a:tab pos="493077" algn="l"/>
              </a:tabLst>
            </a:pPr>
            <a:r>
              <a:rPr sz="1100" b="1" dirty="0">
                <a:latin typeface="Tahoma"/>
                <a:cs typeface="Tahoma"/>
              </a:rPr>
              <a:t>MEDICIÓN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DEFECTO</a:t>
            </a:r>
            <a:endParaRPr sz="1100">
              <a:latin typeface="Tahoma"/>
              <a:cs typeface="Tahoma"/>
            </a:endParaRPr>
          </a:p>
          <a:p>
            <a:pPr marL="492418" marR="148978" algn="just">
              <a:lnSpc>
                <a:spcPct val="121300"/>
              </a:lnSpc>
              <a:spcBef>
                <a:spcPts val="1090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prescribe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voltímetro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interna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razón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exigencia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circule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instrumento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medición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reducida.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ello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resulte </a:t>
            </a:r>
            <a:r>
              <a:rPr sz="1100" dirty="0">
                <a:latin typeface="Tahoma"/>
                <a:cs typeface="Tahoma"/>
              </a:rPr>
              <a:t>alterada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corriente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medida.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92418" marR="278839" indent="-374422">
              <a:buAutoNum type="arabicPeriod" startAt="10"/>
              <a:tabLst>
                <a:tab pos="492418" algn="l"/>
                <a:tab pos="493077" algn="l"/>
              </a:tabLst>
            </a:pPr>
            <a:r>
              <a:rPr sz="1100" b="1" dirty="0">
                <a:latin typeface="Tahoma"/>
                <a:cs typeface="Tahoma"/>
              </a:rPr>
              <a:t>TENSIONES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TIERRA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POR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PASO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CORRIENTE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TIERRA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6" dirty="0">
                <a:latin typeface="Tahoma"/>
                <a:cs typeface="Tahoma"/>
              </a:rPr>
              <a:t> RED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BAJA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 marL="492418" marR="148319" algn="just">
              <a:lnSpc>
                <a:spcPct val="1208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demasiado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engendrarse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defectos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b="1" spc="62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demasiado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derivarse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tierra.</a:t>
            </a:r>
            <a:r>
              <a:rPr sz="1100" spc="5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spc="-10" dirty="0">
                <a:latin typeface="Tahoma"/>
                <a:cs typeface="Tahoma"/>
              </a:rPr>
              <a:t>consideramos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ahora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cómo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959127" lvl="1" indent="-467368">
              <a:buAutoNum type="arabicPeriod"/>
              <a:tabLst>
                <a:tab pos="959786" algn="l"/>
              </a:tabLst>
            </a:pP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TIERRA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U</a:t>
            </a:r>
            <a:r>
              <a:rPr sz="1100" b="1" spc="-38" baseline="-11904" dirty="0">
                <a:latin typeface="Tahoma"/>
                <a:cs typeface="Tahoma"/>
              </a:rPr>
              <a:t>E</a:t>
            </a:r>
            <a:endParaRPr sz="1100" baseline="-11904">
              <a:latin typeface="Tahoma"/>
              <a:cs typeface="Tahoma"/>
            </a:endParaRPr>
          </a:p>
          <a:p>
            <a:pPr marL="959127" marR="149637" algn="just">
              <a:lnSpc>
                <a:spcPct val="1207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 entre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puesta 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 y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referencia,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circular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primera.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200">
              <a:latin typeface="Tahoma"/>
              <a:cs typeface="Tahoma"/>
            </a:endParaRPr>
          </a:p>
          <a:p>
            <a:pPr marR="29664" algn="ctr"/>
            <a:r>
              <a:rPr sz="1100" i="1" spc="-26" dirty="0">
                <a:latin typeface="Tahoma"/>
                <a:cs typeface="Tahoma"/>
              </a:rPr>
              <a:t>189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32834" y="6981086"/>
            <a:ext cx="6610686" cy="67977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O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bien,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teniendo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específica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tierra </a:t>
            </a:r>
            <a:r>
              <a:rPr sz="1100" dirty="0">
                <a:latin typeface="Tahoma"/>
                <a:cs typeface="Tahoma"/>
              </a:rPr>
              <a:t>propiamente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dicha: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900">
              <a:latin typeface="Tahoma"/>
              <a:cs typeface="Tahoma"/>
            </a:endParaRPr>
          </a:p>
          <a:p>
            <a:pPr marR="830584" algn="ctr"/>
            <a:r>
              <a:rPr sz="1100" i="1" spc="-26" dirty="0">
                <a:latin typeface="Tahoma"/>
                <a:cs typeface="Tahoma"/>
              </a:rPr>
              <a:t>190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2833" y="920549"/>
            <a:ext cx="661341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 envía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 por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regiones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mayor.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distribuye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10.11.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12611" y="1474197"/>
            <a:ext cx="4107796" cy="1395937"/>
            <a:chOff x="2381821" y="1941385"/>
            <a:chExt cx="2867025" cy="18383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4718" y="1943858"/>
              <a:ext cx="2433825" cy="180293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86583" y="1946148"/>
              <a:ext cx="2857500" cy="1828800"/>
            </a:xfrm>
            <a:custGeom>
              <a:avLst/>
              <a:gdLst/>
              <a:ahLst/>
              <a:cxnLst/>
              <a:rect l="l" t="t" r="r" b="b"/>
              <a:pathLst>
                <a:path w="2857500" h="1828800">
                  <a:moveTo>
                    <a:pt x="0" y="1828800"/>
                  </a:moveTo>
                  <a:lnTo>
                    <a:pt x="2857499" y="1828800"/>
                  </a:lnTo>
                  <a:lnTo>
                    <a:pt x="2857499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32833" y="2956973"/>
            <a:ext cx="6614325" cy="367713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6710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10.11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Trayectorias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corriente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suelo.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000">
              <a:latin typeface="Tahoma"/>
              <a:cs typeface="Tahoma"/>
            </a:endParaRPr>
          </a:p>
          <a:p>
            <a:pPr marL="13184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apreciarse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recorrida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la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proximidades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decir,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a:</a:t>
            </a:r>
            <a:endParaRPr sz="1100">
              <a:latin typeface="Tahoma"/>
              <a:cs typeface="Tahoma"/>
            </a:endParaRPr>
          </a:p>
          <a:p>
            <a:pPr marL="1587997">
              <a:spcBef>
                <a:spcPts val="208"/>
              </a:spcBef>
            </a:pPr>
            <a:r>
              <a:rPr sz="1000" dirty="0"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  <a:p>
            <a:pPr marL="1038889">
              <a:spcBef>
                <a:spcPts val="187"/>
              </a:spcBef>
            </a:pPr>
            <a:r>
              <a:rPr sz="1000" dirty="0">
                <a:latin typeface="Arial"/>
                <a:cs typeface="Arial"/>
              </a:rPr>
              <a:t>R </a:t>
            </a:r>
            <a:r>
              <a:rPr sz="1000" spc="-52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  <a:p>
            <a:pPr marL="1440997">
              <a:spcBef>
                <a:spcPts val="187"/>
              </a:spcBef>
            </a:pPr>
            <a:r>
              <a:rPr sz="1000" dirty="0">
                <a:latin typeface="Arial"/>
                <a:cs typeface="Arial"/>
              </a:rPr>
              <a:t>K</a:t>
            </a:r>
            <a:r>
              <a:rPr sz="1000" spc="-3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31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  <a:p>
            <a:pPr>
              <a:spcBef>
                <a:spcPts val="42"/>
              </a:spcBef>
            </a:pPr>
            <a:endParaRPr sz="1200">
              <a:latin typeface="Arial"/>
              <a:cs typeface="Arial"/>
            </a:endParaRPr>
          </a:p>
          <a:p>
            <a:pPr marL="13184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deduce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mayor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próxima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decir,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referido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electrodo.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10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dispone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voltímetro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sonda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introducida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suelo.</a:t>
            </a:r>
            <a:r>
              <a:rPr sz="1100" spc="29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derivación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encuentra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referencia.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Dicha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correspondiente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transición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tierra.</a:t>
            </a:r>
            <a:r>
              <a:rPr sz="1100" spc="410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admitirse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0.05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spc="176" dirty="0">
                <a:latin typeface="Times New Roman"/>
                <a:cs typeface="Times New Roman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km.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despreciarse.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500">
              <a:latin typeface="Tahoma"/>
              <a:cs typeface="Tahoma"/>
            </a:endParaRPr>
          </a:p>
          <a:p>
            <a:pPr marL="13184" algn="just"/>
            <a:r>
              <a:rPr sz="1100" dirty="0">
                <a:latin typeface="Arial"/>
                <a:cs typeface="Arial"/>
              </a:rPr>
              <a:t>La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magnitud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0.05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dirty="0">
                <a:latin typeface="Arial"/>
                <a:cs typeface="Arial"/>
              </a:rPr>
              <a:t>/km,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corresponde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sección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cobre</a:t>
            </a:r>
            <a:r>
              <a:rPr sz="1100" spc="-26" dirty="0">
                <a:latin typeface="Arial"/>
                <a:cs typeface="Arial"/>
              </a:rPr>
              <a:t> de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18677" y="6468076"/>
            <a:ext cx="8734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9001" y="6450954"/>
            <a:ext cx="2230856" cy="368135"/>
          </a:xfrm>
          <a:prstGeom prst="rect">
            <a:avLst/>
          </a:prstGeom>
        </p:spPr>
        <p:txBody>
          <a:bodyPr vert="horz" wrap="square" lIns="0" tIns="36915" rIns="0" bIns="0" rtlCol="0">
            <a:spAutoFit/>
          </a:bodyPr>
          <a:lstStyle/>
          <a:p>
            <a:pPr marL="288068">
              <a:spcBef>
                <a:spcPts val="291"/>
              </a:spcBef>
            </a:pPr>
            <a:r>
              <a:rPr sz="1000" spc="-21" dirty="0">
                <a:latin typeface="Arial"/>
                <a:cs typeface="Arial"/>
              </a:rPr>
              <a:t>1000</a:t>
            </a:r>
            <a:endParaRPr sz="1000">
              <a:latin typeface="Arial"/>
              <a:cs typeface="Arial"/>
            </a:endParaRPr>
          </a:p>
          <a:p>
            <a:pPr marL="250494" marR="5274" indent="-237969">
              <a:lnSpc>
                <a:spcPct val="114999"/>
              </a:lnSpc>
              <a:tabLst>
                <a:tab pos="343440" algn="l"/>
                <a:tab pos="932100" algn="l"/>
              </a:tabLst>
            </a:pP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pc="2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350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mm² </a:t>
            </a:r>
            <a:r>
              <a:rPr sz="1000" dirty="0">
                <a:latin typeface="Arial"/>
                <a:cs typeface="Arial"/>
              </a:rPr>
              <a:t>56</a:t>
            </a:r>
            <a:r>
              <a:rPr sz="1000" spc="-42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36" dirty="0">
                <a:latin typeface="Arial"/>
                <a:cs typeface="Arial"/>
              </a:rPr>
              <a:t> </a:t>
            </a:r>
            <a:r>
              <a:rPr sz="1000" spc="-21" dirty="0">
                <a:latin typeface="Arial"/>
                <a:cs typeface="Arial"/>
              </a:rPr>
              <a:t>0,05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0565" y="6601156"/>
            <a:ext cx="31479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A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62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15493" y="6734236"/>
            <a:ext cx="44216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K</a:t>
            </a:r>
            <a:r>
              <a:rPr sz="1000" spc="-3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36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436965" y="3872170"/>
            <a:ext cx="724208" cy="0"/>
          </a:xfrm>
          <a:custGeom>
            <a:avLst/>
            <a:gdLst/>
            <a:ahLst/>
            <a:cxnLst/>
            <a:rect l="l" t="t" r="r" b="b"/>
            <a:pathLst>
              <a:path w="505460">
                <a:moveTo>
                  <a:pt x="0" y="0"/>
                </a:moveTo>
                <a:lnTo>
                  <a:pt x="505206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86443" y="6678510"/>
            <a:ext cx="586828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409194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04006" y="3667526"/>
            <a:ext cx="7260292" cy="451945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893" algn="just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Veces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calculada.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L="479893" lvl="1" indent="-467368">
              <a:spcBef>
                <a:spcPts val="5"/>
              </a:spcBef>
              <a:buAutoNum type="arabicPeriod" startAt="2"/>
              <a:tabLst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MEDICIÓN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PUESTA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TIERRA</a:t>
            </a: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Como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sonda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medir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acero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cm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longitud,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penetre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cm.</a:t>
            </a:r>
            <a:r>
              <a:rPr sz="1100" spc="31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basta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0,75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mm²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Cu,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esfuerzos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exijan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secciones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mayores,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peores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900">
              <a:latin typeface="Tahoma"/>
              <a:cs typeface="Tahoma"/>
            </a:endParaRPr>
          </a:p>
          <a:p>
            <a:pPr marL="1478571"/>
            <a:r>
              <a:rPr sz="1000" dirty="0">
                <a:latin typeface="Arial"/>
                <a:cs typeface="Arial"/>
              </a:rPr>
              <a:t>220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V</a:t>
            </a:r>
            <a:endParaRPr sz="1000">
              <a:latin typeface="Arial"/>
              <a:cs typeface="Arial"/>
            </a:endParaRPr>
          </a:p>
          <a:p>
            <a:pPr marL="1369145" marR="2615021" indent="-329597">
              <a:lnSpc>
                <a:spcPts val="1516"/>
              </a:lnSpc>
              <a:spcBef>
                <a:spcPts val="16"/>
              </a:spcBef>
              <a:tabLst>
                <a:tab pos="1355302" algn="l"/>
                <a:tab pos="1994720" algn="l"/>
              </a:tabLst>
            </a:pPr>
            <a:r>
              <a:rPr sz="1000" dirty="0">
                <a:latin typeface="Arial"/>
                <a:cs typeface="Arial"/>
              </a:rPr>
              <a:t>I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	=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0,0055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spc="-52" dirty="0">
                <a:latin typeface="Arial"/>
                <a:cs typeface="Arial"/>
              </a:rPr>
              <a:t>A </a:t>
            </a:r>
            <a:r>
              <a:rPr sz="1000" dirty="0">
                <a:latin typeface="Arial"/>
                <a:cs typeface="Arial"/>
              </a:rPr>
              <a:t>40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000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>
              <a:spcBef>
                <a:spcPts val="16"/>
              </a:spcBef>
            </a:pPr>
            <a:endParaRPr sz="1200">
              <a:latin typeface="Symbol"/>
              <a:cs typeface="Symbol"/>
            </a:endParaRPr>
          </a:p>
          <a:p>
            <a:pPr marL="479234" marR="7251" algn="just">
              <a:lnSpc>
                <a:spcPct val="1218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 ha tenido en cuenta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 k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spc="6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 </a:t>
            </a:r>
            <a:r>
              <a:rPr sz="1100" dirty="0">
                <a:latin typeface="Tahoma"/>
                <a:cs typeface="Tahoma"/>
              </a:rPr>
              <a:t>interna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voltímetro.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893" lvl="1" indent="-467368">
              <a:buAutoNum type="arabicPeriod" startAt="3"/>
              <a:tabLst>
                <a:tab pos="480552" algn="l"/>
              </a:tabLst>
            </a:pPr>
            <a:r>
              <a:rPr sz="1100" b="1" dirty="0">
                <a:latin typeface="Tahoma"/>
                <a:cs typeface="Tahoma"/>
              </a:rPr>
              <a:t>TIERRA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REFERENCIA</a:t>
            </a: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particular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superficie,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apartada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apreciables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cualesquiera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(Puntos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figura </a:t>
            </a:r>
            <a:r>
              <a:rPr sz="1100" dirty="0">
                <a:latin typeface="Tahoma"/>
                <a:cs typeface="Tahoma"/>
              </a:rPr>
              <a:t>10.12).</a:t>
            </a:r>
            <a:r>
              <a:rPr sz="1100" spc="29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mide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puntos </a:t>
            </a:r>
            <a:r>
              <a:rPr sz="1100" dirty="0">
                <a:latin typeface="Tahoma"/>
                <a:cs typeface="Tahoma"/>
              </a:rPr>
              <a:t>determinados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alrededor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él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unen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sí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igual </a:t>
            </a:r>
            <a:r>
              <a:rPr sz="1100" dirty="0">
                <a:latin typeface="Tahoma"/>
                <a:cs typeface="Tahoma"/>
              </a:rPr>
              <a:t>tensión,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unión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obtenidas,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representarán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igual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300">
              <a:latin typeface="Tahoma"/>
              <a:cs typeface="Tahoma"/>
            </a:endParaRPr>
          </a:p>
          <a:p>
            <a:pPr marR="367171" algn="ctr"/>
            <a:r>
              <a:rPr sz="1100" i="1" spc="-26" dirty="0">
                <a:latin typeface="Tahoma"/>
                <a:cs typeface="Tahoma"/>
              </a:rPr>
              <a:t>191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83643" y="1048305"/>
            <a:ext cx="2588412" cy="573045"/>
          </a:xfrm>
          <a:prstGeom prst="rect">
            <a:avLst/>
          </a:prstGeom>
        </p:spPr>
        <p:txBody>
          <a:bodyPr vert="horz" wrap="square" lIns="0" tIns="46803" rIns="0" bIns="0" rtlCol="0">
            <a:spAutoFit/>
          </a:bodyPr>
          <a:lstStyle/>
          <a:p>
            <a:pPr marL="188529" algn="ctr">
              <a:spcBef>
                <a:spcPts val="369"/>
              </a:spcBef>
            </a:pPr>
            <a:r>
              <a:rPr sz="1000" spc="-26" dirty="0">
                <a:latin typeface="Arial"/>
                <a:cs typeface="Arial"/>
              </a:rPr>
              <a:t>m²</a:t>
            </a:r>
            <a:endParaRPr sz="1000">
              <a:latin typeface="Arial"/>
              <a:cs typeface="Arial"/>
            </a:endParaRPr>
          </a:p>
          <a:p>
            <a:pPr algn="ctr">
              <a:spcBef>
                <a:spcPts val="270"/>
              </a:spcBef>
              <a:tabLst>
                <a:tab pos="899799" algn="l"/>
                <a:tab pos="1129198" algn="l"/>
              </a:tabLst>
            </a:pPr>
            <a:r>
              <a:rPr sz="1000" dirty="0">
                <a:latin typeface="Symbol"/>
                <a:cs typeface="Symbol"/>
              </a:rPr>
              <a:t></a:t>
            </a:r>
            <a:r>
              <a:rPr sz="1000" spc="31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100 </a:t>
            </a:r>
            <a:r>
              <a:rPr sz="1000" spc="-52" dirty="0">
                <a:latin typeface="Symbol"/>
                <a:cs typeface="Symbol"/>
              </a:rPr>
              <a:t></a:t>
            </a:r>
            <a:r>
              <a:rPr sz="1000" dirty="0">
                <a:latin typeface="Times New Roman"/>
                <a:cs typeface="Times New Roman"/>
              </a:rPr>
              <a:t>	</a:t>
            </a:r>
            <a:r>
              <a:rPr sz="1000" strike="sngStrike" dirty="0">
                <a:latin typeface="Arial"/>
                <a:cs typeface="Arial"/>
              </a:rPr>
              <a:t>	=</a:t>
            </a:r>
            <a:r>
              <a:rPr sz="1000" spc="254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10</a:t>
            </a:r>
            <a:r>
              <a:rPr sz="1000" baseline="42735" dirty="0">
                <a:latin typeface="Arial"/>
                <a:cs typeface="Arial"/>
              </a:rPr>
              <a:t>3</a:t>
            </a:r>
            <a:r>
              <a:rPr sz="1000" spc="116" baseline="42735" dirty="0">
                <a:latin typeface="Arial"/>
                <a:cs typeface="Arial"/>
              </a:rPr>
              <a:t> </a:t>
            </a:r>
            <a:r>
              <a:rPr sz="1000" spc="-52" dirty="0">
                <a:latin typeface="Symbol"/>
                <a:cs typeface="Symbol"/>
              </a:rPr>
              <a:t></a:t>
            </a:r>
            <a:endParaRPr sz="1000">
              <a:latin typeface="Symbol"/>
              <a:cs typeface="Symbol"/>
            </a:endParaRPr>
          </a:p>
          <a:p>
            <a:pPr marL="145023" algn="ctr">
              <a:spcBef>
                <a:spcPts val="197"/>
              </a:spcBef>
            </a:pPr>
            <a:r>
              <a:rPr sz="1000" dirty="0"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58533" y="1072957"/>
            <a:ext cx="400317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spc="-26" dirty="0">
                <a:latin typeface="Arial"/>
                <a:cs typeface="Arial"/>
              </a:rPr>
              <a:t>mm²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52233" y="1347810"/>
            <a:ext cx="18833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48152" y="1621502"/>
            <a:ext cx="2340944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6" dirty="0">
                <a:latin typeface="Tahoma"/>
                <a:cs typeface="Tahoma"/>
              </a:rPr>
              <a:t> de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5893" y="1890221"/>
            <a:ext cx="1180024" cy="369466"/>
          </a:xfrm>
          <a:prstGeom prst="rect">
            <a:avLst/>
          </a:prstGeom>
        </p:spPr>
        <p:txBody>
          <a:bodyPr vert="horz" wrap="square" lIns="0" tIns="38233" rIns="0" bIns="0" rtlCol="0">
            <a:spAutoFit/>
          </a:bodyPr>
          <a:lstStyle/>
          <a:p>
            <a:pPr marL="378377">
              <a:spcBef>
                <a:spcPts val="301"/>
              </a:spcBef>
            </a:pPr>
            <a:r>
              <a:rPr sz="1000" dirty="0">
                <a:latin typeface="Arial"/>
                <a:cs typeface="Arial"/>
              </a:rPr>
              <a:t>l .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62" dirty="0">
                <a:latin typeface="Symbol"/>
                <a:cs typeface="Symbol"/>
              </a:rPr>
              <a:t></a:t>
            </a:r>
            <a:endParaRPr sz="1000">
              <a:latin typeface="Symbol"/>
              <a:cs typeface="Symbol"/>
            </a:endParaRPr>
          </a:p>
          <a:p>
            <a:pPr marL="414633" marR="5274" indent="-402108">
              <a:lnSpc>
                <a:spcPct val="114999"/>
              </a:lnSpc>
              <a:spcBef>
                <a:spcPts val="10"/>
              </a:spcBef>
              <a:tabLst>
                <a:tab pos="628211" algn="l"/>
                <a:tab pos="764005" algn="l"/>
              </a:tabLst>
            </a:pPr>
            <a:r>
              <a:rPr sz="1000" dirty="0">
                <a:latin typeface="Arial"/>
                <a:cs typeface="Arial"/>
              </a:rPr>
              <a:t>A</a:t>
            </a:r>
            <a:r>
              <a:rPr sz="1000" spc="519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519" dirty="0">
                <a:latin typeface="Arial"/>
                <a:cs typeface="Arial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	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pc="-52" dirty="0">
                <a:latin typeface="Arial"/>
                <a:cs typeface="Arial"/>
              </a:rPr>
              <a:t>= 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1171" y="1908503"/>
            <a:ext cx="105174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1</a:t>
            </a:r>
            <a:r>
              <a:rPr sz="1000" spc="-3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3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10</a:t>
            </a:r>
            <a:r>
              <a:rPr sz="1000" baseline="42735" dirty="0">
                <a:latin typeface="Arial"/>
                <a:cs typeface="Arial"/>
              </a:rPr>
              <a:t>3</a:t>
            </a:r>
            <a:r>
              <a:rPr sz="1000" spc="92" baseline="427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36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10</a:t>
            </a:r>
            <a:r>
              <a:rPr sz="1000" spc="-38" baseline="42735" dirty="0">
                <a:latin typeface="Arial"/>
                <a:cs typeface="Arial"/>
              </a:rPr>
              <a:t>8</a:t>
            </a:r>
            <a:endParaRPr sz="1000" baseline="42735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2947" y="2042741"/>
            <a:ext cx="14375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52968" y="1794166"/>
            <a:ext cx="1639480" cy="512974"/>
          </a:xfrm>
          <a:prstGeom prst="rect">
            <a:avLst/>
          </a:prstGeom>
        </p:spPr>
        <p:txBody>
          <a:bodyPr vert="horz" wrap="square" lIns="0" tIns="104153" rIns="0" bIns="0" rtlCol="0">
            <a:spAutoFit/>
          </a:bodyPr>
          <a:lstStyle/>
          <a:p>
            <a:pPr marL="65919">
              <a:spcBef>
                <a:spcPts val="820"/>
              </a:spcBef>
              <a:tabLst>
                <a:tab pos="636781" algn="l"/>
              </a:tabLst>
            </a:pPr>
            <a:r>
              <a:rPr sz="1600" spc="-31" baseline="-27777" dirty="0">
                <a:latin typeface="Arial"/>
                <a:cs typeface="Arial"/>
              </a:rPr>
              <a:t>10</a:t>
            </a:r>
            <a:r>
              <a:rPr sz="700" spc="-21" dirty="0">
                <a:latin typeface="Arial"/>
                <a:cs typeface="Arial"/>
              </a:rPr>
              <a:t>11</a:t>
            </a:r>
            <a:r>
              <a:rPr sz="700" dirty="0">
                <a:latin typeface="Arial"/>
                <a:cs typeface="Arial"/>
              </a:rPr>
              <a:t>	</a:t>
            </a:r>
            <a:r>
              <a:rPr sz="1600" spc="-31" baseline="-27777" dirty="0">
                <a:latin typeface="Arial"/>
                <a:cs typeface="Arial"/>
              </a:rPr>
              <a:t>10</a:t>
            </a:r>
            <a:r>
              <a:rPr sz="700" spc="-21" dirty="0">
                <a:latin typeface="Arial"/>
                <a:cs typeface="Arial"/>
              </a:rPr>
              <a:t>13</a:t>
            </a:r>
            <a:endParaRPr sz="700">
              <a:latin typeface="Arial"/>
              <a:cs typeface="Arial"/>
            </a:endParaRPr>
          </a:p>
          <a:p>
            <a:pPr marL="207646">
              <a:spcBef>
                <a:spcPts val="716"/>
              </a:spcBef>
              <a:tabLst>
                <a:tab pos="516808" algn="l"/>
                <a:tab pos="880023" algn="l"/>
                <a:tab pos="1147656" algn="l"/>
              </a:tabLst>
            </a:pPr>
            <a:r>
              <a:rPr sz="1000" strike="sngStrike" dirty="0">
                <a:latin typeface="Arial"/>
                <a:cs typeface="Arial"/>
              </a:rPr>
              <a:t>	</a:t>
            </a:r>
            <a:r>
              <a:rPr sz="1000" strike="sngStrike" spc="-52" dirty="0">
                <a:latin typeface="Arial"/>
                <a:cs typeface="Arial"/>
              </a:rPr>
              <a:t>=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trike="sngStrike" dirty="0">
                <a:latin typeface="Arial"/>
                <a:cs typeface="Arial"/>
              </a:rPr>
              <a:t> =	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21825" y="2175821"/>
            <a:ext cx="231001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1000656" algn="l"/>
                <a:tab pos="1586020" algn="l"/>
              </a:tabLst>
            </a:pPr>
            <a:r>
              <a:rPr sz="1000" spc="-21" dirty="0">
                <a:latin typeface="Arial"/>
                <a:cs typeface="Arial"/>
              </a:rPr>
              <a:t>0.05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pc="-21" dirty="0">
                <a:latin typeface="Arial"/>
                <a:cs typeface="Arial"/>
              </a:rPr>
              <a:t>0.05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pc="-52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40497" y="2441979"/>
            <a:ext cx="3206173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=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0.2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10</a:t>
            </a:r>
            <a:r>
              <a:rPr sz="1000" baseline="42735" dirty="0">
                <a:latin typeface="Arial"/>
                <a:cs typeface="Arial"/>
              </a:rPr>
              <a:t>13</a:t>
            </a:r>
            <a:r>
              <a:rPr sz="1000" spc="132" baseline="427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10</a:t>
            </a:r>
            <a:r>
              <a:rPr sz="1000" baseline="42735" dirty="0">
                <a:latin typeface="Arial"/>
                <a:cs typeface="Arial"/>
              </a:rPr>
              <a:t>12</a:t>
            </a:r>
            <a:r>
              <a:rPr sz="1000" spc="116" baseline="427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mm²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10</a:t>
            </a:r>
            <a:r>
              <a:rPr sz="1000" baseline="42735" dirty="0">
                <a:latin typeface="Arial"/>
                <a:cs typeface="Arial"/>
              </a:rPr>
              <a:t>4</a:t>
            </a:r>
            <a:r>
              <a:rPr sz="1000" spc="116" baseline="42735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m²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29957" y="2848771"/>
            <a:ext cx="4176942" cy="53586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algn="ctr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consecuencia,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300">
              <a:latin typeface="Tahoma"/>
              <a:cs typeface="Tahoma"/>
            </a:endParaRPr>
          </a:p>
          <a:p>
            <a:pPr marL="51417" algn="ctr">
              <a:spcBef>
                <a:spcPts val="5"/>
              </a:spcBef>
              <a:tabLst>
                <a:tab pos="525377" algn="l"/>
              </a:tabLst>
            </a:pPr>
            <a:r>
              <a:rPr sz="1000" spc="-26" dirty="0">
                <a:latin typeface="Arial"/>
                <a:cs typeface="Arial"/>
              </a:rPr>
              <a:t>A</a:t>
            </a:r>
            <a:r>
              <a:rPr sz="1000" spc="-38" baseline="-12820" dirty="0">
                <a:latin typeface="Arial"/>
                <a:cs typeface="Arial"/>
              </a:rPr>
              <a:t>E</a:t>
            </a:r>
            <a:r>
              <a:rPr sz="1000" baseline="-12820" dirty="0">
                <a:latin typeface="Arial"/>
                <a:cs typeface="Arial"/>
              </a:rPr>
              <a:t>	</a:t>
            </a:r>
            <a:r>
              <a:rPr sz="1000" dirty="0">
                <a:latin typeface="Arial"/>
                <a:cs typeface="Arial"/>
              </a:rPr>
              <a:t>20</a:t>
            </a:r>
            <a:r>
              <a:rPr sz="1000" spc="-42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36" dirty="0">
                <a:latin typeface="Arial"/>
                <a:cs typeface="Arial"/>
              </a:rPr>
              <a:t> </a:t>
            </a:r>
            <a:r>
              <a:rPr sz="1000" spc="-21" dirty="0">
                <a:latin typeface="Arial"/>
                <a:cs typeface="Arial"/>
              </a:rPr>
              <a:t>10</a:t>
            </a:r>
            <a:r>
              <a:rPr sz="1000" spc="-31" baseline="42735" dirty="0">
                <a:latin typeface="Arial"/>
                <a:cs typeface="Arial"/>
              </a:rPr>
              <a:t>11</a:t>
            </a:r>
            <a:endParaRPr sz="1000" baseline="42735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67262" y="3260748"/>
            <a:ext cx="14375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7562" y="3260748"/>
            <a:ext cx="902532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=</a:t>
            </a:r>
            <a:r>
              <a:rPr sz="1000" spc="244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6</a:t>
            </a:r>
            <a:r>
              <a:rPr sz="1000" baseline="42735" dirty="0">
                <a:latin typeface="Arial"/>
                <a:cs typeface="Arial"/>
              </a:rPr>
              <a:t>1</a:t>
            </a:r>
            <a:r>
              <a:rPr sz="1000" spc="116" baseline="427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26" dirty="0">
                <a:latin typeface="Arial"/>
                <a:cs typeface="Arial"/>
              </a:rPr>
              <a:t> 10</a:t>
            </a:r>
            <a:r>
              <a:rPr sz="1000" spc="-38" baseline="42735" dirty="0">
                <a:latin typeface="Arial"/>
                <a:cs typeface="Arial"/>
              </a:rPr>
              <a:t>9</a:t>
            </a:r>
            <a:endParaRPr sz="1000" baseline="42735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27782" y="3408302"/>
            <a:ext cx="381211" cy="17746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600" spc="-38" baseline="8333" dirty="0">
                <a:latin typeface="Arial"/>
                <a:cs typeface="Arial"/>
              </a:rPr>
              <a:t>A</a:t>
            </a:r>
            <a:r>
              <a:rPr sz="700" spc="-26" dirty="0">
                <a:latin typeface="Arial"/>
                <a:cs typeface="Arial"/>
              </a:rPr>
              <a:t>Cu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03821" y="3393837"/>
            <a:ext cx="784257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3.5</a:t>
            </a:r>
            <a:r>
              <a:rPr sz="1000" spc="-42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·</a:t>
            </a:r>
            <a:r>
              <a:rPr sz="1000" spc="-31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10</a:t>
            </a:r>
            <a:r>
              <a:rPr sz="1000" spc="-38" baseline="42735" dirty="0">
                <a:latin typeface="Arial"/>
                <a:cs typeface="Arial"/>
              </a:rPr>
              <a:t>2</a:t>
            </a:r>
            <a:endParaRPr sz="1000" baseline="42735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740607" y="1290917"/>
            <a:ext cx="354827" cy="0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65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475178" y="2124718"/>
            <a:ext cx="1009891" cy="0"/>
          </a:xfrm>
          <a:custGeom>
            <a:avLst/>
            <a:gdLst/>
            <a:ahLst/>
            <a:cxnLst/>
            <a:rect l="l" t="t" r="r" b="b"/>
            <a:pathLst>
              <a:path w="704850">
                <a:moveTo>
                  <a:pt x="0" y="0"/>
                </a:moveTo>
                <a:lnTo>
                  <a:pt x="70485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11412" y="3351406"/>
            <a:ext cx="369383" cy="0"/>
          </a:xfrm>
          <a:custGeom>
            <a:avLst/>
            <a:gdLst/>
            <a:ahLst/>
            <a:cxnLst/>
            <a:rect l="l" t="t" r="r" b="b"/>
            <a:pathLst>
              <a:path w="257810">
                <a:moveTo>
                  <a:pt x="0" y="0"/>
                </a:moveTo>
                <a:lnTo>
                  <a:pt x="257556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84830" y="3336940"/>
            <a:ext cx="915269" cy="0"/>
          </a:xfrm>
          <a:custGeom>
            <a:avLst/>
            <a:gdLst/>
            <a:ahLst/>
            <a:cxnLst/>
            <a:rect l="l" t="t" r="r" b="b"/>
            <a:pathLst>
              <a:path w="638810">
                <a:moveTo>
                  <a:pt x="0" y="0"/>
                </a:moveTo>
                <a:lnTo>
                  <a:pt x="638556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192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20549"/>
            <a:ext cx="6614325" cy="62438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8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tensión.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10.12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efectuadas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próxima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varilla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plancha: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círculos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abajo,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coordinadas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rectangulares.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6694" y="1830516"/>
            <a:ext cx="4119181" cy="196076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20317" y="3901873"/>
            <a:ext cx="7727024" cy="194409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2525" marR="39552" algn="ctr">
              <a:lnSpc>
                <a:spcPct val="1208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10.12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Arriba: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líneas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igual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alrededor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electrodo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tierra.</a:t>
            </a:r>
            <a:r>
              <a:rPr sz="900" b="1" spc="249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Abajo: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curva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3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tensiones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alrededor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electrodo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tierra,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tomando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como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origen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distancias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dicho electrodo.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000">
              <a:latin typeface="Tahoma"/>
              <a:cs typeface="Tahoma"/>
            </a:endParaRPr>
          </a:p>
          <a:p>
            <a:pPr marL="818718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gráfico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correspondientes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puntos </a:t>
            </a:r>
            <a:r>
              <a:rPr sz="1100" dirty="0">
                <a:latin typeface="Tahoma"/>
                <a:cs typeface="Tahoma"/>
              </a:rPr>
              <a:t>situados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alrededor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podríamos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llamar </a:t>
            </a:r>
            <a:r>
              <a:rPr sz="1100" b="1" dirty="0">
                <a:latin typeface="Tahoma"/>
                <a:cs typeface="Tahoma"/>
              </a:rPr>
              <a:t>embudo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818718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toca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aislar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cualquiera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queda </a:t>
            </a:r>
            <a:r>
              <a:rPr sz="1100" dirty="0">
                <a:latin typeface="Tahoma"/>
                <a:cs typeface="Tahoma"/>
              </a:rPr>
              <a:t>sometida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producirse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defecto.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aparece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distanciados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metro,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tensión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paso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Su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(Figura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Nº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10.13).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91900" y="1738195"/>
            <a:ext cx="5076745" cy="2169851"/>
          </a:xfrm>
          <a:custGeom>
            <a:avLst/>
            <a:gdLst/>
            <a:ahLst/>
            <a:cxnLst/>
            <a:rect l="l" t="t" r="r" b="b"/>
            <a:pathLst>
              <a:path w="3543300" h="2857500">
                <a:moveTo>
                  <a:pt x="0" y="2857500"/>
                </a:moveTo>
                <a:lnTo>
                  <a:pt x="3543300" y="2857500"/>
                </a:lnTo>
                <a:lnTo>
                  <a:pt x="3543300" y="0"/>
                </a:lnTo>
                <a:lnTo>
                  <a:pt x="0" y="0"/>
                </a:lnTo>
                <a:lnTo>
                  <a:pt x="0" y="28575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90936" y="6215218"/>
            <a:ext cx="6772633" cy="168620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2525" marR="732364" algn="ctr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10.14.</a:t>
            </a:r>
            <a:r>
              <a:rPr sz="900" b="1" spc="249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Rampa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potencial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para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aplanar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suavizar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curva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de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3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alrededor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del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electrodo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tierra.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L="126565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dicho</a:t>
            </a:r>
            <a:r>
              <a:rPr sz="1100" spc="27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listón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madera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acanalado.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postes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hierro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hormigón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armado,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aislamiento </a:t>
            </a:r>
            <a:r>
              <a:rPr sz="1100" dirty="0">
                <a:latin typeface="Tahoma"/>
                <a:cs typeface="Tahoma"/>
              </a:rPr>
              <a:t>resulta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difícil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realizar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requiere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alrededor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poste,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300">
              <a:latin typeface="Tahoma"/>
              <a:cs typeface="Tahoma"/>
            </a:endParaRPr>
          </a:p>
          <a:p>
            <a:pPr marR="719839" algn="ctr"/>
            <a:r>
              <a:rPr sz="1100" i="1" spc="-26" dirty="0">
                <a:latin typeface="Tahoma"/>
                <a:cs typeface="Tahoma"/>
              </a:rPr>
              <a:t>193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1760" y="3071543"/>
            <a:ext cx="6688020" cy="1932117"/>
          </a:xfrm>
          <a:prstGeom prst="rect">
            <a:avLst/>
          </a:prstGeom>
        </p:spPr>
        <p:txBody>
          <a:bodyPr vert="horz" wrap="square" lIns="0" tIns="42848" rIns="0" bIns="0" rtlCol="0">
            <a:spAutoFit/>
          </a:bodyPr>
          <a:lstStyle/>
          <a:p>
            <a:pPr algn="ctr">
              <a:spcBef>
                <a:spcPts val="337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10.13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Izquierda: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</a:t>
            </a:r>
            <a:r>
              <a:rPr sz="900" b="1" baseline="-13888" dirty="0">
                <a:latin typeface="Tahoma"/>
                <a:cs typeface="Tahoma"/>
              </a:rPr>
              <a:t>n</a:t>
            </a:r>
            <a:r>
              <a:rPr sz="900" b="1" spc="125" baseline="-13888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=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contacto;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</a:t>
            </a:r>
            <a:r>
              <a:rPr sz="900" b="1" baseline="-13888" dirty="0">
                <a:latin typeface="Tahoma"/>
                <a:cs typeface="Tahoma"/>
              </a:rPr>
              <a:t>S</a:t>
            </a:r>
            <a:r>
              <a:rPr sz="900" b="1" spc="116" baseline="-13888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=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paso.</a:t>
            </a:r>
            <a:endParaRPr sz="900">
              <a:latin typeface="Tahoma"/>
              <a:cs typeface="Tahoma"/>
            </a:endParaRPr>
          </a:p>
          <a:p>
            <a:pPr marL="69875" marR="61964" algn="ctr">
              <a:lnSpc>
                <a:spcPct val="120600"/>
              </a:lnSpc>
              <a:spcBef>
                <a:spcPts val="5"/>
              </a:spcBef>
            </a:pPr>
            <a:r>
              <a:rPr sz="900" b="1" dirty="0">
                <a:latin typeface="Tahoma"/>
                <a:cs typeface="Tahoma"/>
              </a:rPr>
              <a:t>Derecha: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=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Medición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contacto;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=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Medición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tensión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de </a:t>
            </a:r>
            <a:r>
              <a:rPr sz="900" b="1" spc="-10" dirty="0">
                <a:latin typeface="Tahoma"/>
                <a:cs typeface="Tahoma"/>
              </a:rPr>
              <a:t>paso.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L="39552" marR="3164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inferiores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1000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V,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puesta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 no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 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38892" marR="30982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Cuando,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tetrafilar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masas,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aparecer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 </a:t>
            </a:r>
            <a:r>
              <a:rPr sz="1100" dirty="0">
                <a:latin typeface="Tahoma"/>
                <a:cs typeface="Tahoma"/>
              </a:rPr>
              <a:t>neutro,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aislarse.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Son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típicos,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bajada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utilizan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postes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madera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edificio.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36630" y="5032752"/>
            <a:ext cx="4599094" cy="1135555"/>
            <a:chOff x="2398585" y="6627685"/>
            <a:chExt cx="3209925" cy="14954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1498" y="6767825"/>
              <a:ext cx="2133600" cy="127142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03348" y="6632447"/>
              <a:ext cx="3200400" cy="1485900"/>
            </a:xfrm>
            <a:custGeom>
              <a:avLst/>
              <a:gdLst/>
              <a:ahLst/>
              <a:cxnLst/>
              <a:rect l="l" t="t" r="r" b="b"/>
              <a:pathLst>
                <a:path w="3200400" h="1485900">
                  <a:moveTo>
                    <a:pt x="0" y="1485900"/>
                  </a:moveTo>
                  <a:lnTo>
                    <a:pt x="3200400" y="1485900"/>
                  </a:lnTo>
                  <a:lnTo>
                    <a:pt x="3200400" y="0"/>
                  </a:lnTo>
                  <a:lnTo>
                    <a:pt x="0" y="0"/>
                  </a:lnTo>
                  <a:lnTo>
                    <a:pt x="0" y="1485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81940" y="1439621"/>
            <a:ext cx="5168858" cy="166355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315504" y="1370376"/>
            <a:ext cx="176501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700" spc="-26" dirty="0">
                <a:latin typeface="Tahoma"/>
                <a:cs typeface="Tahoma"/>
              </a:rPr>
              <a:t>UB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71491" y="1451614"/>
            <a:ext cx="781528" cy="277035"/>
          </a:xfrm>
          <a:prstGeom prst="rect">
            <a:avLst/>
          </a:prstGeom>
        </p:spPr>
        <p:txBody>
          <a:bodyPr vert="horz" wrap="square" lIns="0" tIns="35596" rIns="0" bIns="0" rtlCol="0">
            <a:spAutoFit/>
          </a:bodyPr>
          <a:lstStyle/>
          <a:p>
            <a:pPr>
              <a:spcBef>
                <a:spcPts val="280"/>
              </a:spcBef>
            </a:pPr>
            <a:r>
              <a:rPr sz="700" spc="-26" dirty="0">
                <a:latin typeface="Tahoma"/>
                <a:cs typeface="Tahoma"/>
              </a:rPr>
              <a:t>US</a:t>
            </a:r>
            <a:endParaRPr sz="700">
              <a:latin typeface="Tahoma"/>
              <a:cs typeface="Tahoma"/>
            </a:endParaRPr>
          </a:p>
          <a:p>
            <a:pPr marL="23072">
              <a:spcBef>
                <a:spcPts val="182"/>
              </a:spcBef>
            </a:pPr>
            <a:r>
              <a:rPr sz="700" dirty="0">
                <a:latin typeface="Tahoma"/>
                <a:cs typeface="Tahoma"/>
              </a:rPr>
              <a:t>RL =</a:t>
            </a:r>
            <a:r>
              <a:rPr sz="700" spc="-10" dirty="0">
                <a:latin typeface="Tahoma"/>
                <a:cs typeface="Tahoma"/>
              </a:rPr>
              <a:t> </a:t>
            </a:r>
            <a:r>
              <a:rPr sz="700" dirty="0">
                <a:latin typeface="Tahoma"/>
                <a:cs typeface="Tahoma"/>
              </a:rPr>
              <a:t>3000</a:t>
            </a:r>
            <a:r>
              <a:rPr sz="700" spc="-21" dirty="0">
                <a:latin typeface="Tahoma"/>
                <a:cs typeface="Tahoma"/>
              </a:rPr>
              <a:t> </a:t>
            </a:r>
            <a:r>
              <a:rPr sz="700" spc="-52" dirty="0">
                <a:latin typeface="Symbol"/>
                <a:cs typeface="Symbol"/>
              </a:rPr>
              <a:t></a:t>
            </a:r>
            <a:endParaRPr sz="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90198" y="1548241"/>
            <a:ext cx="435800" cy="27620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5274" indent="-659">
              <a:lnSpc>
                <a:spcPct val="122100"/>
              </a:lnSpc>
              <a:spcBef>
                <a:spcPts val="104"/>
              </a:spcBef>
            </a:pPr>
            <a:r>
              <a:rPr sz="700" dirty="0">
                <a:latin typeface="Tahoma"/>
                <a:cs typeface="Tahoma"/>
              </a:rPr>
              <a:t>R</a:t>
            </a:r>
            <a:r>
              <a:rPr sz="700" spc="5" dirty="0">
                <a:latin typeface="Tahoma"/>
                <a:cs typeface="Tahoma"/>
              </a:rPr>
              <a:t> </a:t>
            </a:r>
            <a:r>
              <a:rPr sz="700" spc="-52" dirty="0">
                <a:latin typeface="Tahoma"/>
                <a:cs typeface="Tahoma"/>
              </a:rPr>
              <a:t>=</a:t>
            </a:r>
            <a:r>
              <a:rPr sz="700" dirty="0">
                <a:latin typeface="Tahoma"/>
                <a:cs typeface="Tahoma"/>
              </a:rPr>
              <a:t> 3000</a:t>
            </a:r>
            <a:r>
              <a:rPr sz="700" spc="-5" dirty="0">
                <a:latin typeface="Tahoma"/>
                <a:cs typeface="Tahoma"/>
              </a:rPr>
              <a:t> </a:t>
            </a:r>
            <a:r>
              <a:rPr sz="700" spc="-52" dirty="0">
                <a:latin typeface="Symbol"/>
                <a:cs typeface="Symbol"/>
              </a:rPr>
              <a:t></a:t>
            </a:r>
            <a:endParaRPr sz="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90200" y="1862204"/>
            <a:ext cx="685088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700" dirty="0">
                <a:latin typeface="Tahoma"/>
                <a:cs typeface="Tahoma"/>
              </a:rPr>
              <a:t>25</a:t>
            </a:r>
            <a:r>
              <a:rPr sz="700" spc="-5" dirty="0">
                <a:latin typeface="Tahoma"/>
                <a:cs typeface="Tahoma"/>
              </a:rPr>
              <a:t> </a:t>
            </a:r>
            <a:r>
              <a:rPr sz="700" dirty="0">
                <a:latin typeface="Tahoma"/>
                <a:cs typeface="Tahoma"/>
              </a:rPr>
              <a:t>kp 25</a:t>
            </a:r>
            <a:r>
              <a:rPr sz="700" spc="-5" dirty="0">
                <a:latin typeface="Tahoma"/>
                <a:cs typeface="Tahoma"/>
              </a:rPr>
              <a:t> </a:t>
            </a:r>
            <a:r>
              <a:rPr sz="700" spc="-26" dirty="0">
                <a:latin typeface="Tahoma"/>
                <a:cs typeface="Tahoma"/>
              </a:rPr>
              <a:t>kp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00942" y="1862204"/>
            <a:ext cx="330260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700" dirty="0">
                <a:latin typeface="Tahoma"/>
                <a:cs typeface="Tahoma"/>
              </a:rPr>
              <a:t>25</a:t>
            </a:r>
            <a:r>
              <a:rPr sz="700" spc="-10" dirty="0">
                <a:latin typeface="Tahoma"/>
                <a:cs typeface="Tahoma"/>
              </a:rPr>
              <a:t> </a:t>
            </a:r>
            <a:r>
              <a:rPr sz="700" spc="-26" dirty="0">
                <a:latin typeface="Tahoma"/>
                <a:cs typeface="Tahoma"/>
              </a:rPr>
              <a:t>kp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72060" y="1862204"/>
            <a:ext cx="332081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700" dirty="0">
                <a:latin typeface="Tahoma"/>
                <a:cs typeface="Tahoma"/>
              </a:rPr>
              <a:t>25</a:t>
            </a:r>
            <a:r>
              <a:rPr sz="700" spc="-5" dirty="0">
                <a:latin typeface="Tahoma"/>
                <a:cs typeface="Tahoma"/>
              </a:rPr>
              <a:t> </a:t>
            </a:r>
            <a:r>
              <a:rPr sz="700" spc="-36" dirty="0">
                <a:latin typeface="Tahoma"/>
                <a:cs typeface="Tahoma"/>
              </a:rPr>
              <a:t>kp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49394" y="2253345"/>
            <a:ext cx="234731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700" dirty="0">
                <a:latin typeface="Tahoma"/>
                <a:cs typeface="Tahoma"/>
              </a:rPr>
              <a:t>1</a:t>
            </a:r>
            <a:r>
              <a:rPr sz="700" spc="-5" dirty="0">
                <a:latin typeface="Tahoma"/>
                <a:cs typeface="Tahoma"/>
              </a:rPr>
              <a:t> </a:t>
            </a:r>
            <a:r>
              <a:rPr sz="700" spc="-52" dirty="0">
                <a:latin typeface="Tahoma"/>
                <a:cs typeface="Tahoma"/>
              </a:rPr>
              <a:t>m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99174" y="2236797"/>
            <a:ext cx="949843" cy="27402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70731" marR="31641" indent="-145023">
              <a:lnSpc>
                <a:spcPct val="120700"/>
              </a:lnSpc>
              <a:spcBef>
                <a:spcPts val="104"/>
              </a:spcBef>
            </a:pPr>
            <a:r>
              <a:rPr sz="700" spc="-10" dirty="0">
                <a:latin typeface="Tahoma"/>
                <a:cs typeface="Tahoma"/>
              </a:rPr>
              <a:t>Conjuntamente </a:t>
            </a:r>
            <a:r>
              <a:rPr sz="700" dirty="0">
                <a:latin typeface="Tahoma"/>
                <a:cs typeface="Tahoma"/>
              </a:rPr>
              <a:t>400</a:t>
            </a:r>
            <a:r>
              <a:rPr sz="700" spc="-10" dirty="0">
                <a:latin typeface="Tahoma"/>
                <a:cs typeface="Tahoma"/>
              </a:rPr>
              <a:t> </a:t>
            </a:r>
            <a:r>
              <a:rPr sz="700" spc="-26" dirty="0">
                <a:latin typeface="Tahoma"/>
                <a:cs typeface="Tahoma"/>
              </a:rPr>
              <a:t>cm</a:t>
            </a:r>
            <a:r>
              <a:rPr sz="700" spc="-38" baseline="37037" dirty="0">
                <a:latin typeface="Tahoma"/>
                <a:cs typeface="Tahoma"/>
              </a:rPr>
              <a:t>2</a:t>
            </a:r>
            <a:endParaRPr sz="700" baseline="37037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58644" y="2459356"/>
            <a:ext cx="222904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368">
              <a:spcBef>
                <a:spcPts val="104"/>
              </a:spcBef>
            </a:pPr>
            <a:r>
              <a:rPr sz="700" spc="-26" dirty="0">
                <a:latin typeface="Tahoma"/>
                <a:cs typeface="Tahoma"/>
              </a:rPr>
              <a:t>U</a:t>
            </a:r>
            <a:r>
              <a:rPr sz="700" spc="-38" baseline="-12345" dirty="0">
                <a:latin typeface="Tahoma"/>
                <a:cs typeface="Tahoma"/>
              </a:rPr>
              <a:t>B</a:t>
            </a:r>
            <a:endParaRPr sz="700" baseline="-12345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39754" y="2450095"/>
            <a:ext cx="94620" cy="13575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800" spc="-5" dirty="0">
                <a:latin typeface="Tahoma"/>
                <a:cs typeface="Tahoma"/>
              </a:rPr>
              <a:t>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83419" y="2450095"/>
            <a:ext cx="99169" cy="13575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800" spc="-5" dirty="0">
                <a:latin typeface="Tahoma"/>
                <a:cs typeface="Tahoma"/>
              </a:rPr>
              <a:t>b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32816" y="2756182"/>
            <a:ext cx="220175" cy="1210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368">
              <a:spcBef>
                <a:spcPts val="104"/>
              </a:spcBef>
            </a:pPr>
            <a:r>
              <a:rPr sz="700" spc="-26" dirty="0">
                <a:latin typeface="Tahoma"/>
                <a:cs typeface="Tahoma"/>
              </a:rPr>
              <a:t>U</a:t>
            </a:r>
            <a:r>
              <a:rPr sz="700" spc="-38" baseline="-12345" dirty="0">
                <a:latin typeface="Tahoma"/>
                <a:cs typeface="Tahoma"/>
              </a:rPr>
              <a:t>S</a:t>
            </a:r>
            <a:endParaRPr sz="700" baseline="-12345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15920" y="1217430"/>
            <a:ext cx="6059341" cy="1822674"/>
          </a:xfrm>
          <a:custGeom>
            <a:avLst/>
            <a:gdLst/>
            <a:ahLst/>
            <a:cxnLst/>
            <a:rect l="l" t="t" r="r" b="b"/>
            <a:pathLst>
              <a:path w="4229100" h="2400300">
                <a:moveTo>
                  <a:pt x="0" y="2400300"/>
                </a:moveTo>
                <a:lnTo>
                  <a:pt x="4229100" y="2400300"/>
                </a:lnTo>
                <a:lnTo>
                  <a:pt x="4229100" y="0"/>
                </a:lnTo>
                <a:lnTo>
                  <a:pt x="0" y="0"/>
                </a:lnTo>
                <a:lnTo>
                  <a:pt x="0" y="2400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194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72279" y="920549"/>
            <a:ext cx="7778884" cy="478756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853656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cajas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frecuente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redes,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emplee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masas,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conveniente,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pesar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partes </a:t>
            </a:r>
            <a:r>
              <a:rPr sz="1100" dirty="0">
                <a:latin typeface="Tahoma"/>
                <a:cs typeface="Tahoma"/>
              </a:rPr>
              <a:t>metálicas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cajas.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condición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trayectoria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tensión,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alrededor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suavizada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intercalación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rampa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potencial,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puedan </a:t>
            </a:r>
            <a:r>
              <a:rPr sz="1100" dirty="0">
                <a:latin typeface="Tahoma"/>
                <a:cs typeface="Tahoma"/>
              </a:rPr>
              <a:t>formarse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(Figura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Nº </a:t>
            </a:r>
            <a:r>
              <a:rPr sz="1100" dirty="0">
                <a:latin typeface="Tahoma"/>
                <a:cs typeface="Tahoma"/>
              </a:rPr>
              <a:t>10.14).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modos,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aislante.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400">
              <a:latin typeface="Tahoma"/>
              <a:cs typeface="Tahoma"/>
            </a:endParaRPr>
          </a:p>
          <a:p>
            <a:pPr marL="386947" indent="-374422">
              <a:spcBef>
                <a:spcPts val="5"/>
              </a:spcBef>
              <a:buAutoNum type="arabicPeriod" startAt="11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PROTECCIÓN</a:t>
            </a:r>
            <a:r>
              <a:rPr sz="1100" b="1" spc="-7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CONTRA</a:t>
            </a:r>
            <a:r>
              <a:rPr sz="1100" b="1" spc="-7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ACCIDENTES</a:t>
            </a:r>
            <a:r>
              <a:rPr sz="1100" b="1" spc="-73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ELÉCTRICOS</a:t>
            </a:r>
            <a:endParaRPr sz="1100">
              <a:latin typeface="Tahoma"/>
              <a:cs typeface="Tahoma"/>
            </a:endParaRPr>
          </a:p>
          <a:p>
            <a:pPr marL="386947" marR="9888" algn="just">
              <a:lnSpc>
                <a:spcPct val="120500"/>
              </a:lnSpc>
              <a:spcBef>
                <a:spcPts val="1157"/>
              </a:spcBef>
            </a:pPr>
            <a:r>
              <a:rPr sz="1100" dirty="0">
                <a:latin typeface="Tahoma"/>
                <a:cs typeface="Tahoma"/>
              </a:rPr>
              <a:t>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electricidad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tenerle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miedo,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siempre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respeto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sigan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cuantas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básicas.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933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capítulo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veremos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accidentes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eléctricos: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muerte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personas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animales,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heridas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diversa </a:t>
            </a:r>
            <a:r>
              <a:rPr sz="1100" dirty="0">
                <a:latin typeface="Tahoma"/>
                <a:cs typeface="Tahoma"/>
              </a:rPr>
              <a:t>consideración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(principalmente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quemaduras),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incendios</a:t>
            </a:r>
            <a:r>
              <a:rPr sz="1100" spc="21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locales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e </a:t>
            </a:r>
            <a:r>
              <a:rPr sz="1100" dirty="0">
                <a:latin typeface="Tahoma"/>
                <a:cs typeface="Tahoma"/>
              </a:rPr>
              <a:t>instalaciones,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etc.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 si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bien 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cierto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riesgos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toda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pretenda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trabajar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electricidad,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aquí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darán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conocer,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serie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medios,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reglamentos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seguridad.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4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RIESGOS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ELÉCTRICOS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853656" marR="791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 humano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comporta como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 resistencia eléctrica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variable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serie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circunstancias,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edad,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sexo,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estado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salud,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etc,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mujeres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niños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más </a:t>
            </a:r>
            <a:r>
              <a:rPr sz="1100" dirty="0">
                <a:latin typeface="Tahoma"/>
                <a:cs typeface="Tahoma"/>
              </a:rPr>
              <a:t>vulnerables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hombres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descargas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tensión;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sensible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menor resistencia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5663" y="6900318"/>
            <a:ext cx="4050478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10.15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Descarga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baja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tensión.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19224" y="5551779"/>
            <a:ext cx="2797669" cy="1309143"/>
            <a:chOff x="3084385" y="7311199"/>
            <a:chExt cx="1952625" cy="17240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98114" y="7469885"/>
              <a:ext cx="1748789" cy="134721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89148" y="7315961"/>
              <a:ext cx="1943100" cy="1714500"/>
            </a:xfrm>
            <a:custGeom>
              <a:avLst/>
              <a:gdLst/>
              <a:ahLst/>
              <a:cxnLst/>
              <a:rect l="l" t="t" r="r" b="b"/>
              <a:pathLst>
                <a:path w="1943100" h="1714500">
                  <a:moveTo>
                    <a:pt x="0" y="1714500"/>
                  </a:moveTo>
                  <a:lnTo>
                    <a:pt x="1943100" y="1714500"/>
                  </a:lnTo>
                  <a:lnTo>
                    <a:pt x="19431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195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32" y="920550"/>
            <a:ext cx="6616145" cy="611139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6592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humano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sometido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tensión,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él,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fuerte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tensión,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comentado,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cuerpo.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intensidad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capaz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lesiones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muerte.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Entre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señalar: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99736" indent="-187211"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1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miliamperios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(mA)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Cosquilleo.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9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Contracción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muscular,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despegar.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10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Soportable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15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Tetanización.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Músculos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agarrotados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brazos.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25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Tetanización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muscular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tórax,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asfixia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corta.</a:t>
            </a:r>
            <a:endParaRPr sz="1100">
              <a:latin typeface="Tahoma"/>
              <a:cs typeface="Tahoma"/>
            </a:endParaRPr>
          </a:p>
          <a:p>
            <a:pPr marL="199736" marR="6592" indent="-187211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50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Fibrilación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ventricular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corazón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(respiración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artificial, </a:t>
            </a:r>
            <a:r>
              <a:rPr sz="1100" dirty="0">
                <a:latin typeface="Tahoma"/>
                <a:cs typeface="Tahoma"/>
              </a:rPr>
              <a:t>masaje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corazón)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1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amperio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Muerte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casi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cierta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Otros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son </a:t>
            </a:r>
            <a:r>
              <a:rPr sz="1100" dirty="0">
                <a:latin typeface="Tahoma"/>
                <a:cs typeface="Tahoma"/>
              </a:rPr>
              <a:t>quemaduras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producen,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 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graves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zona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afectada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choque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500">
              <a:latin typeface="Tahoma"/>
              <a:cs typeface="Tahoma"/>
            </a:endParaRPr>
          </a:p>
          <a:p>
            <a:pPr marL="13184" algn="just"/>
            <a:r>
              <a:rPr sz="1100" dirty="0">
                <a:latin typeface="Arial"/>
                <a:cs typeface="Arial"/>
              </a:rPr>
              <a:t>En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cuanto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riesgo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incendio,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dos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son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las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causas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más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importantes: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99736" marR="6592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Sobrecalentamiento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superior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piezas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móviles.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199736" marR="5274" indent="-187211" algn="just">
              <a:lnSpc>
                <a:spcPct val="120600"/>
              </a:lnSpc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Cortocircuitos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causados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directos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distintas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neutro.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puede </a:t>
            </a:r>
            <a:r>
              <a:rPr sz="1100" dirty="0">
                <a:latin typeface="Tahoma"/>
                <a:cs typeface="Tahoma"/>
              </a:rPr>
              <a:t>poner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incandescentes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piezas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toquen accidentalmente.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1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Estos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accidentes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circunstancias: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antigüedad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eléctricas,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incorrecto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montaje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nuevas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causas </a:t>
            </a:r>
            <a:r>
              <a:rPr sz="1100" dirty="0">
                <a:latin typeface="Tahoma"/>
                <a:cs typeface="Tahoma"/>
              </a:rPr>
              <a:t>diversas,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atmosféricos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(rayos,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viento,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etc)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6592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Algunos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circunstancias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electrocución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choque eléctrico: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196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21128"/>
            <a:ext cx="661341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5274" indent="-187211">
              <a:lnSpc>
                <a:spcPct val="120900"/>
              </a:lnSpc>
              <a:spcBef>
                <a:spcPts val="104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aislada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tocar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220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sentirá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cosquilleo.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10.16)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2833" y="2719158"/>
            <a:ext cx="6613416" cy="73068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Fig.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10.16</a:t>
            </a:r>
            <a:r>
              <a:rPr sz="900" b="1" spc="249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Buen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aislamiento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respecto al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suelo.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199736" marR="5274" indent="-187211" algn="just">
              <a:lnSpc>
                <a:spcPct val="1207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bueno,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contracción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muscular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tórax,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provocar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asfixia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persona.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10.16)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2835" y="4790641"/>
            <a:ext cx="6611596" cy="73068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278835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Fig.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10.16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Aislamiento</a:t>
            </a:r>
            <a:r>
              <a:rPr sz="900" b="1" spc="-10" dirty="0">
                <a:latin typeface="Tahoma"/>
                <a:cs typeface="Tahoma"/>
              </a:rPr>
              <a:t> medio.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199736" marR="5274" indent="-187211" algn="just">
              <a:lnSpc>
                <a:spcPct val="1207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sumergida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toca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su </a:t>
            </a:r>
            <a:r>
              <a:rPr sz="1100" dirty="0">
                <a:latin typeface="Tahoma"/>
                <a:cs typeface="Tahoma"/>
              </a:rPr>
              <a:t>cuerpo,</a:t>
            </a:r>
            <a:r>
              <a:rPr sz="1100" spc="30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esas</a:t>
            </a:r>
            <a:r>
              <a:rPr sz="1100" spc="31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condiciones,</a:t>
            </a:r>
            <a:r>
              <a:rPr sz="1100" spc="31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ofrece</a:t>
            </a:r>
            <a:r>
              <a:rPr sz="1100" spc="31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31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poca</a:t>
            </a:r>
            <a:r>
              <a:rPr sz="1100" spc="317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resistencia arriesgándose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muerte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segura.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10.17).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57837" y="6841873"/>
            <a:ext cx="25210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 10.17</a:t>
            </a:r>
            <a:r>
              <a:rPr sz="900" b="1" spc="26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Mal </a:t>
            </a:r>
            <a:r>
              <a:rPr sz="900" b="1" spc="-10" dirty="0">
                <a:latin typeface="Tahoma"/>
                <a:cs typeface="Tahoma"/>
              </a:rPr>
              <a:t>aislamiento.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231440" y="1300609"/>
            <a:ext cx="2633903" cy="1395937"/>
            <a:chOff x="2953321" y="1712785"/>
            <a:chExt cx="1838325" cy="183832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98113" y="1855470"/>
              <a:ext cx="1363217" cy="166116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958083" y="1717548"/>
              <a:ext cx="1828800" cy="1828800"/>
            </a:xfrm>
            <a:custGeom>
              <a:avLst/>
              <a:gdLst/>
              <a:ahLst/>
              <a:cxnLst/>
              <a:rect l="l" t="t" r="r" b="b"/>
              <a:pathLst>
                <a:path w="1828800" h="1828800">
                  <a:moveTo>
                    <a:pt x="0" y="1828800"/>
                  </a:moveTo>
                  <a:lnTo>
                    <a:pt x="1828799" y="1828800"/>
                  </a:lnTo>
                  <a:lnTo>
                    <a:pt x="1828799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231440" y="3624374"/>
            <a:ext cx="2470137" cy="1135555"/>
            <a:chOff x="2953321" y="4772977"/>
            <a:chExt cx="1724025" cy="149542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06673" y="4889754"/>
              <a:ext cx="1328165" cy="124891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58083" y="4777740"/>
              <a:ext cx="1714500" cy="1485900"/>
            </a:xfrm>
            <a:custGeom>
              <a:avLst/>
              <a:gdLst/>
              <a:ahLst/>
              <a:cxnLst/>
              <a:rect l="l" t="t" r="r" b="b"/>
              <a:pathLst>
                <a:path w="1714500" h="1485900">
                  <a:moveTo>
                    <a:pt x="0" y="1485900"/>
                  </a:moveTo>
                  <a:lnTo>
                    <a:pt x="1714499" y="1485900"/>
                  </a:lnTo>
                  <a:lnTo>
                    <a:pt x="1714499" y="0"/>
                  </a:lnTo>
                  <a:lnTo>
                    <a:pt x="0" y="0"/>
                  </a:lnTo>
                  <a:lnTo>
                    <a:pt x="0" y="1485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231440" y="5640310"/>
            <a:ext cx="2306371" cy="1135555"/>
            <a:chOff x="2953321" y="7427785"/>
            <a:chExt cx="1609725" cy="1495425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6673" y="7571231"/>
              <a:ext cx="1328165" cy="125501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958083" y="7432547"/>
              <a:ext cx="1600200" cy="1485900"/>
            </a:xfrm>
            <a:custGeom>
              <a:avLst/>
              <a:gdLst/>
              <a:ahLst/>
              <a:cxnLst/>
              <a:rect l="l" t="t" r="r" b="b"/>
              <a:pathLst>
                <a:path w="1600200" h="1485900">
                  <a:moveTo>
                    <a:pt x="0" y="1485900"/>
                  </a:moveTo>
                  <a:lnTo>
                    <a:pt x="1600199" y="1485900"/>
                  </a:lnTo>
                  <a:lnTo>
                    <a:pt x="1600199" y="0"/>
                  </a:lnTo>
                  <a:lnTo>
                    <a:pt x="0" y="0"/>
                  </a:lnTo>
                  <a:lnTo>
                    <a:pt x="0" y="1485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197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5" y="947403"/>
            <a:ext cx="7257562" cy="117605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11.2.</a:t>
            </a:r>
            <a:r>
              <a:rPr sz="1100" b="1" spc="384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PROTECCIONES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CONTRA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CONTACTOS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ELÉCTRICOS</a:t>
            </a:r>
            <a:endParaRPr sz="1100">
              <a:latin typeface="Tahoma"/>
              <a:cs typeface="Tahoma"/>
            </a:endParaRPr>
          </a:p>
          <a:p>
            <a:pPr marL="479893" marR="5274" algn="just">
              <a:lnSpc>
                <a:spcPct val="120900"/>
              </a:lnSpc>
              <a:spcBef>
                <a:spcPts val="1152"/>
              </a:spcBef>
            </a:pPr>
            <a:r>
              <a:rPr sz="1100" dirty="0">
                <a:latin typeface="Tahoma"/>
                <a:cs typeface="Tahoma"/>
              </a:rPr>
              <a:t>Existen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distintas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contactos: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indirectos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10.18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10.19)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toca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potencial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eléctrico.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desnudo,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borne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metálico,</a:t>
            </a:r>
            <a:r>
              <a:rPr sz="1100" spc="-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casquillo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portalámpara,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78895" y="2255343"/>
            <a:ext cx="3293516" cy="1395937"/>
            <a:chOff x="3195827" y="2970085"/>
            <a:chExt cx="2298700" cy="18383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95827" y="2993894"/>
              <a:ext cx="1985772" cy="172973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03447" y="2974848"/>
              <a:ext cx="2286000" cy="1828800"/>
            </a:xfrm>
            <a:custGeom>
              <a:avLst/>
              <a:gdLst/>
              <a:ahLst/>
              <a:cxnLst/>
              <a:rect l="l" t="t" r="r" b="b"/>
              <a:pathLst>
                <a:path w="2286000" h="1828800">
                  <a:moveTo>
                    <a:pt x="0" y="1828800"/>
                  </a:moveTo>
                  <a:lnTo>
                    <a:pt x="2286000" y="1828800"/>
                  </a:lnTo>
                  <a:lnTo>
                    <a:pt x="2286000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948151" y="3732332"/>
            <a:ext cx="6612506" cy="9483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10.18</a:t>
            </a:r>
            <a:r>
              <a:rPr sz="900" b="1" spc="23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Contacto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directo.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1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indirecto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establece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toca </a:t>
            </a:r>
            <a:r>
              <a:rPr sz="1100" dirty="0">
                <a:latin typeface="Tahoma"/>
                <a:cs typeface="Tahoma"/>
              </a:rPr>
              <a:t>masas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accidentalmente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parte </a:t>
            </a:r>
            <a:r>
              <a:rPr sz="1100" dirty="0">
                <a:latin typeface="Tahoma"/>
                <a:cs typeface="Tahoma"/>
              </a:rPr>
              <a:t>sometida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aislamiento.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419226" y="4598782"/>
            <a:ext cx="3288966" cy="1482731"/>
            <a:chOff x="3084385" y="6056185"/>
            <a:chExt cx="2295525" cy="19526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0494" y="6226298"/>
              <a:ext cx="1997963" cy="171831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89148" y="6060947"/>
              <a:ext cx="2286000" cy="1943100"/>
            </a:xfrm>
            <a:custGeom>
              <a:avLst/>
              <a:gdLst/>
              <a:ahLst/>
              <a:cxnLst/>
              <a:rect l="l" t="t" r="r" b="b"/>
              <a:pathLst>
                <a:path w="2286000" h="1943100">
                  <a:moveTo>
                    <a:pt x="0" y="1943100"/>
                  </a:moveTo>
                  <a:lnTo>
                    <a:pt x="2286000" y="1943100"/>
                  </a:lnTo>
                  <a:lnTo>
                    <a:pt x="2286000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948152" y="6178767"/>
            <a:ext cx="6611596" cy="74607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10.19</a:t>
            </a:r>
            <a:r>
              <a:rPr sz="900" b="1" spc="23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Contacto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indirecto.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muchos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provocados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falta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atención,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ideado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producción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barreras.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10.20).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198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430013" y="866639"/>
            <a:ext cx="6891818" cy="3045023"/>
            <a:chOff x="1696021" y="1141285"/>
            <a:chExt cx="4810125" cy="40100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8309" y="1259582"/>
              <a:ext cx="1456944" cy="11521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9000" y="2441444"/>
              <a:ext cx="1298448" cy="11948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8927" y="3665976"/>
              <a:ext cx="1347215" cy="12252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700783" y="1146047"/>
              <a:ext cx="4800600" cy="4000500"/>
            </a:xfrm>
            <a:custGeom>
              <a:avLst/>
              <a:gdLst/>
              <a:ahLst/>
              <a:cxnLst/>
              <a:rect l="l" t="t" r="r" b="b"/>
              <a:pathLst>
                <a:path w="4800600" h="4000500">
                  <a:moveTo>
                    <a:pt x="0" y="4000500"/>
                  </a:moveTo>
                  <a:lnTo>
                    <a:pt x="4800600" y="4000500"/>
                  </a:lnTo>
                  <a:lnTo>
                    <a:pt x="4800600" y="0"/>
                  </a:lnTo>
                  <a:lnTo>
                    <a:pt x="0" y="0"/>
                  </a:lnTo>
                  <a:lnTo>
                    <a:pt x="0" y="400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741870" y="3992715"/>
            <a:ext cx="4899332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10.20</a:t>
            </a:r>
            <a:r>
              <a:rPr sz="900" b="1" spc="23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Ejemplos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accidentes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por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falta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atención.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2834" y="6370634"/>
            <a:ext cx="6615236" cy="62438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8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(hilos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electricidad)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partes </a:t>
            </a:r>
            <a:r>
              <a:rPr sz="1100" dirty="0">
                <a:latin typeface="Tahoma"/>
                <a:cs typeface="Tahoma"/>
              </a:rPr>
              <a:t>metálicas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totalmente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aisladas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carcasas </a:t>
            </a:r>
            <a:r>
              <a:rPr sz="1100" dirty="0">
                <a:latin typeface="Tahoma"/>
                <a:cs typeface="Tahoma"/>
              </a:rPr>
              <a:t>protectoras,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dotados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doble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aislamiento.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(Fig. 10.21).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45539" y="4407980"/>
            <a:ext cx="7205702" cy="1509033"/>
          </a:xfrm>
          <a:prstGeom prst="rect">
            <a:avLst/>
          </a:prstGeom>
          <a:solidFill>
            <a:srgbClr val="DDDDDD"/>
          </a:solidFill>
          <a:ln w="9525">
            <a:solidFill>
              <a:srgbClr val="000000"/>
            </a:solidFill>
          </a:ln>
        </p:spPr>
        <p:txBody>
          <a:bodyPr vert="horz" wrap="square" lIns="0" tIns="52735" rIns="0" bIns="0" rtlCol="0">
            <a:spAutoFit/>
          </a:bodyPr>
          <a:lstStyle/>
          <a:p>
            <a:pPr marL="99538">
              <a:spcBef>
                <a:spcPts val="415"/>
              </a:spcBef>
            </a:pPr>
            <a:r>
              <a:rPr sz="1200" b="1" spc="-21" dirty="0">
                <a:latin typeface="Tahoma"/>
                <a:cs typeface="Tahoma"/>
              </a:rPr>
              <a:t>NOTA</a:t>
            </a:r>
            <a:endParaRPr sz="1200">
              <a:latin typeface="Tahoma"/>
              <a:cs typeface="Tahoma"/>
            </a:endParaRPr>
          </a:p>
          <a:p>
            <a:pPr marL="99538" algn="just">
              <a:spcBef>
                <a:spcPts val="10"/>
              </a:spcBef>
            </a:pPr>
            <a:r>
              <a:rPr sz="1000" dirty="0">
                <a:latin typeface="Tahoma"/>
                <a:cs typeface="Tahoma"/>
              </a:rPr>
              <a:t>Al</a:t>
            </a:r>
            <a:r>
              <a:rPr sz="1000" spc="33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posarse</a:t>
            </a:r>
            <a:r>
              <a:rPr sz="1000" spc="33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los</a:t>
            </a:r>
            <a:r>
              <a:rPr sz="1000" spc="33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pájaros</a:t>
            </a:r>
            <a:r>
              <a:rPr sz="1000" spc="33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sobre</a:t>
            </a:r>
            <a:r>
              <a:rPr sz="1000" spc="343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los</a:t>
            </a:r>
            <a:r>
              <a:rPr sz="1000" spc="343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conductores</a:t>
            </a:r>
            <a:r>
              <a:rPr sz="1000" spc="33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aéreos</a:t>
            </a:r>
            <a:r>
              <a:rPr sz="1000" spc="343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no</a:t>
            </a:r>
            <a:r>
              <a:rPr sz="1000" spc="343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sufren</a:t>
            </a:r>
            <a:r>
              <a:rPr sz="1000" spc="33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ningún</a:t>
            </a:r>
            <a:r>
              <a:rPr sz="1000" spc="343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tipo</a:t>
            </a:r>
            <a:r>
              <a:rPr sz="1000" spc="343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de</a:t>
            </a:r>
            <a:endParaRPr sz="1000">
              <a:latin typeface="Tahoma"/>
              <a:cs typeface="Tahoma"/>
            </a:endParaRPr>
          </a:p>
          <a:p>
            <a:pPr marL="99538" marR="88991" algn="just">
              <a:lnSpc>
                <a:spcPct val="120700"/>
              </a:lnSpc>
            </a:pPr>
            <a:r>
              <a:rPr sz="1000" dirty="0">
                <a:latin typeface="Tahoma"/>
                <a:cs typeface="Tahoma"/>
              </a:rPr>
              <a:t>descarga</a:t>
            </a:r>
            <a:r>
              <a:rPr sz="1000" spc="14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por</a:t>
            </a:r>
            <a:r>
              <a:rPr sz="1000" spc="14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no</a:t>
            </a:r>
            <a:r>
              <a:rPr sz="1000" spc="161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estar</a:t>
            </a:r>
            <a:r>
              <a:rPr sz="1000" spc="15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sometidos</a:t>
            </a:r>
            <a:r>
              <a:rPr sz="1000" spc="15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a</a:t>
            </a:r>
            <a:r>
              <a:rPr sz="1000" spc="15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una</a:t>
            </a:r>
            <a:r>
              <a:rPr sz="1000" spc="161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diferencia</a:t>
            </a:r>
            <a:r>
              <a:rPr sz="1000" spc="151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de</a:t>
            </a:r>
            <a:r>
              <a:rPr sz="1000" spc="15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potencial</a:t>
            </a:r>
            <a:r>
              <a:rPr sz="1000" spc="15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(recuérdese</a:t>
            </a:r>
            <a:r>
              <a:rPr sz="1000" spc="14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que</a:t>
            </a:r>
            <a:r>
              <a:rPr sz="1000" spc="161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el </a:t>
            </a:r>
            <a:r>
              <a:rPr sz="1000" dirty="0">
                <a:latin typeface="Tahoma"/>
                <a:cs typeface="Tahoma"/>
              </a:rPr>
              <a:t>potencial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no</a:t>
            </a:r>
            <a:r>
              <a:rPr sz="1000" spc="118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"mata",</a:t>
            </a:r>
            <a:r>
              <a:rPr sz="1000" spc="118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el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daño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lo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produce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la</a:t>
            </a:r>
            <a:r>
              <a:rPr sz="1000" spc="118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intensidad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de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corriente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eléctrica)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y</a:t>
            </a:r>
            <a:r>
              <a:rPr sz="1000" spc="125" dirty="0">
                <a:latin typeface="Tahoma"/>
                <a:cs typeface="Tahoma"/>
              </a:rPr>
              <a:t> </a:t>
            </a:r>
            <a:r>
              <a:rPr sz="1000" spc="-21" dirty="0">
                <a:latin typeface="Tahoma"/>
                <a:cs typeface="Tahoma"/>
              </a:rPr>
              <a:t>ésta </a:t>
            </a:r>
            <a:r>
              <a:rPr sz="1000" dirty="0">
                <a:latin typeface="Tahoma"/>
                <a:cs typeface="Tahoma"/>
              </a:rPr>
              <a:t>sólo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aparece</a:t>
            </a:r>
            <a:r>
              <a:rPr sz="1000" spc="-1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como consecuencia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de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que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se establezca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una d.d.p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y no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un </a:t>
            </a:r>
            <a:r>
              <a:rPr sz="1000" spc="-10" dirty="0">
                <a:latin typeface="Tahoma"/>
                <a:cs typeface="Tahoma"/>
              </a:rPr>
              <a:t>determinado </a:t>
            </a:r>
            <a:r>
              <a:rPr sz="1000" dirty="0">
                <a:latin typeface="Tahoma"/>
                <a:cs typeface="Tahoma"/>
              </a:rPr>
              <a:t>potencial,</a:t>
            </a:r>
            <a:r>
              <a:rPr sz="1000" spc="4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que</a:t>
            </a:r>
            <a:r>
              <a:rPr sz="1000" spc="6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es</a:t>
            </a:r>
            <a:r>
              <a:rPr sz="1000" spc="5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el</a:t>
            </a:r>
            <a:r>
              <a:rPr sz="1000" spc="6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existente</a:t>
            </a:r>
            <a:r>
              <a:rPr sz="1000" spc="5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en</a:t>
            </a:r>
            <a:r>
              <a:rPr sz="1000" spc="6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un</a:t>
            </a:r>
            <a:r>
              <a:rPr sz="1000" spc="5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conductor</a:t>
            </a:r>
            <a:r>
              <a:rPr sz="1000" spc="6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eléctrico.</a:t>
            </a:r>
            <a:r>
              <a:rPr sz="1000" spc="5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Si</a:t>
            </a:r>
            <a:r>
              <a:rPr sz="1000" spc="6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un</a:t>
            </a:r>
            <a:r>
              <a:rPr sz="1000" spc="5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pájaro</a:t>
            </a:r>
            <a:r>
              <a:rPr sz="1000" spc="6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más</a:t>
            </a:r>
            <a:r>
              <a:rPr sz="1000" spc="5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grande</a:t>
            </a:r>
            <a:r>
              <a:rPr sz="1000" spc="62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es </a:t>
            </a:r>
            <a:r>
              <a:rPr sz="1000" dirty="0">
                <a:latin typeface="Tahoma"/>
                <a:cs typeface="Tahoma"/>
              </a:rPr>
              <a:t>capaz</a:t>
            </a:r>
            <a:r>
              <a:rPr sz="1000" spc="93" dirty="0">
                <a:latin typeface="Tahoma"/>
                <a:cs typeface="Tahoma"/>
              </a:rPr>
              <a:t>  </a:t>
            </a:r>
            <a:r>
              <a:rPr sz="1000" dirty="0">
                <a:latin typeface="Tahoma"/>
                <a:cs typeface="Tahoma"/>
              </a:rPr>
              <a:t>de</a:t>
            </a:r>
            <a:r>
              <a:rPr sz="1000" spc="104" dirty="0">
                <a:latin typeface="Tahoma"/>
                <a:cs typeface="Tahoma"/>
              </a:rPr>
              <a:t>  </a:t>
            </a:r>
            <a:r>
              <a:rPr sz="1000" dirty="0">
                <a:latin typeface="Tahoma"/>
                <a:cs typeface="Tahoma"/>
              </a:rPr>
              <a:t>posarse</a:t>
            </a:r>
            <a:r>
              <a:rPr sz="1000" spc="104" dirty="0">
                <a:latin typeface="Tahoma"/>
                <a:cs typeface="Tahoma"/>
              </a:rPr>
              <a:t>  </a:t>
            </a:r>
            <a:r>
              <a:rPr sz="1000" dirty="0">
                <a:latin typeface="Tahoma"/>
                <a:cs typeface="Tahoma"/>
              </a:rPr>
              <a:t>sobre</a:t>
            </a:r>
            <a:r>
              <a:rPr sz="1000" spc="104" dirty="0">
                <a:latin typeface="Tahoma"/>
                <a:cs typeface="Tahoma"/>
              </a:rPr>
              <a:t>  </a:t>
            </a:r>
            <a:r>
              <a:rPr sz="1000" dirty="0">
                <a:latin typeface="Tahoma"/>
                <a:cs typeface="Tahoma"/>
              </a:rPr>
              <a:t>dos</a:t>
            </a:r>
            <a:r>
              <a:rPr sz="1000" spc="109" dirty="0">
                <a:latin typeface="Tahoma"/>
                <a:cs typeface="Tahoma"/>
              </a:rPr>
              <a:t>  </a:t>
            </a:r>
            <a:r>
              <a:rPr sz="1000" dirty="0">
                <a:latin typeface="Tahoma"/>
                <a:cs typeface="Tahoma"/>
              </a:rPr>
              <a:t>conductores,</a:t>
            </a:r>
            <a:r>
              <a:rPr sz="1000" spc="104" dirty="0">
                <a:latin typeface="Tahoma"/>
                <a:cs typeface="Tahoma"/>
              </a:rPr>
              <a:t>  </a:t>
            </a:r>
            <a:r>
              <a:rPr sz="1000" dirty="0">
                <a:latin typeface="Tahoma"/>
                <a:cs typeface="Tahoma"/>
              </a:rPr>
              <a:t>entonces</a:t>
            </a:r>
            <a:r>
              <a:rPr sz="1000" spc="104" dirty="0">
                <a:latin typeface="Tahoma"/>
                <a:cs typeface="Tahoma"/>
              </a:rPr>
              <a:t>  </a:t>
            </a:r>
            <a:r>
              <a:rPr sz="1000" dirty="0">
                <a:latin typeface="Tahoma"/>
                <a:cs typeface="Tahoma"/>
              </a:rPr>
              <a:t>quedará</a:t>
            </a:r>
            <a:r>
              <a:rPr sz="1000" spc="109" dirty="0">
                <a:latin typeface="Tahoma"/>
                <a:cs typeface="Tahoma"/>
              </a:rPr>
              <a:t>  </a:t>
            </a:r>
            <a:r>
              <a:rPr sz="1000" spc="-10" dirty="0">
                <a:latin typeface="Tahoma"/>
                <a:cs typeface="Tahoma"/>
              </a:rPr>
              <a:t>inmediatamente </a:t>
            </a:r>
            <a:r>
              <a:rPr sz="1000" dirty="0">
                <a:latin typeface="Tahoma"/>
                <a:cs typeface="Tahoma"/>
              </a:rPr>
              <a:t>electrocutado.</a:t>
            </a:r>
            <a:r>
              <a:rPr sz="1000" spc="88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Cuando</a:t>
            </a:r>
            <a:r>
              <a:rPr sz="1000" spc="99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una</a:t>
            </a:r>
            <a:r>
              <a:rPr sz="1000" spc="88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persona</a:t>
            </a:r>
            <a:r>
              <a:rPr sz="1000" spc="93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entra</a:t>
            </a:r>
            <a:r>
              <a:rPr sz="1000" spc="93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en</a:t>
            </a:r>
            <a:r>
              <a:rPr sz="1000" spc="88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contacto</a:t>
            </a:r>
            <a:r>
              <a:rPr sz="1000" spc="93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con</a:t>
            </a:r>
            <a:r>
              <a:rPr sz="1000" spc="88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un</a:t>
            </a:r>
            <a:r>
              <a:rPr sz="1000" spc="88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potencial</a:t>
            </a:r>
            <a:r>
              <a:rPr sz="1000" spc="93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eléctrico,</a:t>
            </a:r>
            <a:r>
              <a:rPr sz="1000" spc="88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se </a:t>
            </a:r>
            <a:r>
              <a:rPr sz="1000" dirty="0">
                <a:latin typeface="Tahoma"/>
                <a:cs typeface="Tahoma"/>
              </a:rPr>
              <a:t>establece</a:t>
            </a:r>
            <a:r>
              <a:rPr sz="1000" spc="3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una</a:t>
            </a:r>
            <a:r>
              <a:rPr sz="1000" spc="5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d.d.p</a:t>
            </a:r>
            <a:r>
              <a:rPr sz="1000" spc="5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entre</a:t>
            </a:r>
            <a:r>
              <a:rPr sz="1000" spc="4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ésta</a:t>
            </a:r>
            <a:r>
              <a:rPr sz="1000" spc="5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y</a:t>
            </a:r>
            <a:r>
              <a:rPr sz="1000" spc="4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la</a:t>
            </a:r>
            <a:r>
              <a:rPr sz="1000" spc="5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tierra,</a:t>
            </a:r>
            <a:r>
              <a:rPr sz="1000" spc="4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estableciendo</a:t>
            </a:r>
            <a:r>
              <a:rPr sz="1000" spc="5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una</a:t>
            </a:r>
            <a:r>
              <a:rPr sz="1000" spc="52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intensidad</a:t>
            </a:r>
            <a:r>
              <a:rPr sz="1000" spc="47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eléctrica</a:t>
            </a:r>
            <a:r>
              <a:rPr sz="1000" spc="57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que </a:t>
            </a:r>
            <a:r>
              <a:rPr sz="1000" dirty="0">
                <a:latin typeface="Tahoma"/>
                <a:cs typeface="Tahoma"/>
              </a:rPr>
              <a:t>circula</a:t>
            </a:r>
            <a:r>
              <a:rPr sz="1000" spc="-2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por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la</a:t>
            </a:r>
            <a:r>
              <a:rPr sz="1000" spc="-1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persona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hasta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el</a:t>
            </a:r>
            <a:r>
              <a:rPr sz="1000" spc="-10" dirty="0">
                <a:latin typeface="Tahoma"/>
                <a:cs typeface="Tahoma"/>
              </a:rPr>
              <a:t> suelo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45256" y="6339047"/>
            <a:ext cx="7519588" cy="153783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85893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10.23</a:t>
            </a:r>
            <a:r>
              <a:rPr sz="900" b="1" spc="238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Distancias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mínimas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protección.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100">
              <a:latin typeface="Tahoma"/>
              <a:cs typeface="Tahoma"/>
            </a:endParaRPr>
          </a:p>
          <a:p>
            <a:pPr marL="1318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efectiva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toca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activas.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diferencial.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toque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haber </a:t>
            </a:r>
            <a:r>
              <a:rPr sz="1100" dirty="0">
                <a:latin typeface="Tahoma"/>
                <a:cs typeface="Tahoma"/>
              </a:rPr>
              <a:t>ninguna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derivación</a:t>
            </a:r>
            <a:r>
              <a:rPr sz="1100" spc="21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corriente,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diferencial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1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sirve.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electrodomésticos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máquinas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fábricas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400">
              <a:latin typeface="Tahoma"/>
              <a:cs typeface="Tahoma"/>
            </a:endParaRPr>
          </a:p>
          <a:p>
            <a:pPr marR="179960" algn="ctr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199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55459" y="953433"/>
            <a:ext cx="3288966" cy="1135555"/>
            <a:chOff x="2970085" y="1255585"/>
            <a:chExt cx="2295525" cy="14954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1954" y="1260344"/>
              <a:ext cx="1493520" cy="134721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74848" y="1260347"/>
              <a:ext cx="2286000" cy="1485900"/>
            </a:xfrm>
            <a:custGeom>
              <a:avLst/>
              <a:gdLst/>
              <a:ahLst/>
              <a:cxnLst/>
              <a:rect l="l" t="t" r="r" b="b"/>
              <a:pathLst>
                <a:path w="2286000" h="1485900">
                  <a:moveTo>
                    <a:pt x="0" y="1485900"/>
                  </a:moveTo>
                  <a:lnTo>
                    <a:pt x="2286000" y="1485900"/>
                  </a:lnTo>
                  <a:lnTo>
                    <a:pt x="2286000" y="0"/>
                  </a:lnTo>
                  <a:lnTo>
                    <a:pt x="0" y="0"/>
                  </a:lnTo>
                  <a:lnTo>
                    <a:pt x="0" y="1485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48153" y="2126065"/>
            <a:ext cx="6617054" cy="74351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046139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10.21</a:t>
            </a:r>
            <a:r>
              <a:rPr sz="900" b="1" spc="238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Carcasa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aislamiento.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1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 partes metálicas de gran tamaño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conectadas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 tensión,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aislará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barreras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rejillas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impidan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accesibilidad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10.22).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419224" y="2949695"/>
            <a:ext cx="3125201" cy="1222349"/>
            <a:chOff x="3084385" y="3884485"/>
            <a:chExt cx="2181225" cy="16097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3666" y="4136894"/>
              <a:ext cx="1530096" cy="124358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89148" y="3889247"/>
              <a:ext cx="2171700" cy="1600200"/>
            </a:xfrm>
            <a:custGeom>
              <a:avLst/>
              <a:gdLst/>
              <a:ahLst/>
              <a:cxnLst/>
              <a:rect l="l" t="t" r="r" b="b"/>
              <a:pathLst>
                <a:path w="2171700" h="1600200">
                  <a:moveTo>
                    <a:pt x="0" y="1600200"/>
                  </a:moveTo>
                  <a:lnTo>
                    <a:pt x="2171700" y="1600200"/>
                  </a:lnTo>
                  <a:lnTo>
                    <a:pt x="21717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466808" y="4231688"/>
            <a:ext cx="3576466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10.22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Pared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rejilla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protección.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48153" y="4617401"/>
            <a:ext cx="661068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desnudos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estarán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altura,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normativa.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10.23).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255459" y="5032752"/>
            <a:ext cx="2961434" cy="1222349"/>
            <a:chOff x="2970085" y="6627685"/>
            <a:chExt cx="2066925" cy="160972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41548" y="6736076"/>
              <a:ext cx="1511046" cy="142036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974848" y="6632447"/>
              <a:ext cx="2057400" cy="1600200"/>
            </a:xfrm>
            <a:custGeom>
              <a:avLst/>
              <a:gdLst/>
              <a:ahLst/>
              <a:cxnLst/>
              <a:rect l="l" t="t" r="r" b="b"/>
              <a:pathLst>
                <a:path w="2057400" h="1600200">
                  <a:moveTo>
                    <a:pt x="0" y="1600200"/>
                  </a:moveTo>
                  <a:lnTo>
                    <a:pt x="2057400" y="16002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200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29936" y="920549"/>
            <a:ext cx="7516858" cy="10373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personal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buena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pararrayos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(Fig. </a:t>
            </a:r>
            <a:r>
              <a:rPr sz="1100" dirty="0">
                <a:latin typeface="Tahoma"/>
                <a:cs typeface="Tahoma"/>
              </a:rPr>
              <a:t>10.24).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Consiste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carcasa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(conductor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protección),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(son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presentan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activos;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normalizado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amarillo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canalización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estos).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indirecto,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derivación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acciona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spc="-10" dirty="0">
                <a:latin typeface="Tahoma"/>
                <a:cs typeface="Tahoma"/>
              </a:rPr>
              <a:t>interruptor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diferencial,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42724" y="3544858"/>
            <a:ext cx="4594545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10.24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Protección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diferencial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conexión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tierra.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8689" y="3936587"/>
            <a:ext cx="7257562" cy="198600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11.3.</a:t>
            </a:r>
            <a:r>
              <a:rPr sz="1100" b="1" spc="36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EMPLEO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TENSIONES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SEGURIDAD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1157"/>
              </a:spcBef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posibilidades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disminuir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humano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reducir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10.25).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obligado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cumplimiento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alumbrado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sumergido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líquidos (piscinas, surtidores,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etc.); también suele utilizarse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 cuartos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baño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húmedos.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usualmente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son: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666445" indent="-187870"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Arial"/>
                <a:cs typeface="Arial"/>
              </a:rPr>
              <a:t>Locales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secos: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tensión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máxima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50</a:t>
            </a:r>
            <a:r>
              <a:rPr sz="1100" spc="-26" dirty="0">
                <a:latin typeface="Arial"/>
                <a:cs typeface="Arial"/>
              </a:rPr>
              <a:t> V.</a:t>
            </a:r>
            <a:endParaRPr sz="1100">
              <a:latin typeface="Arial"/>
              <a:cs typeface="Arial"/>
            </a:endParaRPr>
          </a:p>
          <a:p>
            <a:pPr marL="666445" indent="-187870">
              <a:spcBef>
                <a:spcPts val="280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Arial"/>
                <a:cs typeface="Arial"/>
              </a:rPr>
              <a:t>Locales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húmedos: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tensión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máxima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24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V.</a:t>
            </a:r>
            <a:endParaRPr sz="1100">
              <a:latin typeface="Arial"/>
              <a:cs typeface="Arial"/>
            </a:endParaRPr>
          </a:p>
          <a:p>
            <a:pPr marL="666445" indent="-187870">
              <a:spcBef>
                <a:spcPts val="280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Arial"/>
                <a:cs typeface="Arial"/>
              </a:rPr>
              <a:t>Locales</a:t>
            </a:r>
            <a:r>
              <a:rPr sz="1100" spc="-4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sumergidos: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tensión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máxima</a:t>
            </a:r>
            <a:r>
              <a:rPr sz="1100" spc="-4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12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V.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36629" y="5727104"/>
            <a:ext cx="3780264" cy="1135555"/>
            <a:chOff x="2398585" y="7542085"/>
            <a:chExt cx="2638425" cy="149542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2948" y="7688576"/>
              <a:ext cx="1536191" cy="130454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03348" y="7546847"/>
              <a:ext cx="2628900" cy="1485900"/>
            </a:xfrm>
            <a:custGeom>
              <a:avLst/>
              <a:gdLst/>
              <a:ahLst/>
              <a:cxnLst/>
              <a:rect l="l" t="t" r="r" b="b"/>
              <a:pathLst>
                <a:path w="2628900" h="1485900">
                  <a:moveTo>
                    <a:pt x="0" y="1485900"/>
                  </a:moveTo>
                  <a:lnTo>
                    <a:pt x="2628900" y="1485900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1485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713485" y="6884113"/>
            <a:ext cx="3409061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10.25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Empleo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bajas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tensiones.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938716" y="2081755"/>
            <a:ext cx="6891818" cy="1395937"/>
            <a:chOff x="1353121" y="2741485"/>
            <a:chExt cx="4810125" cy="183832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6973" y="2925318"/>
              <a:ext cx="4196334" cy="15240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357883" y="2746248"/>
              <a:ext cx="4800600" cy="1828800"/>
            </a:xfrm>
            <a:custGeom>
              <a:avLst/>
              <a:gdLst/>
              <a:ahLst/>
              <a:cxnLst/>
              <a:rect l="l" t="t" r="r" b="b"/>
              <a:pathLst>
                <a:path w="4800600" h="1828800">
                  <a:moveTo>
                    <a:pt x="0" y="1828800"/>
                  </a:moveTo>
                  <a:lnTo>
                    <a:pt x="4800600" y="1828800"/>
                  </a:lnTo>
                  <a:lnTo>
                    <a:pt x="4800600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201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47402"/>
            <a:ext cx="4157836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11.4.</a:t>
            </a:r>
            <a:r>
              <a:rPr sz="1100" b="1" spc="410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PROTECCIÓN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10" dirty="0">
                <a:latin typeface="Tahoma"/>
                <a:cs typeface="Tahoma"/>
              </a:rPr>
              <a:t> INSTALACIÓN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48163" y="1177467"/>
            <a:ext cx="4320692" cy="62388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algn="just">
              <a:lnSpc>
                <a:spcPct val="1206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calentamiento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magnetotérmico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general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independientes,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protegidos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su </a:t>
            </a:r>
            <a:r>
              <a:rPr sz="1100" spc="-10" dirty="0">
                <a:latin typeface="Tahoma"/>
                <a:cs typeface="Tahoma"/>
              </a:rPr>
              <a:t>magnetotérmico.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46513" y="1177467"/>
            <a:ext cx="2219029" cy="62704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20435" marR="5274" indent="-7910" algn="just">
              <a:lnSpc>
                <a:spcPct val="1207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y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cortocircuitos </a:t>
            </a:r>
            <a:r>
              <a:rPr sz="1100" dirty="0">
                <a:latin typeface="Tahoma"/>
                <a:cs typeface="Tahoma"/>
              </a:rPr>
              <a:t>(ICPM)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montaje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interruptor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48161" y="1944715"/>
            <a:ext cx="6614325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 evitarán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serie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imprudencias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0" dirty="0">
                <a:latin typeface="Tahoma"/>
                <a:cs typeface="Tahoma"/>
              </a:rPr>
              <a:t> mostradas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Fig.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10.26,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provoque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incendio.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82990" y="2602519"/>
            <a:ext cx="2797669" cy="2263877"/>
            <a:chOff x="3198685" y="3427285"/>
            <a:chExt cx="1952625" cy="298132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0900" y="3566154"/>
              <a:ext cx="1499615" cy="27371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203448" y="3432047"/>
              <a:ext cx="1943100" cy="2971800"/>
            </a:xfrm>
            <a:custGeom>
              <a:avLst/>
              <a:gdLst/>
              <a:ahLst/>
              <a:cxnLst/>
              <a:rect l="l" t="t" r="r" b="b"/>
              <a:pathLst>
                <a:path w="1943100" h="2971800">
                  <a:moveTo>
                    <a:pt x="0" y="2971800"/>
                  </a:moveTo>
                  <a:lnTo>
                    <a:pt x="1943100" y="2971800"/>
                  </a:lnTo>
                  <a:lnTo>
                    <a:pt x="1943100" y="0"/>
                  </a:lnTo>
                  <a:lnTo>
                    <a:pt x="0" y="0"/>
                  </a:lnTo>
                  <a:lnTo>
                    <a:pt x="0" y="2971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632628" y="4910993"/>
            <a:ext cx="6930940" cy="96459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083051" marR="244561" indent="-2070527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42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10.26</a:t>
            </a:r>
            <a:r>
              <a:rPr sz="900" b="1" spc="223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Causas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incendio: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cortocircuitos,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calentamiento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excesivo,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malos contactos.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241265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produzca,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apagará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extintores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adecuados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10.27).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combinación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electricidad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cuarto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baño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habitación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vivienda.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extrañar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apliquen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específicas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rigurosas.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84149" y="7174006"/>
            <a:ext cx="5869190" cy="61860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10.29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No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conforme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poner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letrero,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llévese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los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fusibles.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R="367830" algn="ctr">
              <a:spcBef>
                <a:spcPts val="991"/>
              </a:spcBef>
            </a:pPr>
            <a:r>
              <a:rPr sz="1100" i="1" spc="-26" dirty="0">
                <a:latin typeface="Tahoma"/>
                <a:cs typeface="Tahoma"/>
              </a:rPr>
              <a:t>202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757547" y="866639"/>
            <a:ext cx="5417924" cy="961967"/>
            <a:chOff x="1924621" y="1141285"/>
            <a:chExt cx="3781425" cy="12668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6563" y="1260344"/>
              <a:ext cx="3108960" cy="9265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29383" y="1146047"/>
              <a:ext cx="3771900" cy="1257300"/>
            </a:xfrm>
            <a:custGeom>
              <a:avLst/>
              <a:gdLst/>
              <a:ahLst/>
              <a:cxnLst/>
              <a:rect l="l" t="t" r="r" b="b"/>
              <a:pathLst>
                <a:path w="3771900" h="1257300">
                  <a:moveTo>
                    <a:pt x="0" y="1257300"/>
                  </a:moveTo>
                  <a:lnTo>
                    <a:pt x="3771900" y="1257300"/>
                  </a:lnTo>
                  <a:lnTo>
                    <a:pt x="3771900" y="0"/>
                  </a:lnTo>
                  <a:lnTo>
                    <a:pt x="0" y="0"/>
                  </a:lnTo>
                  <a:lnTo>
                    <a:pt x="0" y="12573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88689" y="1980832"/>
            <a:ext cx="7257562" cy="127532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10343" marR="235332" indent="-1198414">
              <a:lnSpc>
                <a:spcPct val="1211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10.27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Forma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correcta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apagar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incendios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aparatos </a:t>
            </a:r>
            <a:r>
              <a:rPr sz="900" b="1" spc="-10" dirty="0">
                <a:latin typeface="Tahoma"/>
                <a:cs typeface="Tahoma"/>
              </a:rPr>
              <a:t>eléctricos </a:t>
            </a:r>
            <a:r>
              <a:rPr sz="900" b="1" dirty="0">
                <a:latin typeface="Tahoma"/>
                <a:cs typeface="Tahoma"/>
              </a:rPr>
              <a:t>(extintores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nieve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carbónica).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/>
            <a:r>
              <a:rPr sz="1100" b="1" dirty="0">
                <a:latin typeface="Tahoma"/>
                <a:cs typeface="Tahoma"/>
              </a:rPr>
              <a:t>11.5.</a:t>
            </a:r>
            <a:r>
              <a:rPr sz="1100" b="1" spc="38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REGLAS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ORO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SEGURIDAD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666445" marR="5274" indent="-187211" algn="just">
              <a:lnSpc>
                <a:spcPct val="120700"/>
              </a:lnSpc>
              <a:spcBef>
                <a:spcPts val="919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Nunca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inspeccionar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llevar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cabo </a:t>
            </a:r>
            <a:r>
              <a:rPr sz="1100" dirty="0">
                <a:latin typeface="Tahoma"/>
                <a:cs typeface="Tahoma"/>
              </a:rPr>
              <a:t>trabajos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ella,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previamente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energía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10.28).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067674" y="3383665"/>
            <a:ext cx="2633903" cy="1048761"/>
            <a:chOff x="2839021" y="4455985"/>
            <a:chExt cx="1838325" cy="13811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7267" y="4617716"/>
              <a:ext cx="987551" cy="108508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43783" y="4460747"/>
              <a:ext cx="1828800" cy="1371600"/>
            </a:xfrm>
            <a:custGeom>
              <a:avLst/>
              <a:gdLst/>
              <a:ahLst/>
              <a:cxnLst/>
              <a:rect l="l" t="t" r="r" b="b"/>
              <a:pathLst>
                <a:path w="1828800" h="1371600">
                  <a:moveTo>
                    <a:pt x="0" y="1371600"/>
                  </a:moveTo>
                  <a:lnTo>
                    <a:pt x="1828799" y="1371600"/>
                  </a:lnTo>
                  <a:lnTo>
                    <a:pt x="1828799" y="0"/>
                  </a:lnTo>
                  <a:lnTo>
                    <a:pt x="0" y="0"/>
                  </a:lnTo>
                  <a:lnTo>
                    <a:pt x="0" y="1371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23072" y="4476447"/>
            <a:ext cx="3987701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10.28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Desconecte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interruptor</a:t>
            </a:r>
            <a:r>
              <a:rPr sz="900" b="1" spc="-10" dirty="0">
                <a:latin typeface="Tahoma"/>
                <a:cs typeface="Tahoma"/>
              </a:rPr>
              <a:t> general.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32833" y="4842485"/>
            <a:ext cx="661341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5274" indent="-187211">
              <a:lnSpc>
                <a:spcPct val="120500"/>
              </a:lnSpc>
              <a:spcBef>
                <a:spcPts val="104"/>
              </a:spcBef>
              <a:buFont typeface="Symbol"/>
              <a:buChar char=""/>
              <a:tabLst>
                <a:tab pos="200395" algn="l"/>
                <a:tab pos="3940658" algn="l"/>
              </a:tabLst>
            </a:pPr>
            <a:r>
              <a:rPr sz="1100" dirty="0">
                <a:latin typeface="Tahoma"/>
                <a:cs typeface="Tahoma"/>
              </a:rPr>
              <a:t>Asegúrese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nadie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volver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conectarlo.</a:t>
            </a:r>
            <a:r>
              <a:rPr sz="1100" dirty="0">
                <a:latin typeface="Tahoma"/>
                <a:cs typeface="Tahoma"/>
              </a:rPr>
              <a:t>	Lo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letrero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advertencia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llevarse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10.29).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091694" y="5293134"/>
            <a:ext cx="2633903" cy="1829907"/>
            <a:chOff x="2855785" y="6970585"/>
            <a:chExt cx="1838325" cy="240982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7436" y="7004298"/>
              <a:ext cx="1346453" cy="225171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860548" y="6975347"/>
              <a:ext cx="1828800" cy="2400300"/>
            </a:xfrm>
            <a:custGeom>
              <a:avLst/>
              <a:gdLst/>
              <a:ahLst/>
              <a:cxnLst/>
              <a:rect l="l" t="t" r="r" b="b"/>
              <a:pathLst>
                <a:path w="1828800" h="2400300">
                  <a:moveTo>
                    <a:pt x="0" y="2400300"/>
                  </a:moveTo>
                  <a:lnTo>
                    <a:pt x="1828800" y="2400300"/>
                  </a:lnTo>
                  <a:lnTo>
                    <a:pt x="1828800" y="0"/>
                  </a:lnTo>
                  <a:lnTo>
                    <a:pt x="0" y="0"/>
                  </a:lnTo>
                  <a:lnTo>
                    <a:pt x="0" y="24003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46586" y="7159537"/>
            <a:ext cx="7173860" cy="48026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193796" marR="5274" indent="-2181271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10.32</a:t>
            </a:r>
            <a:r>
              <a:rPr sz="900" b="1" spc="238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intercambio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del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conductor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protección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y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fase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anula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efecto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de </a:t>
            </a:r>
            <a:r>
              <a:rPr sz="900" b="1" dirty="0">
                <a:latin typeface="Tahoma"/>
                <a:cs typeface="Tahoma"/>
              </a:rPr>
              <a:t>la </a:t>
            </a:r>
            <a:r>
              <a:rPr sz="900" b="1" spc="-10" dirty="0">
                <a:latin typeface="Tahoma"/>
                <a:cs typeface="Tahoma"/>
              </a:rPr>
              <a:t>protección.</a:t>
            </a:r>
            <a:endParaRPr sz="900">
              <a:latin typeface="Tahoma"/>
              <a:cs typeface="Tahoma"/>
            </a:endParaRPr>
          </a:p>
          <a:p>
            <a:pPr marR="366512" algn="ctr">
              <a:spcBef>
                <a:spcPts val="945"/>
              </a:spcBef>
            </a:pPr>
            <a:r>
              <a:rPr sz="1100" i="1" spc="-26" dirty="0">
                <a:latin typeface="Tahoma"/>
                <a:cs typeface="Tahoma"/>
              </a:rPr>
              <a:t>203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48152" y="1054223"/>
            <a:ext cx="6614325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5274" indent="-187211">
              <a:lnSpc>
                <a:spcPct val="120900"/>
              </a:lnSpc>
              <a:spcBef>
                <a:spcPts val="104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Antes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empezar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verificar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multímetro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línea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efectivamente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10.30).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82990" y="1473039"/>
            <a:ext cx="2797669" cy="1048761"/>
            <a:chOff x="3198685" y="1939861"/>
            <a:chExt cx="1952625" cy="13811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6130" y="2016248"/>
              <a:ext cx="1628394" cy="11551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03448" y="1944623"/>
              <a:ext cx="1943100" cy="1371600"/>
            </a:xfrm>
            <a:custGeom>
              <a:avLst/>
              <a:gdLst/>
              <a:ahLst/>
              <a:cxnLst/>
              <a:rect l="l" t="t" r="r" b="b"/>
              <a:pathLst>
                <a:path w="1943100" h="1371600">
                  <a:moveTo>
                    <a:pt x="0" y="1371600"/>
                  </a:moveTo>
                  <a:lnTo>
                    <a:pt x="1943100" y="1371600"/>
                  </a:lnTo>
                  <a:lnTo>
                    <a:pt x="1943100" y="0"/>
                  </a:lnTo>
                  <a:lnTo>
                    <a:pt x="0" y="0"/>
                  </a:lnTo>
                  <a:lnTo>
                    <a:pt x="0" y="1371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948152" y="2554249"/>
            <a:ext cx="6613416" cy="134034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00857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10.30</a:t>
            </a:r>
            <a:r>
              <a:rPr sz="900" b="1" spc="249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Compruebe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que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línea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está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efectivamente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sin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tensión.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199736" marR="5274" indent="-187211" algn="just">
              <a:lnSpc>
                <a:spcPct val="1207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siempre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herramientas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adecuadas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realizar.</a:t>
            </a:r>
            <a:r>
              <a:rPr sz="1100" spc="36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utilice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elementos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deteriorados, </a:t>
            </a:r>
            <a:r>
              <a:rPr sz="1100" dirty="0">
                <a:latin typeface="Tahoma"/>
                <a:cs typeface="Tahoma"/>
              </a:rPr>
              <a:t>desgastados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anticuados.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199736" marR="5933" indent="-187211" algn="just">
              <a:lnSpc>
                <a:spcPct val="1205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desconectado,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eliminado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empleado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10.31).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74289" y="3817636"/>
            <a:ext cx="1651307" cy="875173"/>
            <a:chOff x="3541585" y="5027485"/>
            <a:chExt cx="1152525" cy="11525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9791" y="5108444"/>
              <a:ext cx="941069" cy="10607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546347" y="5032247"/>
              <a:ext cx="1143000" cy="1143000"/>
            </a:xfrm>
            <a:custGeom>
              <a:avLst/>
              <a:gdLst/>
              <a:ahLst/>
              <a:cxnLst/>
              <a:rect l="l" t="t" r="r" b="b"/>
              <a:pathLst>
                <a:path w="1143000" h="1143000">
                  <a:moveTo>
                    <a:pt x="0" y="1143000"/>
                  </a:moveTo>
                  <a:lnTo>
                    <a:pt x="1143000" y="1143000"/>
                  </a:lnTo>
                  <a:lnTo>
                    <a:pt x="11430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783294" y="4808003"/>
            <a:ext cx="6780821" cy="116834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852993" marR="354646" indent="-1840468">
              <a:lnSpc>
                <a:spcPct val="1211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10.31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muchos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aparatos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eléctricos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conductor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protección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está </a:t>
            </a:r>
            <a:r>
              <a:rPr sz="900" b="1" spc="-10" dirty="0">
                <a:latin typeface="Tahoma"/>
                <a:cs typeface="Tahoma"/>
              </a:rPr>
              <a:t>desconectado.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319050" marR="5274" indent="-187211" algn="just">
              <a:lnSpc>
                <a:spcPct val="120700"/>
              </a:lnSpc>
              <a:buFont typeface="Symbol"/>
              <a:buChar char=""/>
              <a:tabLst>
                <a:tab pos="319709" algn="l"/>
              </a:tabLst>
            </a:pPr>
            <a:r>
              <a:rPr sz="1100" dirty="0">
                <a:latin typeface="Tahoma"/>
                <a:cs typeface="Tahoma"/>
              </a:rPr>
              <a:t>Antes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trabajar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específicamente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algún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eléctrico,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simple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efectuada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reparación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hay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comprobar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minuciosamente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realizado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especialmente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conexiones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10.32).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722737" y="5987486"/>
            <a:ext cx="2306371" cy="1135555"/>
            <a:chOff x="3296221" y="7884985"/>
            <a:chExt cx="1609725" cy="149542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3958" y="8067290"/>
              <a:ext cx="1332738" cy="119786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300984" y="7889747"/>
              <a:ext cx="1600200" cy="1485900"/>
            </a:xfrm>
            <a:custGeom>
              <a:avLst/>
              <a:gdLst/>
              <a:ahLst/>
              <a:cxnLst/>
              <a:rect l="l" t="t" r="r" b="b"/>
              <a:pathLst>
                <a:path w="1600200" h="1485900">
                  <a:moveTo>
                    <a:pt x="0" y="1485899"/>
                  </a:moveTo>
                  <a:lnTo>
                    <a:pt x="1600200" y="1485899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14858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204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4" y="921128"/>
            <a:ext cx="661068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5274" indent="-187211">
              <a:lnSpc>
                <a:spcPct val="120900"/>
              </a:lnSpc>
              <a:spcBef>
                <a:spcPts val="104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Antes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intercalar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asegúrese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amperaje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correcto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(Fig.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10.33).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9972" y="1397960"/>
            <a:ext cx="2174812" cy="97672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727677" y="2520687"/>
            <a:ext cx="337903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10.33</a:t>
            </a:r>
            <a:r>
              <a:rPr sz="900" b="1" spc="238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Verifique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tipo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fusible.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2286" y="2886726"/>
            <a:ext cx="7777064" cy="136163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040207" marR="5274" indent="-187211">
              <a:lnSpc>
                <a:spcPct val="120500"/>
              </a:lnSpc>
              <a:spcBef>
                <a:spcPts val="104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tenga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trabajar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muy </a:t>
            </a:r>
            <a:r>
              <a:rPr sz="1100" dirty="0">
                <a:latin typeface="Tahoma"/>
                <a:cs typeface="Tahoma"/>
              </a:rPr>
              <a:t>conveniente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calzar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zapatos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goma.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386947" indent="-374422">
              <a:buAutoNum type="arabicPeriod" startAt="12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CASO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ELECTROCUCIÓN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12"/>
            </a:pPr>
            <a:endParaRPr sz="1300">
              <a:latin typeface="Tahoma"/>
              <a:cs typeface="Tahoma"/>
            </a:endParaRPr>
          </a:p>
          <a:p>
            <a:pPr marL="573498" lvl="1" indent="-187211">
              <a:spcBef>
                <a:spcPts val="1194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Como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primera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suministro.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69655" y="4071418"/>
            <a:ext cx="1576703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Tire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ropa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8688" y="4044565"/>
            <a:ext cx="570087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5274" indent="-187211">
              <a:lnSpc>
                <a:spcPct val="120900"/>
              </a:lnSpc>
              <a:spcBef>
                <a:spcPts val="104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Aparte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afectada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contacto, pero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 </a:t>
            </a:r>
            <a:r>
              <a:rPr sz="1100" spc="-10" dirty="0">
                <a:latin typeface="Tahoma"/>
                <a:cs typeface="Tahoma"/>
              </a:rPr>
              <a:t>tocarla. </a:t>
            </a:r>
            <a:r>
              <a:rPr sz="1100" dirty="0">
                <a:latin typeface="Tahoma"/>
                <a:cs typeface="Tahoma"/>
              </a:rPr>
              <a:t>retírele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bastón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metálico.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88689" y="4533167"/>
            <a:ext cx="7257562" cy="223222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99736" indent="-187211">
              <a:spcBef>
                <a:spcPts val="99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deja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respirar,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practíquele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respiración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boca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boca.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199736" indent="-187211"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haga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ingerir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alcohol.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199736" marR="5274" indent="-187211" algn="just">
              <a:lnSpc>
                <a:spcPct val="1207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conveniente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friccionarle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cuerpo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manos,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activar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circulación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sanguínea.</a:t>
            </a:r>
            <a:r>
              <a:rPr sz="1100" spc="33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fricciones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continuadas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llegada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médico.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199736" marR="5933" indent="-187211" algn="just">
              <a:lnSpc>
                <a:spcPct val="1207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ningún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perder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calma.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auxiliar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electrocutado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eficacia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accidentes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secundarios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accidentado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quien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auxilia.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199736" indent="-187211"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Requiera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inmediata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ayuda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médica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grave.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74496" y="1304225"/>
            <a:ext cx="2620256" cy="1215116"/>
          </a:xfrm>
          <a:custGeom>
            <a:avLst/>
            <a:gdLst/>
            <a:ahLst/>
            <a:cxnLst/>
            <a:rect l="l" t="t" r="r" b="b"/>
            <a:pathLst>
              <a:path w="1828800" h="1600200">
                <a:moveTo>
                  <a:pt x="0" y="1600200"/>
                </a:moveTo>
                <a:lnTo>
                  <a:pt x="1828799" y="1600200"/>
                </a:lnTo>
                <a:lnTo>
                  <a:pt x="1828799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7594" y="2178141"/>
            <a:ext cx="7777064" cy="589348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FINALIDAD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PUESTAS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TIERRA</a:t>
            </a:r>
            <a:endParaRPr sz="1100">
              <a:latin typeface="Tahoma"/>
              <a:cs typeface="Tahoma"/>
            </a:endParaRPr>
          </a:p>
          <a:p>
            <a:pPr marL="386947" marR="7251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Están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destinadas a conducir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y/o dispersar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diversos tipos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eléctricas,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cumpliendo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objetivos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potenciales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evacuación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corrientes.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EL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CONTROL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POTENCIALES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ANORMALES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5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386947" marR="6592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Tiene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objeto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gradientes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peligrosos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infraestructura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superficie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573498" marR="7251" lvl="2" indent="-187211">
              <a:lnSpc>
                <a:spcPct val="120900"/>
              </a:lnSpc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personas;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tensiones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toque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magnitud permisible.</a:t>
            </a:r>
            <a:endParaRPr sz="1100">
              <a:latin typeface="Tahoma"/>
              <a:cs typeface="Tahoma"/>
            </a:endParaRPr>
          </a:p>
          <a:p>
            <a:pPr marL="573498" marR="5933" lvl="2" indent="-187211">
              <a:lnSpc>
                <a:spcPct val="120900"/>
              </a:lnSpc>
              <a:spcBef>
                <a:spcPts val="5"/>
              </a:spcBef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equipos;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evitando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potenciales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nocivos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entrenamiento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descargas.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spcBef>
                <a:spcPts val="5"/>
              </a:spcBef>
              <a:buAutoNum type="arabicPeriod" startAt="2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EVACUACIÓN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CORRIENTES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ELÉCTRICAS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Propiciando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(dispersor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impedancia,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menor </a:t>
            </a:r>
            <a:r>
              <a:rPr sz="1100" dirty="0">
                <a:latin typeface="Tahoma"/>
                <a:cs typeface="Tahoma"/>
              </a:rPr>
              <a:t>costo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permitir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040207" marR="5933" lvl="2" indent="-187211" algn="just">
              <a:lnSpc>
                <a:spcPct val="120900"/>
              </a:lnSpc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Correcta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relés;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manteniendo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potenciales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referenciales.</a:t>
            </a:r>
            <a:endParaRPr sz="1100">
              <a:latin typeface="Tahoma"/>
              <a:cs typeface="Tahoma"/>
            </a:endParaRPr>
          </a:p>
          <a:p>
            <a:pPr marL="1040207" marR="8570" lvl="2" indent="-187211" algn="just">
              <a:lnSpc>
                <a:spcPct val="120900"/>
              </a:lnSpc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Dispersión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rápida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corrientes;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evitando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sobretensiones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rayo,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deterioros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secundarios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circuito.</a:t>
            </a:r>
            <a:endParaRPr sz="1100">
              <a:latin typeface="Tahoma"/>
              <a:cs typeface="Tahoma"/>
            </a:endParaRPr>
          </a:p>
          <a:p>
            <a:pPr marL="1040207" marR="7251" lvl="2" indent="-187211" algn="just">
              <a:lnSpc>
                <a:spcPct val="120700"/>
              </a:lnSpc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Retorno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normal;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sistemas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alterna,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catódica.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COMPORTAMIENTO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ELÉCTRICO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SUELO</a:t>
            </a:r>
            <a:endParaRPr sz="1100">
              <a:latin typeface="Tahoma"/>
              <a:cs typeface="Tahoma"/>
            </a:endParaRPr>
          </a:p>
          <a:p>
            <a:pPr marL="386947" marR="6592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Está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determinado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contenidos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óxido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silicio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óxido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aluminio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altamente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resistivos,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mientras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conductividad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fenómeno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esencialmente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electroquímico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electrolítico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 depende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i="1" spc="-26" dirty="0">
                <a:latin typeface="Tahoma"/>
                <a:cs typeface="Tahoma"/>
              </a:rPr>
              <a:t>205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3624" y="1044031"/>
            <a:ext cx="7049216" cy="87442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42" dirty="0">
                <a:latin typeface="Tahoma"/>
                <a:cs typeface="Tahoma"/>
              </a:rPr>
              <a:t> </a:t>
            </a:r>
            <a:r>
              <a:rPr sz="1500" b="1" spc="-26" dirty="0">
                <a:latin typeface="Tahoma"/>
                <a:cs typeface="Tahoma"/>
              </a:rPr>
              <a:t>XI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2400">
              <a:latin typeface="Tahoma"/>
              <a:cs typeface="Tahoma"/>
            </a:endParaRPr>
          </a:p>
          <a:p>
            <a:pPr marL="13184"/>
            <a:r>
              <a:rPr sz="1700" b="1" dirty="0">
                <a:latin typeface="Tahoma"/>
                <a:cs typeface="Tahoma"/>
              </a:rPr>
              <a:t>PUESTA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TIERRA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LAS</a:t>
            </a:r>
            <a:r>
              <a:rPr sz="1700" b="1" spc="-10" dirty="0">
                <a:latin typeface="Tahoma"/>
                <a:cs typeface="Tahoma"/>
              </a:rPr>
              <a:t> INSTALACIONES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206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8" y="920549"/>
            <a:ext cx="7258472" cy="185112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contenida,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humidificación,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otros factores: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99736" marR="6592" indent="-187211">
              <a:lnSpc>
                <a:spcPct val="1205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porosidad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distribución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predisposición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conservar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spc="-10" dirty="0">
                <a:latin typeface="Tahoma"/>
                <a:cs typeface="Tahoma"/>
              </a:rPr>
              <a:t>agua.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9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granulometría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contenido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solubles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relleno.</a:t>
            </a:r>
            <a:endParaRPr sz="1100">
              <a:latin typeface="Tahoma"/>
              <a:cs typeface="Tahoma"/>
            </a:endParaRPr>
          </a:p>
          <a:p>
            <a:pPr marL="199736" marR="6592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temperaturas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promedio.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variaciones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promedio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ciclo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estacional normal.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R="366512" algn="ctr"/>
            <a:r>
              <a:rPr sz="1200" b="1" dirty="0">
                <a:latin typeface="Tahoma"/>
                <a:cs typeface="Tahoma"/>
              </a:rPr>
              <a:t>TABLA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Nº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spc="-52" dirty="0">
                <a:latin typeface="Tahoma"/>
                <a:cs typeface="Tahoma"/>
              </a:rPr>
              <a:t>1</a:t>
            </a:r>
            <a:endParaRPr sz="1200">
              <a:latin typeface="Tahoma"/>
              <a:cs typeface="Tahoma"/>
            </a:endParaRPr>
          </a:p>
          <a:p>
            <a:pPr marR="367171" algn="ctr">
              <a:spcBef>
                <a:spcPts val="628"/>
              </a:spcBef>
            </a:pPr>
            <a:r>
              <a:rPr sz="1000" b="1" dirty="0">
                <a:latin typeface="Tahoma"/>
                <a:cs typeface="Tahoma"/>
              </a:rPr>
              <a:t>Resistividades</a:t>
            </a:r>
            <a:r>
              <a:rPr sz="1000" b="1" spc="-31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Típicas</a:t>
            </a:r>
            <a:r>
              <a:rPr sz="1000" b="1" spc="-31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36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los</a:t>
            </a:r>
            <a:r>
              <a:rPr sz="1000" b="1" spc="-26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Suelos</a:t>
            </a:r>
            <a:endParaRPr sz="10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94811" y="2855524"/>
          <a:ext cx="8292926" cy="26472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46918"/>
                <a:gridCol w="4146008"/>
              </a:tblGrid>
              <a:tr h="488458">
                <a:tc>
                  <a:txBody>
                    <a:bodyPr/>
                    <a:lstStyle/>
                    <a:p>
                      <a:pPr marL="43815" marR="1701800">
                        <a:lnSpc>
                          <a:spcPts val="2210"/>
                        </a:lnSpc>
                        <a:spcBef>
                          <a:spcPts val="160"/>
                        </a:spcBef>
                      </a:pPr>
                      <a:r>
                        <a:rPr sz="1100" b="1" i="1" dirty="0">
                          <a:latin typeface="Times New Roman"/>
                          <a:cs typeface="Times New Roman"/>
                        </a:rPr>
                        <a:t>Tipo</a:t>
                      </a:r>
                      <a:r>
                        <a:rPr sz="11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i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i="1" dirty="0">
                          <a:latin typeface="Times New Roman"/>
                          <a:cs typeface="Times New Roman"/>
                        </a:rPr>
                        <a:t>Suelo</a:t>
                      </a:r>
                      <a:r>
                        <a:rPr sz="11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i="1" spc="-50" dirty="0">
                          <a:latin typeface="Times New Roman"/>
                          <a:cs typeface="Times New Roman"/>
                        </a:rPr>
                        <a:t>ó </a:t>
                      </a:r>
                      <a:r>
                        <a:rPr sz="1100" b="1" i="1" spc="-10" dirty="0">
                          <a:latin typeface="Times New Roman"/>
                          <a:cs typeface="Times New Roman"/>
                        </a:rPr>
                        <a:t>Terreno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Resistividad</a:t>
                      </a:r>
                      <a:r>
                        <a:rPr sz="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Aparente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(Ohmios.-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 metro)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</a:tr>
              <a:tr h="211199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Terrenos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vegetales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25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82550"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25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90465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Arcillas,</a:t>
                      </a:r>
                      <a:r>
                        <a:rPr sz="8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limas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825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80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465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Tierras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cultivo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465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Arenas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arcillosas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80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200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465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Fangos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Turvas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300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465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Tierra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aluvional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465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Arenas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Eriales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800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465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Pedregales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Dunas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300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3000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465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Rocas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compactas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02489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2500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10,000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90465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Feldespatos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secos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02489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3000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30,000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33380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Concreto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cimentación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425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10,000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50,000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1272279" y="5860523"/>
            <a:ext cx="6441461" cy="68975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marR="5274" indent="-374422">
              <a:spcBef>
                <a:spcPts val="99"/>
              </a:spcBef>
              <a:buAutoNum type="arabicPeriod" startAt="3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ALGUNAS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FÓRMULAS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PRÁCTICAS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CÁLCULOS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DE </a:t>
            </a:r>
            <a:r>
              <a:rPr sz="1100" b="1" spc="-10" dirty="0">
                <a:latin typeface="Tahoma"/>
                <a:cs typeface="Tahoma"/>
              </a:rPr>
              <a:t>RESISTENCIA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PUESTA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TIERRA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  <a:buFont typeface="Tahoma"/>
              <a:buAutoNum type="arabicPeriod" startAt="3"/>
            </a:pPr>
            <a:endParaRPr sz="1100">
              <a:latin typeface="Tahoma"/>
              <a:cs typeface="Tahoma"/>
            </a:endParaRPr>
          </a:p>
          <a:p>
            <a:pPr marL="853656" lvl="1" indent="-467368">
              <a:spcBef>
                <a:spcPts val="5"/>
              </a:spcBef>
              <a:buAutoNum type="arabicPeriod"/>
              <a:tabLst>
                <a:tab pos="853656" algn="l"/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ELECTRODO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PICA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VERTICAL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63643" y="6829723"/>
            <a:ext cx="32571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R </a:t>
            </a:r>
            <a:r>
              <a:rPr sz="1000" spc="-52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57409" y="6907068"/>
            <a:ext cx="343907" cy="0"/>
          </a:xfrm>
          <a:custGeom>
            <a:avLst/>
            <a:gdLst/>
            <a:ahLst/>
            <a:cxnLst/>
            <a:rect l="l" t="t" r="r" b="b"/>
            <a:pathLst>
              <a:path w="240030">
                <a:moveTo>
                  <a:pt x="0" y="0"/>
                </a:moveTo>
                <a:lnTo>
                  <a:pt x="2400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45114" y="6706997"/>
            <a:ext cx="158305" cy="4565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indent="33618">
              <a:lnSpc>
                <a:spcPct val="120000"/>
              </a:lnSpc>
              <a:spcBef>
                <a:spcPts val="104"/>
              </a:spcBef>
            </a:pPr>
            <a:r>
              <a:rPr sz="1200" spc="-52" dirty="0">
                <a:latin typeface="Arial"/>
                <a:cs typeface="Arial"/>
              </a:rPr>
              <a:t>r 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30778" y="6475841"/>
            <a:ext cx="2157161" cy="54679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98548">
              <a:lnSpc>
                <a:spcPct val="114999"/>
              </a:lnSpc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 </a:t>
            </a:r>
            <a:r>
              <a:rPr sz="1000" spc="-10" dirty="0">
                <a:latin typeface="Arial"/>
                <a:cs typeface="Arial"/>
              </a:rPr>
              <a:t>Resistencia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spc="2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Resistividad</a:t>
            </a:r>
            <a:endParaRPr sz="1000">
              <a:latin typeface="Arial"/>
              <a:cs typeface="Arial"/>
            </a:endParaRPr>
          </a:p>
          <a:p>
            <a:pPr marL="13184">
              <a:spcBef>
                <a:spcPts val="187"/>
              </a:spcBef>
            </a:pPr>
            <a:r>
              <a:rPr sz="1000" dirty="0">
                <a:latin typeface="Arial"/>
                <a:cs typeface="Arial"/>
              </a:rPr>
              <a:t>L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Longitud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del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Electrodo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207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47402"/>
            <a:ext cx="5524372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3.2.</a:t>
            </a:r>
            <a:r>
              <a:rPr sz="1100" b="1" dirty="0">
                <a:latin typeface="Tahoma"/>
                <a:cs typeface="Tahoma"/>
              </a:rPr>
              <a:t>	PLANCHA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PLACA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VERTICAL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U/O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HORIZONTAL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6238" y="1466431"/>
            <a:ext cx="32571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R </a:t>
            </a:r>
            <a:r>
              <a:rPr sz="1000" spc="-52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48910" y="1543776"/>
            <a:ext cx="345728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79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26790" y="1343169"/>
            <a:ext cx="181963" cy="4565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indent="40870">
              <a:lnSpc>
                <a:spcPct val="120400"/>
              </a:lnSpc>
              <a:spcBef>
                <a:spcPts val="104"/>
              </a:spcBef>
            </a:pPr>
            <a:r>
              <a:rPr sz="1200" spc="-52" dirty="0">
                <a:latin typeface="Arial"/>
                <a:cs typeface="Arial"/>
              </a:rPr>
              <a:t>r P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63086" y="1466431"/>
            <a:ext cx="430340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x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0.8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46100" y="1179080"/>
            <a:ext cx="2074369" cy="54679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429794">
              <a:lnSpc>
                <a:spcPct val="114999"/>
              </a:lnSpc>
              <a:spcBef>
                <a:spcPts val="104"/>
              </a:spcBef>
              <a:tabLst>
                <a:tab pos="238628" algn="l"/>
              </a:tabLst>
            </a:pPr>
            <a:r>
              <a:rPr sz="1000" spc="-52" dirty="0">
                <a:latin typeface="Arial"/>
                <a:cs typeface="Arial"/>
              </a:rPr>
              <a:t>R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pc="-17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 Resistencia </a:t>
            </a:r>
            <a:r>
              <a:rPr sz="1000" spc="-52" dirty="0">
                <a:latin typeface="Arial"/>
                <a:cs typeface="Arial"/>
              </a:rPr>
              <a:t>r</a:t>
            </a:r>
            <a:r>
              <a:rPr sz="1000" dirty="0">
                <a:latin typeface="Arial"/>
                <a:cs typeface="Arial"/>
              </a:rPr>
              <a:t>	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Resistividad</a:t>
            </a:r>
            <a:endParaRPr sz="1000">
              <a:latin typeface="Arial"/>
              <a:cs typeface="Arial"/>
            </a:endParaRPr>
          </a:p>
          <a:p>
            <a:pPr marL="13184">
              <a:spcBef>
                <a:spcPts val="187"/>
              </a:spcBef>
              <a:tabLst>
                <a:tab pos="246538" algn="l"/>
              </a:tabLst>
            </a:pPr>
            <a:r>
              <a:rPr sz="1000" spc="-52" dirty="0">
                <a:latin typeface="Arial"/>
                <a:cs typeface="Arial"/>
              </a:rPr>
              <a:t>P</a:t>
            </a:r>
            <a:r>
              <a:rPr sz="1000" dirty="0">
                <a:latin typeface="Arial"/>
                <a:cs typeface="Arial"/>
              </a:rPr>
              <a:t>	=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Perímetro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21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Placa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46101" y="1595481"/>
            <a:ext cx="1014439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0.8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Factor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04005" y="1869155"/>
            <a:ext cx="4529949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3.3.</a:t>
            </a:r>
            <a:r>
              <a:rPr sz="1100" b="1" dirty="0">
                <a:latin typeface="Tahoma"/>
                <a:cs typeface="Tahoma"/>
              </a:rPr>
              <a:t>	ANILLO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CABLE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ÚNICO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HORIZONTAL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24370" y="2321063"/>
            <a:ext cx="32571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R </a:t>
            </a:r>
            <a:r>
              <a:rPr sz="1000" spc="-52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617044" y="2398407"/>
            <a:ext cx="446717" cy="0"/>
          </a:xfrm>
          <a:custGeom>
            <a:avLst/>
            <a:gdLst/>
            <a:ahLst/>
            <a:cxnLst/>
            <a:rect l="l" t="t" r="r" b="b"/>
            <a:pathLst>
              <a:path w="311785">
                <a:moveTo>
                  <a:pt x="0" y="0"/>
                </a:moveTo>
                <a:lnTo>
                  <a:pt x="3116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757155" y="2393464"/>
            <a:ext cx="158305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Arial"/>
                <a:cs typeface="Arial"/>
              </a:rPr>
              <a:t>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09125" y="2226241"/>
            <a:ext cx="254747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-212" dirty="0">
                <a:latin typeface="Arial"/>
                <a:cs typeface="Arial"/>
              </a:rPr>
              <a:t> </a:t>
            </a:r>
            <a:r>
              <a:rPr sz="1200" spc="-52" dirty="0"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46095" y="2100261"/>
            <a:ext cx="2430105" cy="54679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796306">
              <a:lnSpc>
                <a:spcPct val="114999"/>
              </a:lnSpc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 </a:t>
            </a:r>
            <a:r>
              <a:rPr sz="1000" spc="-10" dirty="0">
                <a:latin typeface="Arial"/>
                <a:cs typeface="Arial"/>
              </a:rPr>
              <a:t>Resistencia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spc="2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Resistividad</a:t>
            </a:r>
            <a:endParaRPr sz="1000">
              <a:latin typeface="Arial"/>
              <a:cs typeface="Arial"/>
            </a:endParaRPr>
          </a:p>
          <a:p>
            <a:pPr marL="13184">
              <a:spcBef>
                <a:spcPts val="187"/>
              </a:spcBef>
            </a:pPr>
            <a:r>
              <a:rPr sz="1000" dirty="0">
                <a:latin typeface="Arial"/>
                <a:cs typeface="Arial"/>
              </a:rPr>
              <a:t>L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Longitud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Anillo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</a:t>
            </a:r>
            <a:r>
              <a:rPr sz="1000" spc="-10" dirty="0">
                <a:latin typeface="Arial"/>
                <a:cs typeface="Arial"/>
              </a:rPr>
              <a:t> cable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04005" y="2657244"/>
            <a:ext cx="4643674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3.4.</a:t>
            </a:r>
            <a:r>
              <a:rPr sz="1100" b="1" dirty="0">
                <a:latin typeface="Tahoma"/>
                <a:cs typeface="Tahoma"/>
              </a:rPr>
              <a:t>	MALLA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SIMPLE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CABLE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HORIZONTAL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78959" y="3109731"/>
            <a:ext cx="325711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R </a:t>
            </a:r>
            <a:r>
              <a:rPr sz="1000" spc="-52" dirty="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671632" y="3187076"/>
            <a:ext cx="345728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79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760433" y="2986470"/>
            <a:ext cx="158305" cy="4565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indent="32960">
              <a:lnSpc>
                <a:spcPct val="120400"/>
              </a:lnSpc>
              <a:spcBef>
                <a:spcPts val="104"/>
              </a:spcBef>
            </a:pPr>
            <a:r>
              <a:rPr sz="1200" spc="-52" dirty="0">
                <a:latin typeface="Arial"/>
                <a:cs typeface="Arial"/>
              </a:rPr>
              <a:t>r 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6093" y="2888930"/>
            <a:ext cx="3835762" cy="36725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1814760">
              <a:lnSpc>
                <a:spcPct val="114999"/>
              </a:lnSpc>
              <a:spcBef>
                <a:spcPts val="104"/>
              </a:spcBef>
            </a:pPr>
            <a:r>
              <a:rPr sz="1000" dirty="0">
                <a:latin typeface="Arial"/>
                <a:cs typeface="Arial"/>
              </a:rPr>
              <a:t>R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 </a:t>
            </a:r>
            <a:r>
              <a:rPr sz="1000" spc="-10" dirty="0">
                <a:latin typeface="Arial"/>
                <a:cs typeface="Arial"/>
              </a:rPr>
              <a:t>Resistencia </a:t>
            </a:r>
            <a:r>
              <a:rPr sz="1000" dirty="0">
                <a:latin typeface="Arial"/>
                <a:cs typeface="Arial"/>
              </a:rPr>
              <a:t>r</a:t>
            </a:r>
            <a:r>
              <a:rPr sz="1000" spc="2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Resistividad</a:t>
            </a:r>
            <a:endParaRPr sz="1000">
              <a:latin typeface="Arial"/>
              <a:cs typeface="Arial"/>
            </a:endParaRPr>
          </a:p>
          <a:p>
            <a:pPr marL="232036" marR="5274" indent="-219510">
              <a:lnSpc>
                <a:spcPct val="114999"/>
              </a:lnSpc>
            </a:pPr>
            <a:r>
              <a:rPr sz="1000" dirty="0">
                <a:latin typeface="Arial"/>
                <a:cs typeface="Arial"/>
              </a:rPr>
              <a:t>L</a:t>
            </a:r>
            <a:r>
              <a:rPr sz="1000" spc="-2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=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Longitud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total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todo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el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cable</a:t>
            </a:r>
            <a:r>
              <a:rPr sz="1000" spc="-1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que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forma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6" dirty="0">
                <a:latin typeface="Arial"/>
                <a:cs typeface="Arial"/>
              </a:rPr>
              <a:t>la </a:t>
            </a:r>
            <a:r>
              <a:rPr sz="1000" spc="-10" dirty="0">
                <a:latin typeface="Arial"/>
                <a:cs typeface="Arial"/>
              </a:rPr>
              <a:t>malla.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208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80097" y="887641"/>
            <a:ext cx="4557242" cy="562645"/>
          </a:xfrm>
          <a:prstGeom prst="rect">
            <a:avLst/>
          </a:prstGeom>
        </p:spPr>
        <p:txBody>
          <a:bodyPr vert="horz" wrap="square" lIns="0" tIns="94924" rIns="0" bIns="0" rtlCol="0">
            <a:spAutoFit/>
          </a:bodyPr>
          <a:lstStyle/>
          <a:p>
            <a:pPr algn="ctr">
              <a:spcBef>
                <a:spcPts val="747"/>
              </a:spcBef>
            </a:pPr>
            <a:r>
              <a:rPr sz="1700" b="1" dirty="0">
                <a:latin typeface="Tahoma"/>
                <a:cs typeface="Tahoma"/>
              </a:rPr>
              <a:t>TABLA</a:t>
            </a:r>
            <a:r>
              <a:rPr sz="1700" b="1" spc="-1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Nº</a:t>
            </a:r>
            <a:r>
              <a:rPr sz="1700" b="1" spc="-16" dirty="0">
                <a:latin typeface="Tahoma"/>
                <a:cs typeface="Tahoma"/>
              </a:rPr>
              <a:t> </a:t>
            </a:r>
            <a:r>
              <a:rPr sz="1700" b="1" spc="-52" dirty="0">
                <a:latin typeface="Tahoma"/>
                <a:cs typeface="Tahoma"/>
              </a:rPr>
              <a:t>2</a:t>
            </a:r>
            <a:endParaRPr sz="1700">
              <a:latin typeface="Tahoma"/>
              <a:cs typeface="Tahoma"/>
            </a:endParaRPr>
          </a:p>
          <a:p>
            <a:pPr algn="ctr">
              <a:spcBef>
                <a:spcPts val="405"/>
              </a:spcBef>
            </a:pPr>
            <a:r>
              <a:rPr sz="1000" b="1" dirty="0">
                <a:latin typeface="Tahoma"/>
                <a:cs typeface="Tahoma"/>
              </a:rPr>
              <a:t>Fórmulas</a:t>
            </a:r>
            <a:r>
              <a:rPr sz="1000" b="1" spc="-36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para</a:t>
            </a:r>
            <a:r>
              <a:rPr sz="1000" b="1" spc="-26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el</a:t>
            </a:r>
            <a:r>
              <a:rPr sz="1000" b="1" spc="-21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cálculo</a:t>
            </a:r>
            <a:r>
              <a:rPr sz="1000" b="1" spc="-31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26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resistencias</a:t>
            </a:r>
            <a:r>
              <a:rPr sz="1000" b="1" spc="-21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a</a:t>
            </a:r>
            <a:r>
              <a:rPr sz="1000" b="1" spc="-26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tierra</a:t>
            </a:r>
            <a:r>
              <a:rPr sz="1000" b="1" spc="-47" dirty="0">
                <a:latin typeface="Tahoma"/>
                <a:cs typeface="Tahoma"/>
              </a:rPr>
              <a:t> </a:t>
            </a:r>
            <a:r>
              <a:rPr sz="1000" b="1" spc="-78" baseline="42735" dirty="0">
                <a:latin typeface="Arial"/>
                <a:cs typeface="Arial"/>
              </a:rPr>
              <a:t>*</a:t>
            </a:r>
            <a:endParaRPr sz="1000" baseline="42735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26914" y="1361508"/>
            <a:ext cx="9043521" cy="5674883"/>
            <a:chOff x="646937" y="1792985"/>
            <a:chExt cx="6311900" cy="747331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937" y="1792985"/>
              <a:ext cx="6311646" cy="741577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86383" y="1831847"/>
              <a:ext cx="6057900" cy="7429500"/>
            </a:xfrm>
            <a:custGeom>
              <a:avLst/>
              <a:gdLst/>
              <a:ahLst/>
              <a:cxnLst/>
              <a:rect l="l" t="t" r="r" b="b"/>
              <a:pathLst>
                <a:path w="6057900" h="7429500">
                  <a:moveTo>
                    <a:pt x="0" y="7429500"/>
                  </a:moveTo>
                  <a:lnTo>
                    <a:pt x="6057899" y="7429500"/>
                  </a:lnTo>
                  <a:lnTo>
                    <a:pt x="6057899" y="0"/>
                  </a:lnTo>
                  <a:lnTo>
                    <a:pt x="0" y="0"/>
                  </a:lnTo>
                  <a:lnTo>
                    <a:pt x="0" y="742950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209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55968" y="946825"/>
            <a:ext cx="6831770" cy="53358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" algn="ctr">
              <a:spcBef>
                <a:spcPts val="104"/>
              </a:spcBef>
            </a:pPr>
            <a:r>
              <a:rPr sz="1300" b="1" dirty="0">
                <a:latin typeface="Tahoma"/>
                <a:cs typeface="Tahoma"/>
              </a:rPr>
              <a:t>TABLA</a:t>
            </a:r>
            <a:r>
              <a:rPr sz="1300" b="1" spc="-21" dirty="0">
                <a:latin typeface="Tahoma"/>
                <a:cs typeface="Tahoma"/>
              </a:rPr>
              <a:t> </a:t>
            </a:r>
            <a:r>
              <a:rPr sz="1300" b="1" dirty="0">
                <a:latin typeface="Tahoma"/>
                <a:cs typeface="Tahoma"/>
              </a:rPr>
              <a:t>Nº</a:t>
            </a:r>
            <a:r>
              <a:rPr sz="1300" b="1" spc="-16" dirty="0">
                <a:latin typeface="Tahoma"/>
                <a:cs typeface="Tahoma"/>
              </a:rPr>
              <a:t> </a:t>
            </a:r>
            <a:r>
              <a:rPr sz="1300" b="1" spc="-52" dirty="0">
                <a:latin typeface="Tahoma"/>
                <a:cs typeface="Tahoma"/>
              </a:rPr>
              <a:t>3</a:t>
            </a:r>
            <a:endParaRPr sz="1300">
              <a:latin typeface="Tahoma"/>
              <a:cs typeface="Tahoma"/>
            </a:endParaRPr>
          </a:p>
          <a:p>
            <a:pPr marL="13184" marR="5274" algn="ctr">
              <a:lnSpc>
                <a:spcPct val="120900"/>
              </a:lnSpc>
              <a:spcBef>
                <a:spcPts val="850"/>
              </a:spcBef>
            </a:pPr>
            <a:r>
              <a:rPr sz="1100" b="1" spc="-10" dirty="0">
                <a:latin typeface="Tahoma"/>
                <a:cs typeface="Tahoma"/>
              </a:rPr>
              <a:t>CONDUCTOR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PUESTA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TIERRA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SISTEMAS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CORRIENTE ALTERNA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930255" y="1636356"/>
          <a:ext cx="7838932" cy="23284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26902"/>
                <a:gridCol w="3712029"/>
              </a:tblGrid>
              <a:tr h="866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Sección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nominal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del</a:t>
                      </a:r>
                      <a:r>
                        <a:rPr sz="900" b="1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conductor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900" b="1" spc="-10" dirty="0">
                          <a:latin typeface="Tahoma"/>
                          <a:cs typeface="Tahoma"/>
                        </a:rPr>
                        <a:t>mayor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184150" marR="174625" algn="ctr">
                        <a:lnSpc>
                          <a:spcPct val="120800"/>
                        </a:lnSpc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900" b="1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900" b="1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acometida o</a:t>
                      </a:r>
                      <a:r>
                        <a:rPr sz="900" b="1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su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equivalente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para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conductores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900" b="1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paralelo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(mm</a:t>
                      </a:r>
                      <a:r>
                        <a:rPr sz="800" b="1" spc="-15" baseline="4273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Sección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nominal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del</a:t>
                      </a:r>
                      <a:r>
                        <a:rPr sz="900" b="1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conductor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puesta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 tierra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(mm</a:t>
                      </a:r>
                      <a:r>
                        <a:rPr sz="800" b="1" spc="-15" baseline="4273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78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4624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32510" marR="730885">
                        <a:lnSpc>
                          <a:spcPct val="14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35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menor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sección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50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169862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70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1663064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95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185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1628139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240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13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300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1628139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400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13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500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163512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Más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13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3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10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16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25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35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50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70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95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44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948152" y="4087961"/>
            <a:ext cx="6613416" cy="62388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algn="just">
              <a:lnSpc>
                <a:spcPct val="120600"/>
              </a:lnSpc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Nota.-</a:t>
            </a:r>
            <a:r>
              <a:rPr sz="1100" b="1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haya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acometida,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equivalencia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acometidas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sería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necesaria para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alimentada.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210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72279" y="947402"/>
            <a:ext cx="7071050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marR="5274" indent="-374422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4.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CARACTERÍSTICAS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ELECTRODOS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SU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UBICACIÓN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EL </a:t>
            </a:r>
            <a:r>
              <a:rPr sz="1100" b="1" spc="-10" dirty="0">
                <a:latin typeface="Tahoma"/>
                <a:cs typeface="Tahoma"/>
              </a:rPr>
              <a:t>TERRENO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4860" y="3800030"/>
            <a:ext cx="7688812" cy="34853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731705" marR="5274" indent="-719180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11.1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Instalación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picas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tierra: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A,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instalación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pica;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B,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instalación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dos </a:t>
            </a:r>
            <a:r>
              <a:rPr sz="900" b="1" dirty="0">
                <a:latin typeface="Tahoma"/>
                <a:cs typeface="Tahoma"/>
              </a:rPr>
              <a:t>picas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paralelo;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C,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instalación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pica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orqueta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hormigón.</a:t>
            </a:r>
            <a:endParaRPr sz="900">
              <a:latin typeface="Tahoma"/>
              <a:cs typeface="Tahoma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597263" y="4361688"/>
          <a:ext cx="7114718" cy="13602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5816"/>
                <a:gridCol w="1196401"/>
                <a:gridCol w="746955"/>
                <a:gridCol w="807001"/>
                <a:gridCol w="1058111"/>
                <a:gridCol w="293868"/>
                <a:gridCol w="633228"/>
                <a:gridCol w="409415"/>
                <a:gridCol w="363924"/>
              </a:tblGrid>
              <a:tr h="243988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MATERIAL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4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FORMA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4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030"/>
                        </a:lnSpc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DIMENSIONES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700" b="1" spc="-20" dirty="0">
                          <a:latin typeface="Arial"/>
                          <a:cs typeface="Arial"/>
                        </a:rPr>
                        <a:t>MIN.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POSICIÓN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4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PROFUNDIDAD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4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04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Cu. O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Br.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Plancha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250</a:t>
                      </a:r>
                      <a:r>
                        <a:rPr sz="800" spc="12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x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2mm.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5969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2000</a:t>
                      </a:r>
                      <a:r>
                        <a:rPr sz="800" spc="12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x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59055" indent="39370">
                        <a:lnSpc>
                          <a:spcPct val="120500"/>
                        </a:lnSpc>
                        <a:spcBef>
                          <a:spcPts val="1025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Horizontal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V.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9884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6096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2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0.30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0.60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M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3693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Cu. O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Br.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Pica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5/8"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x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1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mt.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Vertical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795" algn="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0.30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0.60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M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00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Cu. O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Br.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Platina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342265" algn="l"/>
                        </a:tabLst>
                      </a:pPr>
                      <a:r>
                        <a:rPr sz="800" spc="-25" dirty="0">
                          <a:latin typeface="Tahoma"/>
                          <a:cs typeface="Tahoma"/>
                        </a:rPr>
                        <a:t>50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x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2mm.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412750" algn="l"/>
                        </a:tabLst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3000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x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Horizontal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25" dirty="0">
                          <a:latin typeface="Tahoma"/>
                          <a:cs typeface="Tahoma"/>
                        </a:rPr>
                        <a:t>V.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0.30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0.60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M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49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Cobre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Conductor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431800" algn="l"/>
                        </a:tabLst>
                      </a:pPr>
                      <a:r>
                        <a:rPr sz="800" spc="-25" dirty="0">
                          <a:latin typeface="Tahoma"/>
                          <a:cs typeface="Tahoma"/>
                        </a:rPr>
                        <a:t>#2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–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mm2.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33.63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Horizontal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0.30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20" dirty="0">
                          <a:latin typeface="Tahoma"/>
                          <a:cs typeface="Tahoma"/>
                        </a:rPr>
                        <a:t>0.60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M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411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1950712" y="1387402"/>
            <a:ext cx="6388693" cy="2437466"/>
            <a:chOff x="1361494" y="1827085"/>
            <a:chExt cx="4458970" cy="320992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1494" y="1899761"/>
              <a:ext cx="4421648" cy="305629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72183" y="1831848"/>
              <a:ext cx="4343400" cy="3200400"/>
            </a:xfrm>
            <a:custGeom>
              <a:avLst/>
              <a:gdLst/>
              <a:ahLst/>
              <a:cxnLst/>
              <a:rect l="l" t="t" r="r" b="b"/>
              <a:pathLst>
                <a:path w="4343400" h="3200400">
                  <a:moveTo>
                    <a:pt x="0" y="3200400"/>
                  </a:moveTo>
                  <a:lnTo>
                    <a:pt x="4343400" y="32004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3200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7604" y="5022667"/>
            <a:ext cx="7776154" cy="274598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36711" marR="717203" indent="-837176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11.3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Electrodos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ramificaciones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tomas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tierra: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26" dirty="0">
                <a:latin typeface="Tahoma"/>
                <a:cs typeface="Tahoma"/>
              </a:rPr>
              <a:t>A,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estrella;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B,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bucle;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C,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malla.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500">
              <a:latin typeface="Tahoma"/>
              <a:cs typeface="Tahoma"/>
            </a:endParaRPr>
          </a:p>
          <a:p>
            <a:pPr marL="853656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extendidas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cobre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desnudo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acero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cobreado,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cuidado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tendidos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subterráneos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queden </a:t>
            </a:r>
            <a:r>
              <a:rPr sz="1100" dirty="0">
                <a:latin typeface="Tahoma"/>
                <a:cs typeface="Tahoma"/>
              </a:rPr>
              <a:t>separados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acero, como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tuberías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conducción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recipientes.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contrario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piezas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grandes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corrosiones.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5.</a:t>
            </a:r>
            <a:r>
              <a:rPr sz="1100" b="1" dirty="0">
                <a:latin typeface="Tahoma"/>
                <a:cs typeface="Tahoma"/>
              </a:rPr>
              <a:t>	MEDIDA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RESISTIVIDAD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TERRENO</a:t>
            </a:r>
            <a:endParaRPr sz="1100">
              <a:latin typeface="Tahoma"/>
              <a:cs typeface="Tahoma"/>
            </a:endParaRPr>
          </a:p>
          <a:p>
            <a:pPr marL="386947" marR="5274" indent="-659" algn="just">
              <a:lnSpc>
                <a:spcPct val="1208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páginas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típicos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diferentes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terreno.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fórmulas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diagramas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páginas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anteriores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conveniente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llevar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resistividad.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Empléense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óhmetros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cuatro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bornes.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i="1" spc="-26" dirty="0">
                <a:latin typeface="Tahoma"/>
                <a:cs typeface="Tahoma"/>
              </a:rPr>
              <a:t>211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55458" y="866638"/>
            <a:ext cx="3452733" cy="2437466"/>
            <a:chOff x="2970085" y="1141285"/>
            <a:chExt cx="2409825" cy="32099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1632" y="1357880"/>
              <a:ext cx="2048256" cy="28285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74848" y="1146047"/>
              <a:ext cx="2400300" cy="3200400"/>
            </a:xfrm>
            <a:custGeom>
              <a:avLst/>
              <a:gdLst/>
              <a:ahLst/>
              <a:cxnLst/>
              <a:rect l="l" t="t" r="r" b="b"/>
              <a:pathLst>
                <a:path w="2400300" h="3200400">
                  <a:moveTo>
                    <a:pt x="0" y="3200400"/>
                  </a:moveTo>
                  <a:lnTo>
                    <a:pt x="2400300" y="3200400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200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141460" y="3416981"/>
            <a:ext cx="3582836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11.2</a:t>
            </a:r>
            <a:r>
              <a:rPr sz="900" b="1" spc="24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Electrodos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forma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placas.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81565" y="3904429"/>
            <a:ext cx="6400520" cy="1048761"/>
            <a:chOff x="1941385" y="5141785"/>
            <a:chExt cx="4467225" cy="13811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4100" y="5222536"/>
              <a:ext cx="3803904" cy="126527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946148" y="5146547"/>
              <a:ext cx="4457700" cy="1371600"/>
            </a:xfrm>
            <a:custGeom>
              <a:avLst/>
              <a:gdLst/>
              <a:ahLst/>
              <a:cxnLst/>
              <a:rect l="l" t="t" r="r" b="b"/>
              <a:pathLst>
                <a:path w="4457700" h="1371600">
                  <a:moveTo>
                    <a:pt x="0" y="1371600"/>
                  </a:moveTo>
                  <a:lnTo>
                    <a:pt x="4457700" y="1371600"/>
                  </a:lnTo>
                  <a:lnTo>
                    <a:pt x="4457700" y="0"/>
                  </a:lnTo>
                  <a:lnTo>
                    <a:pt x="0" y="0"/>
                  </a:lnTo>
                  <a:lnTo>
                    <a:pt x="0" y="1371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99507" y="3027566"/>
            <a:ext cx="7974493" cy="563562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717196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11.4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906391" lvl="1" indent="-467368">
              <a:spcBef>
                <a:spcPts val="5"/>
              </a:spcBef>
              <a:buAutoNum type="arabicPeriod"/>
              <a:tabLst>
                <a:tab pos="906391" algn="l"/>
                <a:tab pos="907050" algn="l"/>
              </a:tabLst>
            </a:pPr>
            <a:r>
              <a:rPr sz="1100" b="1" spc="-10" dirty="0">
                <a:latin typeface="Tahoma"/>
                <a:cs typeface="Tahoma"/>
              </a:rPr>
              <a:t>ADVERTENCIAS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16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1092943" lvl="2" indent="-187211">
              <a:spcBef>
                <a:spcPts val="5"/>
              </a:spcBef>
              <a:buFont typeface="Symbol"/>
              <a:buChar char=""/>
              <a:tabLst>
                <a:tab pos="1093602" algn="l"/>
              </a:tabLst>
            </a:pPr>
            <a:r>
              <a:rPr sz="1100" dirty="0">
                <a:latin typeface="Tahoma"/>
                <a:cs typeface="Tahoma"/>
              </a:rPr>
              <a:t>Colocar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sondas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21" dirty="0">
                <a:latin typeface="Tahoma"/>
                <a:cs typeface="Tahoma"/>
              </a:rPr>
              <a:t> (</a:t>
            </a:r>
            <a:r>
              <a:rPr sz="1200" i="1" spc="-21" dirty="0">
                <a:latin typeface="Tahoma"/>
                <a:cs typeface="Tahoma"/>
              </a:rPr>
              <a:t>L).</a:t>
            </a:r>
            <a:endParaRPr sz="1200">
              <a:latin typeface="Tahoma"/>
              <a:cs typeface="Tahoma"/>
            </a:endParaRPr>
          </a:p>
          <a:p>
            <a:pPr marL="1092943" lvl="2" indent="-187211">
              <a:spcBef>
                <a:spcPts val="228"/>
              </a:spcBef>
              <a:buFont typeface="Symbol"/>
              <a:buChar char=""/>
              <a:tabLst>
                <a:tab pos="1093602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profundidad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clavado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200" i="1" dirty="0">
                <a:latin typeface="Tahoma"/>
                <a:cs typeface="Tahoma"/>
              </a:rPr>
              <a:t>(S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1/20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200" i="1" spc="-26" dirty="0">
                <a:latin typeface="Tahoma"/>
                <a:cs typeface="Tahoma"/>
              </a:rPr>
              <a:t>L.</a:t>
            </a:r>
            <a:endParaRPr sz="1200">
              <a:latin typeface="Tahoma"/>
              <a:cs typeface="Tahoma"/>
            </a:endParaRPr>
          </a:p>
          <a:p>
            <a:pPr marL="1092943" lvl="2" indent="-187211">
              <a:spcBef>
                <a:spcPts val="275"/>
              </a:spcBef>
              <a:buFont typeface="Symbol"/>
              <a:buChar char=""/>
              <a:tabLst>
                <a:tab pos="1093602" algn="l"/>
              </a:tabLst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homogéneos,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</a:t>
            </a:r>
            <a:r>
              <a:rPr sz="1100" baseline="-11904" dirty="0">
                <a:latin typeface="Tahoma"/>
                <a:cs typeface="Tahoma"/>
              </a:rPr>
              <a:t>t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calcula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así:</a:t>
            </a:r>
            <a:endParaRPr sz="1100">
              <a:latin typeface="Tahoma"/>
              <a:cs typeface="Tahoma"/>
            </a:endParaRPr>
          </a:p>
          <a:p>
            <a:pPr lvl="2">
              <a:spcBef>
                <a:spcPts val="10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425838" algn="ctr">
              <a:spcBef>
                <a:spcPts val="5"/>
              </a:spcBef>
            </a:pPr>
            <a:r>
              <a:rPr sz="1200" i="1" dirty="0">
                <a:latin typeface="Tahoma"/>
                <a:cs typeface="Tahoma"/>
              </a:rPr>
              <a:t>p</a:t>
            </a:r>
            <a:r>
              <a:rPr sz="1200" i="1" baseline="-11111" dirty="0">
                <a:latin typeface="Tahoma"/>
                <a:cs typeface="Tahoma"/>
              </a:rPr>
              <a:t>t</a:t>
            </a:r>
            <a:r>
              <a:rPr sz="1200" i="1" spc="132" baseline="-111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</a:t>
            </a:r>
            <a:r>
              <a:rPr sz="1100" spc="57" dirty="0">
                <a:latin typeface="Times New Roman"/>
                <a:cs typeface="Times New Roman"/>
              </a:rPr>
              <a:t> </a:t>
            </a:r>
            <a:r>
              <a:rPr sz="1200" i="1" spc="-26" dirty="0">
                <a:latin typeface="Tahoma"/>
                <a:cs typeface="Tahoma"/>
              </a:rPr>
              <a:t>LR</a:t>
            </a:r>
            <a:endParaRPr sz="12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900">
              <a:latin typeface="Tahoma"/>
              <a:cs typeface="Tahoma"/>
            </a:endParaRPr>
          </a:p>
          <a:p>
            <a:pPr marL="906391" marR="97561">
              <a:lnSpc>
                <a:spcPct val="121400"/>
              </a:lnSpc>
            </a:pPr>
            <a:r>
              <a:rPr sz="1100" dirty="0">
                <a:latin typeface="Tahoma"/>
                <a:cs typeface="Tahoma"/>
              </a:rPr>
              <a:t>Siendo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leído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instrumento.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adoptando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10 </a:t>
            </a:r>
            <a:r>
              <a:rPr sz="1100" dirty="0">
                <a:latin typeface="Tahoma"/>
                <a:cs typeface="Tahoma"/>
              </a:rPr>
              <a:t>(S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0,5),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tendrá: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600">
              <a:latin typeface="Tahoma"/>
              <a:cs typeface="Tahoma"/>
            </a:endParaRPr>
          </a:p>
          <a:p>
            <a:pPr marL="424521" algn="ctr"/>
            <a:r>
              <a:rPr sz="1200" i="1" dirty="0">
                <a:latin typeface="Tahoma"/>
                <a:cs typeface="Tahoma"/>
              </a:rPr>
              <a:t>p</a:t>
            </a:r>
            <a:r>
              <a:rPr sz="1100" baseline="-11904" dirty="0">
                <a:latin typeface="Tahoma"/>
                <a:cs typeface="Tahoma"/>
              </a:rPr>
              <a:t>t</a:t>
            </a:r>
            <a:r>
              <a:rPr sz="1100" spc="156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3,14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628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</a:t>
            </a:r>
            <a:r>
              <a:rPr sz="1100" spc="57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Symbol"/>
                <a:cs typeface="Symbol"/>
              </a:rPr>
              <a:t></a:t>
            </a:r>
            <a:r>
              <a:rPr sz="1100" spc="57" dirty="0">
                <a:latin typeface="Times New Roman"/>
                <a:cs typeface="Times New Roman"/>
              </a:rPr>
              <a:t> </a:t>
            </a:r>
            <a:r>
              <a:rPr sz="1100" spc="-52" dirty="0">
                <a:latin typeface="Tahoma"/>
                <a:cs typeface="Tahoma"/>
              </a:rPr>
              <a:t>m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 marL="1092943" marR="97561" lvl="2" indent="-187211" algn="just">
              <a:lnSpc>
                <a:spcPct val="120500"/>
              </a:lnSpc>
              <a:spcBef>
                <a:spcPts val="1163"/>
              </a:spcBef>
              <a:buFont typeface="Symbol"/>
              <a:buChar char=""/>
              <a:tabLst>
                <a:tab pos="1093602" algn="l"/>
              </a:tabLst>
            </a:pPr>
            <a:r>
              <a:rPr sz="1100" dirty="0">
                <a:latin typeface="Tahoma"/>
                <a:cs typeface="Tahoma"/>
              </a:rPr>
              <a:t>Llevar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diversas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posiciones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diferentes,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calcular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media.</a:t>
            </a:r>
            <a:endParaRPr sz="1100">
              <a:latin typeface="Tahoma"/>
              <a:cs typeface="Tahoma"/>
            </a:endParaRPr>
          </a:p>
          <a:p>
            <a:pPr marL="1092943" lvl="2" indent="-187211" algn="just">
              <a:spcBef>
                <a:spcPts val="295"/>
              </a:spcBef>
              <a:buFont typeface="Symbol"/>
              <a:buChar char=""/>
              <a:tabLst>
                <a:tab pos="1093602" algn="l"/>
              </a:tabLst>
            </a:pPr>
            <a:r>
              <a:rPr sz="1100" dirty="0">
                <a:latin typeface="Tahoma"/>
                <a:cs typeface="Tahoma"/>
              </a:rPr>
              <a:t>Efectuar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profundidad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terreno.</a:t>
            </a:r>
            <a:endParaRPr sz="1100">
              <a:latin typeface="Tahoma"/>
              <a:cs typeface="Tahoma"/>
            </a:endParaRPr>
          </a:p>
          <a:p>
            <a:pPr marL="1092943" marR="98879" lvl="2" indent="-187211" algn="just">
              <a:lnSpc>
                <a:spcPct val="120700"/>
              </a:lnSpc>
              <a:buFont typeface="Symbol"/>
              <a:buChar char=""/>
              <a:tabLst>
                <a:tab pos="1093602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conducciones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enterradas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inmediaciones,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falsear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medidas.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ahí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difícil </a:t>
            </a:r>
            <a:r>
              <a:rPr sz="1100" dirty="0">
                <a:latin typeface="Tahoma"/>
                <a:cs typeface="Tahoma"/>
              </a:rPr>
              <a:t>efectuar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habitados.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39682" indent="-374422">
              <a:buAutoNum type="arabicPeriod" startAt="6"/>
              <a:tabLst>
                <a:tab pos="439682" algn="l"/>
                <a:tab pos="440341" algn="l"/>
              </a:tabLst>
            </a:pPr>
            <a:r>
              <a:rPr sz="1100" b="1" dirty="0">
                <a:latin typeface="Tahoma"/>
                <a:cs typeface="Tahoma"/>
              </a:rPr>
              <a:t>MEDICIÓN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IMPEDANCIA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ELECTRODOS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TIERRA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6"/>
            </a:pPr>
            <a:endParaRPr sz="1100">
              <a:latin typeface="Tahoma"/>
              <a:cs typeface="Tahoma"/>
            </a:endParaRPr>
          </a:p>
          <a:p>
            <a:pPr marL="439682"/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óhmico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enterrado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razones: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626234" marR="95583" lvl="1" indent="-187211">
              <a:lnSpc>
                <a:spcPct val="120500"/>
              </a:lnSpc>
              <a:buFont typeface="Symbol"/>
              <a:buChar char=""/>
              <a:tabLst>
                <a:tab pos="626893" algn="l"/>
              </a:tabLst>
            </a:pPr>
            <a:r>
              <a:rPr sz="1100" dirty="0">
                <a:latin typeface="Tahoma"/>
                <a:cs typeface="Tahoma"/>
              </a:rPr>
              <a:t>Confrontar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posteriormente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equipo,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especificaciones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diseño.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500">
              <a:latin typeface="Tahoma"/>
              <a:cs typeface="Tahoma"/>
            </a:endParaRPr>
          </a:p>
          <a:p>
            <a:pPr marL="2760702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212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8688" y="920549"/>
            <a:ext cx="7258472" cy="2181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sondas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85079" y="1300608"/>
            <a:ext cx="4762860" cy="1656320"/>
            <a:chOff x="2153221" y="1712785"/>
            <a:chExt cx="3324225" cy="21812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6375" y="1810308"/>
              <a:ext cx="3121152" cy="18993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57983" y="1717548"/>
              <a:ext cx="3314700" cy="2171700"/>
            </a:xfrm>
            <a:custGeom>
              <a:avLst/>
              <a:gdLst/>
              <a:ahLst/>
              <a:cxnLst/>
              <a:rect l="l" t="t" r="r" b="b"/>
              <a:pathLst>
                <a:path w="3314700" h="2171700">
                  <a:moveTo>
                    <a:pt x="0" y="2171700"/>
                  </a:moveTo>
                  <a:lnTo>
                    <a:pt x="3314700" y="2171700"/>
                  </a:lnTo>
                  <a:lnTo>
                    <a:pt x="3314700" y="0"/>
                  </a:lnTo>
                  <a:lnTo>
                    <a:pt x="0" y="0"/>
                  </a:lnTo>
                  <a:lnTo>
                    <a:pt x="0" y="2171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04005" y="4297073"/>
            <a:ext cx="7258472" cy="344925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11.5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Medida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resistencia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puesta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</a:t>
            </a:r>
            <a:r>
              <a:rPr sz="900" b="1" spc="-10" dirty="0">
                <a:latin typeface="Tahoma"/>
                <a:cs typeface="Tahoma"/>
              </a:rPr>
              <a:t> tierra.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500">
              <a:latin typeface="Tahoma"/>
              <a:cs typeface="Tahoma"/>
            </a:endParaRPr>
          </a:p>
          <a:p>
            <a:pPr marL="13184" marR="7251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área,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requiere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equipo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sofisticado.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preferencia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desenergizada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desconectado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 </a:t>
            </a:r>
            <a:r>
              <a:rPr sz="1100" dirty="0">
                <a:latin typeface="Tahoma"/>
                <a:cs typeface="Tahoma"/>
              </a:rPr>
              <a:t>eléctrico.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fuese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mientras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desarrolla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podría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ocurrir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falla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involucre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potencial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entorno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elevarán,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provocando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diferencia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posiblemente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participan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prueba.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desenergización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desconexión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completa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debe </a:t>
            </a:r>
            <a:r>
              <a:rPr sz="1100" dirty="0">
                <a:latin typeface="Tahoma"/>
                <a:cs typeface="Tahoma"/>
              </a:rPr>
              <a:t>seguirse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procedimiento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seguridad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rigurosamente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organizado,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contemple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aspectos: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99736" indent="-187211"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persona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trabajo.</a:t>
            </a:r>
            <a:endParaRPr sz="1100">
              <a:latin typeface="Tahoma"/>
              <a:cs typeface="Tahoma"/>
            </a:endParaRPr>
          </a:p>
          <a:p>
            <a:pPr marL="199736" marR="7910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Comunicación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quienes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participan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vía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radio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teléfono portátil.</a:t>
            </a:r>
            <a:endParaRPr sz="1100">
              <a:latin typeface="Tahoma"/>
              <a:cs typeface="Tahoma"/>
            </a:endParaRPr>
          </a:p>
          <a:p>
            <a:pPr marL="199736" indent="-187211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Uso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guantes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goma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calzado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adecuado.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500">
              <a:latin typeface="Tahoma"/>
              <a:cs typeface="Tahoma"/>
            </a:endParaRPr>
          </a:p>
          <a:p>
            <a:pPr marR="366512" algn="ctr"/>
            <a:r>
              <a:rPr sz="1100" i="1" spc="-26" dirty="0">
                <a:latin typeface="Tahoma"/>
                <a:cs typeface="Tahoma"/>
              </a:rPr>
              <a:t>213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4005" y="921128"/>
            <a:ext cx="7258472" cy="144216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5274" indent="-187211" algn="just">
              <a:lnSpc>
                <a:spcPct val="120700"/>
              </a:lnSpc>
              <a:spcBef>
                <a:spcPts val="104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Como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rutina,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confirmar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ha </a:t>
            </a:r>
            <a:r>
              <a:rPr sz="1100" dirty="0">
                <a:latin typeface="Tahoma"/>
                <a:cs typeface="Tahoma"/>
              </a:rPr>
              <a:t>aumentado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sustancialmente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originalmente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su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diseño.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método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común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pequeño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tamaño,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conoce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método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“caída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potencial”.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medidor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portátil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 medida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resistividad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terreno, con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terminales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potencial,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terminales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C2.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98970" y="2494460"/>
            <a:ext cx="7874414" cy="1764812"/>
            <a:chOff x="1255585" y="3284982"/>
            <a:chExt cx="5495925" cy="23241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347" y="3284982"/>
              <a:ext cx="5404104" cy="228599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60347" y="3317748"/>
              <a:ext cx="5486400" cy="2286000"/>
            </a:xfrm>
            <a:custGeom>
              <a:avLst/>
              <a:gdLst/>
              <a:ahLst/>
              <a:cxnLst/>
              <a:rect l="l" t="t" r="r" b="b"/>
              <a:pathLst>
                <a:path w="5486400" h="2286000">
                  <a:moveTo>
                    <a:pt x="0" y="2286000"/>
                  </a:moveTo>
                  <a:lnTo>
                    <a:pt x="5486400" y="2286000"/>
                  </a:lnTo>
                  <a:lnTo>
                    <a:pt x="54864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214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90" y="921128"/>
            <a:ext cx="7261201" cy="640711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6592" indent="-187211" algn="just">
              <a:lnSpc>
                <a:spcPct val="120900"/>
              </a:lnSpc>
              <a:spcBef>
                <a:spcPts val="104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Uso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doble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aislación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apropiada,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conectan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instrumento.</a:t>
            </a:r>
            <a:endParaRPr sz="1100">
              <a:latin typeface="Tahoma"/>
              <a:cs typeface="Tahoma"/>
            </a:endParaRPr>
          </a:p>
          <a:p>
            <a:pPr marL="199736" marR="7251" indent="-187211" algn="just">
              <a:lnSpc>
                <a:spcPct val="1207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Uso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placa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asegurar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equipotencial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posición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trabajo.</a:t>
            </a:r>
            <a:r>
              <a:rPr sz="1100" spc="35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placa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debiera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suficientemente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grande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incluir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instrumento,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operador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prueba.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13184" marR="8570" algn="just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Debiera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terminal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placa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spc="-10" dirty="0">
                <a:latin typeface="Tahoma"/>
                <a:cs typeface="Tahoma"/>
              </a:rPr>
              <a:t>electrodo.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99736" marR="7910" indent="-187211" algn="just">
              <a:lnSpc>
                <a:spcPct val="1205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Suspensión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tormenta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condiciones </a:t>
            </a:r>
            <a:r>
              <a:rPr sz="1100" dirty="0">
                <a:latin typeface="Tahoma"/>
                <a:cs typeface="Tahoma"/>
              </a:rPr>
              <a:t>severas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tiempo.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13184" algn="just"/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error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común</a:t>
            </a:r>
            <a:r>
              <a:rPr sz="1100" spc="-21" dirty="0">
                <a:latin typeface="Tahoma"/>
                <a:cs typeface="Tahoma"/>
              </a:rPr>
              <a:t> son: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199736" indent="-187211" algn="just"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Colocar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estaca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demasiado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cerca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prueba.</a:t>
            </a:r>
            <a:endParaRPr sz="1100">
              <a:latin typeface="Tahoma"/>
              <a:cs typeface="Tahoma"/>
            </a:endParaRPr>
          </a:p>
          <a:p>
            <a:pPr marL="199736" marR="5274" indent="-187211" algn="just">
              <a:lnSpc>
                <a:spcPct val="1208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Colocar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estaca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demasiado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cerca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(la </a:t>
            </a:r>
            <a:r>
              <a:rPr sz="1100" dirty="0">
                <a:latin typeface="Tahoma"/>
                <a:cs typeface="Tahoma"/>
              </a:rPr>
              <a:t>teoría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uniforme,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basta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lectura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colocando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estaca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61,8%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corriente).</a:t>
            </a:r>
            <a:endParaRPr sz="1100">
              <a:latin typeface="Tahoma"/>
              <a:cs typeface="Tahoma"/>
            </a:endParaRPr>
          </a:p>
          <a:p>
            <a:pPr marL="199736" marR="7251" indent="-187211" algn="just">
              <a:lnSpc>
                <a:spcPct val="120500"/>
              </a:lnSpc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No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metales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enterrados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ubican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paralelos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prueba.</a:t>
            </a:r>
            <a:endParaRPr sz="1100">
              <a:latin typeface="Tahoma"/>
              <a:cs typeface="Tahoma"/>
            </a:endParaRPr>
          </a:p>
          <a:p>
            <a:pPr marL="199736" indent="-187211" algn="just">
              <a:spcBef>
                <a:spcPts val="291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Usar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dañada.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13184" marR="9888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diseñador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enfrenta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dos </a:t>
            </a:r>
            <a:r>
              <a:rPr sz="1100" spc="-10" dirty="0">
                <a:latin typeface="Tahoma"/>
                <a:cs typeface="Tahoma"/>
              </a:rPr>
              <a:t>tareas: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99736" indent="-187211" algn="just"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Lograr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requerido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impedancia.</a:t>
            </a:r>
            <a:endParaRPr sz="1100">
              <a:latin typeface="Tahoma"/>
              <a:cs typeface="Tahoma"/>
            </a:endParaRPr>
          </a:p>
          <a:p>
            <a:pPr marL="199736" indent="-187211" algn="just">
              <a:spcBef>
                <a:spcPts val="28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Asegurar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satisfactorios.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13184" algn="just"/>
            <a:r>
              <a:rPr sz="1100" dirty="0">
                <a:latin typeface="Tahoma"/>
                <a:cs typeface="Tahoma"/>
              </a:rPr>
              <a:t>Los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influencian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son: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99736" indent="-187211" algn="just"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físicas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atributos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tierra.</a:t>
            </a:r>
            <a:endParaRPr sz="1100">
              <a:latin typeface="Tahoma"/>
              <a:cs typeface="Tahoma"/>
            </a:endParaRPr>
          </a:p>
          <a:p>
            <a:pPr marL="199736" indent="-187211" algn="just">
              <a:spcBef>
                <a:spcPts val="29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(composición,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contenido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etc.).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metálicos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consiste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principales.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electrodo,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finalmente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dependiente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mismo.</a:t>
            </a:r>
            <a:r>
              <a:rPr sz="1100" spc="291" dirty="0">
                <a:latin typeface="Tahoma"/>
                <a:cs typeface="Tahoma"/>
              </a:rPr>
              <a:t>  </a:t>
            </a:r>
            <a:r>
              <a:rPr sz="1100" spc="-21" dirty="0">
                <a:latin typeface="Tahoma"/>
                <a:cs typeface="Tahoma"/>
              </a:rPr>
              <a:t>Esta </a:t>
            </a:r>
            <a:r>
              <a:rPr sz="1100" dirty="0">
                <a:latin typeface="Tahoma"/>
                <a:cs typeface="Tahoma"/>
              </a:rPr>
              <a:t>última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significativa.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215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47403"/>
            <a:ext cx="7259381" cy="111964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479234" marR="6592" indent="-466709" algn="just">
              <a:lnSpc>
                <a:spcPct val="100699"/>
              </a:lnSpc>
              <a:spcBef>
                <a:spcPts val="88"/>
              </a:spcBef>
            </a:pPr>
            <a:r>
              <a:rPr sz="1100" b="1" dirty="0">
                <a:latin typeface="Tahoma"/>
                <a:cs typeface="Tahoma"/>
              </a:rPr>
              <a:t>6.1.</a:t>
            </a:r>
            <a:r>
              <a:rPr sz="1100" b="1" spc="394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EFECTO</a:t>
            </a:r>
            <a:r>
              <a:rPr sz="1100" b="1" spc="502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498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INCREMENTO</a:t>
            </a:r>
            <a:r>
              <a:rPr sz="1100" b="1" spc="502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498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498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PROFUNDIDAD</a:t>
            </a:r>
            <a:r>
              <a:rPr sz="1100" b="1" spc="502" dirty="0">
                <a:latin typeface="Tahoma"/>
                <a:cs typeface="Tahoma"/>
              </a:rPr>
              <a:t>  </a:t>
            </a:r>
            <a:r>
              <a:rPr sz="1100" b="1" spc="-26" dirty="0">
                <a:latin typeface="Tahoma"/>
                <a:cs typeface="Tahoma"/>
              </a:rPr>
              <a:t>DE </a:t>
            </a:r>
            <a:r>
              <a:rPr sz="1100" b="1" dirty="0">
                <a:latin typeface="Tahoma"/>
                <a:cs typeface="Tahoma"/>
              </a:rPr>
              <a:t>ENTERRAMIENTO</a:t>
            </a:r>
            <a:r>
              <a:rPr sz="1100" b="1" spc="322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322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UNA</a:t>
            </a:r>
            <a:r>
              <a:rPr sz="1100" b="1" spc="322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BARRA</a:t>
            </a:r>
            <a:r>
              <a:rPr sz="1100" b="1" spc="322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VERTICAL</a:t>
            </a:r>
            <a:r>
              <a:rPr sz="1100" b="1" spc="322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322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SUELO UNIFORME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Nº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11.6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beneficio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suelos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diferente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resistividad </a:t>
            </a:r>
            <a:r>
              <a:rPr sz="1100" dirty="0">
                <a:latin typeface="Tahoma"/>
                <a:cs typeface="Tahoma"/>
              </a:rPr>
              <a:t>incrementando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enterrada.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observa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mejoramiento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unidad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disminuye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medida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aumenta.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7754" y="2237551"/>
            <a:ext cx="7445893" cy="268713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948152" y="4991426"/>
            <a:ext cx="6616145" cy="112489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78114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11.6</a:t>
            </a:r>
            <a:r>
              <a:rPr sz="900" b="1" spc="249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Resistencia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vs.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Longitud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barra.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decrecimiento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obtenido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larga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ser </a:t>
            </a:r>
            <a:r>
              <a:rPr sz="1100" dirty="0">
                <a:latin typeface="Tahoma"/>
                <a:cs typeface="Tahoma"/>
              </a:rPr>
              <a:t>considerable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 condiciones de suelo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 uniforme.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 figura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siguiente,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superiores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relativamente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profundidad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seis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metros.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capas,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rodea.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216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1345" y="957049"/>
            <a:ext cx="7230285" cy="245279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788697" y="3419296"/>
            <a:ext cx="7263021" cy="210388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588660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11.7</a:t>
            </a:r>
            <a:r>
              <a:rPr sz="900" b="1" spc="254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Resistencia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vs.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Longitud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barra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suelo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estratificado.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0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barras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verticales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otorgan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estabilidad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tierra: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influenciada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variaciones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estacionales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contenido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humedad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temperatura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spc="-10" dirty="0">
                <a:latin typeface="Tahoma"/>
                <a:cs typeface="Tahoma"/>
              </a:rPr>
              <a:t>suelo.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marR="11206" indent="-466709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6.2.</a:t>
            </a:r>
            <a:r>
              <a:rPr sz="1100" b="1" dirty="0">
                <a:latin typeface="Tahoma"/>
                <a:cs typeface="Tahoma"/>
              </a:rPr>
              <a:t>	EFECTO</a:t>
            </a:r>
            <a:r>
              <a:rPr sz="1100" b="1" spc="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INCREMENTO</a:t>
            </a:r>
            <a:r>
              <a:rPr sz="1100" b="1" spc="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LONGITUD</a:t>
            </a:r>
            <a:r>
              <a:rPr sz="1100" b="1" spc="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6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6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CONDUCTOR HORIZONTAL</a:t>
            </a:r>
            <a:endParaRPr sz="1100">
              <a:latin typeface="Tahoma"/>
              <a:cs typeface="Tahoma"/>
            </a:endParaRPr>
          </a:p>
          <a:p>
            <a:pPr marL="479234" marR="8570" algn="just">
              <a:lnSpc>
                <a:spcPct val="1207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Nº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11.8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beneficio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suelos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diferente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incrementando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 </a:t>
            </a:r>
            <a:r>
              <a:rPr sz="1100" dirty="0">
                <a:latin typeface="Tahoma"/>
                <a:cs typeface="Tahoma"/>
              </a:rPr>
              <a:t>tendido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horizontalmente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profundidad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0,6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metros.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217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5791" y="957048"/>
            <a:ext cx="8467793" cy="29400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04015" y="3905921"/>
            <a:ext cx="7261201" cy="233689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039547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11.8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Resistencia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vs.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Longitud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conductor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horizontal.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L="479234" marR="725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cinta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tendida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horizontalmente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generalmente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buena </a:t>
            </a:r>
            <a:r>
              <a:rPr sz="1100" dirty="0">
                <a:latin typeface="Tahoma"/>
                <a:cs typeface="Tahoma"/>
              </a:rPr>
              <a:t>opción,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particularmente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encaminarla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diferentes </a:t>
            </a:r>
            <a:r>
              <a:rPr sz="1100" dirty="0">
                <a:latin typeface="Tahoma"/>
                <a:cs typeface="Tahoma"/>
              </a:rPr>
              <a:t>direcciones.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aplicaciones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incrementar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esta </a:t>
            </a:r>
            <a:r>
              <a:rPr sz="1100" dirty="0">
                <a:latin typeface="Tahoma"/>
                <a:cs typeface="Tahoma"/>
              </a:rPr>
              <a:t>manera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caminos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disponibles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significativamente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onda.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marR="9229" indent="-466709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6.3.</a:t>
            </a:r>
            <a:r>
              <a:rPr sz="1100" b="1" dirty="0">
                <a:latin typeface="Tahoma"/>
                <a:cs typeface="Tahoma"/>
              </a:rPr>
              <a:t>	EFECTO</a:t>
            </a:r>
            <a:r>
              <a:rPr sz="1100" b="1" spc="17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18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INCREMENTO</a:t>
            </a:r>
            <a:r>
              <a:rPr sz="1100" b="1" spc="17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17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17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LONGITUD</a:t>
            </a:r>
            <a:r>
              <a:rPr sz="1100" b="1" spc="17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17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LADO</a:t>
            </a:r>
            <a:r>
              <a:rPr sz="1100" b="1" spc="17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176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UNA </a:t>
            </a:r>
            <a:r>
              <a:rPr sz="1100" b="1" dirty="0">
                <a:latin typeface="Tahoma"/>
                <a:cs typeface="Tahoma"/>
              </a:rPr>
              <a:t>MALLA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TIERRA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CUADRADA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beneficio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obtenerse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suelos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diferente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incrementando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abarcada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electrodo </a:t>
            </a:r>
            <a:r>
              <a:rPr sz="1100" dirty="0">
                <a:latin typeface="Tahoma"/>
                <a:cs typeface="Tahoma"/>
              </a:rPr>
              <a:t>cuadrado.</a:t>
            </a:r>
            <a:r>
              <a:rPr sz="1100" spc="49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pesar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mejoramiento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unidad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área </a:t>
            </a:r>
            <a:r>
              <a:rPr sz="1100" dirty="0">
                <a:latin typeface="Tahoma"/>
                <a:cs typeface="Tahoma"/>
              </a:rPr>
              <a:t>disminuye,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aún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significativa.</a:t>
            </a:r>
            <a:r>
              <a:rPr sz="1100" spc="384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realidad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frecuentemente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efectiva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resistividad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8689" y="3924437"/>
            <a:ext cx="7259381" cy="400748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11.9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Resistividad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vs.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Longitud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lado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cuadrado.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700">
              <a:latin typeface="Tahoma"/>
              <a:cs typeface="Tahoma"/>
            </a:endParaRPr>
          </a:p>
          <a:p>
            <a:pPr marL="479234" marR="6592" lvl="1" indent="-466709">
              <a:lnSpc>
                <a:spcPct val="100899"/>
              </a:lnSpc>
              <a:spcBef>
                <a:spcPts val="5"/>
              </a:spcBef>
              <a:buAutoNum type="arabicPeriod" startAt="4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EFECTO</a:t>
            </a:r>
            <a:r>
              <a:rPr sz="1100" b="1" spc="13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13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AUMENTO</a:t>
            </a:r>
            <a:r>
              <a:rPr sz="1100" b="1" spc="135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13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RADIO</a:t>
            </a:r>
            <a:r>
              <a:rPr sz="1100" b="1" spc="13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135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UN</a:t>
            </a:r>
            <a:r>
              <a:rPr sz="1100" b="1" spc="13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ELECTRODO</a:t>
            </a:r>
            <a:r>
              <a:rPr sz="1100" b="1" spc="135" dirty="0">
                <a:latin typeface="Tahoma"/>
                <a:cs typeface="Tahoma"/>
              </a:rPr>
              <a:t>  </a:t>
            </a:r>
            <a:r>
              <a:rPr sz="1100" b="1" spc="-26" dirty="0">
                <a:latin typeface="Tahoma"/>
                <a:cs typeface="Tahoma"/>
              </a:rPr>
              <a:t>DE </a:t>
            </a:r>
            <a:r>
              <a:rPr sz="1100" b="1" dirty="0">
                <a:latin typeface="Tahoma"/>
                <a:cs typeface="Tahoma"/>
              </a:rPr>
              <a:t>SECCIÓN</a:t>
            </a:r>
            <a:r>
              <a:rPr sz="1100" b="1" spc="-78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CIRCULAR</a:t>
            </a:r>
            <a:endParaRPr sz="1100">
              <a:latin typeface="Tahoma"/>
              <a:cs typeface="Tahoma"/>
            </a:endParaRPr>
          </a:p>
          <a:p>
            <a:pPr marL="479234" marR="8570" algn="just">
              <a:lnSpc>
                <a:spcPct val="1207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gana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poco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aumentando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radio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acuerdo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requisitos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corrosión.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spcBef>
                <a:spcPts val="5"/>
              </a:spcBef>
              <a:buAutoNum type="arabicPeriod" startAt="5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EFECTO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0" dirty="0">
                <a:latin typeface="Tahoma"/>
                <a:cs typeface="Tahoma"/>
              </a:rPr>
              <a:t> PROFUNDIDAD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0" dirty="0">
                <a:latin typeface="Tahoma"/>
                <a:cs typeface="Tahoma"/>
              </a:rPr>
              <a:t> ENTERRAMIENTO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5"/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Este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marginal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impedancia,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costo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relativamente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alto,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considera.</a:t>
            </a:r>
            <a:r>
              <a:rPr sz="1100" spc="22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recordarse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embargo,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mientras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profundidad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enterramiento,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gradientes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suelo.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6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EFECTO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PROXIMIDAD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ELECTRODOS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juntos,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entonces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influencia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traslapan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logra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beneficio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posible.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realidad,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barras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horizontales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próximos,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combinada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ambos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virtualmente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solo,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significa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segundo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redundante.</a:t>
            </a:r>
            <a:endParaRPr sz="1100">
              <a:latin typeface="Tahoma"/>
              <a:cs typeface="Tahoma"/>
            </a:endParaRPr>
          </a:p>
          <a:p>
            <a:pPr marR="367171" algn="ctr">
              <a:spcBef>
                <a:spcPts val="846"/>
              </a:spcBef>
            </a:pPr>
            <a:r>
              <a:rPr sz="1100" i="1" spc="-26" dirty="0">
                <a:latin typeface="Tahoma"/>
                <a:cs typeface="Tahoma"/>
              </a:rPr>
              <a:t>218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0475" y="957048"/>
            <a:ext cx="8294201" cy="2900075"/>
          </a:xfrm>
          <a:prstGeom prst="rect">
            <a:avLst/>
          </a:prstGeom>
        </p:spPr>
      </p:pic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04005" y="4662182"/>
            <a:ext cx="7263930" cy="333317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7.1.</a:t>
            </a:r>
            <a:r>
              <a:rPr sz="1100" b="1" dirty="0">
                <a:latin typeface="Tahoma"/>
                <a:cs typeface="Tahoma"/>
              </a:rPr>
              <a:t>	NOTAS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PRÁCTICAS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9888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Efectúense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medidas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alterna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(es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desaconsejable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fenómenos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polarización).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8570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Verificar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instrumentos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tamborilear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ellos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suavemente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dedo,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Al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voltamperimétrico,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comprobar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voltímetro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indique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tensión,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significaría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existencia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dispersión, independientes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probando.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857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Asimismo,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voltamperimétrico,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spc="-10" dirty="0">
                <a:latin typeface="Tahoma"/>
                <a:cs typeface="Tahoma"/>
              </a:rPr>
              <a:t>transformador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poner 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 una fase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red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alimentación.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100">
              <a:latin typeface="Tahoma"/>
              <a:cs typeface="Tahoma"/>
            </a:endParaRPr>
          </a:p>
          <a:p>
            <a:pPr marR="370467" algn="ctr"/>
            <a:r>
              <a:rPr sz="1100" i="1" spc="-26" dirty="0">
                <a:latin typeface="Tahoma"/>
                <a:cs typeface="Tahoma"/>
              </a:rPr>
              <a:t>219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7604" y="920549"/>
            <a:ext cx="7769785" cy="64643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853656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esparcimiento,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ubicación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factores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dominantes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7.</a:t>
            </a:r>
            <a:r>
              <a:rPr sz="1100" b="1" dirty="0">
                <a:latin typeface="Tahoma"/>
                <a:cs typeface="Tahoma"/>
              </a:rPr>
              <a:t>	MÉTODO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CAÍDA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8079" y="1884626"/>
            <a:ext cx="2816940" cy="226120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663991" y="1960256"/>
            <a:ext cx="1674052" cy="589539"/>
          </a:xfrm>
          <a:prstGeom prst="rect">
            <a:avLst/>
          </a:prstGeom>
        </p:spPr>
        <p:txBody>
          <a:bodyPr vert="horz" wrap="square" lIns="0" tIns="17798" rIns="0" bIns="0" rtlCol="0">
            <a:spAutoFit/>
          </a:bodyPr>
          <a:lstStyle/>
          <a:p>
            <a:pPr marL="7251">
              <a:spcBef>
                <a:spcPts val="140"/>
              </a:spcBef>
            </a:pPr>
            <a:r>
              <a:rPr sz="700" dirty="0">
                <a:latin typeface="Arial"/>
                <a:cs typeface="Arial"/>
              </a:rPr>
              <a:t>Regulador</a:t>
            </a:r>
            <a:r>
              <a:rPr sz="700" spc="78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de</a:t>
            </a:r>
            <a:r>
              <a:rPr sz="700" spc="93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tensión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R="5274">
              <a:lnSpc>
                <a:spcPct val="101499"/>
              </a:lnSpc>
            </a:pPr>
            <a:r>
              <a:rPr sz="700" dirty="0">
                <a:latin typeface="Arial"/>
                <a:cs typeface="Arial"/>
              </a:rPr>
              <a:t>Transformador</a:t>
            </a:r>
            <a:r>
              <a:rPr sz="700" spc="114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de</a:t>
            </a:r>
            <a:r>
              <a:rPr sz="700" spc="104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aislamiento</a:t>
            </a:r>
            <a:r>
              <a:rPr sz="700" spc="519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125</a:t>
            </a:r>
            <a:r>
              <a:rPr sz="700" spc="47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–</a:t>
            </a:r>
            <a:r>
              <a:rPr sz="700" spc="47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220</a:t>
            </a:r>
            <a:r>
              <a:rPr sz="700" spc="47" dirty="0">
                <a:latin typeface="Arial"/>
                <a:cs typeface="Arial"/>
              </a:rPr>
              <a:t> </a:t>
            </a:r>
            <a:r>
              <a:rPr sz="700" spc="-52" dirty="0"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74704" y="2764547"/>
            <a:ext cx="1807795" cy="501004"/>
          </a:xfrm>
          <a:prstGeom prst="rect">
            <a:avLst/>
          </a:prstGeom>
        </p:spPr>
        <p:txBody>
          <a:bodyPr vert="horz" wrap="square" lIns="0" tIns="16480" rIns="0" bIns="0" rtlCol="0">
            <a:spAutoFit/>
          </a:bodyPr>
          <a:lstStyle/>
          <a:p>
            <a:pPr marR="102175">
              <a:lnSpc>
                <a:spcPct val="101499"/>
              </a:lnSpc>
              <a:spcBef>
                <a:spcPts val="130"/>
              </a:spcBef>
            </a:pPr>
            <a:r>
              <a:rPr sz="700" dirty="0">
                <a:latin typeface="Arial"/>
                <a:cs typeface="Arial"/>
              </a:rPr>
              <a:t>Voltímetro</a:t>
            </a:r>
            <a:r>
              <a:rPr sz="700" spc="67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de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gran</a:t>
            </a:r>
            <a:r>
              <a:rPr sz="700" spc="78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resistencia</a:t>
            </a:r>
            <a:r>
              <a:rPr sz="700" spc="519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(10000</a:t>
            </a:r>
            <a:r>
              <a:rPr sz="700" spc="88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ohmios)</a:t>
            </a:r>
            <a:endParaRPr sz="700">
              <a:latin typeface="Arial"/>
              <a:cs typeface="Arial"/>
            </a:endParaRPr>
          </a:p>
          <a:p>
            <a:pPr marL="472642" marR="5274">
              <a:spcBef>
                <a:spcPts val="436"/>
              </a:spcBef>
            </a:pPr>
            <a:r>
              <a:rPr sz="700" dirty="0">
                <a:latin typeface="Arial"/>
                <a:cs typeface="Arial"/>
              </a:rPr>
              <a:t>Amperímetro</a:t>
            </a:r>
            <a:r>
              <a:rPr sz="700" spc="171" dirty="0">
                <a:latin typeface="Arial"/>
                <a:cs typeface="Arial"/>
              </a:rPr>
              <a:t> </a:t>
            </a:r>
            <a:r>
              <a:rPr sz="700" spc="-26" dirty="0">
                <a:latin typeface="Arial"/>
                <a:cs typeface="Arial"/>
              </a:rPr>
              <a:t>de</a:t>
            </a:r>
            <a:r>
              <a:rPr sz="700" spc="519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resistencia</a:t>
            </a:r>
            <a:r>
              <a:rPr sz="700" spc="83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muy</a:t>
            </a:r>
            <a:r>
              <a:rPr sz="700" spc="118" dirty="0">
                <a:latin typeface="Arial"/>
                <a:cs typeface="Arial"/>
              </a:rPr>
              <a:t> </a:t>
            </a:r>
            <a:r>
              <a:rPr sz="700" spc="-21" dirty="0">
                <a:latin typeface="Arial"/>
                <a:cs typeface="Arial"/>
              </a:rPr>
              <a:t>baja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27929" y="3754000"/>
            <a:ext cx="1087224" cy="233415"/>
          </a:xfrm>
          <a:prstGeom prst="rect">
            <a:avLst/>
          </a:prstGeom>
        </p:spPr>
        <p:txBody>
          <a:bodyPr vert="horz" wrap="square" lIns="0" tIns="17798" rIns="0" bIns="0" rtlCol="0">
            <a:spAutoFit/>
          </a:bodyPr>
          <a:lstStyle/>
          <a:p>
            <a:pPr marR="5274">
              <a:spcBef>
                <a:spcPts val="140"/>
              </a:spcBef>
            </a:pPr>
            <a:r>
              <a:rPr sz="700" dirty="0">
                <a:latin typeface="Arial"/>
                <a:cs typeface="Arial"/>
              </a:rPr>
              <a:t>Electrodo</a:t>
            </a:r>
            <a:r>
              <a:rPr sz="700" spc="114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sometido</a:t>
            </a:r>
            <a:r>
              <a:rPr sz="700" spc="519" dirty="0">
                <a:latin typeface="Arial"/>
                <a:cs typeface="Arial"/>
              </a:rPr>
              <a:t> </a:t>
            </a:r>
            <a:r>
              <a:rPr sz="700" dirty="0">
                <a:latin typeface="Arial"/>
                <a:cs typeface="Arial"/>
              </a:rPr>
              <a:t>a</a:t>
            </a:r>
            <a:r>
              <a:rPr sz="700" spc="26" dirty="0">
                <a:latin typeface="Arial"/>
                <a:cs typeface="Arial"/>
              </a:rPr>
              <a:t> </a:t>
            </a:r>
            <a:r>
              <a:rPr sz="700" spc="-10" dirty="0">
                <a:latin typeface="Arial"/>
                <a:cs typeface="Arial"/>
              </a:rPr>
              <a:t>prueba</a:t>
            </a:r>
            <a:endParaRPr sz="7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43107" y="1859659"/>
            <a:ext cx="2502372" cy="231524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066383" y="2495689"/>
            <a:ext cx="1317407" cy="254130"/>
          </a:xfrm>
          <a:prstGeom prst="rect">
            <a:avLst/>
          </a:prstGeom>
        </p:spPr>
        <p:txBody>
          <a:bodyPr vert="horz" wrap="square" lIns="0" tIns="23072" rIns="0" bIns="0" rtlCol="0">
            <a:spAutoFit/>
          </a:bodyPr>
          <a:lstStyle/>
          <a:p>
            <a:pPr marL="13184" marR="5274">
              <a:lnSpc>
                <a:spcPts val="914"/>
              </a:lnSpc>
              <a:spcBef>
                <a:spcPts val="182"/>
              </a:spcBef>
            </a:pPr>
            <a:r>
              <a:rPr sz="800" dirty="0">
                <a:latin typeface="Arial"/>
                <a:cs typeface="Arial"/>
              </a:rPr>
              <a:t>Óhmetro</a:t>
            </a:r>
            <a:r>
              <a:rPr sz="800" spc="67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de</a:t>
            </a:r>
            <a:r>
              <a:rPr sz="800" spc="78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bobinas</a:t>
            </a:r>
            <a:r>
              <a:rPr sz="800" spc="519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cruzadas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7713375" y="3762231"/>
          <a:ext cx="1589440" cy="1890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40"/>
                <a:gridCol w="769700"/>
              </a:tblGrid>
              <a:tr h="85348">
                <a:tc>
                  <a:txBody>
                    <a:bodyPr/>
                    <a:lstStyle/>
                    <a:p>
                      <a:pPr marR="28575" algn="ctr">
                        <a:lnSpc>
                          <a:spcPts val="74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Arial"/>
                          <a:cs typeface="Arial"/>
                        </a:rPr>
                        <a:t>Sonda</a:t>
                      </a:r>
                      <a:r>
                        <a:rPr sz="6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ts val="79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Sonda</a:t>
                      </a:r>
                      <a:r>
                        <a:rPr sz="6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de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  <a:tr h="103671"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tensión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857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ts val="855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corriente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2446664" y="1802422"/>
            <a:ext cx="7628765" cy="2485202"/>
          </a:xfrm>
          <a:custGeom>
            <a:avLst/>
            <a:gdLst/>
            <a:ahLst/>
            <a:cxnLst/>
            <a:rect l="l" t="t" r="r" b="b"/>
            <a:pathLst>
              <a:path w="5324475" h="3272790">
                <a:moveTo>
                  <a:pt x="5317985" y="0"/>
                </a:moveTo>
                <a:lnTo>
                  <a:pt x="2664714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3272790"/>
                </a:lnTo>
                <a:lnTo>
                  <a:pt x="6096" y="3272790"/>
                </a:lnTo>
                <a:lnTo>
                  <a:pt x="6096" y="6096"/>
                </a:lnTo>
                <a:lnTo>
                  <a:pt x="2658618" y="6096"/>
                </a:lnTo>
                <a:lnTo>
                  <a:pt x="2658618" y="3272790"/>
                </a:lnTo>
                <a:lnTo>
                  <a:pt x="2664714" y="3272790"/>
                </a:lnTo>
                <a:lnTo>
                  <a:pt x="2664714" y="6096"/>
                </a:lnTo>
                <a:lnTo>
                  <a:pt x="5317985" y="6096"/>
                </a:lnTo>
                <a:lnTo>
                  <a:pt x="5317985" y="0"/>
                </a:lnTo>
                <a:close/>
              </a:path>
              <a:path w="5324475" h="3272790">
                <a:moveTo>
                  <a:pt x="5324094" y="0"/>
                </a:moveTo>
                <a:lnTo>
                  <a:pt x="5317998" y="0"/>
                </a:lnTo>
                <a:lnTo>
                  <a:pt x="5317998" y="6096"/>
                </a:lnTo>
                <a:lnTo>
                  <a:pt x="5317998" y="3272790"/>
                </a:lnTo>
                <a:lnTo>
                  <a:pt x="5324094" y="3272790"/>
                </a:lnTo>
                <a:lnTo>
                  <a:pt x="5324094" y="6096"/>
                </a:lnTo>
                <a:lnTo>
                  <a:pt x="53240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222188" y="4261195"/>
            <a:ext cx="2268159" cy="34853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33354" marR="5274" indent="-220830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Figura11.10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Procedimiento voltamperimétrico..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7042" y="4261195"/>
            <a:ext cx="2655737" cy="34853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24521" marR="5274" indent="-411337">
              <a:lnSpc>
                <a:spcPct val="120600"/>
              </a:lnSpc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 11.11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Procedimiento </a:t>
            </a:r>
            <a:r>
              <a:rPr sz="900" b="1" spc="-26" dirty="0">
                <a:latin typeface="Tahoma"/>
                <a:cs typeface="Tahoma"/>
              </a:rPr>
              <a:t>con </a:t>
            </a:r>
            <a:r>
              <a:rPr sz="900" b="1" dirty="0">
                <a:latin typeface="Tahoma"/>
                <a:cs typeface="Tahoma"/>
              </a:rPr>
              <a:t>medidor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tierra.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446664" y="4287625"/>
            <a:ext cx="7628765" cy="4822"/>
          </a:xfrm>
          <a:custGeom>
            <a:avLst/>
            <a:gdLst/>
            <a:ahLst/>
            <a:cxnLst/>
            <a:rect l="l" t="t" r="r" b="b"/>
            <a:pathLst>
              <a:path w="5324475" h="6350">
                <a:moveTo>
                  <a:pt x="5316461" y="0"/>
                </a:moveTo>
                <a:lnTo>
                  <a:pt x="5316461" y="0"/>
                </a:lnTo>
                <a:lnTo>
                  <a:pt x="0" y="0"/>
                </a:lnTo>
                <a:lnTo>
                  <a:pt x="0" y="6108"/>
                </a:lnTo>
                <a:lnTo>
                  <a:pt x="5316461" y="6108"/>
                </a:lnTo>
                <a:lnTo>
                  <a:pt x="5316461" y="0"/>
                </a:lnTo>
                <a:close/>
              </a:path>
              <a:path w="5324475" h="6350">
                <a:moveTo>
                  <a:pt x="5324094" y="0"/>
                </a:moveTo>
                <a:lnTo>
                  <a:pt x="5322570" y="0"/>
                </a:lnTo>
                <a:lnTo>
                  <a:pt x="5317998" y="0"/>
                </a:lnTo>
                <a:lnTo>
                  <a:pt x="5316474" y="0"/>
                </a:lnTo>
                <a:lnTo>
                  <a:pt x="5316474" y="6108"/>
                </a:lnTo>
                <a:lnTo>
                  <a:pt x="5317998" y="6108"/>
                </a:lnTo>
                <a:lnTo>
                  <a:pt x="5322570" y="6108"/>
                </a:lnTo>
                <a:lnTo>
                  <a:pt x="5324094" y="6108"/>
                </a:lnTo>
                <a:lnTo>
                  <a:pt x="53240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72288" y="4266985"/>
            <a:ext cx="7776154" cy="368778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73104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11.12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000">
              <a:latin typeface="Tahoma"/>
              <a:cs typeface="Tahoma"/>
            </a:endParaRPr>
          </a:p>
          <a:p>
            <a:pPr marL="1040207" marR="5274" indent="-187211" algn="just">
              <a:lnSpc>
                <a:spcPct val="120700"/>
              </a:lnSpc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Efectúese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primera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medida;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luego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desplácese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metros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sonda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repítase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medida: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hallado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precedente(o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desvía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solamente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5%)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significa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ondas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influyen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mutuamente;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contrario,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auméntese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spc="-10" dirty="0">
                <a:latin typeface="Tahoma"/>
                <a:cs typeface="Tahoma"/>
              </a:rPr>
              <a:t>distancias.</a:t>
            </a:r>
            <a:endParaRPr sz="1100">
              <a:latin typeface="Tahoma"/>
              <a:cs typeface="Tahoma"/>
            </a:endParaRPr>
          </a:p>
          <a:p>
            <a:pPr marL="1040207" marR="8570" indent="-187211" algn="just">
              <a:lnSpc>
                <a:spcPct val="120500"/>
              </a:lnSpc>
              <a:spcBef>
                <a:spcPts val="16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Además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óhmetros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bobinas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cruzadas,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mercado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baterías.</a:t>
            </a:r>
            <a:endParaRPr sz="1100">
              <a:latin typeface="Tahoma"/>
              <a:cs typeface="Tahoma"/>
            </a:endParaRPr>
          </a:p>
          <a:p>
            <a:pPr marL="1040207" marR="5274" indent="-187211" algn="just">
              <a:lnSpc>
                <a:spcPct val="120500"/>
              </a:lnSpc>
              <a:spcBef>
                <a:spcPts val="10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Empléense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guantes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goma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protegerse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tensiones accidentales.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600">
              <a:latin typeface="Tahoma"/>
              <a:cs typeface="Tahoma"/>
            </a:endParaRPr>
          </a:p>
          <a:p>
            <a:pPr marL="386947" marR="70534" indent="-374422">
              <a:lnSpc>
                <a:spcPct val="100899"/>
              </a:lnSpc>
              <a:spcBef>
                <a:spcPts val="5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8.</a:t>
            </a:r>
            <a:r>
              <a:rPr sz="1100" b="1" dirty="0">
                <a:latin typeface="Tahoma"/>
                <a:cs typeface="Tahoma"/>
              </a:rPr>
              <a:t>	DOSIS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ELECTROLÍTICAS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HIGROSCÓPICAS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CORROSIVAS</a:t>
            </a:r>
            <a:r>
              <a:rPr sz="1100" b="1" spc="-1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LA </a:t>
            </a:r>
            <a:r>
              <a:rPr sz="1100" b="1" spc="-10" dirty="0">
                <a:latin typeface="Tahoma"/>
                <a:cs typeface="Tahoma"/>
              </a:rPr>
              <a:t>REPRODUCCIÓN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RESISTENCIA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ÓHMICA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TIERRA</a:t>
            </a: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Thor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-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Gel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Producto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Químico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notablemente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 </a:t>
            </a:r>
            <a:r>
              <a:rPr sz="1100" dirty="0">
                <a:latin typeface="Tahoma"/>
                <a:cs typeface="Tahoma"/>
              </a:rPr>
              <a:t>óhmica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ofreciendo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estabilidad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química,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higroscópica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48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meses,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además,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corrosivo,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tratados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producto </a:t>
            </a:r>
            <a:r>
              <a:rPr sz="1100" dirty="0">
                <a:latin typeface="Tahoma"/>
                <a:cs typeface="Tahoma"/>
              </a:rPr>
              <a:t>THORGEL,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tendrá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vida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décadas,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realizando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eficiencia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eléctrica,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puestas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tratadas </a:t>
            </a:r>
            <a:r>
              <a:rPr sz="1100" dirty="0">
                <a:latin typeface="Tahoma"/>
                <a:cs typeface="Tahoma"/>
              </a:rPr>
              <a:t>químicamente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THORGEL,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permiten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reducciones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hasta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95%;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siempre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i="1" spc="-26" dirty="0">
                <a:latin typeface="Tahoma"/>
                <a:cs typeface="Tahoma"/>
              </a:rPr>
              <a:t>220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8688" y="947403"/>
            <a:ext cx="7258472" cy="196138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lvl="1" indent="-466050">
              <a:spcBef>
                <a:spcPts val="99"/>
              </a:spcBef>
              <a:buAutoNum type="arabicPeriod" startAt="2"/>
              <a:tabLst>
                <a:tab pos="479234" algn="l"/>
                <a:tab pos="479893" algn="l"/>
              </a:tabLst>
            </a:pPr>
            <a:r>
              <a:rPr sz="1100" b="1" spc="-10" dirty="0">
                <a:latin typeface="Tahoma"/>
                <a:cs typeface="Tahoma"/>
              </a:rPr>
              <a:t>ADVERTENCIAS</a:t>
            </a:r>
            <a:endParaRPr sz="1100">
              <a:latin typeface="Tahoma"/>
              <a:cs typeface="Tahoma"/>
            </a:endParaRPr>
          </a:p>
          <a:p>
            <a:pPr marL="666445" marR="6592" lvl="2" indent="-187211" algn="just">
              <a:lnSpc>
                <a:spcPct val="120600"/>
              </a:lnSpc>
              <a:spcBef>
                <a:spcPts val="111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auxiliares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(sondas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corriente)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pueden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discretas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6" dirty="0">
                <a:latin typeface="Tahoma"/>
                <a:cs typeface="Tahoma"/>
              </a:rPr>
              <a:t> no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determinante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medida.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comercios </a:t>
            </a:r>
            <a:r>
              <a:rPr sz="1100" dirty="0">
                <a:latin typeface="Tahoma"/>
                <a:cs typeface="Tahoma"/>
              </a:rPr>
              <a:t>cajas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contienen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accesorios.</a:t>
            </a:r>
            <a:endParaRPr sz="1100">
              <a:latin typeface="Tahoma"/>
              <a:cs typeface="Tahoma"/>
            </a:endParaRPr>
          </a:p>
          <a:p>
            <a:pPr marL="666445" marR="5274" lvl="2" indent="-187211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Colocar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sondas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lejos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vean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influidas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Asimismo,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sondas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fenómenos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interferencia.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preciso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sondas se coloquen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 electrodo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objeto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prueba.</a:t>
            </a:r>
            <a:endParaRPr sz="1100">
              <a:latin typeface="Tahoma"/>
              <a:cs typeface="Tahoma"/>
            </a:endParaRPr>
          </a:p>
          <a:p>
            <a:pPr marL="666445" marR="6592" lvl="2" indent="-187211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constituido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diversos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pica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anillo)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dispóngase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sondas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Nº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11.7.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102483" y="3383665"/>
            <a:ext cx="6728052" cy="875173"/>
            <a:chOff x="1467421" y="4455985"/>
            <a:chExt cx="4695825" cy="11525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90980" y="4535847"/>
              <a:ext cx="4482111" cy="99853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72183" y="4460747"/>
              <a:ext cx="4686300" cy="1143000"/>
            </a:xfrm>
            <a:custGeom>
              <a:avLst/>
              <a:gdLst/>
              <a:ahLst/>
              <a:cxnLst/>
              <a:rect l="l" t="t" r="r" b="b"/>
              <a:pathLst>
                <a:path w="4686300" h="1143000">
                  <a:moveTo>
                    <a:pt x="0" y="1143000"/>
                  </a:moveTo>
                  <a:lnTo>
                    <a:pt x="4686300" y="1143000"/>
                  </a:lnTo>
                  <a:lnTo>
                    <a:pt x="46863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221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6" y="920549"/>
            <a:ext cx="7776154" cy="357633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86947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que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ellas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consideren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factores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especiales,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electrodo,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zarandeo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pozo,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muy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eléctrica,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reemplazar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pozo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resistividad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 baja.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técnica ha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demostrado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extraordinarios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resultados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óhmicas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obtenerse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eran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5 </a:t>
            </a:r>
            <a:r>
              <a:rPr sz="1100" dirty="0">
                <a:latin typeface="Tahoma"/>
                <a:cs typeface="Tahoma"/>
              </a:rPr>
              <a:t>Ohms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Mt.,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factores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poco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espacio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era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imposible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ejecutarlas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métodos</a:t>
            </a:r>
            <a:r>
              <a:rPr sz="1100" spc="-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convencionales.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386947" marR="6592" algn="just">
              <a:lnSpc>
                <a:spcPct val="114900"/>
              </a:lnSpc>
            </a:pPr>
            <a:r>
              <a:rPr sz="1100" dirty="0">
                <a:latin typeface="Arial"/>
                <a:cs typeface="Arial"/>
              </a:rPr>
              <a:t>En</a:t>
            </a:r>
            <a:r>
              <a:rPr sz="1100" spc="32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otros</a:t>
            </a:r>
            <a:r>
              <a:rPr sz="1100" spc="32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casos</a:t>
            </a:r>
            <a:r>
              <a:rPr sz="1100" spc="32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donde</a:t>
            </a:r>
            <a:r>
              <a:rPr sz="1100" spc="32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las</a:t>
            </a:r>
            <a:r>
              <a:rPr sz="1100" spc="32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Puestas</a:t>
            </a:r>
            <a:r>
              <a:rPr sz="1100" spc="32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32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Tierra</a:t>
            </a:r>
            <a:r>
              <a:rPr sz="1100" spc="33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son</a:t>
            </a:r>
            <a:r>
              <a:rPr sz="1100" spc="32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ejecutadas</a:t>
            </a:r>
            <a:r>
              <a:rPr sz="1100" spc="32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327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electrodos </a:t>
            </a:r>
            <a:r>
              <a:rPr sz="1100" dirty="0">
                <a:latin typeface="Arial"/>
                <a:cs typeface="Arial"/>
              </a:rPr>
              <a:t>tradicionales</a:t>
            </a:r>
            <a:r>
              <a:rPr sz="1100" spc="25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diámetros</a:t>
            </a:r>
            <a:r>
              <a:rPr sz="1100" spc="25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5/8"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25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3/4"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25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longitudes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2</a:t>
            </a:r>
            <a:r>
              <a:rPr sz="1100" spc="25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3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metros:</a:t>
            </a:r>
            <a:r>
              <a:rPr sz="1100" spc="254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resultados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también</a:t>
            </a:r>
            <a:r>
              <a:rPr sz="1100" spc="18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sin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muy</a:t>
            </a:r>
            <a:r>
              <a:rPr sz="1100" spc="18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satisfactorios,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pues</a:t>
            </a:r>
            <a:r>
              <a:rPr sz="1100" spc="18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reducción</a:t>
            </a:r>
            <a:r>
              <a:rPr sz="1100" spc="18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8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resistencia </a:t>
            </a:r>
            <a:r>
              <a:rPr sz="1100" dirty="0">
                <a:latin typeface="Arial"/>
                <a:cs typeface="Arial"/>
              </a:rPr>
              <a:t>eléctrica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ha</a:t>
            </a:r>
            <a:r>
              <a:rPr sz="1100" spc="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sido</a:t>
            </a:r>
            <a:r>
              <a:rPr sz="1100" spc="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66.66%</a:t>
            </a:r>
            <a:r>
              <a:rPr sz="1100" spc="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para</a:t>
            </a:r>
            <a:r>
              <a:rPr sz="1100" spc="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terrenos</a:t>
            </a:r>
            <a:r>
              <a:rPr sz="1100" spc="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mayor</a:t>
            </a:r>
            <a:r>
              <a:rPr sz="1100" spc="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resistividad;</a:t>
            </a:r>
            <a:r>
              <a:rPr sz="1100" spc="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y,</a:t>
            </a:r>
            <a:r>
              <a:rPr sz="1100" spc="1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40%</a:t>
            </a:r>
            <a:r>
              <a:rPr sz="1100" spc="21" dirty="0">
                <a:latin typeface="Arial"/>
                <a:cs typeface="Arial"/>
              </a:rPr>
              <a:t> </a:t>
            </a:r>
            <a:r>
              <a:rPr sz="1100" spc="-21" dirty="0">
                <a:latin typeface="Arial"/>
                <a:cs typeface="Arial"/>
              </a:rPr>
              <a:t>para </a:t>
            </a:r>
            <a:r>
              <a:rPr sz="1100" dirty="0">
                <a:latin typeface="Arial"/>
                <a:cs typeface="Arial"/>
              </a:rPr>
              <a:t>los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menos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resistividad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eléctrica;</a:t>
            </a:r>
            <a:r>
              <a:rPr sz="1100" spc="17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siendo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éste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último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superior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15%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</a:t>
            </a:r>
            <a:r>
              <a:rPr sz="1100" spc="182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la </a:t>
            </a:r>
            <a:r>
              <a:rPr sz="1100" dirty="0">
                <a:latin typeface="Arial"/>
                <a:cs typeface="Arial"/>
              </a:rPr>
              <a:t>reducción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resistencia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que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presentara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tratamiento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convencional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de </a:t>
            </a:r>
            <a:r>
              <a:rPr sz="1100" dirty="0">
                <a:latin typeface="Arial"/>
                <a:cs typeface="Arial"/>
              </a:rPr>
              <a:t>sal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carbón,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</a:t>
            </a:r>
            <a:r>
              <a:rPr sz="1100" spc="7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máximo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reducción</a:t>
            </a:r>
            <a:r>
              <a:rPr sz="1100" spc="7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25%;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además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7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no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permitir</a:t>
            </a:r>
            <a:r>
              <a:rPr sz="1100" spc="73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una </a:t>
            </a:r>
            <a:r>
              <a:rPr sz="1100" dirty="0">
                <a:latin typeface="Arial"/>
                <a:cs typeface="Arial"/>
              </a:rPr>
              <a:t>estabilidad</a:t>
            </a:r>
            <a:r>
              <a:rPr sz="1100" spc="9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química</a:t>
            </a:r>
            <a:r>
              <a:rPr sz="1100" spc="9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</a:t>
            </a:r>
            <a:r>
              <a:rPr sz="1100" spc="9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higroscópica</a:t>
            </a:r>
            <a:r>
              <a:rPr sz="1100" spc="9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9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eléctrica;</a:t>
            </a:r>
            <a:r>
              <a:rPr sz="1100" spc="9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sumándose</a:t>
            </a:r>
            <a:r>
              <a:rPr sz="1100" spc="9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9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ésta</a:t>
            </a:r>
            <a:r>
              <a:rPr sz="1100" spc="9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una</a:t>
            </a:r>
            <a:r>
              <a:rPr sz="1100" spc="9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muy</a:t>
            </a:r>
            <a:r>
              <a:rPr sz="1100" spc="99" dirty="0">
                <a:latin typeface="Arial"/>
                <a:cs typeface="Arial"/>
              </a:rPr>
              <a:t> </a:t>
            </a:r>
            <a:r>
              <a:rPr sz="1100" spc="-21" dirty="0">
                <a:latin typeface="Arial"/>
                <a:cs typeface="Arial"/>
              </a:rPr>
              <a:t>alta </a:t>
            </a:r>
            <a:r>
              <a:rPr sz="1100" dirty="0">
                <a:latin typeface="Arial"/>
                <a:cs typeface="Arial"/>
              </a:rPr>
              <a:t>corrosión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precipitación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del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cloruro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sodio.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600">
              <a:latin typeface="Arial"/>
              <a:cs typeface="Arial"/>
            </a:endParaRPr>
          </a:p>
          <a:p>
            <a:pPr marL="13184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9.</a:t>
            </a:r>
            <a:r>
              <a:rPr sz="1100" b="1" dirty="0">
                <a:latin typeface="Tahoma"/>
                <a:cs typeface="Tahoma"/>
              </a:rPr>
              <a:t>	RENDIMIENTO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UNA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DOSIS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THOR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–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GEL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KG</a:t>
            </a: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8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aplicación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THOR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dosis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m3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resistividad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terreno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resistencia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deseada,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estudio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resistividad </a:t>
            </a:r>
            <a:r>
              <a:rPr sz="1100" dirty="0">
                <a:latin typeface="Tahoma"/>
                <a:cs typeface="Tahoma"/>
              </a:rPr>
              <a:t>asegura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resultado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óptimo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alcance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puede </a:t>
            </a:r>
            <a:r>
              <a:rPr sz="1100" dirty="0">
                <a:latin typeface="Tahoma"/>
                <a:cs typeface="Tahoma"/>
              </a:rPr>
              <a:t>guiarse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resistividad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promedio.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446664" y="4690349"/>
          <a:ext cx="7609658" cy="18308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56096"/>
                <a:gridCol w="1418395"/>
                <a:gridCol w="1935168"/>
              </a:tblGrid>
              <a:tr h="4870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785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NATURALEZA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TERRENO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 marR="99060" indent="-193040">
                        <a:lnSpc>
                          <a:spcPct val="121500"/>
                        </a:lnSpc>
                        <a:spcBef>
                          <a:spcPts val="655"/>
                        </a:spcBef>
                      </a:pPr>
                      <a:r>
                        <a:rPr sz="800" b="1" spc="-10" dirty="0">
                          <a:latin typeface="Tahoma"/>
                          <a:cs typeface="Tahoma"/>
                        </a:rPr>
                        <a:t>Resistividad 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(</a:t>
                      </a:r>
                      <a:r>
                        <a:rPr sz="800" dirty="0">
                          <a:latin typeface="Symbol"/>
                          <a:cs typeface="Symbol"/>
                        </a:rPr>
                        <a:t>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800" b="1" spc="-25" dirty="0">
                          <a:latin typeface="Tahoma"/>
                          <a:cs typeface="Tahoma"/>
                        </a:rPr>
                        <a:t>m)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631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0860" marR="143510" indent="-379095">
                        <a:lnSpc>
                          <a:spcPct val="121000"/>
                        </a:lnSpc>
                        <a:spcBef>
                          <a:spcPts val="665"/>
                        </a:spcBef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Dosis </a:t>
                      </a:r>
                      <a:r>
                        <a:rPr sz="800" b="1" spc="-10" dirty="0">
                          <a:latin typeface="Tahoma"/>
                          <a:cs typeface="Tahoma"/>
                        </a:rPr>
                        <a:t>THOR-</a:t>
                      </a:r>
                      <a:r>
                        <a:rPr sz="800" b="1" spc="-25" dirty="0">
                          <a:latin typeface="Tahoma"/>
                          <a:cs typeface="Tahoma"/>
                        </a:rPr>
                        <a:t>GEL 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x </a:t>
                      </a:r>
                      <a:r>
                        <a:rPr sz="800" b="1" spc="-25" dirty="0">
                          <a:latin typeface="Tahoma"/>
                          <a:cs typeface="Tahoma"/>
                        </a:rPr>
                        <a:t>m</a:t>
                      </a:r>
                      <a:r>
                        <a:rPr sz="800" b="1" spc="-37" baseline="38461" dirty="0">
                          <a:latin typeface="Tahoma"/>
                          <a:cs typeface="Tahoma"/>
                        </a:rPr>
                        <a:t>3</a:t>
                      </a:r>
                      <a:endParaRPr sz="800" baseline="38461">
                        <a:latin typeface="Tahoma"/>
                        <a:cs typeface="Tahoma"/>
                      </a:endParaRPr>
                    </a:p>
                  </a:txBody>
                  <a:tcPr marL="0" marR="0" marT="641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6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tabLst>
                          <a:tab pos="797560" algn="l"/>
                          <a:tab pos="1636395" algn="l"/>
                          <a:tab pos="2291715" algn="l"/>
                        </a:tabLst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Terrenos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cultivables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fértiles,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terraplenes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311150" algn="r">
                        <a:lnSpc>
                          <a:spcPct val="10000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51889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compactos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húmedos.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1150" algn="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2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42728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Terrenos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cultivables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poco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fértiles,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terraplenes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fofos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09880" algn="r">
                        <a:lnSpc>
                          <a:spcPts val="1140"/>
                        </a:lnSpc>
                        <a:spcBef>
                          <a:spcPts val="244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3,000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362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40"/>
                        </a:lnSpc>
                        <a:spcBef>
                          <a:spcPts val="244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362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1889">
                <a:tc>
                  <a:txBody>
                    <a:bodyPr/>
                    <a:lstStyle/>
                    <a:p>
                      <a:pPr marL="43815">
                        <a:lnSpc>
                          <a:spcPts val="1135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secos.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09880" algn="r">
                        <a:lnSpc>
                          <a:spcPts val="1140"/>
                        </a:lnSpc>
                        <a:spcBef>
                          <a:spcPts val="33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6,000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4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66168">
                <a:tc>
                  <a:txBody>
                    <a:bodyPr/>
                    <a:lstStyle/>
                    <a:p>
                      <a:pPr marL="43815">
                        <a:lnSpc>
                          <a:spcPts val="1135"/>
                        </a:lnSpc>
                        <a:tabLst>
                          <a:tab pos="595630" algn="l"/>
                          <a:tab pos="1420495" algn="l"/>
                          <a:tab pos="2169160" algn="l"/>
                          <a:tab pos="2656840" algn="l"/>
                        </a:tabLst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Suelos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pedregosos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desnudos,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arena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seca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permeable.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9273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14,000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1889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Suelos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rocosos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fraccionados.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827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Suelos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rocosos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compactos.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222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90" y="947403"/>
            <a:ext cx="7261201" cy="320416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lvl="1" indent="-466050">
              <a:spcBef>
                <a:spcPts val="99"/>
              </a:spcBef>
              <a:buAutoNum type="arabicPeriod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OTRAS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FORMAS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APLICACIÓN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6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aplicación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disolución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ofrece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resultados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resistencia,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embargo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método,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alternativas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tratamiento.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666445" marR="8570" lvl="2" indent="-187211" algn="just">
              <a:lnSpc>
                <a:spcPct val="1209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mezclar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cultivo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introducirla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pozo.</a:t>
            </a:r>
            <a:endParaRPr sz="1100">
              <a:latin typeface="Tahoma"/>
              <a:cs typeface="Tahoma"/>
            </a:endParaRPr>
          </a:p>
          <a:p>
            <a:pPr marL="666445" marR="7910" lvl="2" indent="-187211" algn="just">
              <a:lnSpc>
                <a:spcPct val="1207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spc="-10" dirty="0">
                <a:latin typeface="Tahoma"/>
                <a:cs typeface="Tahoma"/>
              </a:rPr>
              <a:t>Espolvorear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proporcionalmente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0" dirty="0">
                <a:latin typeface="Tahoma"/>
                <a:cs typeface="Tahoma"/>
              </a:rPr>
              <a:t> porción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chacra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compactada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electrodo,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ambos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emplearán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dosis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m3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chacra.</a:t>
            </a:r>
            <a:endParaRPr sz="1100">
              <a:latin typeface="Tahoma"/>
              <a:cs typeface="Tahoma"/>
            </a:endParaRPr>
          </a:p>
          <a:p>
            <a:pPr marL="666445" marR="5274" lvl="2" indent="-187211" algn="just">
              <a:lnSpc>
                <a:spcPct val="120700"/>
              </a:lnSpc>
              <a:spcBef>
                <a:spcPts val="10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mezclar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disueltos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pozo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y/o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zanja directamente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 electrodos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pletinas, </a:t>
            </a:r>
            <a:r>
              <a:rPr sz="1100" spc="-10" dirty="0">
                <a:latin typeface="Tahoma"/>
                <a:cs typeface="Tahoma"/>
              </a:rPr>
              <a:t>planchas </a:t>
            </a:r>
            <a:r>
              <a:rPr sz="1100" dirty="0">
                <a:latin typeface="Tahoma"/>
                <a:cs typeface="Tahoma"/>
              </a:rPr>
              <a:t>y/o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desnudos.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666445" algn="just"/>
            <a:r>
              <a:rPr sz="1100" b="1" dirty="0">
                <a:latin typeface="Tahoma"/>
                <a:cs typeface="Tahoma"/>
              </a:rPr>
              <a:t>Nota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importante:</a:t>
            </a:r>
            <a:endParaRPr sz="1100">
              <a:latin typeface="Tahoma"/>
              <a:cs typeface="Tahoma"/>
            </a:endParaRPr>
          </a:p>
          <a:p>
            <a:pPr marL="666445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proceso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percolación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demorar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horas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cada </a:t>
            </a:r>
            <a:r>
              <a:rPr sz="1100" dirty="0">
                <a:latin typeface="Tahoma"/>
                <a:cs typeface="Tahoma"/>
              </a:rPr>
              <a:t>solución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aplicada,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cada </a:t>
            </a:r>
            <a:r>
              <a:rPr sz="1100" dirty="0">
                <a:latin typeface="Tahoma"/>
                <a:cs typeface="Tahoma"/>
              </a:rPr>
              <a:t>pozo,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tratamiento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demandar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día.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48152" y="5504008"/>
            <a:ext cx="6615236" cy="2468222"/>
          </a:xfrm>
          <a:prstGeom prst="rect">
            <a:avLst/>
          </a:prstGeom>
        </p:spPr>
        <p:txBody>
          <a:bodyPr vert="horz" wrap="square" lIns="0" tIns="37574" rIns="0" bIns="0" rtlCol="0">
            <a:spAutoFit/>
          </a:bodyPr>
          <a:lstStyle/>
          <a:p>
            <a:pPr marR="834539" algn="ctr">
              <a:spcBef>
                <a:spcPts val="296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12.1</a:t>
            </a:r>
            <a:endParaRPr sz="900">
              <a:latin typeface="Tahoma"/>
              <a:cs typeface="Tahoma"/>
            </a:endParaRPr>
          </a:p>
          <a:p>
            <a:pPr marL="13184" marR="5274">
              <a:lnSpc>
                <a:spcPts val="1651"/>
              </a:lnSpc>
              <a:spcBef>
                <a:spcPts val="57"/>
              </a:spcBef>
            </a:pPr>
            <a:r>
              <a:rPr sz="1100" dirty="0">
                <a:latin typeface="Tahoma"/>
                <a:cs typeface="Tahoma"/>
              </a:rPr>
              <a:t>Símil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hidráulico: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grifo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ducha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segundo.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5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Ordenes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magnitud</a:t>
            </a:r>
            <a:endParaRPr sz="1100">
              <a:latin typeface="Tahoma"/>
              <a:cs typeface="Tahoma"/>
            </a:endParaRPr>
          </a:p>
          <a:p>
            <a:pPr marL="13184" marR="5933">
              <a:lnSpc>
                <a:spcPct val="120500"/>
              </a:lnSpc>
              <a:spcBef>
                <a:spcPts val="10"/>
              </a:spcBef>
            </a:pP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incandescencia,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sub-</a:t>
            </a:r>
            <a:r>
              <a:rPr sz="1100" dirty="0">
                <a:latin typeface="Tahoma"/>
                <a:cs typeface="Tahoma"/>
              </a:rPr>
              <a:t>miniatura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señalización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(5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V.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75 </a:t>
            </a:r>
            <a:r>
              <a:rPr sz="1100" dirty="0">
                <a:latin typeface="Tahoma"/>
                <a:cs typeface="Tahoma"/>
              </a:rPr>
              <a:t>mA):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lm.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1856948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bicicleta,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18</a:t>
            </a:r>
            <a:r>
              <a:rPr sz="1100" spc="-26" dirty="0">
                <a:latin typeface="Tahoma"/>
                <a:cs typeface="Tahoma"/>
              </a:rPr>
              <a:t> lm.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incandescencia,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350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lm.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incandescencia,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lm.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fluorescente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cátodo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caliente,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2500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lm.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R="833880" algn="ctr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223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49717" y="1044031"/>
            <a:ext cx="6013850" cy="87442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47" dirty="0">
                <a:latin typeface="Tahoma"/>
                <a:cs typeface="Tahoma"/>
              </a:rPr>
              <a:t> </a:t>
            </a:r>
            <a:r>
              <a:rPr sz="1500" b="1" spc="-26" dirty="0">
                <a:latin typeface="Tahoma"/>
                <a:cs typeface="Tahoma"/>
              </a:rPr>
              <a:t>XII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2400">
              <a:latin typeface="Tahoma"/>
              <a:cs typeface="Tahoma"/>
            </a:endParaRPr>
          </a:p>
          <a:p>
            <a:pPr marL="13184"/>
            <a:r>
              <a:rPr sz="1700" b="1" dirty="0">
                <a:latin typeface="Tahoma"/>
                <a:cs typeface="Tahoma"/>
              </a:rPr>
              <a:t>SISTEMAS</a:t>
            </a:r>
            <a:r>
              <a:rPr sz="1700" b="1" spc="-2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ILUMINACIÓN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595" y="2178141"/>
            <a:ext cx="7773425" cy="132287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MAGNITUDES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FOTOMÉTRICAS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FLUJO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LUMINOSO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100">
              <a:latin typeface="Tahoma"/>
              <a:cs typeface="Tahoma"/>
            </a:endParaRPr>
          </a:p>
          <a:p>
            <a:pPr marL="853656" marR="5274" indent="-659">
              <a:lnSpc>
                <a:spcPct val="120900"/>
              </a:lnSpc>
            </a:pPr>
            <a:r>
              <a:rPr sz="1100" b="1" dirty="0">
                <a:latin typeface="Tahoma"/>
                <a:cs typeface="Tahoma"/>
              </a:rPr>
              <a:t>Definición:</a:t>
            </a:r>
            <a:r>
              <a:rPr sz="1100" b="1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emitida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unidad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(segundo).</a:t>
            </a:r>
            <a:endParaRPr sz="1100">
              <a:latin typeface="Tahoma"/>
              <a:cs typeface="Tahoma"/>
            </a:endParaRPr>
          </a:p>
          <a:p>
            <a:pPr marL="853656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Símbolo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(léase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fi).</a:t>
            </a:r>
            <a:endParaRPr sz="1100">
              <a:latin typeface="Tahoma"/>
              <a:cs typeface="Tahoma"/>
            </a:endParaRPr>
          </a:p>
          <a:p>
            <a:pPr marL="853656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Unidad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(Abreviatura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lm).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927927" y="3537579"/>
            <a:ext cx="3288966" cy="1916702"/>
            <a:chOff x="2741485" y="4658677"/>
            <a:chExt cx="2295525" cy="25241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8191" y="4676390"/>
              <a:ext cx="1439602" cy="23360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746248" y="4663440"/>
              <a:ext cx="2286000" cy="2514600"/>
            </a:xfrm>
            <a:custGeom>
              <a:avLst/>
              <a:gdLst/>
              <a:ahLst/>
              <a:cxnLst/>
              <a:rect l="l" t="t" r="r" b="b"/>
              <a:pathLst>
                <a:path w="2286000" h="2514600">
                  <a:moveTo>
                    <a:pt x="0" y="2514600"/>
                  </a:moveTo>
                  <a:lnTo>
                    <a:pt x="2286000" y="2514600"/>
                  </a:lnTo>
                  <a:lnTo>
                    <a:pt x="2286000" y="0"/>
                  </a:lnTo>
                  <a:lnTo>
                    <a:pt x="0" y="0"/>
                  </a:lnTo>
                  <a:lnTo>
                    <a:pt x="0" y="2514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224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97" y="920549"/>
            <a:ext cx="7257562" cy="203797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79234" marR="841131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mercurio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23000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lm.</a:t>
            </a:r>
            <a:r>
              <a:rPr sz="1100" spc="51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sodio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400W: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3800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lm.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1.2.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INTENSIDAD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LUMINOSA</a:t>
            </a:r>
            <a:endParaRPr sz="1100">
              <a:latin typeface="Tahoma"/>
              <a:cs typeface="Tahoma"/>
            </a:endParaRPr>
          </a:p>
          <a:p>
            <a:pPr marL="479234" marR="5274">
              <a:lnSpc>
                <a:spcPct val="120900"/>
              </a:lnSpc>
              <a:spcBef>
                <a:spcPts val="1095"/>
              </a:spcBef>
              <a:tabLst>
                <a:tab pos="5006575" algn="l"/>
              </a:tabLst>
            </a:pPr>
            <a:r>
              <a:rPr sz="1100" b="1" dirty="0">
                <a:latin typeface="Tahoma"/>
                <a:cs typeface="Tahoma"/>
              </a:rPr>
              <a:t>Definición:</a:t>
            </a:r>
            <a:r>
              <a:rPr sz="1100" b="1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emitido,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luminosa,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dada,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ángulo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contiene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(*)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/>
            <a:r>
              <a:rPr sz="1100" dirty="0">
                <a:latin typeface="Tahoma"/>
                <a:cs typeface="Tahoma"/>
              </a:rPr>
              <a:t>Símbolo:</a:t>
            </a:r>
            <a:r>
              <a:rPr sz="1100" spc="-83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I</a:t>
            </a:r>
            <a:endParaRPr sz="1100">
              <a:latin typeface="Tahoma"/>
              <a:cs typeface="Tahoma"/>
            </a:endParaRPr>
          </a:p>
          <a:p>
            <a:pPr marL="47923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Unidad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medida: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candela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(abreviatura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cd).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76376" y="2610040"/>
            <a:ext cx="2961434" cy="1656320"/>
            <a:chOff x="2496121" y="3437191"/>
            <a:chExt cx="2066925" cy="21812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5417" y="3547388"/>
              <a:ext cx="1320597" cy="179724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00883" y="3441953"/>
              <a:ext cx="2057400" cy="2171700"/>
            </a:xfrm>
            <a:custGeom>
              <a:avLst/>
              <a:gdLst/>
              <a:ahLst/>
              <a:cxnLst/>
              <a:rect l="l" t="t" r="r" b="b"/>
              <a:pathLst>
                <a:path w="2057400" h="2171700">
                  <a:moveTo>
                    <a:pt x="0" y="2171700"/>
                  </a:moveTo>
                  <a:lnTo>
                    <a:pt x="2057399" y="2171700"/>
                  </a:lnTo>
                  <a:lnTo>
                    <a:pt x="2057399" y="0"/>
                  </a:lnTo>
                  <a:lnTo>
                    <a:pt x="0" y="0"/>
                  </a:lnTo>
                  <a:lnTo>
                    <a:pt x="0" y="2171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378245" y="4320796"/>
            <a:ext cx="6726232" cy="299489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5198" algn="ctr">
              <a:spcBef>
                <a:spcPts val="104"/>
              </a:spcBef>
            </a:pPr>
            <a:r>
              <a:rPr sz="900" b="1" spc="-10" dirty="0">
                <a:latin typeface="Tahoma"/>
                <a:cs typeface="Tahoma"/>
              </a:rPr>
              <a:t>Figura12.2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000">
              <a:latin typeface="Tahoma"/>
              <a:cs typeface="Tahoma"/>
            </a:endParaRPr>
          </a:p>
          <a:p>
            <a:pPr marL="52735" marR="150296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Símil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hidráulico: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chorro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dada. </a:t>
            </a:r>
            <a:r>
              <a:rPr sz="1100" dirty="0">
                <a:latin typeface="Tahoma"/>
                <a:cs typeface="Tahoma"/>
              </a:rPr>
              <a:t>Ordenes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magnitud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52735"/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bicicleta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(sin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reflector):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cd.</a:t>
            </a:r>
            <a:endParaRPr sz="1100">
              <a:latin typeface="Tahoma"/>
              <a:cs typeface="Tahoma"/>
            </a:endParaRPr>
          </a:p>
          <a:p>
            <a:pPr marL="52735" marR="955171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bicicleta,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reflector: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cd. </a:t>
            </a:r>
            <a:r>
              <a:rPr sz="1100" dirty="0">
                <a:latin typeface="Tahoma"/>
                <a:cs typeface="Tahoma"/>
              </a:rPr>
              <a:t>Linterna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faro: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cd</a:t>
            </a:r>
            <a:endParaRPr sz="1100">
              <a:latin typeface="Tahoma"/>
              <a:cs typeface="Tahoma"/>
            </a:endParaRPr>
          </a:p>
          <a:p>
            <a:pPr marL="52735" marR="1862881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incandescencia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 W: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110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cd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fluorescente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40W: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320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cd.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52735" marR="44825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(*)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Imaginemos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esfera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cristal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traslucido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radio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1 </a:t>
            </a:r>
            <a:r>
              <a:rPr sz="1100" dirty="0">
                <a:latin typeface="Tahoma"/>
                <a:cs typeface="Tahoma"/>
              </a:rPr>
              <a:t>metro.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proyector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dimensiones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tan </a:t>
            </a:r>
            <a:r>
              <a:rPr sz="1100" dirty="0">
                <a:latin typeface="Tahoma"/>
                <a:cs typeface="Tahoma"/>
              </a:rPr>
              <a:t>reducidas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hipotéticamente,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identificar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fuente </a:t>
            </a:r>
            <a:r>
              <a:rPr sz="1100" dirty="0">
                <a:latin typeface="Tahoma"/>
                <a:cs typeface="Tahoma"/>
              </a:rPr>
              <a:t>luminosa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puntiforme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iluminada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(S)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equivale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</a:t>
            </a:r>
            <a:r>
              <a:rPr sz="1100" spc="-38" baseline="39682" dirty="0">
                <a:latin typeface="Tahoma"/>
                <a:cs typeface="Tahoma"/>
              </a:rPr>
              <a:t>2</a:t>
            </a:r>
            <a:r>
              <a:rPr sz="1100" spc="-26" dirty="0">
                <a:latin typeface="Tahoma"/>
                <a:cs typeface="Tahoma"/>
              </a:rPr>
              <a:t>,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ángulo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identifica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unidad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ángulo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sólido </a:t>
            </a:r>
            <a:r>
              <a:rPr sz="1100" dirty="0">
                <a:latin typeface="Tahoma"/>
                <a:cs typeface="Tahoma"/>
              </a:rPr>
              <a:t>(léase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omega).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unidad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ángulo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sólido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spc="-10" dirty="0">
                <a:latin typeface="Tahoma"/>
                <a:cs typeface="Tahoma"/>
              </a:rPr>
              <a:t>esfereorradian.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225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47403"/>
            <a:ext cx="7260292" cy="157525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1.3.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LUMINANCIA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900"/>
              </a:lnSpc>
            </a:pPr>
            <a:r>
              <a:rPr sz="1100" b="1" dirty="0">
                <a:latin typeface="Tahoma"/>
                <a:cs typeface="Tahoma"/>
              </a:rPr>
              <a:t>Definición:</a:t>
            </a:r>
            <a:r>
              <a:rPr sz="1100" b="1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Intensidad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emitida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dada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iluminada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(fuente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secundaria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luz).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234" marR="5274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Dicho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modo,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expresamente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luminosidad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ojo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humano,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primaria </a:t>
            </a:r>
            <a:r>
              <a:rPr sz="1100" dirty="0">
                <a:latin typeface="Tahoma"/>
                <a:cs typeface="Tahoma"/>
              </a:rPr>
              <a:t>(lámpara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luminaria)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secundaria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(plano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mesa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refleja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luz).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10522" y="2428931"/>
            <a:ext cx="2142605" cy="875173"/>
            <a:chOff x="3427285" y="3198685"/>
            <a:chExt cx="1495425" cy="11525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5031" y="3299093"/>
              <a:ext cx="1001267" cy="92437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432047" y="3203448"/>
              <a:ext cx="1485900" cy="1143000"/>
            </a:xfrm>
            <a:custGeom>
              <a:avLst/>
              <a:gdLst/>
              <a:ahLst/>
              <a:cxnLst/>
              <a:rect l="l" t="t" r="r" b="b"/>
              <a:pathLst>
                <a:path w="1485900" h="1143000">
                  <a:moveTo>
                    <a:pt x="0" y="1143000"/>
                  </a:moveTo>
                  <a:lnTo>
                    <a:pt x="1485900" y="1143000"/>
                  </a:lnTo>
                  <a:lnTo>
                    <a:pt x="14859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893564" y="3353913"/>
            <a:ext cx="5164997" cy="88278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862881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12.3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200">
              <a:latin typeface="Tahoma"/>
              <a:cs typeface="Tahoma"/>
            </a:endParaRPr>
          </a:p>
          <a:p>
            <a:pPr marL="52735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Símbolo:</a:t>
            </a:r>
            <a:r>
              <a:rPr sz="1100" spc="-83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L</a:t>
            </a:r>
            <a:endParaRPr sz="1100">
              <a:latin typeface="Tahoma"/>
              <a:cs typeface="Tahoma"/>
            </a:endParaRPr>
          </a:p>
          <a:p>
            <a:pPr marL="52735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Unidad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medida: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candela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cuadrado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(cd/m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r>
              <a:rPr sz="1100" spc="-10" dirty="0">
                <a:latin typeface="Tahoma"/>
                <a:cs typeface="Tahoma"/>
              </a:rPr>
              <a:t>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74288" y="4260285"/>
            <a:ext cx="1815073" cy="961967"/>
            <a:chOff x="3541585" y="5610415"/>
            <a:chExt cx="1266825" cy="12668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4391" y="5744714"/>
              <a:ext cx="937430" cy="98032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546347" y="5615178"/>
              <a:ext cx="1257300" cy="1257300"/>
            </a:xfrm>
            <a:custGeom>
              <a:avLst/>
              <a:gdLst/>
              <a:ahLst/>
              <a:cxnLst/>
              <a:rect l="l" t="t" r="r" b="b"/>
              <a:pathLst>
                <a:path w="1257300" h="1257300">
                  <a:moveTo>
                    <a:pt x="0" y="1257300"/>
                  </a:moveTo>
                  <a:lnTo>
                    <a:pt x="1257300" y="1257300"/>
                  </a:lnTo>
                  <a:lnTo>
                    <a:pt x="1257300" y="0"/>
                  </a:lnTo>
                  <a:lnTo>
                    <a:pt x="0" y="0"/>
                  </a:lnTo>
                  <a:lnTo>
                    <a:pt x="0" y="12573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948153" y="5239659"/>
            <a:ext cx="3470929" cy="57500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5274" algn="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12.4</a:t>
            </a:r>
            <a:endParaRPr sz="900">
              <a:latin typeface="Tahoma"/>
              <a:cs typeface="Tahoma"/>
            </a:endParaRPr>
          </a:p>
          <a:p>
            <a:pPr marL="13184" marR="1109423">
              <a:lnSpc>
                <a:spcPts val="3312"/>
              </a:lnSpc>
            </a:pPr>
            <a:r>
              <a:rPr sz="1100" dirty="0">
                <a:latin typeface="Tahoma"/>
                <a:cs typeface="Tahoma"/>
              </a:rPr>
              <a:t>Ordenes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magnitud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(*)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48148" y="6079622"/>
            <a:ext cx="2338215" cy="83184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>
              <a:lnSpc>
                <a:spcPct val="1207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incandescencia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normal Fluorescentes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tubulares </a:t>
            </a:r>
            <a:r>
              <a:rPr sz="1100" dirty="0">
                <a:latin typeface="Tahoma"/>
                <a:cs typeface="Tahoma"/>
              </a:rPr>
              <a:t>Objetos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tinte</a:t>
            </a:r>
            <a:r>
              <a:rPr sz="1100" spc="-21" dirty="0">
                <a:latin typeface="Tahoma"/>
                <a:cs typeface="Tahoma"/>
              </a:rPr>
              <a:t> claro</a:t>
            </a:r>
            <a:r>
              <a:rPr sz="1100" spc="51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óptima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débil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67189" y="6079623"/>
            <a:ext cx="1779591" cy="426283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39552">
              <a:spcBef>
                <a:spcPts val="384"/>
              </a:spcBef>
            </a:pPr>
            <a:r>
              <a:rPr sz="1100" dirty="0">
                <a:latin typeface="Tahoma"/>
                <a:cs typeface="Tahoma"/>
              </a:rPr>
              <a:t>100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2000</a:t>
            </a:r>
            <a:r>
              <a:rPr sz="1100" spc="-10" dirty="0">
                <a:latin typeface="Tahoma"/>
                <a:cs typeface="Tahoma"/>
              </a:rPr>
              <a:t> cd/cm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endParaRPr sz="1100" baseline="39682">
              <a:latin typeface="Tahoma"/>
              <a:cs typeface="Tahoma"/>
            </a:endParaRPr>
          </a:p>
          <a:p>
            <a:pPr marL="82399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0,3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1.3</a:t>
            </a:r>
            <a:r>
              <a:rPr sz="1100" spc="-10" dirty="0">
                <a:latin typeface="Tahoma"/>
                <a:cs typeface="Tahoma"/>
              </a:rPr>
              <a:t> cd/cm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endParaRPr sz="1100" baseline="39682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66965" y="6539606"/>
            <a:ext cx="1779591" cy="42694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39552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100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1000</a:t>
            </a:r>
            <a:r>
              <a:rPr sz="1100" spc="-10" dirty="0">
                <a:latin typeface="Tahoma"/>
                <a:cs typeface="Tahoma"/>
              </a:rPr>
              <a:t> cd/cm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endParaRPr sz="1100" baseline="39682">
              <a:latin typeface="Tahoma"/>
              <a:cs typeface="Tahoma"/>
            </a:endParaRPr>
          </a:p>
          <a:p>
            <a:pPr marL="40870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2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 </a:t>
            </a:r>
            <a:r>
              <a:rPr sz="1100" spc="-10" dirty="0">
                <a:latin typeface="Tahoma"/>
                <a:cs typeface="Tahoma"/>
              </a:rPr>
              <a:t>cd/cm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endParaRPr sz="1100" baseline="39682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48147" y="6873699"/>
            <a:ext cx="4524490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Papel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superficies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pintadas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(iluminados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lux)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48143" y="7001356"/>
            <a:ext cx="617761" cy="41957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400"/>
              </a:lnSpc>
              <a:spcBef>
                <a:spcPts val="104"/>
              </a:spcBef>
            </a:pPr>
            <a:r>
              <a:rPr sz="1100" spc="-10" dirty="0">
                <a:latin typeface="Tahoma"/>
                <a:cs typeface="Tahoma"/>
              </a:rPr>
              <a:t>Blanco Negro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67322" y="7001356"/>
            <a:ext cx="1108149" cy="426283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39552">
              <a:spcBef>
                <a:spcPts val="384"/>
              </a:spcBef>
            </a:pPr>
            <a:r>
              <a:rPr sz="1100" dirty="0">
                <a:latin typeface="Tahoma"/>
                <a:cs typeface="Tahoma"/>
              </a:rPr>
              <a:t>100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cd/cm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endParaRPr sz="1100" baseline="39682">
              <a:latin typeface="Tahoma"/>
              <a:cs typeface="Tahoma"/>
            </a:endParaRPr>
          </a:p>
          <a:p>
            <a:pPr marL="84377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15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cd/cm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endParaRPr sz="1100" baseline="39682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226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20549"/>
            <a:ext cx="6612506" cy="2181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(*)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luminancia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expresarse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candelas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spc="-10" dirty="0">
                <a:latin typeface="Tahoma"/>
                <a:cs typeface="Tahoma"/>
              </a:rPr>
              <a:t>centímetros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cuadrado.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52798" y="2725522"/>
            <a:ext cx="96985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12.5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5829" y="2725522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12.6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70494" y="3100473"/>
            <a:ext cx="5991105" cy="95611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26368">
              <a:spcBef>
                <a:spcPts val="99"/>
              </a:spcBef>
              <a:tabLst>
                <a:tab pos="492418" algn="l"/>
              </a:tabLst>
            </a:pPr>
            <a:r>
              <a:rPr sz="1100" b="1" spc="-21" dirty="0">
                <a:latin typeface="Tahoma"/>
                <a:cs typeface="Tahoma"/>
              </a:rPr>
              <a:t>1.4.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ILUMINACIÓN</a:t>
            </a:r>
            <a:endParaRPr sz="1100">
              <a:latin typeface="Tahoma"/>
              <a:cs typeface="Tahoma"/>
            </a:endParaRPr>
          </a:p>
          <a:p>
            <a:pPr marL="492418" marR="18457">
              <a:lnSpc>
                <a:spcPct val="120900"/>
              </a:lnSpc>
              <a:spcBef>
                <a:spcPts val="1100"/>
              </a:spcBef>
            </a:pPr>
            <a:r>
              <a:rPr sz="1100" b="1" dirty="0">
                <a:latin typeface="Tahoma"/>
                <a:cs typeface="Tahoma"/>
              </a:rPr>
              <a:t>Definición:</a:t>
            </a:r>
            <a:r>
              <a:rPr sz="1100" b="1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(o)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unidad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(s). </a:t>
            </a:r>
            <a:r>
              <a:rPr sz="1100" dirty="0">
                <a:latin typeface="Tahoma"/>
                <a:cs typeface="Tahoma"/>
              </a:rPr>
              <a:t>Símbolo:</a:t>
            </a:r>
            <a:r>
              <a:rPr sz="1100" spc="-52" dirty="0">
                <a:latin typeface="Tahoma"/>
                <a:cs typeface="Tahoma"/>
              </a:rPr>
              <a:t> E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492418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Unidad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lux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(lx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lumen/m</a:t>
            </a:r>
            <a:r>
              <a:rPr sz="1100" spc="-16" baseline="39682" dirty="0">
                <a:latin typeface="Tahoma"/>
                <a:cs typeface="Tahoma"/>
              </a:rPr>
              <a:t>2</a:t>
            </a:r>
            <a:r>
              <a:rPr sz="1100" spc="-10" dirty="0">
                <a:latin typeface="Tahoma"/>
                <a:cs typeface="Tahoma"/>
              </a:rPr>
              <a:t>).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4151" y="4191568"/>
            <a:ext cx="2773102" cy="156576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910731" y="4088576"/>
            <a:ext cx="3111553" cy="1354986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903754" marR="944624" algn="ctr">
              <a:lnSpc>
                <a:spcPct val="355000"/>
              </a:lnSpc>
            </a:pPr>
            <a:r>
              <a:rPr sz="1100" spc="-10" dirty="0">
                <a:latin typeface="Arial"/>
                <a:cs typeface="Arial"/>
              </a:rPr>
              <a:t>lúmen </a:t>
            </a:r>
            <a:r>
              <a:rPr sz="1100" spc="-26" dirty="0">
                <a:latin typeface="Arial"/>
                <a:cs typeface="Arial"/>
              </a:rPr>
              <a:t>lux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2833" y="5975091"/>
            <a:ext cx="5275082" cy="52114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502965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12.7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Símil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hidráulico: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unidad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superficie.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799967" y="1826885"/>
            <a:ext cx="1947905" cy="800916"/>
            <a:chOff x="1954228" y="2405845"/>
            <a:chExt cx="1359535" cy="1054735"/>
          </a:xfrm>
        </p:grpSpPr>
        <p:sp>
          <p:nvSpPr>
            <p:cNvPr id="15" name="object 15"/>
            <p:cNvSpPr/>
            <p:nvPr/>
          </p:nvSpPr>
          <p:spPr>
            <a:xfrm>
              <a:off x="1959777" y="2411394"/>
              <a:ext cx="1348105" cy="1043305"/>
            </a:xfrm>
            <a:custGeom>
              <a:avLst/>
              <a:gdLst/>
              <a:ahLst/>
              <a:cxnLst/>
              <a:rect l="l" t="t" r="r" b="b"/>
              <a:pathLst>
                <a:path w="1348104" h="1043304">
                  <a:moveTo>
                    <a:pt x="224016" y="0"/>
                  </a:moveTo>
                  <a:lnTo>
                    <a:pt x="1123886" y="0"/>
                  </a:lnTo>
                </a:path>
                <a:path w="1348104" h="1043304">
                  <a:moveTo>
                    <a:pt x="0" y="1043211"/>
                  </a:moveTo>
                  <a:lnTo>
                    <a:pt x="1347903" y="1043211"/>
                  </a:lnTo>
                </a:path>
                <a:path w="1348104" h="1043304">
                  <a:moveTo>
                    <a:pt x="224016" y="0"/>
                  </a:moveTo>
                  <a:lnTo>
                    <a:pt x="0" y="1043211"/>
                  </a:lnTo>
                </a:path>
                <a:path w="1348104" h="1043304">
                  <a:moveTo>
                    <a:pt x="1123886" y="0"/>
                  </a:moveTo>
                  <a:lnTo>
                    <a:pt x="1347903" y="1043211"/>
                  </a:lnTo>
                </a:path>
                <a:path w="1348104" h="1043304">
                  <a:moveTo>
                    <a:pt x="448032" y="291088"/>
                  </a:moveTo>
                  <a:lnTo>
                    <a:pt x="897592" y="291088"/>
                  </a:lnTo>
                </a:path>
                <a:path w="1348104" h="1043304">
                  <a:moveTo>
                    <a:pt x="404593" y="834424"/>
                  </a:moveTo>
                  <a:lnTo>
                    <a:pt x="943309" y="834424"/>
                  </a:lnTo>
                </a:path>
                <a:path w="1348104" h="1043304">
                  <a:moveTo>
                    <a:pt x="448032" y="291088"/>
                  </a:moveTo>
                  <a:lnTo>
                    <a:pt x="404593" y="834424"/>
                  </a:lnTo>
                </a:path>
                <a:path w="1348104" h="1043304">
                  <a:moveTo>
                    <a:pt x="897592" y="291088"/>
                  </a:moveTo>
                  <a:lnTo>
                    <a:pt x="943309" y="834424"/>
                  </a:lnTo>
                </a:path>
              </a:pathLst>
            </a:custGeom>
            <a:ln w="107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5292" y="2535459"/>
              <a:ext cx="94754" cy="25174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9510" y="2494455"/>
              <a:ext cx="89143" cy="25070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29510" y="2494455"/>
              <a:ext cx="89535" cy="250825"/>
            </a:xfrm>
            <a:custGeom>
              <a:avLst/>
              <a:gdLst/>
              <a:ahLst/>
              <a:cxnLst/>
              <a:rect l="l" t="t" r="r" b="b"/>
              <a:pathLst>
                <a:path w="89535" h="250825">
                  <a:moveTo>
                    <a:pt x="43425" y="250703"/>
                  </a:moveTo>
                  <a:lnTo>
                    <a:pt x="89143" y="208027"/>
                  </a:lnTo>
                  <a:lnTo>
                    <a:pt x="58673" y="208027"/>
                  </a:lnTo>
                  <a:lnTo>
                    <a:pt x="58673" y="0"/>
                  </a:lnTo>
                  <a:lnTo>
                    <a:pt x="27427" y="0"/>
                  </a:lnTo>
                  <a:lnTo>
                    <a:pt x="27427" y="208027"/>
                  </a:lnTo>
                  <a:lnTo>
                    <a:pt x="0" y="208027"/>
                  </a:lnTo>
                  <a:lnTo>
                    <a:pt x="43425" y="250703"/>
                  </a:lnTo>
                  <a:close/>
                </a:path>
              </a:pathLst>
            </a:custGeom>
            <a:ln w="3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600603" y="1572129"/>
            <a:ext cx="2292724" cy="1036377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5274" rIns="0" bIns="0" rtlCol="0">
            <a:spAutoFit/>
          </a:bodyPr>
          <a:lstStyle/>
          <a:p>
            <a:pPr>
              <a:spcBef>
                <a:spcPts val="42"/>
              </a:spcBef>
            </a:pPr>
            <a:endParaRPr sz="1100">
              <a:latin typeface="Times New Roman"/>
              <a:cs typeface="Times New Roman"/>
            </a:endParaRPr>
          </a:p>
          <a:p>
            <a:pPr marL="80422" algn="ctr"/>
            <a:r>
              <a:rPr sz="800" dirty="0">
                <a:latin typeface="Arial"/>
                <a:cs typeface="Arial"/>
              </a:rPr>
              <a:t>E</a:t>
            </a:r>
            <a:r>
              <a:rPr sz="800" spc="57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-400</a:t>
            </a:r>
            <a:r>
              <a:rPr sz="800" spc="62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lux</a:t>
            </a:r>
            <a:r>
              <a:rPr sz="800" spc="36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L-</a:t>
            </a:r>
            <a:r>
              <a:rPr sz="800" spc="-10" dirty="0">
                <a:latin typeface="Arial"/>
                <a:cs typeface="Arial"/>
              </a:rPr>
              <a:t>100cd/m</a:t>
            </a:r>
            <a:r>
              <a:rPr sz="800" spc="-16" baseline="27777" dirty="0">
                <a:latin typeface="Arial"/>
                <a:cs typeface="Arial"/>
              </a:rPr>
              <a:t>2</a:t>
            </a:r>
            <a:endParaRPr sz="800" baseline="2777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1200">
              <a:latin typeface="Arial"/>
              <a:cs typeface="Arial"/>
            </a:endParaRPr>
          </a:p>
          <a:p>
            <a:pPr marL="42848" algn="ctr"/>
            <a:r>
              <a:rPr sz="900" dirty="0">
                <a:latin typeface="Arial"/>
                <a:cs typeface="Arial"/>
              </a:rPr>
              <a:t>r-</a:t>
            </a:r>
            <a:r>
              <a:rPr sz="900" spc="-26" dirty="0">
                <a:latin typeface="Arial"/>
                <a:cs typeface="Arial"/>
              </a:rPr>
              <a:t>80%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697142" y="1826759"/>
            <a:ext cx="1950635" cy="800916"/>
            <a:chOff x="3976305" y="2405679"/>
            <a:chExt cx="1361440" cy="1054735"/>
          </a:xfrm>
        </p:grpSpPr>
        <p:sp>
          <p:nvSpPr>
            <p:cNvPr id="21" name="object 21"/>
            <p:cNvSpPr/>
            <p:nvPr/>
          </p:nvSpPr>
          <p:spPr>
            <a:xfrm>
              <a:off x="3982020" y="2411394"/>
              <a:ext cx="1350010" cy="1043305"/>
            </a:xfrm>
            <a:custGeom>
              <a:avLst/>
              <a:gdLst/>
              <a:ahLst/>
              <a:cxnLst/>
              <a:rect l="l" t="t" r="r" b="b"/>
              <a:pathLst>
                <a:path w="1350010" h="1043304">
                  <a:moveTo>
                    <a:pt x="224016" y="0"/>
                  </a:moveTo>
                  <a:lnTo>
                    <a:pt x="1123900" y="0"/>
                  </a:lnTo>
                </a:path>
                <a:path w="1350010" h="1043304">
                  <a:moveTo>
                    <a:pt x="0" y="1043211"/>
                  </a:moveTo>
                  <a:lnTo>
                    <a:pt x="1349443" y="1043211"/>
                  </a:lnTo>
                </a:path>
                <a:path w="1350010" h="1043304">
                  <a:moveTo>
                    <a:pt x="224016" y="0"/>
                  </a:moveTo>
                  <a:lnTo>
                    <a:pt x="0" y="1043211"/>
                  </a:lnTo>
                </a:path>
                <a:path w="1350010" h="1043304">
                  <a:moveTo>
                    <a:pt x="1123900" y="0"/>
                  </a:moveTo>
                  <a:lnTo>
                    <a:pt x="1349443" y="1043211"/>
                  </a:lnTo>
                </a:path>
              </a:pathLst>
            </a:custGeom>
            <a:ln w="107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51753" y="2494455"/>
              <a:ext cx="89919" cy="25070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251753" y="2494455"/>
              <a:ext cx="90170" cy="250825"/>
            </a:xfrm>
            <a:custGeom>
              <a:avLst/>
              <a:gdLst/>
              <a:ahLst/>
              <a:cxnLst/>
              <a:rect l="l" t="t" r="r" b="b"/>
              <a:pathLst>
                <a:path w="90170" h="250825">
                  <a:moveTo>
                    <a:pt x="45730" y="250703"/>
                  </a:moveTo>
                  <a:lnTo>
                    <a:pt x="89919" y="208027"/>
                  </a:lnTo>
                  <a:lnTo>
                    <a:pt x="60964" y="208027"/>
                  </a:lnTo>
                  <a:lnTo>
                    <a:pt x="60964" y="0"/>
                  </a:lnTo>
                  <a:lnTo>
                    <a:pt x="31246" y="0"/>
                  </a:lnTo>
                  <a:lnTo>
                    <a:pt x="31246" y="208027"/>
                  </a:lnTo>
                  <a:lnTo>
                    <a:pt x="0" y="208027"/>
                  </a:lnTo>
                  <a:lnTo>
                    <a:pt x="45730" y="250703"/>
                  </a:lnTo>
                  <a:close/>
                </a:path>
              </a:pathLst>
            </a:custGeom>
            <a:ln w="3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384626" y="1572129"/>
            <a:ext cx="2456489" cy="297713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5274" rIns="0" bIns="0" rtlCol="0">
            <a:spAutoFit/>
          </a:bodyPr>
          <a:lstStyle/>
          <a:p>
            <a:pPr>
              <a:spcBef>
                <a:spcPts val="42"/>
              </a:spcBef>
            </a:pPr>
            <a:endParaRPr sz="1100">
              <a:latin typeface="Times New Roman"/>
              <a:cs typeface="Times New Roman"/>
            </a:endParaRPr>
          </a:p>
          <a:p>
            <a:pPr marL="405404"/>
            <a:r>
              <a:rPr sz="800" dirty="0">
                <a:latin typeface="Arial"/>
                <a:cs typeface="Arial"/>
              </a:rPr>
              <a:t>E</a:t>
            </a:r>
            <a:r>
              <a:rPr sz="800" spc="62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-400</a:t>
            </a:r>
            <a:r>
              <a:rPr sz="800" spc="57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lux</a:t>
            </a:r>
            <a:r>
              <a:rPr sz="800" spc="291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</a:t>
            </a:r>
            <a:r>
              <a:rPr sz="800" spc="62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-</a:t>
            </a:r>
            <a:r>
              <a:rPr sz="800" spc="36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5</a:t>
            </a:r>
            <a:r>
              <a:rPr sz="800" spc="47" dirty="0">
                <a:latin typeface="Arial"/>
                <a:cs typeface="Arial"/>
              </a:rPr>
              <a:t> </a:t>
            </a:r>
            <a:r>
              <a:rPr sz="800" spc="-21" dirty="0">
                <a:latin typeface="Arial"/>
                <a:cs typeface="Arial"/>
              </a:rPr>
              <a:t>cd/m</a:t>
            </a:r>
            <a:r>
              <a:rPr sz="800" spc="-31" baseline="27777" dirty="0">
                <a:latin typeface="Arial"/>
                <a:cs typeface="Arial"/>
              </a:rPr>
              <a:t>2</a:t>
            </a:r>
            <a:endParaRPr sz="800" baseline="27777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212963" y="1892911"/>
            <a:ext cx="983505" cy="578627"/>
            <a:chOff x="4336319" y="2492795"/>
            <a:chExt cx="686435" cy="762000"/>
          </a:xfrm>
        </p:grpSpPr>
        <p:sp>
          <p:nvSpPr>
            <p:cNvPr id="26" name="object 26"/>
            <p:cNvSpPr/>
            <p:nvPr/>
          </p:nvSpPr>
          <p:spPr>
            <a:xfrm>
              <a:off x="4341876" y="2667762"/>
              <a:ext cx="675640" cy="581660"/>
            </a:xfrm>
            <a:custGeom>
              <a:avLst/>
              <a:gdLst/>
              <a:ahLst/>
              <a:cxnLst/>
              <a:rect l="l" t="t" r="r" b="b"/>
              <a:pathLst>
                <a:path w="675639" h="581660">
                  <a:moveTo>
                    <a:pt x="578358" y="0"/>
                  </a:moveTo>
                  <a:lnTo>
                    <a:pt x="97536" y="0"/>
                  </a:lnTo>
                  <a:lnTo>
                    <a:pt x="0" y="581406"/>
                  </a:lnTo>
                  <a:lnTo>
                    <a:pt x="97536" y="581406"/>
                  </a:lnTo>
                  <a:lnTo>
                    <a:pt x="675132" y="581406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41673" y="2667426"/>
              <a:ext cx="675103" cy="58143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341673" y="2667426"/>
              <a:ext cx="675640" cy="581660"/>
            </a:xfrm>
            <a:custGeom>
              <a:avLst/>
              <a:gdLst/>
              <a:ahLst/>
              <a:cxnLst/>
              <a:rect l="l" t="t" r="r" b="b"/>
              <a:pathLst>
                <a:path w="675639" h="581660">
                  <a:moveTo>
                    <a:pt x="97530" y="581430"/>
                  </a:moveTo>
                  <a:lnTo>
                    <a:pt x="0" y="581430"/>
                  </a:lnTo>
                  <a:lnTo>
                    <a:pt x="97530" y="0"/>
                  </a:lnTo>
                  <a:lnTo>
                    <a:pt x="578323" y="0"/>
                  </a:lnTo>
                  <a:lnTo>
                    <a:pt x="675103" y="581430"/>
                  </a:lnTo>
                  <a:lnTo>
                    <a:pt x="97530" y="581430"/>
                  </a:lnTo>
                  <a:close/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66453" y="2494455"/>
              <a:ext cx="91434" cy="25070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566453" y="2494455"/>
              <a:ext cx="91440" cy="250825"/>
            </a:xfrm>
            <a:custGeom>
              <a:avLst/>
              <a:gdLst/>
              <a:ahLst/>
              <a:cxnLst/>
              <a:rect l="l" t="t" r="r" b="b"/>
              <a:pathLst>
                <a:path w="91439" h="250825">
                  <a:moveTo>
                    <a:pt x="45717" y="0"/>
                  </a:moveTo>
                  <a:lnTo>
                    <a:pt x="0" y="42663"/>
                  </a:lnTo>
                  <a:lnTo>
                    <a:pt x="29718" y="42663"/>
                  </a:lnTo>
                  <a:lnTo>
                    <a:pt x="29718" y="250703"/>
                  </a:lnTo>
                  <a:lnTo>
                    <a:pt x="60188" y="250703"/>
                  </a:lnTo>
                  <a:lnTo>
                    <a:pt x="60188" y="42663"/>
                  </a:lnTo>
                  <a:lnTo>
                    <a:pt x="91434" y="42663"/>
                  </a:lnTo>
                  <a:lnTo>
                    <a:pt x="45717" y="0"/>
                  </a:lnTo>
                  <a:close/>
                </a:path>
              </a:pathLst>
            </a:custGeom>
            <a:ln w="3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227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947402"/>
            <a:ext cx="6616145" cy="182267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algn="just"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Leyes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iluminación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puntiforme,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inversamente </a:t>
            </a:r>
            <a:r>
              <a:rPr sz="1100" dirty="0">
                <a:latin typeface="Tahoma"/>
                <a:cs typeface="Tahoma"/>
              </a:rPr>
              <a:t>proporcionales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cuadrado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distancia.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aplicable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extensas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(techos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luminosos,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etc.).</a:t>
            </a:r>
            <a:endParaRPr sz="1100">
              <a:latin typeface="Tahoma"/>
              <a:cs typeface="Tahoma"/>
            </a:endParaRPr>
          </a:p>
          <a:p>
            <a:pPr marL="13184" marR="3345407">
              <a:lnSpc>
                <a:spcPts val="3312"/>
              </a:lnSpc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Ordenes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magnitud. Iluminación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natural.</a:t>
            </a:r>
            <a:endParaRPr sz="1100">
              <a:latin typeface="Tahoma"/>
              <a:cs typeface="Tahoma"/>
            </a:endParaRPr>
          </a:p>
          <a:p>
            <a:pPr marL="13184">
              <a:lnSpc>
                <a:spcPts val="1220"/>
              </a:lnSpc>
            </a:pPr>
            <a:r>
              <a:rPr sz="1100" dirty="0">
                <a:latin typeface="Tahoma"/>
                <a:cs typeface="Tahoma"/>
              </a:rPr>
              <a:t>Día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verano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pleno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lx.</a:t>
            </a:r>
            <a:endParaRPr sz="1100">
              <a:latin typeface="Tahoma"/>
              <a:cs typeface="Tahoma"/>
            </a:endParaRPr>
          </a:p>
          <a:p>
            <a:pPr marL="13184" marR="1578768">
              <a:lnSpc>
                <a:spcPct val="120500"/>
              </a:lnSpc>
              <a:spcBef>
                <a:spcPts val="5"/>
              </a:spcBef>
              <a:tabLst>
                <a:tab pos="2444949" algn="l"/>
              </a:tabLst>
            </a:pPr>
            <a:r>
              <a:rPr sz="1100" dirty="0">
                <a:latin typeface="Tahoma"/>
                <a:cs typeface="Tahoma"/>
              </a:rPr>
              <a:t>Día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invierno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mediodía,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libre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000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lx. </a:t>
            </a:r>
            <a:r>
              <a:rPr sz="1100" dirty="0">
                <a:latin typeface="Tahoma"/>
                <a:cs typeface="Tahoma"/>
              </a:rPr>
              <a:t>Luna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llena,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cielo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despejado</a:t>
            </a:r>
            <a:r>
              <a:rPr sz="1100" dirty="0">
                <a:latin typeface="Tahoma"/>
                <a:cs typeface="Tahoma"/>
              </a:rPr>
              <a:t>	0,25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lx.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48152" y="2904105"/>
            <a:ext cx="3210722" cy="84867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spc="-10" dirty="0">
                <a:latin typeface="Tahoma"/>
                <a:cs typeface="Tahoma"/>
              </a:rPr>
              <a:t>Iluminación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artificial </a:t>
            </a:r>
            <a:r>
              <a:rPr sz="1100" dirty="0">
                <a:latin typeface="Tahoma"/>
                <a:cs typeface="Tahoma"/>
              </a:rPr>
              <a:t>Oficinas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escuelas</a:t>
            </a:r>
            <a:endParaRPr sz="1100">
              <a:latin typeface="Tahoma"/>
              <a:cs typeface="Tahoma"/>
            </a:endParaRPr>
          </a:p>
          <a:p>
            <a:pPr marL="13184" marR="1473957">
              <a:lnSpc>
                <a:spcPts val="1661"/>
              </a:lnSpc>
              <a:spcBef>
                <a:spcPts val="93"/>
              </a:spcBef>
            </a:pPr>
            <a:r>
              <a:rPr sz="1100" dirty="0">
                <a:latin typeface="Tahoma"/>
                <a:cs typeface="Tahoma"/>
              </a:rPr>
              <a:t>Sala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estar Dormitório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171"/>
              </a:spcBef>
            </a:pPr>
            <a:r>
              <a:rPr sz="1100" dirty="0">
                <a:latin typeface="Tahoma"/>
                <a:cs typeface="Tahoma"/>
              </a:rPr>
              <a:t>Calles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alumbrado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02586" y="3058608"/>
            <a:ext cx="1135444" cy="841781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14502">
              <a:spcBef>
                <a:spcPts val="384"/>
              </a:spcBef>
            </a:pPr>
            <a:r>
              <a:rPr sz="1100" dirty="0">
                <a:latin typeface="Tahoma"/>
                <a:cs typeface="Tahoma"/>
              </a:rPr>
              <a:t>300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lx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150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lx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70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lx</a:t>
            </a:r>
            <a:endParaRPr sz="1100">
              <a:latin typeface="Tahoma"/>
              <a:cs typeface="Tahoma"/>
            </a:endParaRPr>
          </a:p>
          <a:p>
            <a:pPr marL="15160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15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lx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4015" y="3852720"/>
            <a:ext cx="7261201" cy="177056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1.5.</a:t>
            </a:r>
            <a:r>
              <a:rPr sz="1100" b="1" dirty="0">
                <a:latin typeface="Tahoma"/>
                <a:cs typeface="Tahoma"/>
              </a:rPr>
              <a:t>	EFICIENCIA</a:t>
            </a:r>
            <a:r>
              <a:rPr sz="1100" b="1" spc="-73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LUMINOSA</a:t>
            </a:r>
            <a:endParaRPr sz="1100">
              <a:latin typeface="Tahoma"/>
              <a:cs typeface="Tahoma"/>
            </a:endParaRPr>
          </a:p>
          <a:p>
            <a:pPr marL="479234" marR="8570">
              <a:lnSpc>
                <a:spcPct val="120900"/>
              </a:lnSpc>
              <a:spcBef>
                <a:spcPts val="1106"/>
              </a:spcBef>
            </a:pPr>
            <a:r>
              <a:rPr sz="1100" b="1" dirty="0">
                <a:latin typeface="Tahoma"/>
                <a:cs typeface="Tahoma"/>
              </a:rPr>
              <a:t>Definición:</a:t>
            </a:r>
            <a:r>
              <a:rPr sz="1100" b="1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emitido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(o),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expresado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lúmenes,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absorbida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(P),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expresada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vatios.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234" marR="5274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Indica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rendimiento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luminaria.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tanto, </a:t>
            </a:r>
            <a:r>
              <a:rPr sz="1100" dirty="0">
                <a:latin typeface="Tahoma"/>
                <a:cs typeface="Tahoma"/>
              </a:rPr>
              <a:t>cuanto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económico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resultará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luminosa. </a:t>
            </a:r>
            <a:r>
              <a:rPr sz="1100" dirty="0">
                <a:latin typeface="Tahoma"/>
                <a:cs typeface="Tahoma"/>
              </a:rPr>
              <a:t>Símbolo: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(léase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eta).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Unidad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vatio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(lm/W)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228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715030" y="1076102"/>
            <a:ext cx="3452733" cy="2263877"/>
            <a:chOff x="2592895" y="1417129"/>
            <a:chExt cx="2409825" cy="29813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99993" y="1585442"/>
              <a:ext cx="1545854" cy="25773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97657" y="1421891"/>
              <a:ext cx="2400300" cy="2971800"/>
            </a:xfrm>
            <a:custGeom>
              <a:avLst/>
              <a:gdLst/>
              <a:ahLst/>
              <a:cxnLst/>
              <a:rect l="l" t="t" r="r" b="b"/>
              <a:pathLst>
                <a:path w="2400300" h="2971800">
                  <a:moveTo>
                    <a:pt x="0" y="2971799"/>
                  </a:moveTo>
                  <a:lnTo>
                    <a:pt x="2400299" y="2971799"/>
                  </a:lnTo>
                  <a:lnTo>
                    <a:pt x="2400299" y="0"/>
                  </a:lnTo>
                  <a:lnTo>
                    <a:pt x="0" y="0"/>
                  </a:lnTo>
                  <a:lnTo>
                    <a:pt x="0" y="29717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32835" y="3378213"/>
            <a:ext cx="6617054" cy="132238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460776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12.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52" dirty="0">
                <a:latin typeface="Tahoma"/>
                <a:cs typeface="Tahoma"/>
              </a:rPr>
              <a:t>8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13184" marR="5933" algn="just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Símil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hidráulico: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agua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arroja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bomba </a:t>
            </a:r>
            <a:r>
              <a:rPr sz="1100" dirty="0">
                <a:latin typeface="Tahoma"/>
                <a:cs typeface="Tahoma"/>
              </a:rPr>
              <a:t>salvando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desnivel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determinado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hacerla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funcionar.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200">
              <a:latin typeface="Tahoma"/>
              <a:cs typeface="Tahoma"/>
            </a:endParaRPr>
          </a:p>
          <a:p>
            <a:pPr marL="13184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Ordenes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magnitud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eficiencia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algunas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luz </a:t>
            </a:r>
            <a:r>
              <a:rPr sz="1100" dirty="0">
                <a:latin typeface="Tahoma"/>
                <a:cs typeface="Tahoma"/>
              </a:rPr>
              <a:t>(con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exclusión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eventuales: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reactancias).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7991" y="4787312"/>
            <a:ext cx="6842609" cy="186077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446601" y="4762130"/>
            <a:ext cx="3966776" cy="2186368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75807">
              <a:spcBef>
                <a:spcPts val="109"/>
              </a:spcBef>
            </a:pPr>
            <a:r>
              <a:rPr sz="1100" dirty="0">
                <a:latin typeface="Arial"/>
                <a:cs typeface="Arial"/>
              </a:rPr>
              <a:t>Lámparas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vapor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sodio,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baja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presión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1600">
              <a:latin typeface="Arial"/>
              <a:cs typeface="Arial"/>
            </a:endParaRPr>
          </a:p>
          <a:p>
            <a:pPr marL="84377"/>
            <a:r>
              <a:rPr sz="1100" dirty="0">
                <a:latin typeface="Arial"/>
                <a:cs typeface="Arial"/>
              </a:rPr>
              <a:t>Lámparas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vapor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sodio,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alta</a:t>
            </a:r>
            <a:r>
              <a:rPr sz="1100" spc="-16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presión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 marL="84377" marR="174027">
              <a:lnSpc>
                <a:spcPts val="1235"/>
              </a:lnSpc>
            </a:pPr>
            <a:r>
              <a:rPr sz="1100" dirty="0">
                <a:latin typeface="Arial"/>
                <a:cs typeface="Arial"/>
              </a:rPr>
              <a:t>Lámparas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vapor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mercurio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yoduros metálicos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 sz="1100">
              <a:latin typeface="Arial"/>
              <a:cs typeface="Arial"/>
            </a:endParaRPr>
          </a:p>
          <a:p>
            <a:pPr marL="93605" marR="1380351">
              <a:lnSpc>
                <a:spcPts val="1225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Lámparas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vapor</a:t>
            </a:r>
            <a:r>
              <a:rPr sz="1100" spc="-21" dirty="0">
                <a:latin typeface="Arial"/>
                <a:cs typeface="Arial"/>
              </a:rPr>
              <a:t> </a:t>
            </a:r>
            <a:r>
              <a:rPr sz="1100" spc="-26" dirty="0">
                <a:latin typeface="Arial"/>
                <a:cs typeface="Arial"/>
              </a:rPr>
              <a:t>de </a:t>
            </a:r>
            <a:r>
              <a:rPr sz="1100" spc="-10" dirty="0">
                <a:latin typeface="Arial"/>
                <a:cs typeface="Arial"/>
              </a:rPr>
              <a:t>mercurio</a:t>
            </a:r>
            <a:endParaRPr sz="1100">
              <a:latin typeface="Arial"/>
              <a:cs typeface="Arial"/>
            </a:endParaRPr>
          </a:p>
          <a:p>
            <a:pPr marL="93605" marR="1290701">
              <a:lnSpc>
                <a:spcPts val="1225"/>
              </a:lnSpc>
              <a:spcBef>
                <a:spcPts val="841"/>
              </a:spcBef>
            </a:pPr>
            <a:r>
              <a:rPr sz="1100" dirty="0">
                <a:latin typeface="Arial"/>
                <a:cs typeface="Arial"/>
              </a:rPr>
              <a:t>Lámparas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fluorescentes tubulares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52"/>
              </a:spcBef>
            </a:pPr>
            <a:endParaRPr sz="1500">
              <a:latin typeface="Arial"/>
              <a:cs typeface="Arial"/>
            </a:endParaRPr>
          </a:p>
          <a:p>
            <a:pPr marL="93605" marR="2129854">
              <a:lnSpc>
                <a:spcPts val="1235"/>
              </a:lnSpc>
            </a:pPr>
            <a:r>
              <a:rPr sz="1100" spc="-10" dirty="0">
                <a:latin typeface="Arial"/>
                <a:cs typeface="Arial"/>
              </a:rPr>
              <a:t>Lámparas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0" dirty="0">
                <a:latin typeface="Arial"/>
                <a:cs typeface="Arial"/>
              </a:rPr>
              <a:t> incand.</a:t>
            </a:r>
            <a:endParaRPr sz="1100">
              <a:latin typeface="Arial"/>
              <a:cs typeface="Arial"/>
            </a:endParaRPr>
          </a:p>
          <a:p>
            <a:pPr>
              <a:spcBef>
                <a:spcPts val="182"/>
              </a:spcBef>
              <a:tabLst>
                <a:tab pos="1581405" algn="l"/>
              </a:tabLst>
            </a:pPr>
            <a:r>
              <a:rPr sz="1100" spc="-52" dirty="0">
                <a:latin typeface="Arial"/>
                <a:cs typeface="Arial"/>
              </a:rPr>
              <a:t>0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26" dirty="0">
                <a:latin typeface="Arial"/>
                <a:cs typeface="Arial"/>
              </a:rPr>
              <a:t>50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64772" y="6652511"/>
            <a:ext cx="33935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>
              <a:spcBef>
                <a:spcPts val="109"/>
              </a:spcBef>
            </a:pPr>
            <a:r>
              <a:rPr sz="1100" spc="-26" dirty="0">
                <a:latin typeface="Arial"/>
                <a:cs typeface="Arial"/>
              </a:rPr>
              <a:t>100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48143" y="6652511"/>
            <a:ext cx="1038095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>
              <a:spcBef>
                <a:spcPts val="109"/>
              </a:spcBef>
              <a:tabLst>
                <a:tab pos="423861" algn="l"/>
              </a:tabLst>
            </a:pPr>
            <a:r>
              <a:rPr sz="1100" spc="-26" dirty="0">
                <a:latin typeface="Arial"/>
                <a:cs typeface="Arial"/>
              </a:rPr>
              <a:t>150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21" dirty="0">
                <a:latin typeface="Arial"/>
                <a:cs typeface="Arial"/>
              </a:rPr>
              <a:t>lm/W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3154" y="6982479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12.9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90475" y="4680512"/>
            <a:ext cx="8024533" cy="2256644"/>
          </a:xfrm>
          <a:custGeom>
            <a:avLst/>
            <a:gdLst/>
            <a:ahLst/>
            <a:cxnLst/>
            <a:rect l="l" t="t" r="r" b="b"/>
            <a:pathLst>
              <a:path w="5600700" h="2971800">
                <a:moveTo>
                  <a:pt x="0" y="2971799"/>
                </a:moveTo>
                <a:lnTo>
                  <a:pt x="5600700" y="2971799"/>
                </a:lnTo>
                <a:lnTo>
                  <a:pt x="5600700" y="0"/>
                </a:lnTo>
                <a:lnTo>
                  <a:pt x="0" y="0"/>
                </a:lnTo>
                <a:lnTo>
                  <a:pt x="0" y="297179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229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70526" y="939302"/>
            <a:ext cx="2210841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b="1" dirty="0">
                <a:latin typeface="Arial"/>
                <a:cs typeface="Arial"/>
              </a:rPr>
              <a:t>Tipos de </a:t>
            </a:r>
            <a:r>
              <a:rPr sz="1200" b="1" spc="-10" dirty="0">
                <a:latin typeface="Arial"/>
                <a:cs typeface="Arial"/>
              </a:rPr>
              <a:t>iluminación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60177" y="1147996"/>
          <a:ext cx="7092885" cy="59733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46442"/>
                <a:gridCol w="3546442"/>
              </a:tblGrid>
              <a:tr h="399735">
                <a:tc>
                  <a:txBody>
                    <a:bodyPr/>
                    <a:lstStyle/>
                    <a:p>
                      <a:pPr marL="551180" marR="91440" indent="-452755">
                        <a:lnSpc>
                          <a:spcPct val="100800"/>
                        </a:lnSpc>
                        <a:spcBef>
                          <a:spcPts val="610"/>
                        </a:spcBef>
                      </a:pPr>
                      <a:r>
                        <a:rPr sz="900" b="1" dirty="0">
                          <a:latin typeface="Tahoma"/>
                          <a:cs typeface="Tahoma"/>
                        </a:rPr>
                        <a:t>Representación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900" b="1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distribución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del</a:t>
                      </a:r>
                      <a:r>
                        <a:rPr sz="9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latin typeface="Tahoma"/>
                          <a:cs typeface="Tahoma"/>
                        </a:rPr>
                        <a:t>flujo</a:t>
                      </a:r>
                      <a:r>
                        <a:rPr sz="9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spc="-10" dirty="0">
                          <a:latin typeface="Tahoma"/>
                          <a:cs typeface="Tahoma"/>
                        </a:rPr>
                        <a:t>luminoso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82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900" b="1" spc="-10" dirty="0">
                          <a:latin typeface="Tahoma"/>
                          <a:cs typeface="Tahoma"/>
                        </a:rPr>
                        <a:t>Notas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11799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Directa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4290" algn="just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800" spc="2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flujo</a:t>
                      </a:r>
                      <a:r>
                        <a:rPr sz="800" spc="2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luminoso</a:t>
                      </a:r>
                      <a:r>
                        <a:rPr sz="800" spc="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está</a:t>
                      </a:r>
                      <a:r>
                        <a:rPr sz="800" spc="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dirigido</a:t>
                      </a:r>
                      <a:r>
                        <a:rPr sz="800" spc="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hacia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abajo.</a:t>
                      </a:r>
                      <a:r>
                        <a:rPr sz="800" spc="1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Este</a:t>
                      </a:r>
                      <a:r>
                        <a:rPr sz="800" spc="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tipo</a:t>
                      </a:r>
                      <a:r>
                        <a:rPr sz="80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aparatos</a:t>
                      </a:r>
                      <a:r>
                        <a:rPr sz="80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permite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obtener</a:t>
                      </a:r>
                      <a:r>
                        <a:rPr sz="8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rendimientos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elevados.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900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Semi-directa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6195" algn="just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flujo</a:t>
                      </a:r>
                      <a:r>
                        <a:rPr sz="800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luminoso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está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dirigido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800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gran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parte</a:t>
                      </a:r>
                      <a:r>
                        <a:rPr sz="800" spc="3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hacia</a:t>
                      </a:r>
                      <a:r>
                        <a:rPr sz="800" spc="3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abajo</a:t>
                      </a:r>
                      <a:r>
                        <a:rPr sz="800" spc="3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800" spc="3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800" spc="3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parte</a:t>
                      </a:r>
                      <a:r>
                        <a:rPr sz="800" spc="3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hacia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arriba.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35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Mixta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6195" algn="just">
                        <a:lnSpc>
                          <a:spcPct val="100699"/>
                        </a:lnSpc>
                        <a:spcBef>
                          <a:spcPts val="5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800" spc="1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flujo</a:t>
                      </a:r>
                      <a:r>
                        <a:rPr sz="800" spc="1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luminoso</a:t>
                      </a:r>
                      <a:r>
                        <a:rPr sz="80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está</a:t>
                      </a:r>
                      <a:r>
                        <a:rPr sz="800" spc="1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distribuido</a:t>
                      </a:r>
                      <a:r>
                        <a:rPr sz="800" spc="1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casi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por</a:t>
                      </a:r>
                      <a:r>
                        <a:rPr sz="800" spc="45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igual,</a:t>
                      </a:r>
                      <a:r>
                        <a:rPr sz="800" spc="4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tanto</a:t>
                      </a:r>
                      <a:r>
                        <a:rPr sz="800" spc="45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hacia</a:t>
                      </a:r>
                      <a:r>
                        <a:rPr sz="800" spc="4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abajo</a:t>
                      </a:r>
                      <a:r>
                        <a:rPr sz="800" spc="4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como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hacia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arriba.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55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Semi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–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indirecta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5560">
                        <a:lnSpc>
                          <a:spcPct val="100899"/>
                        </a:lnSpc>
                        <a:spcBef>
                          <a:spcPts val="595"/>
                        </a:spcBef>
                        <a:tabLst>
                          <a:tab pos="398780" algn="l"/>
                          <a:tab pos="912494" algn="l"/>
                          <a:tab pos="1708785" algn="l"/>
                          <a:tab pos="2089150" algn="l"/>
                        </a:tabLst>
                      </a:pPr>
                      <a:r>
                        <a:rPr sz="800" spc="-25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flujo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luminoso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se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dirige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principalmente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hacia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arriba.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4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Indirecta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6830" algn="just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8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rendimiento es</a:t>
                      </a:r>
                      <a:r>
                        <a:rPr sz="8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bajo y la</a:t>
                      </a:r>
                      <a:r>
                        <a:rPr sz="8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visión</a:t>
                      </a:r>
                      <a:r>
                        <a:rPr sz="8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poco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nítida</a:t>
                      </a:r>
                      <a:r>
                        <a:rPr sz="80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por</a:t>
                      </a:r>
                      <a:r>
                        <a:rPr sz="80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80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falta</a:t>
                      </a:r>
                      <a:r>
                        <a:rPr sz="80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total</a:t>
                      </a:r>
                      <a:r>
                        <a:rPr sz="80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efectos</a:t>
                      </a:r>
                      <a:r>
                        <a:rPr sz="800" spc="1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sombra.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7487" y="1609738"/>
            <a:ext cx="3048230" cy="103689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7867" y="2790714"/>
            <a:ext cx="3065697" cy="10368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7739" y="3980371"/>
            <a:ext cx="3353925" cy="107393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97739" y="5221524"/>
            <a:ext cx="3214180" cy="99986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27867" y="6396716"/>
            <a:ext cx="3214180" cy="666578"/>
          </a:xfrm>
          <a:prstGeom prst="rect">
            <a:avLst/>
          </a:prstGeom>
        </p:spPr>
      </p:pic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20549"/>
            <a:ext cx="661341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Otra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clasificación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alumbrado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ofrece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continuación,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existiendo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especialmente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previstas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aplicaciones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indican.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544860" y="1667025"/>
          <a:ext cx="7092885" cy="48204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46442"/>
                <a:gridCol w="3546442"/>
              </a:tblGrid>
              <a:tr h="2603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900" b="1" spc="-10" dirty="0">
                          <a:latin typeface="Tahoma"/>
                          <a:cs typeface="Tahoma"/>
                        </a:rPr>
                        <a:t>Ejemplos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b="1" spc="-10" dirty="0">
                          <a:latin typeface="Tahoma"/>
                          <a:cs typeface="Tahoma"/>
                        </a:rPr>
                        <a:t>Notas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15598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General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4290" algn="just">
                        <a:lnSpc>
                          <a:spcPct val="100600"/>
                        </a:lnSpc>
                        <a:spcBef>
                          <a:spcPts val="60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Las</a:t>
                      </a:r>
                      <a:r>
                        <a:rPr sz="800" spc="2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luminarias</a:t>
                      </a:r>
                      <a:r>
                        <a:rPr sz="800" spc="2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están</a:t>
                      </a:r>
                      <a:r>
                        <a:rPr sz="800" spc="29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dispuestas</a:t>
                      </a:r>
                      <a:r>
                        <a:rPr sz="800" spc="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modo</a:t>
                      </a:r>
                      <a:r>
                        <a:rPr sz="800" spc="10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que</a:t>
                      </a:r>
                      <a:r>
                        <a:rPr sz="800" spc="10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produzcan</a:t>
                      </a:r>
                      <a:r>
                        <a:rPr sz="800" spc="10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800" spc="10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nivel</a:t>
                      </a:r>
                      <a:r>
                        <a:rPr sz="800" spc="10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iluminación</a:t>
                      </a:r>
                      <a:r>
                        <a:rPr sz="8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casi</a:t>
                      </a:r>
                      <a:r>
                        <a:rPr sz="8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uniforme</a:t>
                      </a:r>
                      <a:r>
                        <a:rPr sz="8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8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cualquier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punto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del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local.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6195" algn="just">
                        <a:lnSpc>
                          <a:spcPct val="100699"/>
                        </a:lnSpc>
                        <a:spcBef>
                          <a:spcPts val="595"/>
                        </a:spcBef>
                        <a:tabLst>
                          <a:tab pos="1117600" algn="l"/>
                          <a:tab pos="2279650" algn="l"/>
                        </a:tabLst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Ejemplos: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iluminación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establecimientos,</a:t>
                      </a:r>
                      <a:r>
                        <a:rPr sz="800" spc="26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oficinas,</a:t>
                      </a:r>
                      <a:r>
                        <a:rPr sz="800" spc="26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tiendas,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grandes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almacenes,</a:t>
                      </a:r>
                      <a:r>
                        <a:rPr sz="8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aulas,</a:t>
                      </a:r>
                      <a:r>
                        <a:rPr sz="8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etc.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786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Localizada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3655" algn="just">
                        <a:lnSpc>
                          <a:spcPct val="100899"/>
                        </a:lnSpc>
                        <a:spcBef>
                          <a:spcPts val="5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Las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luminarias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se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hallan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situadas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cerca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puntos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iluminar.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4290" algn="just">
                        <a:lnSpc>
                          <a:spcPct val="100600"/>
                        </a:lnSpc>
                        <a:spcBef>
                          <a:spcPts val="60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Ejemplos:</a:t>
                      </a:r>
                      <a:r>
                        <a:rPr sz="800" spc="43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iluminación</a:t>
                      </a:r>
                      <a:r>
                        <a:rPr sz="800" spc="43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434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áreas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limitadas,</a:t>
                      </a:r>
                      <a:r>
                        <a:rPr sz="800" spc="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generalmente</a:t>
                      </a:r>
                      <a:r>
                        <a:rPr sz="800" spc="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800" spc="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ausencia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290" dirty="0">
                          <a:latin typeface="Tahoma"/>
                          <a:cs typeface="Tahoma"/>
                        </a:rPr>
                        <a:t>  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800" spc="295" dirty="0">
                          <a:latin typeface="Tahoma"/>
                          <a:cs typeface="Tahoma"/>
                        </a:rPr>
                        <a:t>  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iluminación</a:t>
                      </a:r>
                      <a:r>
                        <a:rPr sz="800" spc="290" dirty="0">
                          <a:latin typeface="Tahoma"/>
                          <a:cs typeface="Tahoma"/>
                        </a:rPr>
                        <a:t>   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general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(escaparates,</a:t>
                      </a:r>
                      <a:r>
                        <a:rPr sz="800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etc.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1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Suplementaria.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4925" algn="just">
                        <a:lnSpc>
                          <a:spcPct val="100600"/>
                        </a:lnSpc>
                        <a:spcBef>
                          <a:spcPts val="600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Las</a:t>
                      </a:r>
                      <a:r>
                        <a:rPr sz="800" spc="3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luminarias</a:t>
                      </a:r>
                      <a:r>
                        <a:rPr sz="800" spc="3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están</a:t>
                      </a:r>
                      <a:r>
                        <a:rPr sz="800" spc="3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situadas</a:t>
                      </a:r>
                      <a:r>
                        <a:rPr sz="800" spc="3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800" spc="3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la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inmediata</a:t>
                      </a:r>
                      <a:r>
                        <a:rPr sz="800" spc="17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vecindad</a:t>
                      </a:r>
                      <a:r>
                        <a:rPr sz="800" spc="18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del</a:t>
                      </a:r>
                      <a:r>
                        <a:rPr sz="800" spc="17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punto</a:t>
                      </a:r>
                      <a:r>
                        <a:rPr sz="800" spc="18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trabajo</a:t>
                      </a:r>
                      <a:r>
                        <a:rPr sz="800" spc="36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800" spc="36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se</a:t>
                      </a:r>
                      <a:r>
                        <a:rPr sz="800" spc="36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integran</a:t>
                      </a:r>
                      <a:r>
                        <a:rPr sz="800" spc="36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</a:t>
                      </a:r>
                      <a:r>
                        <a:rPr sz="800" spc="36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la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iluminación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general.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5560" algn="just">
                        <a:lnSpc>
                          <a:spcPct val="100600"/>
                        </a:lnSpc>
                        <a:spcBef>
                          <a:spcPts val="5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Ejemplos:</a:t>
                      </a:r>
                      <a:r>
                        <a:rPr sz="800" spc="1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iluminación</a:t>
                      </a:r>
                      <a:r>
                        <a:rPr sz="800" spc="1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1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tableros</a:t>
                      </a:r>
                      <a:r>
                        <a:rPr sz="800" spc="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dibujo,</a:t>
                      </a:r>
                      <a:r>
                        <a:rPr sz="80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escritorios,</a:t>
                      </a:r>
                      <a:r>
                        <a:rPr sz="80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partes</a:t>
                      </a:r>
                      <a:r>
                        <a:rPr sz="80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móviles</a:t>
                      </a:r>
                      <a:r>
                        <a:rPr sz="800" spc="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las</a:t>
                      </a:r>
                      <a:r>
                        <a:rPr sz="800" spc="315" dirty="0">
                          <a:latin typeface="Tahoma"/>
                          <a:cs typeface="Tahoma"/>
                        </a:rPr>
                        <a:t> 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máquinas</a:t>
                      </a:r>
                      <a:r>
                        <a:rPr sz="800" spc="315" dirty="0">
                          <a:latin typeface="Tahoma"/>
                          <a:cs typeface="Tahoma"/>
                        </a:rPr>
                        <a:t> 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–</a:t>
                      </a:r>
                      <a:r>
                        <a:rPr sz="800" spc="315" dirty="0">
                          <a:latin typeface="Tahoma"/>
                          <a:cs typeface="Tahoma"/>
                        </a:rPr>
                        <a:t>  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herramienta, escaparates,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 o</a:t>
                      </a:r>
                      <a:r>
                        <a:rPr sz="8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cuadros.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597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0746" y="2063959"/>
            <a:ext cx="2585319" cy="133315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42708" y="3586326"/>
            <a:ext cx="2585317" cy="140722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5240" y="5203010"/>
            <a:ext cx="2585317" cy="1226688"/>
          </a:xfrm>
          <a:prstGeom prst="rect">
            <a:avLst/>
          </a:prstGeom>
        </p:spPr>
      </p:pic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6" y="947402"/>
            <a:ext cx="7270300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2.</a:t>
            </a:r>
            <a:r>
              <a:rPr sz="1100" b="1" dirty="0">
                <a:latin typeface="Tahoma"/>
                <a:cs typeface="Tahoma"/>
              </a:rPr>
              <a:t>	PODER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REFLECTANTE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MATERIALES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SUPERFICIES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6692" y="1482505"/>
            <a:ext cx="6984896" cy="251899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950294" y="1794475"/>
            <a:ext cx="830657" cy="281774"/>
          </a:xfrm>
          <a:prstGeom prst="rect">
            <a:avLst/>
          </a:prstGeom>
        </p:spPr>
        <p:txBody>
          <a:bodyPr vert="horz" wrap="square" lIns="0" tIns="25049" rIns="0" bIns="0" rtlCol="0">
            <a:spAutoFit/>
          </a:bodyPr>
          <a:lstStyle/>
          <a:p>
            <a:pPr marR="5274">
              <a:lnSpc>
                <a:spcPts val="1048"/>
              </a:lnSpc>
              <a:spcBef>
                <a:spcPts val="197"/>
              </a:spcBef>
            </a:pPr>
            <a:r>
              <a:rPr sz="900" spc="-10" dirty="0">
                <a:latin typeface="Arial"/>
                <a:cs typeface="Arial"/>
              </a:rPr>
              <a:t>Paredes </a:t>
            </a:r>
            <a:r>
              <a:rPr sz="900" dirty="0">
                <a:latin typeface="Arial"/>
                <a:cs typeface="Arial"/>
              </a:rPr>
              <a:t>verde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spc="-21" dirty="0">
                <a:latin typeface="Arial"/>
                <a:cs typeface="Arial"/>
              </a:rPr>
              <a:t>claro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39375" y="2408397"/>
            <a:ext cx="956212" cy="281774"/>
          </a:xfrm>
          <a:prstGeom prst="rect">
            <a:avLst/>
          </a:prstGeom>
        </p:spPr>
        <p:txBody>
          <a:bodyPr vert="horz" wrap="square" lIns="0" tIns="25049" rIns="0" bIns="0" rtlCol="0">
            <a:spAutoFit/>
          </a:bodyPr>
          <a:lstStyle/>
          <a:p>
            <a:pPr marR="5274">
              <a:lnSpc>
                <a:spcPts val="1048"/>
              </a:lnSpc>
              <a:spcBef>
                <a:spcPts val="197"/>
              </a:spcBef>
            </a:pPr>
            <a:r>
              <a:rPr sz="900" dirty="0">
                <a:latin typeface="Arial"/>
                <a:cs typeface="Arial"/>
              </a:rPr>
              <a:t>Mueble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-26" dirty="0">
                <a:latin typeface="Arial"/>
                <a:cs typeface="Arial"/>
              </a:rPr>
              <a:t>de </a:t>
            </a:r>
            <a:r>
              <a:rPr sz="900" dirty="0">
                <a:latin typeface="Arial"/>
                <a:cs typeface="Arial"/>
              </a:rPr>
              <a:t>nogal</a:t>
            </a:r>
            <a:r>
              <a:rPr sz="900" spc="-21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oscuro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13261" y="1470443"/>
            <a:ext cx="974408" cy="281774"/>
          </a:xfrm>
          <a:prstGeom prst="rect">
            <a:avLst/>
          </a:prstGeom>
        </p:spPr>
        <p:txBody>
          <a:bodyPr vert="horz" wrap="square" lIns="0" tIns="25049" rIns="0" bIns="0" rtlCol="0">
            <a:spAutoFit/>
          </a:bodyPr>
          <a:lstStyle/>
          <a:p>
            <a:pPr marR="5274">
              <a:lnSpc>
                <a:spcPts val="1048"/>
              </a:lnSpc>
              <a:spcBef>
                <a:spcPts val="197"/>
              </a:spcBef>
            </a:pPr>
            <a:r>
              <a:rPr sz="900" dirty="0">
                <a:latin typeface="Arial"/>
                <a:cs typeface="Arial"/>
              </a:rPr>
              <a:t>Techo</a:t>
            </a:r>
            <a:r>
              <a:rPr sz="900" spc="-16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crema </a:t>
            </a:r>
            <a:r>
              <a:rPr sz="900" dirty="0">
                <a:latin typeface="Arial"/>
                <a:cs typeface="Arial"/>
              </a:rPr>
              <a:t>claro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spc="-26" dirty="0">
                <a:latin typeface="Arial"/>
                <a:cs typeface="Arial"/>
              </a:rPr>
              <a:t>70%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71331" y="1985422"/>
            <a:ext cx="1002612" cy="283784"/>
          </a:xfrm>
          <a:prstGeom prst="rect">
            <a:avLst/>
          </a:prstGeom>
        </p:spPr>
        <p:txBody>
          <a:bodyPr vert="horz" wrap="square" lIns="0" tIns="20435" rIns="0" bIns="0" rtlCol="0">
            <a:spAutoFit/>
          </a:bodyPr>
          <a:lstStyle/>
          <a:p>
            <a:pPr marR="5274">
              <a:lnSpc>
                <a:spcPct val="94700"/>
              </a:lnSpc>
              <a:spcBef>
                <a:spcPts val="161"/>
              </a:spcBef>
            </a:pPr>
            <a:r>
              <a:rPr sz="900" spc="-10" dirty="0">
                <a:latin typeface="Arial"/>
                <a:cs typeface="Arial"/>
              </a:rPr>
              <a:t>Puerta </a:t>
            </a:r>
            <a:r>
              <a:rPr sz="900" dirty="0">
                <a:latin typeface="Arial"/>
                <a:cs typeface="Arial"/>
              </a:rPr>
              <a:t>esmaltada</a:t>
            </a:r>
            <a:r>
              <a:rPr sz="900" spc="-26" dirty="0">
                <a:latin typeface="Arial"/>
                <a:cs typeface="Arial"/>
              </a:rPr>
              <a:t> de </a:t>
            </a:r>
            <a:r>
              <a:rPr sz="900" dirty="0">
                <a:latin typeface="Arial"/>
                <a:cs typeface="Arial"/>
              </a:rPr>
              <a:t>blanco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-26" dirty="0">
                <a:latin typeface="Arial"/>
                <a:cs typeface="Arial"/>
              </a:rPr>
              <a:t>70%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53112" y="2494085"/>
            <a:ext cx="865231" cy="38174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5274" indent="156229">
              <a:lnSpc>
                <a:spcPct val="133300"/>
              </a:lnSpc>
              <a:spcBef>
                <a:spcPts val="104"/>
              </a:spcBef>
            </a:pPr>
            <a:r>
              <a:rPr sz="900" dirty="0">
                <a:latin typeface="Arial"/>
                <a:cs typeface="Arial"/>
              </a:rPr>
              <a:t>Mesa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spc="-26" dirty="0">
                <a:latin typeface="Arial"/>
                <a:cs typeface="Arial"/>
              </a:rPr>
              <a:t>de </a:t>
            </a:r>
            <a:r>
              <a:rPr sz="900" dirty="0">
                <a:latin typeface="Arial"/>
                <a:cs typeface="Arial"/>
              </a:rPr>
              <a:t>arce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spc="-26" dirty="0">
                <a:latin typeface="Arial"/>
                <a:cs typeface="Arial"/>
              </a:rPr>
              <a:t>60%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46482" y="3396116"/>
            <a:ext cx="348456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900" spc="-26" dirty="0">
                <a:latin typeface="Arial"/>
                <a:cs typeface="Arial"/>
              </a:rPr>
              <a:t>10%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09781" y="2440805"/>
            <a:ext cx="348456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900" spc="-26" dirty="0">
                <a:latin typeface="Arial"/>
                <a:cs typeface="Arial"/>
              </a:rPr>
              <a:t>70%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68496" y="2151494"/>
            <a:ext cx="348456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900" spc="-26" dirty="0">
                <a:latin typeface="Arial"/>
                <a:cs typeface="Arial"/>
              </a:rPr>
              <a:t>50%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91702" y="2107524"/>
            <a:ext cx="503125" cy="47497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5274" algn="r">
              <a:spcBef>
                <a:spcPts val="104"/>
              </a:spcBef>
            </a:pPr>
            <a:r>
              <a:rPr sz="900" spc="-10" dirty="0">
                <a:latin typeface="Arial"/>
                <a:cs typeface="Arial"/>
              </a:rPr>
              <a:t>espejo</a:t>
            </a:r>
            <a:endParaRPr sz="900">
              <a:latin typeface="Arial"/>
              <a:cs typeface="Arial"/>
            </a:endParaRPr>
          </a:p>
          <a:p>
            <a:pPr>
              <a:spcBef>
                <a:spcPts val="31"/>
              </a:spcBef>
            </a:pPr>
            <a:endParaRPr sz="1200">
              <a:latin typeface="Arial"/>
              <a:cs typeface="Arial"/>
            </a:endParaRPr>
          </a:p>
          <a:p>
            <a:pPr marR="17139" algn="r"/>
            <a:r>
              <a:rPr sz="900" spc="-26" dirty="0">
                <a:latin typeface="Arial"/>
                <a:cs typeface="Arial"/>
              </a:rPr>
              <a:t>90%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08357" y="2845842"/>
            <a:ext cx="348456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900" spc="-26" dirty="0">
                <a:latin typeface="Arial"/>
                <a:cs typeface="Arial"/>
              </a:rPr>
              <a:t>15%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37157" y="4086453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12.10</a:t>
            </a:r>
            <a:endParaRPr sz="900">
              <a:latin typeface="Tahoma"/>
              <a:cs typeface="Tahoma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1801426" y="4785823"/>
          <a:ext cx="7775245" cy="13689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8499"/>
                <a:gridCol w="4256096"/>
                <a:gridCol w="1970651"/>
              </a:tblGrid>
              <a:tr h="2290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reflexión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Materiales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Luz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reflejada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337050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Regular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0260" marR="803275" indent="-1270" algn="ctr">
                        <a:lnSpc>
                          <a:spcPct val="957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Vidrio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plateado</a:t>
                      </a:r>
                      <a:r>
                        <a:rPr sz="800" spc="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Aluminio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abrillantado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Aluminio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pulido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cromo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80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90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71394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Difusa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1525" marR="763905" indent="175895">
                        <a:lnSpc>
                          <a:spcPts val="115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Encalado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yeso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Arce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maderas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similares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095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Hormigón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735965" marR="729615"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Nogal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maderas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similares Ladrillos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85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451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Mixta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8630" marR="460375" indent="1778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Esmalta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blanco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aluminio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satinado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Aluminio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cepillado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cromo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satinado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60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70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1" name="object 21"/>
          <p:cNvSpPr/>
          <p:nvPr/>
        </p:nvSpPr>
        <p:spPr>
          <a:xfrm>
            <a:off x="1969557" y="1304226"/>
            <a:ext cx="7369469" cy="2777408"/>
          </a:xfrm>
          <a:custGeom>
            <a:avLst/>
            <a:gdLst/>
            <a:ahLst/>
            <a:cxnLst/>
            <a:rect l="l" t="t" r="r" b="b"/>
            <a:pathLst>
              <a:path w="5143500" h="3657600">
                <a:moveTo>
                  <a:pt x="0" y="3657600"/>
                </a:moveTo>
                <a:lnTo>
                  <a:pt x="5143500" y="3657600"/>
                </a:lnTo>
                <a:lnTo>
                  <a:pt x="5143500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86109" y="1068145"/>
          <a:ext cx="7775245" cy="12701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8499"/>
                <a:gridCol w="4256096"/>
                <a:gridCol w="1970651"/>
              </a:tblGrid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Tonalidad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43255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Color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paredes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techos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892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Luz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reflejada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5810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Clara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6480" marR="1040130" indent="242570">
                        <a:lnSpc>
                          <a:spcPts val="115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Blanco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Crema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claro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Amarillo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claro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035685" marR="961390" indent="-6731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claro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rosa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Azul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gris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claro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90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70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80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65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33020"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50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45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90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Media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Beige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Ocre,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marrón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claro,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verde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oliva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35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25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451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oscura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1435" marR="405130" indent="-910590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Verde,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azul,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rojo,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gris,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(todos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oscuros) negro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15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752296" y="2524160"/>
            <a:ext cx="7404041" cy="3409731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9552">
              <a:spcBef>
                <a:spcPts val="99"/>
              </a:spcBef>
              <a:tabLst>
                <a:tab pos="505601" algn="l"/>
              </a:tabLst>
            </a:pPr>
            <a:r>
              <a:rPr sz="1100" b="1" spc="-21" dirty="0">
                <a:latin typeface="Tahoma"/>
                <a:cs typeface="Tahoma"/>
              </a:rPr>
              <a:t>2.1.</a:t>
            </a:r>
            <a:r>
              <a:rPr sz="1100" b="1" dirty="0">
                <a:latin typeface="Tahoma"/>
                <a:cs typeface="Tahoma"/>
              </a:rPr>
              <a:t>	MÉTODO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CÁLCULO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ILUMINACIÓN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INTERIORES</a:t>
            </a:r>
            <a:endParaRPr sz="1100">
              <a:latin typeface="Tahoma"/>
              <a:cs typeface="Tahoma"/>
            </a:endParaRPr>
          </a:p>
          <a:p>
            <a:pPr marL="505601" marR="81740" algn="just">
              <a:lnSpc>
                <a:spcPct val="1205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proyecto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interiores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adopta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método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total.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505601"/>
            <a:r>
              <a:rPr sz="1100" spc="-10" dirty="0">
                <a:latin typeface="Tahoma"/>
                <a:cs typeface="Tahoma"/>
              </a:rPr>
              <a:t>Llamando: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505601" marR="81740" algn="just">
              <a:lnSpc>
                <a:spcPct val="123600"/>
              </a:lnSpc>
            </a:pPr>
            <a:r>
              <a:rPr sz="1100" spc="-10" dirty="0">
                <a:latin typeface="Tahoma"/>
                <a:cs typeface="Tahoma"/>
              </a:rPr>
              <a:t>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iluminación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que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proyecta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realizar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(en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lux);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10" dirty="0">
                <a:latin typeface="Courier New"/>
                <a:cs typeface="Courier New"/>
              </a:rPr>
              <a:t>f</a:t>
            </a:r>
            <a:r>
              <a:rPr sz="1100" spc="-192" dirty="0">
                <a:latin typeface="Courier New"/>
                <a:cs typeface="Courier New"/>
              </a:rPr>
              <a:t> </a:t>
            </a:r>
            <a:r>
              <a:rPr sz="1100" spc="-10" dirty="0">
                <a:latin typeface="Tahoma"/>
                <a:cs typeface="Tahoma"/>
              </a:rPr>
              <a:t>(léase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fi),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flujo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luminoso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total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emitido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exclusivamente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las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lámparas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obtener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iluminación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deseada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(en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lúmenes);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505601" marR="83058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proyecta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iluminar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(en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</a:t>
            </a:r>
            <a:r>
              <a:rPr sz="1100" baseline="39682" dirty="0">
                <a:latin typeface="Tahoma"/>
                <a:cs typeface="Tahoma"/>
              </a:rPr>
              <a:t>2</a:t>
            </a:r>
            <a:r>
              <a:rPr sz="1100" dirty="0">
                <a:latin typeface="Tahoma"/>
                <a:cs typeface="Tahoma"/>
              </a:rPr>
              <a:t>);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utilización,</a:t>
            </a:r>
            <a:r>
              <a:rPr sz="1100" spc="27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obtenido</a:t>
            </a:r>
            <a:r>
              <a:rPr sz="1100" spc="27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experimentalmente</a:t>
            </a:r>
            <a:r>
              <a:rPr sz="1100" spc="27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7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locales</a:t>
            </a:r>
            <a:r>
              <a:rPr sz="1100" spc="280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normalizados, </a:t>
            </a:r>
            <a:r>
              <a:rPr sz="1100" dirty="0">
                <a:latin typeface="Tahoma"/>
                <a:cs typeface="Tahoma"/>
              </a:rPr>
              <a:t>utilizando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fotométricas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similares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piensa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emplear.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depende: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spc="-10" dirty="0">
                <a:latin typeface="Tahoma"/>
                <a:cs typeface="Tahoma"/>
              </a:rPr>
              <a:t>características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índice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reflexión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(*).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utilización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unas </a:t>
            </a:r>
            <a:r>
              <a:rPr sz="1100" dirty="0">
                <a:latin typeface="Tahoma"/>
                <a:cs typeface="Tahoma"/>
              </a:rPr>
              <a:t>tablas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destinadas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(ver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págs.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96-</a:t>
            </a:r>
            <a:r>
              <a:rPr sz="1100" dirty="0">
                <a:latin typeface="Tahoma"/>
                <a:cs typeface="Tahoma"/>
              </a:rPr>
              <a:t>97).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Consúltense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fabricantes.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505601" marR="83058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K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índice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local: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consideración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ancho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(a)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profundidad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(b)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cuestión,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altura 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 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plano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(h).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expresan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metros.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953039" y="956468"/>
            <a:ext cx="4107796" cy="1766258"/>
            <a:chOff x="2759011" y="1259582"/>
            <a:chExt cx="2867025" cy="232600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329" y="1259582"/>
              <a:ext cx="2318780" cy="230276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63773" y="1294638"/>
              <a:ext cx="2857500" cy="2286000"/>
            </a:xfrm>
            <a:custGeom>
              <a:avLst/>
              <a:gdLst/>
              <a:ahLst/>
              <a:cxnLst/>
              <a:rect l="l" t="t" r="r" b="b"/>
              <a:pathLst>
                <a:path w="2857500" h="2286000">
                  <a:moveTo>
                    <a:pt x="0" y="2286000"/>
                  </a:moveTo>
                  <a:lnTo>
                    <a:pt x="2857500" y="2286000"/>
                  </a:lnTo>
                  <a:lnTo>
                    <a:pt x="28575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48152" y="2753875"/>
            <a:ext cx="6616145" cy="72812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453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12.11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000">
              <a:latin typeface="Tahoma"/>
              <a:cs typeface="Tahoma"/>
            </a:endParaRPr>
          </a:p>
          <a:p>
            <a:pPr marL="13184" marR="5274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distribuciones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directa,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semidirecta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mixta,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índice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calcula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fórmula: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6035" y="3600985"/>
            <a:ext cx="371201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Arial"/>
                <a:cs typeface="Arial"/>
              </a:rPr>
              <a:t>K </a:t>
            </a:r>
            <a:r>
              <a:rPr sz="1200" spc="-52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74386" y="3697424"/>
            <a:ext cx="822469" cy="0"/>
          </a:xfrm>
          <a:custGeom>
            <a:avLst/>
            <a:gdLst/>
            <a:ahLst/>
            <a:cxnLst/>
            <a:rect l="l" t="t" r="r" b="b"/>
            <a:pathLst>
              <a:path w="574039">
                <a:moveTo>
                  <a:pt x="0" y="0"/>
                </a:moveTo>
                <a:lnTo>
                  <a:pt x="573786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69301" y="3691897"/>
            <a:ext cx="835207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i="1" dirty="0">
                <a:latin typeface="Times New Roman"/>
                <a:cs typeface="Times New Roman"/>
              </a:rPr>
              <a:t>h</a:t>
            </a:r>
            <a:r>
              <a:rPr sz="1200" i="1" spc="15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</a:t>
            </a:r>
            <a:r>
              <a:rPr sz="1200" spc="57" dirty="0">
                <a:latin typeface="Times New Roman"/>
                <a:cs typeface="Times New Roman"/>
              </a:rPr>
              <a:t> </a:t>
            </a:r>
            <a:r>
              <a:rPr sz="1200" i="1" spc="-26" dirty="0">
                <a:latin typeface="Times New Roman"/>
                <a:cs typeface="Times New Roman"/>
              </a:rPr>
              <a:t>b</a:t>
            </a:r>
            <a:r>
              <a:rPr sz="1200" spc="-26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8156" y="3525257"/>
            <a:ext cx="459455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42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57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48152" y="4084484"/>
            <a:ext cx="6611596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5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distribuciones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semiindirecta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indirecta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altura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(H)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trabajo.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26035" y="4552826"/>
            <a:ext cx="371201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Arial"/>
                <a:cs typeface="Arial"/>
              </a:rPr>
              <a:t>K </a:t>
            </a:r>
            <a:r>
              <a:rPr sz="1200" spc="-52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74386" y="4649267"/>
            <a:ext cx="822469" cy="0"/>
          </a:xfrm>
          <a:custGeom>
            <a:avLst/>
            <a:gdLst/>
            <a:ahLst/>
            <a:cxnLst/>
            <a:rect l="l" t="t" r="r" b="b"/>
            <a:pathLst>
              <a:path w="574039">
                <a:moveTo>
                  <a:pt x="0" y="0"/>
                </a:moveTo>
                <a:lnTo>
                  <a:pt x="573786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769324" y="4643738"/>
            <a:ext cx="835207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i="1" dirty="0">
                <a:latin typeface="Times New Roman"/>
                <a:cs typeface="Times New Roman"/>
              </a:rPr>
              <a:t>h</a:t>
            </a:r>
            <a:r>
              <a:rPr sz="1200" i="1" spc="15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</a:t>
            </a:r>
            <a:r>
              <a:rPr sz="1200" spc="57" dirty="0">
                <a:latin typeface="Times New Roman"/>
                <a:cs typeface="Times New Roman"/>
              </a:rPr>
              <a:t> </a:t>
            </a:r>
            <a:r>
              <a:rPr sz="1200" i="1" spc="-26" dirty="0">
                <a:latin typeface="Times New Roman"/>
                <a:cs typeface="Times New Roman"/>
              </a:rPr>
              <a:t>b</a:t>
            </a:r>
            <a:r>
              <a:rPr sz="1200" spc="-26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05780" y="4477098"/>
            <a:ext cx="560444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Times New Roman"/>
                <a:cs typeface="Times New Roman"/>
              </a:rPr>
              <a:t>3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73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48152" y="4844218"/>
            <a:ext cx="6614325" cy="8325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m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mantenimiento: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depreciación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fotométricas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envejecimiento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lámparas.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Varía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ambientales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efectúa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mantenimiento.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adjunta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apropiados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4390" y="957046"/>
            <a:ext cx="7128158" cy="1999734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380257" y="4076426"/>
            <a:ext cx="562263" cy="0"/>
          </a:xfrm>
          <a:custGeom>
            <a:avLst/>
            <a:gdLst/>
            <a:ahLst/>
            <a:cxnLst/>
            <a:rect l="l" t="t" r="r" b="b"/>
            <a:pathLst>
              <a:path w="392429">
                <a:moveTo>
                  <a:pt x="0" y="0"/>
                </a:moveTo>
                <a:lnTo>
                  <a:pt x="392429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23656" y="3009628"/>
            <a:ext cx="6834500" cy="245859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5198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12.12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000">
              <a:latin typeface="Tahoma"/>
              <a:cs typeface="Tahoma"/>
            </a:endParaRPr>
          </a:p>
          <a:p>
            <a:pPr marL="92287" marR="84377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fórmula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básica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local,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teniendo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factores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acabamos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describir,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siguiente:</a:t>
            </a:r>
            <a:endParaRPr sz="1100">
              <a:latin typeface="Tahoma"/>
              <a:cs typeface="Tahoma"/>
            </a:endParaRPr>
          </a:p>
          <a:p>
            <a:pPr marR="414633" algn="ctr">
              <a:spcBef>
                <a:spcPts val="919"/>
              </a:spcBef>
            </a:pPr>
            <a:r>
              <a:rPr sz="1900" baseline="-37037" dirty="0">
                <a:latin typeface="Symbol"/>
                <a:cs typeface="Symbol"/>
              </a:rPr>
              <a:t></a:t>
            </a:r>
            <a:r>
              <a:rPr sz="1900" spc="23" baseline="-37037" dirty="0">
                <a:latin typeface="Times New Roman"/>
                <a:cs typeface="Times New Roman"/>
              </a:rPr>
              <a:t> </a:t>
            </a:r>
            <a:r>
              <a:rPr sz="1900" baseline="-37037" dirty="0">
                <a:latin typeface="Arial"/>
                <a:cs typeface="Arial"/>
              </a:rPr>
              <a:t>=</a:t>
            </a:r>
            <a:r>
              <a:rPr sz="1900" spc="420" baseline="-37037" dirty="0">
                <a:latin typeface="Arial"/>
                <a:cs typeface="Arial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</a:t>
            </a:r>
            <a:r>
              <a:rPr sz="1200" i="1" spc="254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73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 marR="108767" algn="ctr">
              <a:spcBef>
                <a:spcPts val="301"/>
              </a:spcBef>
            </a:pPr>
            <a:r>
              <a:rPr sz="1200" i="1" dirty="0">
                <a:latin typeface="Times New Roman"/>
                <a:cs typeface="Times New Roman"/>
              </a:rPr>
              <a:t>u</a:t>
            </a:r>
            <a:r>
              <a:rPr sz="1200" i="1" spc="1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62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  <a:p>
            <a:pPr marL="92287" marR="86354" algn="just">
              <a:lnSpc>
                <a:spcPct val="121400"/>
              </a:lnSpc>
              <a:spcBef>
                <a:spcPts val="670"/>
              </a:spcBef>
            </a:pPr>
            <a:r>
              <a:rPr sz="1100" dirty="0">
                <a:latin typeface="Tahoma"/>
                <a:cs typeface="Tahoma"/>
              </a:rPr>
              <a:t>Llamado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Symbol"/>
                <a:cs typeface="Symbol"/>
              </a:rPr>
              <a:t></a:t>
            </a:r>
            <a:r>
              <a:rPr sz="1100" baseline="-11904" dirty="0">
                <a:latin typeface="Tahoma"/>
                <a:cs typeface="Tahoma"/>
              </a:rPr>
              <a:t>L</a:t>
            </a:r>
            <a:r>
              <a:rPr sz="1100" spc="412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emitido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lámparas,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deducir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(n)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nivel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iluminación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deseado:</a:t>
            </a:r>
            <a:endParaRPr sz="1100">
              <a:latin typeface="Tahoma"/>
              <a:cs typeface="Tahoma"/>
            </a:endParaRPr>
          </a:p>
          <a:p>
            <a:pPr marR="482530" algn="ctr">
              <a:spcBef>
                <a:spcPts val="784"/>
              </a:spcBef>
            </a:pPr>
            <a:r>
              <a:rPr sz="1900" baseline="-34722" dirty="0">
                <a:latin typeface="Arial"/>
                <a:cs typeface="Arial"/>
              </a:rPr>
              <a:t>n</a:t>
            </a:r>
            <a:r>
              <a:rPr sz="1900" spc="521" baseline="-34722" dirty="0">
                <a:latin typeface="Arial"/>
                <a:cs typeface="Arial"/>
              </a:rPr>
              <a:t> </a:t>
            </a:r>
            <a:r>
              <a:rPr sz="1900" baseline="-34722" dirty="0">
                <a:latin typeface="Arial"/>
                <a:cs typeface="Arial"/>
              </a:rPr>
              <a:t>=</a:t>
            </a:r>
            <a:r>
              <a:rPr sz="1900" spc="295" baseline="-34722" dirty="0">
                <a:latin typeface="Arial"/>
                <a:cs typeface="Arial"/>
              </a:rPr>
              <a:t> </a:t>
            </a:r>
            <a:r>
              <a:rPr sz="1300" i="1" u="sng" spc="9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00" i="1" u="sng" spc="-52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</a:t>
            </a:r>
            <a:endParaRPr sz="1300">
              <a:latin typeface="Symbol"/>
              <a:cs typeface="Symbol"/>
            </a:endParaRPr>
          </a:p>
          <a:p>
            <a:pPr marR="75807" algn="ctr">
              <a:spcBef>
                <a:spcPts val="212"/>
              </a:spcBef>
            </a:pPr>
            <a:r>
              <a:rPr sz="1300" i="1" spc="-151" dirty="0">
                <a:latin typeface="Symbol"/>
                <a:cs typeface="Symbol"/>
              </a:rPr>
              <a:t></a:t>
            </a:r>
            <a:r>
              <a:rPr sz="1300" spc="-21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L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47402"/>
            <a:ext cx="6921841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2.2.</a:t>
            </a:r>
            <a:r>
              <a:rPr sz="1100" b="1" dirty="0">
                <a:latin typeface="Tahoma"/>
                <a:cs typeface="Tahoma"/>
              </a:rPr>
              <a:t>	NIVELES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ILUMINACIÓN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ACONSEJADOS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INTERIORES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128958" y="1213380"/>
          <a:ext cx="7774333" cy="38435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4259"/>
                <a:gridCol w="4126902"/>
                <a:gridCol w="1713172"/>
              </a:tblGrid>
              <a:tr h="337532">
                <a:tc gridSpan="2"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trabajo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Iluminación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general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42875" marR="136525" algn="ctr">
                        <a:lnSpc>
                          <a:spcPts val="11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suplementaria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(lx)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</a:tr>
              <a:tr h="113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Salas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dibujo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73050" algn="r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750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1500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Locales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donde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realiza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trabajo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continuado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800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Oficina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(mecanografía,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escritura,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etc.)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Locales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donde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trabajo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desarrolla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en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150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forma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continuada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(escaleras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pasillos,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salas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2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espera)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315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Escuelas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Aulas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enseñanza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3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Aulas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dibujo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trabajos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manuales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800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Altísima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precisión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(relojes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instrumentos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36854" algn="r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2500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5000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pequeños,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etc)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Industria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Alta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precisión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(ajuste,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etc)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36854" algn="r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1000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2000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Normal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(trabajos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taller)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800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2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Pesada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(forjado,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laminado,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etc.)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ts val="107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300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Salas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venta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exposición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grandes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0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almacenes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Locales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comerciales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Interiores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tiendas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Escaparates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grandes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centros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comerciales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200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3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Escaparates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otros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establecimientos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8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6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Sala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estar: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ts val="106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605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560"/>
                        </a:lnSpc>
                        <a:spcBef>
                          <a:spcPts val="5"/>
                        </a:spcBef>
                        <a:tabLst>
                          <a:tab pos="272415" algn="l"/>
                        </a:tabLst>
                      </a:pPr>
                      <a:r>
                        <a:rPr sz="1100" spc="-50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Iluminación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general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ts val="114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500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6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535"/>
                        </a:lnSpc>
                        <a:tabLst>
                          <a:tab pos="272415" algn="l"/>
                        </a:tabLst>
                      </a:pPr>
                      <a:r>
                        <a:rPr sz="1100" spc="-50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Iluminación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local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65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Cocina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ts val="1560"/>
                        </a:lnSpc>
                        <a:spcBef>
                          <a:spcPts val="10"/>
                        </a:spcBef>
                        <a:tabLst>
                          <a:tab pos="272415" algn="l"/>
                        </a:tabLst>
                      </a:pPr>
                      <a:r>
                        <a:rPr sz="1100" spc="-50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Iluminación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general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ts val="1175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250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314325">
                        <a:lnSpc>
                          <a:spcPts val="11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1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6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535"/>
                        </a:lnSpc>
                        <a:tabLst>
                          <a:tab pos="272415" algn="l"/>
                        </a:tabLst>
                      </a:pPr>
                      <a:r>
                        <a:rPr sz="1100" spc="-50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Iliuminacion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local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656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Viviendas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44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Dormitorios,</a:t>
                      </a:r>
                      <a:r>
                        <a:rPr sz="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baños: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ts val="1560"/>
                        </a:lnSpc>
                        <a:spcBef>
                          <a:spcPts val="20"/>
                        </a:spcBef>
                        <a:tabLst>
                          <a:tab pos="272415" algn="l"/>
                        </a:tabLst>
                      </a:pPr>
                      <a:r>
                        <a:rPr sz="1100" spc="-50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Iluminación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general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ts val="1175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314325">
                        <a:lnSpc>
                          <a:spcPts val="11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44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71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530"/>
                        </a:lnSpc>
                        <a:tabLst>
                          <a:tab pos="272415" algn="l"/>
                        </a:tabLst>
                      </a:pPr>
                      <a:r>
                        <a:rPr sz="1100" spc="-50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Iluminación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local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9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Pasillos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escaleras,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garaje,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desvanes,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sótanos,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ts val="113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etc.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870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128957" y="5462816"/>
          <a:ext cx="7776152" cy="14528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867"/>
                <a:gridCol w="1554867"/>
                <a:gridCol w="1555776"/>
                <a:gridCol w="1554865"/>
                <a:gridCol w="1555777"/>
              </a:tblGrid>
              <a:tr h="231451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nominal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25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Flujo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luminoso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(*)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(lm)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25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Eficiencia</a:t>
                      </a:r>
                      <a:r>
                        <a:rPr sz="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luminosa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(lm/W)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25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2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127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V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220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V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127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V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75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220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0" dirty="0">
                          <a:latin typeface="Arial"/>
                          <a:cs typeface="Arial"/>
                        </a:rPr>
                        <a:t>V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25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220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220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8.8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8.8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903"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40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430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350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10.8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8.8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60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750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630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12.5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10.5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1380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1250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13.8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12.5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903"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150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2300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2090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15.4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14.0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200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3200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2960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16.0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14.6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300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4950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4610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16.5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15.3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903"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5" dirty="0">
                          <a:latin typeface="Arial"/>
                          <a:cs typeface="Arial"/>
                        </a:rPr>
                        <a:t>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8800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8300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17.6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16.6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0421"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19100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5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18600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19.1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5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18.6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13315">
                <a:tc>
                  <a:txBody>
                    <a:bodyPr/>
                    <a:lstStyle/>
                    <a:p>
                      <a:pPr marL="43815">
                        <a:lnSpc>
                          <a:spcPts val="108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1500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8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29600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080"/>
                        </a:lnSpc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29000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8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19.8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080"/>
                        </a:lnSpc>
                      </a:pPr>
                      <a:r>
                        <a:rPr sz="800" spc="-20" dirty="0">
                          <a:latin typeface="Arial"/>
                          <a:cs typeface="Arial"/>
                        </a:rPr>
                        <a:t>19.5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72278" y="5692720"/>
            <a:ext cx="7777064" cy="217836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3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FUENTES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LUMINOSAS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  <a:buFont typeface="Tahoma"/>
              <a:buAutoNum type="arabicPeriod" startAt="3"/>
            </a:pPr>
            <a:endParaRPr sz="11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CLASIFICACIÓN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CARACTERÍSTICAS</a:t>
            </a:r>
            <a:endParaRPr sz="1100">
              <a:latin typeface="Tahoma"/>
              <a:cs typeface="Tahoma"/>
            </a:endParaRPr>
          </a:p>
          <a:p>
            <a:pPr marL="853656" marR="5274" indent="44825" algn="just">
              <a:lnSpc>
                <a:spcPct val="1206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desarrollo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nuevas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tecnologías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permitido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realización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notable gama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destinadas 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aplicaciones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dispares.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obstante,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luminosas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clasificar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dos </a:t>
            </a:r>
            <a:r>
              <a:rPr sz="1100" dirty="0">
                <a:latin typeface="Tahoma"/>
                <a:cs typeface="Tahoma"/>
              </a:rPr>
              <a:t>grandes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categorías: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040207" marR="5933" lvl="2" indent="-187211">
              <a:lnSpc>
                <a:spcPct val="120900"/>
              </a:lnSpc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irradiación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–(lámparas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fluorescentes,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vapor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mercurio,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sodio,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etc.)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algn="ctr">
              <a:spcBef>
                <a:spcPts val="1002"/>
              </a:spcBef>
            </a:pPr>
            <a:r>
              <a:rPr sz="1100" i="1" spc="-26" dirty="0">
                <a:latin typeface="Tahoma"/>
                <a:cs typeface="Tahoma"/>
              </a:rPr>
              <a:t>236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8689" y="947402"/>
            <a:ext cx="6273146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2.3.</a:t>
            </a:r>
            <a:r>
              <a:rPr sz="1100" b="1" dirty="0">
                <a:latin typeface="Tahoma"/>
                <a:cs typeface="Tahoma"/>
              </a:rPr>
              <a:t>	FACTOR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UTILIZACIÓN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(U)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ALGUNAS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LUMINARIA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03513" y="1207016"/>
          <a:ext cx="9570285" cy="4229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7736"/>
                <a:gridCol w="332989"/>
                <a:gridCol w="223812"/>
                <a:gridCol w="363015"/>
                <a:gridCol w="624129"/>
                <a:gridCol w="513133"/>
                <a:gridCol w="635048"/>
                <a:gridCol w="786075"/>
                <a:gridCol w="1017167"/>
                <a:gridCol w="555895"/>
                <a:gridCol w="786075"/>
                <a:gridCol w="786075"/>
                <a:gridCol w="496757"/>
                <a:gridCol w="290228"/>
                <a:gridCol w="786987"/>
                <a:gridCol w="785165"/>
              </a:tblGrid>
              <a:tr h="94509">
                <a:tc rowSpan="2"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0"/>
                        </a:spcBef>
                      </a:pPr>
                      <a:r>
                        <a:rPr sz="600" spc="-10" dirty="0">
                          <a:latin typeface="Tahoma"/>
                          <a:cs typeface="Tahoma"/>
                        </a:rPr>
                        <a:t>Techo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95955">
                <a:tc gridSpan="7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75%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50%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30%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96438">
                <a:tc rowSpan="2"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600" spc="-10" dirty="0">
                          <a:latin typeface="Tahoma"/>
                          <a:cs typeface="Tahoma"/>
                        </a:rPr>
                        <a:t>luminarias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146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600" spc="-10" dirty="0">
                          <a:latin typeface="Tahoma"/>
                          <a:cs typeface="Tahoma"/>
                        </a:rPr>
                        <a:t>Indice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3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del </a:t>
                      </a:r>
                      <a:r>
                        <a:rPr sz="600" spc="-10" dirty="0">
                          <a:latin typeface="Tahoma"/>
                          <a:cs typeface="Tahoma"/>
                        </a:rPr>
                        <a:t>local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13970">
                        <a:lnSpc>
                          <a:spcPts val="795"/>
                        </a:lnSpc>
                        <a:spcBef>
                          <a:spcPts val="19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K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20"/>
                        </a:spcBef>
                      </a:pPr>
                      <a:r>
                        <a:rPr sz="600" spc="-10" dirty="0">
                          <a:latin typeface="Tahoma"/>
                          <a:cs typeface="Tahoma"/>
                        </a:rPr>
                        <a:t>Paredes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96438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50%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ts val="880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30%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880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10%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50%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7640" algn="r">
                        <a:lnSpc>
                          <a:spcPts val="880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30%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5260">
                        <a:lnSpc>
                          <a:spcPts val="880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10%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ts val="880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30%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ts val="880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10%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4027">
                <a:tc>
                  <a:txBody>
                    <a:bodyPr/>
                    <a:lstStyle/>
                    <a:p>
                      <a:pPr marL="4381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10" dirty="0">
                          <a:latin typeface="Tahoma"/>
                          <a:cs typeface="Tahoma"/>
                        </a:rPr>
                        <a:t>Zócalo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solo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5" dirty="0">
                          <a:latin typeface="Tahoma"/>
                          <a:cs typeface="Tahoma"/>
                        </a:rPr>
                        <a:t>con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10" dirty="0">
                          <a:latin typeface="Tahoma"/>
                          <a:cs typeface="Tahoma"/>
                        </a:rPr>
                        <a:t>cubierta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0.70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99813">
                <a:tc>
                  <a:txBody>
                    <a:bodyPr/>
                    <a:lstStyle/>
                    <a:p>
                      <a:pPr marL="43815">
                        <a:lnSpc>
                          <a:spcPts val="805"/>
                        </a:lnSpc>
                        <a:spcBef>
                          <a:spcPts val="130"/>
                        </a:spcBef>
                      </a:pPr>
                      <a:r>
                        <a:rPr sz="600" spc="-10" dirty="0">
                          <a:latin typeface="Tahoma"/>
                          <a:cs typeface="Tahoma"/>
                        </a:rPr>
                        <a:t>absoluta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253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94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0.70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94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94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94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94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94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94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2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0.90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1.10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1.40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1.40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1.75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6438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1.75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2.25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2.25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2.75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2.75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3.50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88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3.50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4.50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4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4.50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6.50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0.70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69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4509">
                <a:tc gridSpan="5">
                  <a:txBody>
                    <a:bodyPr/>
                    <a:lstStyle/>
                    <a:p>
                      <a:pPr marL="4381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10" dirty="0">
                          <a:latin typeface="Tahoma"/>
                          <a:cs typeface="Tahoma"/>
                        </a:rPr>
                        <a:t>Difusores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0.70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96438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0.70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0.90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rowSpan="5"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1.10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1.40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6438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1.40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1.75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1.75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2.25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2.25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2.75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6438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2.75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3.50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3.50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4.50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8366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4.50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6.50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4509">
                <a:tc gridSpan="5">
                  <a:txBody>
                    <a:bodyPr/>
                    <a:lstStyle/>
                    <a:p>
                      <a:pPr marL="4381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Reflectores</a:t>
                      </a:r>
                      <a:r>
                        <a:rPr sz="6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600" spc="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Tahoma"/>
                          <a:cs typeface="Tahoma"/>
                        </a:rPr>
                        <a:t>haz</a:t>
                      </a:r>
                      <a:r>
                        <a:rPr sz="6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10" dirty="0">
                          <a:latin typeface="Tahoma"/>
                          <a:cs typeface="Tahoma"/>
                        </a:rPr>
                        <a:t>amplio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0.70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9595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0.70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0.90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6438">
                <a:tc rowSpan="6"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1.10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1.40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1.40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1.75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1.75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2.25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6438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2.25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2.75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2.75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3.50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3.50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4.50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0.72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0.70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0.70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8366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4.50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6.50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0.74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0.71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0.72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0.70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4027">
                <a:tc gridSpan="5">
                  <a:txBody>
                    <a:bodyPr/>
                    <a:lstStyle/>
                    <a:p>
                      <a:pPr marL="4381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Reflectores</a:t>
                      </a:r>
                      <a:r>
                        <a:rPr sz="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6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Tahoma"/>
                          <a:cs typeface="Tahoma"/>
                        </a:rPr>
                        <a:t>haz</a:t>
                      </a:r>
                      <a:r>
                        <a:rPr sz="6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10" dirty="0">
                          <a:latin typeface="Tahoma"/>
                          <a:cs typeface="Tahoma"/>
                        </a:rPr>
                        <a:t>medio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0.70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95955">
                <a:tc rowSpan="6"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0.70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0.30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0.37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6438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0.90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1.10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1.40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0.46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1.40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1.75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6438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1.75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2.25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2.25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2.75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595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2.75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3.50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0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0.59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3857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6438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3.50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4.50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/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55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8366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875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4.50</a:t>
                      </a:r>
                      <a:r>
                        <a:rPr sz="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Symbol"/>
                          <a:cs typeface="Symbol"/>
                        </a:rPr>
                        <a:t></a:t>
                      </a:r>
                      <a:r>
                        <a:rPr sz="6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latin typeface="Tahoma"/>
                          <a:cs typeface="Tahoma"/>
                        </a:rPr>
                        <a:t>6.50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975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880"/>
                        </a:lnSpc>
                        <a:spcBef>
                          <a:spcPts val="45"/>
                        </a:spcBef>
                      </a:pPr>
                      <a:r>
                        <a:rPr sz="600" spc="-20" dirty="0">
                          <a:latin typeface="Tahoma"/>
                          <a:cs typeface="Tahoma"/>
                        </a:rPr>
                        <a:t>0.63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3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771" y="2103436"/>
            <a:ext cx="1410085" cy="35696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8689" y="2920994"/>
            <a:ext cx="1678637" cy="35394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993" y="3891263"/>
            <a:ext cx="1832237" cy="41969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2961" y="4593718"/>
            <a:ext cx="809620" cy="515696"/>
          </a:xfrm>
          <a:prstGeom prst="rect">
            <a:avLst/>
          </a:prstGeom>
        </p:spPr>
      </p:pic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33" y="921128"/>
            <a:ext cx="6617054" cy="469049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8570" indent="-187211">
              <a:lnSpc>
                <a:spcPct val="120900"/>
              </a:lnSpc>
              <a:spcBef>
                <a:spcPts val="104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descarga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vapores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(lámparas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fluorescentes,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mercurio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sodio,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etc.).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7910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Para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decidir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qué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0" dirty="0">
                <a:latin typeface="Tahoma"/>
                <a:cs typeface="Tahoma"/>
              </a:rPr>
              <a:t> siguientes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791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Potencial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nominal: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proporciones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vista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(sección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conductores,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etc.)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Eficiencia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luminosa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degeneración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13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luminoso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durante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funcionamiento,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promedio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vida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coste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lámpara: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factores </a:t>
            </a:r>
            <a:r>
              <a:rPr sz="1100" dirty="0">
                <a:latin typeface="Tahoma"/>
                <a:cs typeface="Tahoma"/>
              </a:rPr>
              <a:t>condicionan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economía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7251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Rendimiento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cromático: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apreciación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colores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observación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natural;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933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Temperatura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color: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tonalidad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luz.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proporciona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“Cálida”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“Fría”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prevalecen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radiaciones </a:t>
            </a:r>
            <a:r>
              <a:rPr sz="1100" dirty="0">
                <a:latin typeface="Tahoma"/>
                <a:cs typeface="Tahoma"/>
              </a:rPr>
              <a:t>luminosas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rojizo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azulado;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Tamaño: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construcción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iluminación </a:t>
            </a:r>
            <a:r>
              <a:rPr sz="1100" dirty="0">
                <a:latin typeface="Tahoma"/>
                <a:cs typeface="Tahoma"/>
              </a:rPr>
              <a:t>(direccionalidad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haz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coste,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etc.).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6592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¡Atención!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ofrecen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páginas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siguientes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variar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fabricante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otro;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tanto,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conveniente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consultar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catálogos,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tenga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realizar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alguna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particularmente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comprometida.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22613" y="956662"/>
            <a:ext cx="1560325" cy="357785"/>
          </a:xfrm>
          <a:custGeom>
            <a:avLst/>
            <a:gdLst/>
            <a:ahLst/>
            <a:cxnLst/>
            <a:rect l="l" t="t" r="r" b="b"/>
            <a:pathLst>
              <a:path w="1089025" h="471169">
                <a:moveTo>
                  <a:pt x="1088898" y="508"/>
                </a:moveTo>
                <a:lnTo>
                  <a:pt x="1043940" y="508"/>
                </a:lnTo>
                <a:lnTo>
                  <a:pt x="53340" y="508"/>
                </a:lnTo>
                <a:lnTo>
                  <a:pt x="53340" y="0"/>
                </a:lnTo>
                <a:lnTo>
                  <a:pt x="0" y="0"/>
                </a:lnTo>
                <a:lnTo>
                  <a:pt x="0" y="368300"/>
                </a:lnTo>
                <a:lnTo>
                  <a:pt x="0" y="471170"/>
                </a:lnTo>
                <a:lnTo>
                  <a:pt x="1088885" y="471170"/>
                </a:lnTo>
                <a:lnTo>
                  <a:pt x="1088885" y="368554"/>
                </a:lnTo>
                <a:lnTo>
                  <a:pt x="1088898" y="508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02549" y="923331"/>
            <a:ext cx="833387" cy="38572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5274" indent="52076">
              <a:lnSpc>
                <a:spcPct val="121000"/>
              </a:lnSpc>
              <a:spcBef>
                <a:spcPts val="104"/>
              </a:spcBef>
            </a:pPr>
            <a:r>
              <a:rPr sz="1000" b="1" dirty="0">
                <a:latin typeface="Tahoma"/>
                <a:cs typeface="Tahoma"/>
              </a:rPr>
              <a:t>Tipo</a:t>
            </a:r>
            <a:r>
              <a:rPr sz="1000" b="1" spc="-21" dirty="0">
                <a:latin typeface="Tahoma"/>
                <a:cs typeface="Tahoma"/>
              </a:rPr>
              <a:t> </a:t>
            </a:r>
            <a:r>
              <a:rPr sz="1000" b="1" spc="-26" dirty="0">
                <a:latin typeface="Tahoma"/>
                <a:cs typeface="Tahoma"/>
              </a:rPr>
              <a:t>de </a:t>
            </a:r>
            <a:r>
              <a:rPr sz="1000" b="1" spc="-10" dirty="0">
                <a:latin typeface="Tahoma"/>
                <a:cs typeface="Tahoma"/>
              </a:rPr>
              <a:t>reflexión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70747" y="957048"/>
            <a:ext cx="3881253" cy="357785"/>
          </a:xfrm>
          <a:custGeom>
            <a:avLst/>
            <a:gdLst/>
            <a:ahLst/>
            <a:cxnLst/>
            <a:rect l="l" t="t" r="r" b="b"/>
            <a:pathLst>
              <a:path w="2708910" h="471169">
                <a:moveTo>
                  <a:pt x="2708910" y="0"/>
                </a:moveTo>
                <a:lnTo>
                  <a:pt x="2664714" y="0"/>
                </a:lnTo>
                <a:lnTo>
                  <a:pt x="53340" y="0"/>
                </a:lnTo>
                <a:lnTo>
                  <a:pt x="0" y="0"/>
                </a:lnTo>
                <a:lnTo>
                  <a:pt x="0" y="470916"/>
                </a:lnTo>
                <a:lnTo>
                  <a:pt x="53340" y="470916"/>
                </a:lnTo>
                <a:lnTo>
                  <a:pt x="2664714" y="470916"/>
                </a:lnTo>
                <a:lnTo>
                  <a:pt x="2708910" y="470916"/>
                </a:lnTo>
                <a:lnTo>
                  <a:pt x="2708910" y="0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47172" y="1052713"/>
            <a:ext cx="1442051" cy="2749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1700" b="1" spc="-10" dirty="0">
                <a:latin typeface="Arial"/>
                <a:cs typeface="Arial"/>
              </a:rPr>
              <a:t>Materiales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339991" y="956662"/>
            <a:ext cx="2440113" cy="357785"/>
          </a:xfrm>
          <a:custGeom>
            <a:avLst/>
            <a:gdLst/>
            <a:ahLst/>
            <a:cxnLst/>
            <a:rect l="l" t="t" r="r" b="b"/>
            <a:pathLst>
              <a:path w="1703070" h="471169">
                <a:moveTo>
                  <a:pt x="1703070" y="508"/>
                </a:moveTo>
                <a:lnTo>
                  <a:pt x="1658874" y="508"/>
                </a:lnTo>
                <a:lnTo>
                  <a:pt x="53340" y="508"/>
                </a:lnTo>
                <a:lnTo>
                  <a:pt x="53340" y="0"/>
                </a:lnTo>
                <a:lnTo>
                  <a:pt x="0" y="0"/>
                </a:lnTo>
                <a:lnTo>
                  <a:pt x="0" y="185420"/>
                </a:lnTo>
                <a:lnTo>
                  <a:pt x="0" y="471170"/>
                </a:lnTo>
                <a:lnTo>
                  <a:pt x="1703070" y="471170"/>
                </a:lnTo>
                <a:lnTo>
                  <a:pt x="1703070" y="185420"/>
                </a:lnTo>
                <a:lnTo>
                  <a:pt x="53340" y="185420"/>
                </a:lnTo>
                <a:lnTo>
                  <a:pt x="53340" y="184912"/>
                </a:lnTo>
                <a:lnTo>
                  <a:pt x="1658874" y="184912"/>
                </a:lnTo>
                <a:lnTo>
                  <a:pt x="1703070" y="184912"/>
                </a:lnTo>
                <a:lnTo>
                  <a:pt x="1703070" y="508"/>
                </a:lnTo>
                <a:close/>
              </a:path>
            </a:pathLst>
          </a:custGeom>
          <a:solidFill>
            <a:srgbClr val="B2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72127" y="947403"/>
            <a:ext cx="1205500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1000" b="1" dirty="0">
                <a:latin typeface="Tahoma"/>
                <a:cs typeface="Tahoma"/>
              </a:rPr>
              <a:t>Luz</a:t>
            </a:r>
            <a:r>
              <a:rPr sz="1000" b="1" spc="-10" dirty="0">
                <a:latin typeface="Tahoma"/>
                <a:cs typeface="Tahoma"/>
              </a:rPr>
              <a:t> reflejada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80838" y="1464116"/>
            <a:ext cx="651423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spc="-10" dirty="0">
                <a:latin typeface="Tahoma"/>
                <a:cs typeface="Tahoma"/>
              </a:rPr>
              <a:t>Regular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8353" y="1420950"/>
            <a:ext cx="2928680" cy="149987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696108" indent="659">
              <a:lnSpc>
                <a:spcPct val="137500"/>
              </a:lnSpc>
              <a:spcBef>
                <a:spcPts val="104"/>
              </a:spcBef>
            </a:pPr>
            <a:r>
              <a:rPr sz="1000" dirty="0">
                <a:latin typeface="Tahoma"/>
                <a:cs typeface="Tahoma"/>
              </a:rPr>
              <a:t>Vidrio </a:t>
            </a:r>
            <a:r>
              <a:rPr sz="1000" spc="-10" dirty="0">
                <a:latin typeface="Tahoma"/>
                <a:cs typeface="Tahoma"/>
              </a:rPr>
              <a:t>plateado</a:t>
            </a:r>
            <a:r>
              <a:rPr sz="1000" spc="519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Aluminio </a:t>
            </a:r>
            <a:r>
              <a:rPr sz="1000" spc="-10" dirty="0">
                <a:latin typeface="Tahoma"/>
                <a:cs typeface="Tahoma"/>
              </a:rPr>
              <a:t>abrillantado </a:t>
            </a:r>
            <a:r>
              <a:rPr sz="1000" dirty="0">
                <a:latin typeface="Tahoma"/>
                <a:cs typeface="Tahoma"/>
              </a:rPr>
              <a:t>Aluminio pulido y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cromo </a:t>
            </a:r>
            <a:r>
              <a:rPr sz="1000" dirty="0">
                <a:latin typeface="Tahoma"/>
                <a:cs typeface="Tahoma"/>
              </a:rPr>
              <a:t>Encalado</a:t>
            </a:r>
            <a:r>
              <a:rPr sz="1000" spc="-2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con</a:t>
            </a:r>
            <a:r>
              <a:rPr sz="1000" spc="-26" dirty="0">
                <a:latin typeface="Tahoma"/>
                <a:cs typeface="Tahoma"/>
              </a:rPr>
              <a:t> </a:t>
            </a:r>
            <a:r>
              <a:rPr sz="1000" spc="-21" dirty="0">
                <a:latin typeface="Tahoma"/>
                <a:cs typeface="Tahoma"/>
              </a:rPr>
              <a:t>yeso</a:t>
            </a:r>
            <a:endParaRPr sz="1000">
              <a:latin typeface="Tahoma"/>
              <a:cs typeface="Tahoma"/>
            </a:endParaRPr>
          </a:p>
          <a:p>
            <a:pPr marL="13184" marR="649965">
              <a:lnSpc>
                <a:spcPct val="137500"/>
              </a:lnSpc>
            </a:pPr>
            <a:r>
              <a:rPr sz="1000" dirty="0">
                <a:latin typeface="Tahoma"/>
                <a:cs typeface="Tahoma"/>
              </a:rPr>
              <a:t>Arce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y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maderas</a:t>
            </a:r>
            <a:r>
              <a:rPr sz="1000" spc="-10" dirty="0">
                <a:latin typeface="Tahoma"/>
                <a:cs typeface="Tahoma"/>
              </a:rPr>
              <a:t> similares Hormigón</a:t>
            </a:r>
            <a:endParaRPr sz="1000">
              <a:latin typeface="Tahoma"/>
              <a:cs typeface="Tahoma"/>
            </a:endParaRPr>
          </a:p>
          <a:p>
            <a:pPr marL="13184" marR="576135">
              <a:lnSpc>
                <a:spcPct val="137500"/>
              </a:lnSpc>
            </a:pPr>
            <a:r>
              <a:rPr sz="1000" dirty="0">
                <a:latin typeface="Tahoma"/>
                <a:cs typeface="Tahoma"/>
              </a:rPr>
              <a:t>Nogal</a:t>
            </a:r>
            <a:r>
              <a:rPr sz="1000" spc="-2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y</a:t>
            </a:r>
            <a:r>
              <a:rPr sz="1000" spc="-21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maderas</a:t>
            </a:r>
            <a:r>
              <a:rPr sz="1000" spc="-26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similares Ladrillos</a:t>
            </a:r>
            <a:endParaRPr sz="1000">
              <a:latin typeface="Tahoma"/>
              <a:cs typeface="Tahoma"/>
            </a:endParaRPr>
          </a:p>
          <a:p>
            <a:pPr marL="13184" marR="5274" indent="659">
              <a:lnSpc>
                <a:spcPct val="137500"/>
              </a:lnSpc>
            </a:pPr>
            <a:r>
              <a:rPr sz="1000" dirty="0">
                <a:latin typeface="Tahoma"/>
                <a:cs typeface="Tahoma"/>
              </a:rPr>
              <a:t>Esmalte</a:t>
            </a:r>
            <a:r>
              <a:rPr sz="1000" spc="-21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blanco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aluminio</a:t>
            </a:r>
            <a:r>
              <a:rPr sz="1000" spc="-16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satinado </a:t>
            </a:r>
            <a:r>
              <a:rPr sz="1000" dirty="0">
                <a:latin typeface="Tahoma"/>
                <a:cs typeface="Tahoma"/>
              </a:rPr>
              <a:t>Aluminio</a:t>
            </a:r>
            <a:r>
              <a:rPr sz="1000" spc="-21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cepillado</a:t>
            </a:r>
            <a:r>
              <a:rPr sz="1000" spc="-21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1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cromo</a:t>
            </a:r>
            <a:r>
              <a:rPr sz="1000" spc="-26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satinado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41697" y="1420951"/>
            <a:ext cx="651423" cy="2189183"/>
          </a:xfrm>
          <a:prstGeom prst="rect">
            <a:avLst/>
          </a:prstGeom>
        </p:spPr>
        <p:txBody>
          <a:bodyPr vert="horz" wrap="square" lIns="0" tIns="72511" rIns="0" bIns="0" rtlCol="0">
            <a:spAutoFit/>
          </a:bodyPr>
          <a:lstStyle/>
          <a:p>
            <a:pPr marL="1318" algn="ctr">
              <a:spcBef>
                <a:spcPts val="571"/>
              </a:spcBef>
            </a:pPr>
            <a:r>
              <a:rPr sz="1000" dirty="0">
                <a:latin typeface="Tahoma"/>
                <a:cs typeface="Tahoma"/>
              </a:rPr>
              <a:t>80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90</a:t>
            </a:r>
            <a:endParaRPr sz="1000">
              <a:latin typeface="Tahoma"/>
              <a:cs typeface="Tahoma"/>
            </a:endParaRPr>
          </a:p>
          <a:p>
            <a:pPr marL="659"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75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85</a:t>
            </a:r>
            <a:endParaRPr sz="1000">
              <a:latin typeface="Tahoma"/>
              <a:cs typeface="Tahoma"/>
            </a:endParaRPr>
          </a:p>
          <a:p>
            <a:pPr marL="1318"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60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70</a:t>
            </a:r>
            <a:endParaRPr sz="1000">
              <a:latin typeface="Tahoma"/>
              <a:cs typeface="Tahoma"/>
            </a:endParaRPr>
          </a:p>
          <a:p>
            <a:pPr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80 – </a:t>
            </a:r>
            <a:r>
              <a:rPr sz="1000" spc="-26" dirty="0">
                <a:latin typeface="Tahoma"/>
                <a:cs typeface="Tahoma"/>
              </a:rPr>
              <a:t>90</a:t>
            </a:r>
            <a:endParaRPr sz="1000">
              <a:latin typeface="Tahoma"/>
              <a:cs typeface="Tahoma"/>
            </a:endParaRPr>
          </a:p>
          <a:p>
            <a:pPr algn="ctr">
              <a:spcBef>
                <a:spcPts val="467"/>
              </a:spcBef>
            </a:pPr>
            <a:r>
              <a:rPr sz="1000" spc="-26" dirty="0">
                <a:latin typeface="Tahoma"/>
                <a:cs typeface="Tahoma"/>
              </a:rPr>
              <a:t>60</a:t>
            </a:r>
            <a:endParaRPr sz="1000">
              <a:latin typeface="Tahoma"/>
              <a:cs typeface="Tahoma"/>
            </a:endParaRPr>
          </a:p>
          <a:p>
            <a:pPr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15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40</a:t>
            </a:r>
            <a:endParaRPr sz="1000">
              <a:latin typeface="Tahoma"/>
              <a:cs typeface="Tahoma"/>
            </a:endParaRPr>
          </a:p>
          <a:p>
            <a:pPr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15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20</a:t>
            </a:r>
            <a:endParaRPr sz="1000">
              <a:latin typeface="Tahoma"/>
              <a:cs typeface="Tahoma"/>
            </a:endParaRPr>
          </a:p>
          <a:p>
            <a:pPr marL="659"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5 – </a:t>
            </a:r>
            <a:r>
              <a:rPr sz="1000" spc="-26" dirty="0">
                <a:latin typeface="Tahoma"/>
                <a:cs typeface="Tahoma"/>
              </a:rPr>
              <a:t>25</a:t>
            </a:r>
            <a:endParaRPr sz="1000">
              <a:latin typeface="Tahoma"/>
              <a:cs typeface="Tahoma"/>
            </a:endParaRPr>
          </a:p>
          <a:p>
            <a:pPr marL="1978"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70 – </a:t>
            </a:r>
            <a:r>
              <a:rPr sz="1000" spc="-26" dirty="0">
                <a:latin typeface="Tahoma"/>
                <a:cs typeface="Tahoma"/>
              </a:rPr>
              <a:t>90</a:t>
            </a:r>
            <a:endParaRPr sz="1000">
              <a:latin typeface="Tahoma"/>
              <a:cs typeface="Tahoma"/>
            </a:endParaRPr>
          </a:p>
          <a:p>
            <a:pPr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55 – </a:t>
            </a:r>
            <a:r>
              <a:rPr sz="1000" spc="-26" dirty="0">
                <a:latin typeface="Tahoma"/>
                <a:cs typeface="Tahoma"/>
              </a:rPr>
              <a:t>58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80836" y="1941481"/>
            <a:ext cx="53860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spc="-10" dirty="0">
                <a:latin typeface="Tahoma"/>
                <a:cs typeface="Tahoma"/>
              </a:rPr>
              <a:t>Difusa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80837" y="2737089"/>
            <a:ext cx="466733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spc="-10" dirty="0">
                <a:latin typeface="Tahoma"/>
                <a:cs typeface="Tahoma"/>
              </a:rPr>
              <a:t>Mixta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22613" y="3224108"/>
            <a:ext cx="7858037" cy="153888"/>
          </a:xfrm>
          <a:prstGeom prst="rect">
            <a:avLst/>
          </a:prstGeom>
          <a:solidFill>
            <a:srgbClr val="B2B2B2"/>
          </a:solidFill>
        </p:spPr>
        <p:txBody>
          <a:bodyPr vert="horz" wrap="square" lIns="0" tIns="0" rIns="0" bIns="0" rtlCol="0">
            <a:spAutoFit/>
          </a:bodyPr>
          <a:lstStyle/>
          <a:p>
            <a:pPr marL="243902">
              <a:tabLst>
                <a:tab pos="1568221" algn="l"/>
                <a:tab pos="4284758" algn="l"/>
              </a:tabLst>
            </a:pPr>
            <a:r>
              <a:rPr sz="1000" b="1" spc="-10" dirty="0">
                <a:latin typeface="Tahoma"/>
                <a:cs typeface="Tahoma"/>
              </a:rPr>
              <a:t>Tonalidad</a:t>
            </a:r>
            <a:r>
              <a:rPr sz="1000" b="1" dirty="0">
                <a:latin typeface="Tahoma"/>
                <a:cs typeface="Tahoma"/>
              </a:rPr>
              <a:t>	Color</a:t>
            </a:r>
            <a:r>
              <a:rPr sz="1000" b="1" spc="-31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21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las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paredes</a:t>
            </a:r>
            <a:r>
              <a:rPr sz="1000" b="1" spc="-21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y</a:t>
            </a:r>
            <a:r>
              <a:rPr sz="1000" b="1" spc="-10" dirty="0">
                <a:latin typeface="Tahoma"/>
                <a:cs typeface="Tahoma"/>
              </a:rPr>
              <a:t> techos</a:t>
            </a:r>
            <a:r>
              <a:rPr sz="1000" b="1" dirty="0">
                <a:latin typeface="Tahoma"/>
                <a:cs typeface="Tahoma"/>
              </a:rPr>
              <a:t>	Luz</a:t>
            </a:r>
            <a:r>
              <a:rPr sz="1000" b="1" spc="-42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reflejada</a:t>
            </a:r>
            <a:r>
              <a:rPr sz="1000" b="1" spc="-26" dirty="0">
                <a:latin typeface="Tahoma"/>
                <a:cs typeface="Tahoma"/>
              </a:rPr>
              <a:t> </a:t>
            </a:r>
            <a:r>
              <a:rPr sz="1000" b="1" spc="-52" dirty="0">
                <a:latin typeface="Tahoma"/>
                <a:cs typeface="Tahoma"/>
              </a:rPr>
              <a:t>%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80833" y="3434916"/>
            <a:ext cx="445808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spc="-10" dirty="0">
                <a:latin typeface="Tahoma"/>
                <a:cs typeface="Tahoma"/>
              </a:rPr>
              <a:t>Clara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29038" y="3391750"/>
            <a:ext cx="1490271" cy="864205"/>
          </a:xfrm>
          <a:prstGeom prst="rect">
            <a:avLst/>
          </a:prstGeom>
        </p:spPr>
        <p:txBody>
          <a:bodyPr vert="horz" wrap="square" lIns="0" tIns="72511" rIns="0" bIns="0" rtlCol="0">
            <a:spAutoFit/>
          </a:bodyPr>
          <a:lstStyle/>
          <a:p>
            <a:pPr marL="13184">
              <a:spcBef>
                <a:spcPts val="571"/>
              </a:spcBef>
            </a:pPr>
            <a:r>
              <a:rPr sz="1000" spc="-10" dirty="0">
                <a:latin typeface="Tahoma"/>
                <a:cs typeface="Tahoma"/>
              </a:rPr>
              <a:t>Blanco</a:t>
            </a:r>
            <a:endParaRPr sz="1000">
              <a:latin typeface="Tahoma"/>
              <a:cs typeface="Tahoma"/>
            </a:endParaRPr>
          </a:p>
          <a:p>
            <a:pPr marL="13184" marR="5274">
              <a:lnSpc>
                <a:spcPct val="137500"/>
              </a:lnSpc>
            </a:pPr>
            <a:r>
              <a:rPr sz="1000" dirty="0">
                <a:latin typeface="Tahoma"/>
                <a:cs typeface="Tahoma"/>
              </a:rPr>
              <a:t>Crema 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claro </a:t>
            </a:r>
            <a:r>
              <a:rPr sz="1000" dirty="0">
                <a:latin typeface="Tahoma"/>
                <a:cs typeface="Tahoma"/>
              </a:rPr>
              <a:t>Amarillo 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claro </a:t>
            </a:r>
            <a:r>
              <a:rPr sz="1000" dirty="0">
                <a:latin typeface="Tahoma"/>
                <a:cs typeface="Tahoma"/>
              </a:rPr>
              <a:t>Verde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claro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y</a:t>
            </a:r>
            <a:r>
              <a:rPr sz="1000" spc="-16" dirty="0">
                <a:latin typeface="Tahoma"/>
                <a:cs typeface="Tahoma"/>
              </a:rPr>
              <a:t> </a:t>
            </a:r>
            <a:r>
              <a:rPr sz="1000" spc="-21" dirty="0">
                <a:latin typeface="Tahoma"/>
                <a:cs typeface="Tahoma"/>
              </a:rPr>
              <a:t>rosa </a:t>
            </a:r>
            <a:r>
              <a:rPr sz="1000" dirty="0">
                <a:latin typeface="Tahoma"/>
                <a:cs typeface="Tahoma"/>
              </a:rPr>
              <a:t>Azul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y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gris</a:t>
            </a:r>
            <a:r>
              <a:rPr sz="1000" spc="-10" dirty="0">
                <a:latin typeface="Tahoma"/>
                <a:cs typeface="Tahoma"/>
              </a:rPr>
              <a:t> claro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42864" y="3391750"/>
            <a:ext cx="648695" cy="1099141"/>
          </a:xfrm>
          <a:prstGeom prst="rect">
            <a:avLst/>
          </a:prstGeom>
        </p:spPr>
        <p:txBody>
          <a:bodyPr vert="horz" wrap="square" lIns="0" tIns="72511" rIns="0" bIns="0" rtlCol="0">
            <a:spAutoFit/>
          </a:bodyPr>
          <a:lstStyle/>
          <a:p>
            <a:pPr marL="13184">
              <a:spcBef>
                <a:spcPts val="571"/>
              </a:spcBef>
            </a:pPr>
            <a:r>
              <a:rPr sz="1000" dirty="0">
                <a:latin typeface="Tahoma"/>
                <a:cs typeface="Tahoma"/>
              </a:rPr>
              <a:t>75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90</a:t>
            </a:r>
            <a:endParaRPr sz="1000">
              <a:latin typeface="Tahoma"/>
              <a:cs typeface="Tahoma"/>
            </a:endParaRPr>
          </a:p>
          <a:p>
            <a:pPr marL="13843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70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80</a:t>
            </a:r>
            <a:endParaRPr sz="1000">
              <a:latin typeface="Tahoma"/>
              <a:cs typeface="Tahoma"/>
            </a:endParaRPr>
          </a:p>
          <a:p>
            <a:pPr marL="13184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55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65</a:t>
            </a:r>
            <a:endParaRPr sz="1000">
              <a:latin typeface="Tahoma"/>
              <a:cs typeface="Tahoma"/>
            </a:endParaRPr>
          </a:p>
          <a:p>
            <a:pPr marL="13184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45 – </a:t>
            </a:r>
            <a:r>
              <a:rPr sz="1000" spc="-26" dirty="0">
                <a:latin typeface="Tahoma"/>
                <a:cs typeface="Tahoma"/>
              </a:rPr>
              <a:t>50</a:t>
            </a:r>
            <a:endParaRPr sz="1000">
              <a:latin typeface="Tahoma"/>
              <a:cs typeface="Tahoma"/>
            </a:endParaRPr>
          </a:p>
          <a:p>
            <a:pPr marL="13184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25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35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80835" y="4389646"/>
            <a:ext cx="463093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spc="-10" dirty="0">
                <a:latin typeface="Tahoma"/>
                <a:cs typeface="Tahoma"/>
              </a:rPr>
              <a:t>Mejia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29055" y="4346481"/>
            <a:ext cx="2573853" cy="651839"/>
          </a:xfrm>
          <a:prstGeom prst="rect">
            <a:avLst/>
          </a:prstGeom>
        </p:spPr>
        <p:txBody>
          <a:bodyPr vert="horz" wrap="square" lIns="0" tIns="72511" rIns="0" bIns="0" rtlCol="0">
            <a:spAutoFit/>
          </a:bodyPr>
          <a:lstStyle/>
          <a:p>
            <a:pPr marL="13184">
              <a:spcBef>
                <a:spcPts val="571"/>
              </a:spcBef>
            </a:pPr>
            <a:r>
              <a:rPr sz="1000" spc="-10" dirty="0">
                <a:latin typeface="Tahoma"/>
                <a:cs typeface="Tahoma"/>
              </a:rPr>
              <a:t>Beige</a:t>
            </a:r>
            <a:endParaRPr sz="1000">
              <a:latin typeface="Tahoma"/>
              <a:cs typeface="Tahoma"/>
            </a:endParaRPr>
          </a:p>
          <a:p>
            <a:pPr marL="13184" marR="5274">
              <a:lnSpc>
                <a:spcPct val="137500"/>
              </a:lnSpc>
            </a:pPr>
            <a:r>
              <a:rPr sz="1000" dirty="0">
                <a:latin typeface="Tahoma"/>
                <a:cs typeface="Tahoma"/>
              </a:rPr>
              <a:t>Ocre,</a:t>
            </a:r>
            <a:r>
              <a:rPr sz="1000" spc="-21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marrón,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verde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1" dirty="0">
                <a:latin typeface="Tahoma"/>
                <a:cs typeface="Tahoma"/>
              </a:rPr>
              <a:t>oliva </a:t>
            </a:r>
            <a:r>
              <a:rPr sz="1000" dirty="0">
                <a:latin typeface="Tahoma"/>
                <a:cs typeface="Tahoma"/>
              </a:rPr>
              <a:t>Verde,</a:t>
            </a:r>
            <a:r>
              <a:rPr sz="1000" spc="-16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azul, rojo,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gris </a:t>
            </a:r>
            <a:r>
              <a:rPr sz="1000" spc="-10" dirty="0">
                <a:latin typeface="Tahoma"/>
                <a:cs typeface="Tahoma"/>
              </a:rPr>
              <a:t>(oscuros) negro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43288" y="4346481"/>
            <a:ext cx="651423" cy="881133"/>
          </a:xfrm>
          <a:prstGeom prst="rect">
            <a:avLst/>
          </a:prstGeom>
        </p:spPr>
        <p:txBody>
          <a:bodyPr vert="horz" wrap="square" lIns="0" tIns="72511" rIns="0" bIns="0" rtlCol="0">
            <a:spAutoFit/>
          </a:bodyPr>
          <a:lstStyle/>
          <a:p>
            <a:pPr algn="ctr">
              <a:spcBef>
                <a:spcPts val="571"/>
              </a:spcBef>
            </a:pPr>
            <a:r>
              <a:rPr sz="1000" dirty="0">
                <a:latin typeface="Tahoma"/>
                <a:cs typeface="Tahoma"/>
              </a:rPr>
              <a:t>20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–</a:t>
            </a:r>
            <a:r>
              <a:rPr sz="1000" spc="-5" dirty="0">
                <a:latin typeface="Tahoma"/>
                <a:cs typeface="Tahoma"/>
              </a:rPr>
              <a:t> </a:t>
            </a:r>
            <a:r>
              <a:rPr sz="1000" spc="-26" dirty="0">
                <a:latin typeface="Tahoma"/>
                <a:cs typeface="Tahoma"/>
              </a:rPr>
              <a:t>25</a:t>
            </a:r>
            <a:endParaRPr sz="1000">
              <a:latin typeface="Tahoma"/>
              <a:cs typeface="Tahoma"/>
            </a:endParaRPr>
          </a:p>
          <a:p>
            <a:pPr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20 – </a:t>
            </a:r>
            <a:r>
              <a:rPr sz="1000" spc="-26" dirty="0">
                <a:latin typeface="Tahoma"/>
                <a:cs typeface="Tahoma"/>
              </a:rPr>
              <a:t>25</a:t>
            </a:r>
            <a:endParaRPr sz="1000">
              <a:latin typeface="Tahoma"/>
              <a:cs typeface="Tahoma"/>
            </a:endParaRPr>
          </a:p>
          <a:p>
            <a:pPr marL="1978"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10 – </a:t>
            </a:r>
            <a:r>
              <a:rPr sz="1000" spc="-26" dirty="0">
                <a:latin typeface="Tahoma"/>
                <a:cs typeface="Tahoma"/>
              </a:rPr>
              <a:t>15</a:t>
            </a:r>
            <a:endParaRPr sz="1000">
              <a:latin typeface="Tahoma"/>
              <a:cs typeface="Tahoma"/>
            </a:endParaRPr>
          </a:p>
          <a:p>
            <a:pPr algn="ctr">
              <a:spcBef>
                <a:spcPts val="467"/>
              </a:spcBef>
            </a:pPr>
            <a:r>
              <a:rPr sz="1000" dirty="0">
                <a:latin typeface="Tahoma"/>
                <a:cs typeface="Tahoma"/>
              </a:rPr>
              <a:t>4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80834" y="4707889"/>
            <a:ext cx="595927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spc="-10" dirty="0">
                <a:latin typeface="Tahoma"/>
                <a:cs typeface="Tahoma"/>
              </a:rPr>
              <a:t>Oscura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88689" y="5252964"/>
            <a:ext cx="4838373" cy="179403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lvl="1" indent="-466050">
              <a:spcBef>
                <a:spcPts val="99"/>
              </a:spcBef>
              <a:buAutoNum type="arabicPeriod" startAt="2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EJEMPLOS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CÁLCULO</a:t>
            </a:r>
            <a:endParaRPr sz="1100">
              <a:latin typeface="Tahoma"/>
              <a:cs typeface="Tahoma"/>
            </a:endParaRPr>
          </a:p>
          <a:p>
            <a:pPr marL="479234" marR="676333">
              <a:lnSpc>
                <a:spcPct val="120900"/>
              </a:lnSpc>
              <a:spcBef>
                <a:spcPts val="1100"/>
              </a:spcBef>
            </a:pPr>
            <a:r>
              <a:rPr sz="1100" b="1" dirty="0">
                <a:latin typeface="Tahoma"/>
                <a:cs typeface="Tahoma"/>
              </a:rPr>
              <a:t>Ejemplo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1:</a:t>
            </a:r>
            <a:r>
              <a:rPr sz="1100" b="1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pequeño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taller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artesano </a:t>
            </a:r>
            <a:r>
              <a:rPr sz="1100" dirty="0">
                <a:latin typeface="Tahoma"/>
                <a:cs typeface="Tahoma"/>
              </a:rPr>
              <a:t>Datos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partida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760050" marR="125906" lvl="2" indent="-280816">
              <a:lnSpc>
                <a:spcPct val="120500"/>
              </a:lnSpc>
              <a:buAutoNum type="arabicPeriod"/>
              <a:tabLst>
                <a:tab pos="760050" algn="l"/>
                <a:tab pos="760709" algn="l"/>
              </a:tabLst>
            </a:pPr>
            <a:r>
              <a:rPr sz="1100" dirty="0">
                <a:latin typeface="Tahoma"/>
                <a:cs typeface="Tahoma"/>
              </a:rPr>
              <a:t>Definición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local. </a:t>
            </a:r>
            <a:r>
              <a:rPr sz="1100" dirty="0">
                <a:latin typeface="Tahoma"/>
                <a:cs typeface="Tahoma"/>
              </a:rPr>
              <a:t>Dimensiones: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-26" dirty="0">
                <a:latin typeface="Tahoma"/>
                <a:cs typeface="Tahoma"/>
              </a:rPr>
              <a:t> m;</a:t>
            </a:r>
            <a:endParaRPr sz="1100">
              <a:latin typeface="Tahoma"/>
              <a:cs typeface="Tahoma"/>
            </a:endParaRPr>
          </a:p>
          <a:p>
            <a:pPr marL="760050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Altura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3,30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m.</a:t>
            </a:r>
            <a:endParaRPr sz="1100">
              <a:latin typeface="Tahoma"/>
              <a:cs typeface="Tahoma"/>
            </a:endParaRPr>
          </a:p>
          <a:p>
            <a:pPr marL="760050" marR="5274">
              <a:lnSpc>
                <a:spcPts val="1661"/>
              </a:lnSpc>
              <a:spcBef>
                <a:spcPts val="88"/>
              </a:spcBef>
            </a:pPr>
            <a:r>
              <a:rPr sz="1100" dirty="0">
                <a:latin typeface="Tahoma"/>
                <a:cs typeface="Tahoma"/>
              </a:rPr>
              <a:t>Colores: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tonos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medios.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directo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239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927927" y="866639"/>
            <a:ext cx="3944030" cy="1569525"/>
            <a:chOff x="2741485" y="1141285"/>
            <a:chExt cx="2752725" cy="20669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1214" y="1427025"/>
              <a:ext cx="2177277" cy="174141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46248" y="1146047"/>
              <a:ext cx="2743200" cy="2057400"/>
            </a:xfrm>
            <a:custGeom>
              <a:avLst/>
              <a:gdLst/>
              <a:ahLst/>
              <a:cxnLst/>
              <a:rect l="l" t="t" r="r" b="b"/>
              <a:pathLst>
                <a:path w="2743200" h="2057400">
                  <a:moveTo>
                    <a:pt x="0" y="2057400"/>
                  </a:moveTo>
                  <a:lnTo>
                    <a:pt x="2743200" y="2057400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2057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37157" y="2486549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12.13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75368" y="2860919"/>
            <a:ext cx="6708036" cy="206077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5919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Datos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calcular: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46077" indent="-280157">
              <a:buAutoNum type="arabicPeriod"/>
              <a:tabLst>
                <a:tab pos="346077" algn="l"/>
                <a:tab pos="346736" algn="l"/>
              </a:tabLst>
            </a:pPr>
            <a:r>
              <a:rPr sz="1100" dirty="0">
                <a:latin typeface="Tahoma"/>
                <a:cs typeface="Tahoma"/>
              </a:rPr>
              <a:t>Nivel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250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lux.</a:t>
            </a:r>
            <a:endParaRPr sz="1100">
              <a:latin typeface="Tahoma"/>
              <a:cs typeface="Tahoma"/>
            </a:endParaRPr>
          </a:p>
          <a:p>
            <a:pPr marL="346077" indent="-280157">
              <a:spcBef>
                <a:spcPts val="291"/>
              </a:spcBef>
              <a:buAutoNum type="arabicPeriod"/>
              <a:tabLst>
                <a:tab pos="346077" algn="l"/>
                <a:tab pos="346736" algn="l"/>
              </a:tabLst>
            </a:pP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65919"/>
            <a:r>
              <a:rPr sz="1100" dirty="0">
                <a:latin typeface="Tahoma"/>
                <a:cs typeface="Tahoma"/>
              </a:rPr>
              <a:t>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 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 25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</a:t>
            </a:r>
            <a:r>
              <a:rPr sz="1100" spc="-38" baseline="39682" dirty="0">
                <a:latin typeface="Tahoma"/>
                <a:cs typeface="Tahoma"/>
              </a:rPr>
              <a:t>2</a:t>
            </a:r>
            <a:r>
              <a:rPr sz="1100" spc="-26" dirty="0">
                <a:latin typeface="Tahoma"/>
                <a:cs typeface="Tahoma"/>
              </a:rPr>
              <a:t>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65919" marR="18457" algn="just">
              <a:lnSpc>
                <a:spcPct val="120600"/>
              </a:lnSpc>
              <a:spcBef>
                <a:spcPts val="5"/>
              </a:spcBef>
            </a:pPr>
            <a:r>
              <a:rPr sz="1100" b="1" dirty="0">
                <a:latin typeface="Tahoma"/>
                <a:cs typeface="Tahoma"/>
              </a:rPr>
              <a:t>Indice</a:t>
            </a:r>
            <a:r>
              <a:rPr sz="1100" b="1" spc="50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50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local:</a:t>
            </a:r>
            <a:r>
              <a:rPr sz="1100" b="1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Asumiendo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luminaria </a:t>
            </a:r>
            <a:r>
              <a:rPr sz="1100" dirty="0">
                <a:latin typeface="Tahoma"/>
                <a:cs typeface="Tahoma"/>
              </a:rPr>
              <a:t>suspendida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0,50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-26" dirty="0">
                <a:latin typeface="Tahoma"/>
                <a:cs typeface="Tahoma"/>
              </a:rPr>
              <a:t> de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0,80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suelo,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altura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2m.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spc="-10" dirty="0">
                <a:latin typeface="Tahoma"/>
                <a:cs typeface="Tahoma"/>
              </a:rPr>
              <a:t>consiguiente,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tratándose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directa,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tendremos: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7473" y="4685911"/>
            <a:ext cx="371201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Arial"/>
                <a:cs typeface="Arial"/>
              </a:rPr>
              <a:t>K </a:t>
            </a:r>
            <a:r>
              <a:rPr sz="1200" spc="-52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65826" y="4782350"/>
            <a:ext cx="750595" cy="0"/>
          </a:xfrm>
          <a:custGeom>
            <a:avLst/>
            <a:gdLst/>
            <a:ahLst/>
            <a:cxnLst/>
            <a:rect l="l" t="t" r="r" b="b"/>
            <a:pathLst>
              <a:path w="523875">
                <a:moveTo>
                  <a:pt x="0" y="0"/>
                </a:moveTo>
                <a:lnTo>
                  <a:pt x="523494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36412" y="4782350"/>
            <a:ext cx="711472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850110" y="4685978"/>
            <a:ext cx="1493908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687539" algn="l"/>
              </a:tabLst>
            </a:pPr>
            <a:r>
              <a:rPr sz="1200" spc="-52" dirty="0">
                <a:latin typeface="Symbol"/>
                <a:cs typeface="Symbol"/>
              </a:rPr>
              <a:t>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-176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Times New Roman"/>
                <a:cs typeface="Times New Roman"/>
              </a:rPr>
              <a:t>1.25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60738" y="4776827"/>
            <a:ext cx="1694977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715884" algn="l"/>
              </a:tabLst>
            </a:pPr>
            <a:r>
              <a:rPr sz="1200" i="1" dirty="0">
                <a:latin typeface="Times New Roman"/>
                <a:cs typeface="Times New Roman"/>
              </a:rPr>
              <a:t>h</a:t>
            </a:r>
            <a:r>
              <a:rPr sz="1200" i="1" spc="-52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</a:t>
            </a:r>
            <a:r>
              <a:rPr sz="1200" spc="-161" dirty="0">
                <a:latin typeface="Times New Roman"/>
                <a:cs typeface="Times New Roman"/>
              </a:rPr>
              <a:t> </a:t>
            </a:r>
            <a:r>
              <a:rPr sz="1200" i="1" spc="-26" dirty="0">
                <a:latin typeface="Times New Roman"/>
                <a:cs typeface="Times New Roman"/>
              </a:rPr>
              <a:t>b</a:t>
            </a:r>
            <a:r>
              <a:rPr sz="1200" spc="-26" dirty="0">
                <a:latin typeface="Times New Roman"/>
                <a:cs typeface="Times New Roman"/>
              </a:rPr>
              <a:t>)</a:t>
            </a:r>
            <a:r>
              <a:rPr sz="1200" dirty="0">
                <a:latin typeface="Times New Roman"/>
                <a:cs typeface="Times New Roman"/>
              </a:rPr>
              <a:t>	2</a:t>
            </a:r>
            <a:r>
              <a:rPr sz="1200" spc="-93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(5</a:t>
            </a:r>
            <a:r>
              <a:rPr sz="1200" spc="-1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</a:t>
            </a:r>
            <a:r>
              <a:rPr sz="1200" spc="-176" dirty="0">
                <a:latin typeface="Times New Roman"/>
                <a:cs typeface="Times New Roman"/>
              </a:rPr>
              <a:t> </a:t>
            </a:r>
            <a:r>
              <a:rPr sz="1200" spc="-26" dirty="0">
                <a:latin typeface="Times New Roman"/>
                <a:cs typeface="Times New Roman"/>
              </a:rPr>
              <a:t>5)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12472" y="4610187"/>
            <a:ext cx="1402927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709951" algn="l"/>
              </a:tabLst>
            </a:pP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47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57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b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spc="-47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78" dirty="0">
                <a:latin typeface="Times New Roman"/>
                <a:cs typeface="Times New Roman"/>
              </a:rPr>
              <a:t> </a:t>
            </a:r>
            <a:r>
              <a:rPr sz="1200" spc="-52" dirty="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10522" y="5119546"/>
            <a:ext cx="2306371" cy="1482731"/>
            <a:chOff x="3427285" y="6741985"/>
            <a:chExt cx="1609725" cy="1952625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7869" y="6951180"/>
              <a:ext cx="1217872" cy="140643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432047" y="6746747"/>
              <a:ext cx="1600200" cy="1943100"/>
            </a:xfrm>
            <a:custGeom>
              <a:avLst/>
              <a:gdLst/>
              <a:ahLst/>
              <a:cxnLst/>
              <a:rect l="l" t="t" r="r" b="b"/>
              <a:pathLst>
                <a:path w="1600200" h="1943100">
                  <a:moveTo>
                    <a:pt x="0" y="1943100"/>
                  </a:moveTo>
                  <a:lnTo>
                    <a:pt x="1600200" y="1943100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395908" y="6732513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12.14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32835" y="5809606"/>
            <a:ext cx="6617054" cy="202219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460776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12.15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página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235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diferentes </a:t>
            </a:r>
            <a:r>
              <a:rPr sz="1100" dirty="0">
                <a:latin typeface="Tahoma"/>
                <a:cs typeface="Tahoma"/>
              </a:rPr>
              <a:t>opciones</a:t>
            </a:r>
            <a:r>
              <a:rPr sz="1100" spc="22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oportuno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inclinarse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elección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vatios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emiten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4610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lúmenes.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933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cuatro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disponer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(*).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solución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tendría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obtiene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iluminación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uniforme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continuidad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servicio.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>
              <a:latin typeface="Tahoma"/>
              <a:cs typeface="Tahoma"/>
            </a:endParaRPr>
          </a:p>
          <a:p>
            <a:pPr marR="835198" algn="ctr"/>
            <a:r>
              <a:rPr sz="1100" i="1" spc="-26" dirty="0">
                <a:latin typeface="Tahoma"/>
                <a:cs typeface="Tahoma"/>
              </a:rPr>
              <a:t>240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2834" y="920550"/>
            <a:ext cx="6615236" cy="1664596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293341" indent="-280157">
              <a:spcBef>
                <a:spcPts val="389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Coeficientes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reflexión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30%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285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Tipos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lámpara: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incandescencia,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220V.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280"/>
              </a:spcBef>
              <a:buAutoNum type="arabicPeriod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Tipo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haz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medio.</a:t>
            </a:r>
            <a:endParaRPr sz="1100">
              <a:latin typeface="Tahoma"/>
              <a:cs typeface="Tahoma"/>
            </a:endParaRPr>
          </a:p>
          <a:p>
            <a:pPr marL="294000" marR="5274" indent="-280816" algn="just">
              <a:lnSpc>
                <a:spcPct val="120600"/>
              </a:lnSpc>
              <a:spcBef>
                <a:spcPts val="5"/>
              </a:spcBef>
              <a:buAutoNum type="arabicPeriod"/>
              <a:tabLst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Factor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utilización: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0,48,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obtenido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páginas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96-</a:t>
            </a:r>
            <a:r>
              <a:rPr sz="1100" dirty="0">
                <a:latin typeface="Tahoma"/>
                <a:cs typeface="Tahoma"/>
              </a:rPr>
              <a:t>97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elegido,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índice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local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(1,25,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comprendido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1,10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1,40),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coeficiente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reflexión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(30%)</a:t>
            </a:r>
            <a:endParaRPr sz="1100">
              <a:latin typeface="Tahoma"/>
              <a:cs typeface="Tahoma"/>
            </a:endParaRPr>
          </a:p>
          <a:p>
            <a:pPr marL="294000" indent="-280816" algn="just">
              <a:spcBef>
                <a:spcPts val="285"/>
              </a:spcBef>
              <a:buAutoNum type="arabicPeriod"/>
              <a:tabLst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Tipo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previsto: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bueno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0,75).</a:t>
            </a:r>
            <a:endParaRPr sz="1100">
              <a:latin typeface="Tahoma"/>
              <a:cs typeface="Tahoma"/>
            </a:endParaRPr>
          </a:p>
          <a:p>
            <a:pPr marL="294000" indent="-280816" algn="just">
              <a:spcBef>
                <a:spcPts val="285"/>
              </a:spcBef>
              <a:buAutoNum type="arabicPeriod"/>
              <a:tabLst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Flujo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total.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5742" y="2485465"/>
            <a:ext cx="2164440" cy="20823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700" baseline="-40404" dirty="0">
                <a:latin typeface="Symbol"/>
                <a:cs typeface="Symbol"/>
              </a:rPr>
              <a:t></a:t>
            </a:r>
            <a:r>
              <a:rPr sz="1700" spc="92" baseline="-40404" dirty="0">
                <a:latin typeface="Times New Roman"/>
                <a:cs typeface="Times New Roman"/>
              </a:rPr>
              <a:t> </a:t>
            </a:r>
            <a:r>
              <a:rPr sz="1700" baseline="-40404" dirty="0">
                <a:latin typeface="Tahoma"/>
                <a:cs typeface="Tahoma"/>
              </a:rPr>
              <a:t>=</a:t>
            </a:r>
            <a:r>
              <a:rPr sz="1700" spc="528" baseline="-40404" dirty="0">
                <a:latin typeface="Tahoma"/>
                <a:cs typeface="Tahoma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</a:t>
            </a:r>
            <a:r>
              <a:rPr sz="1200" i="1" spc="1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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</a:t>
            </a:r>
            <a:r>
              <a:rPr sz="1200" i="1" spc="47" dirty="0">
                <a:latin typeface="Times New Roman"/>
                <a:cs typeface="Times New Roman"/>
              </a:rPr>
              <a:t> </a:t>
            </a:r>
            <a:r>
              <a:rPr sz="1900" baseline="-37037" dirty="0">
                <a:latin typeface="Symbol"/>
                <a:cs typeface="Symbol"/>
              </a:rPr>
              <a:t></a:t>
            </a:r>
            <a:r>
              <a:rPr sz="1900" spc="241" baseline="-37037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250</a:t>
            </a:r>
            <a:r>
              <a:rPr sz="1200" spc="-26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36" dirty="0">
                <a:latin typeface="Times New Roman"/>
                <a:cs typeface="Times New Roman"/>
              </a:rPr>
              <a:t> </a:t>
            </a:r>
            <a:r>
              <a:rPr sz="1200" spc="-26" dirty="0">
                <a:latin typeface="Times New Roman"/>
                <a:cs typeface="Times New Roman"/>
              </a:rPr>
              <a:t>25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31065" y="2657632"/>
            <a:ext cx="531329" cy="0"/>
          </a:xfrm>
          <a:custGeom>
            <a:avLst/>
            <a:gdLst/>
            <a:ahLst/>
            <a:cxnLst/>
            <a:rect l="l" t="t" r="r" b="b"/>
            <a:pathLst>
              <a:path w="370839">
                <a:moveTo>
                  <a:pt x="0" y="0"/>
                </a:moveTo>
                <a:lnTo>
                  <a:pt x="370331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64734" y="2657632"/>
            <a:ext cx="966219" cy="0"/>
          </a:xfrm>
          <a:custGeom>
            <a:avLst/>
            <a:gdLst/>
            <a:ahLst/>
            <a:cxnLst/>
            <a:rect l="l" t="t" r="r" b="b"/>
            <a:pathLst>
              <a:path w="674370">
                <a:moveTo>
                  <a:pt x="0" y="0"/>
                </a:moveTo>
                <a:lnTo>
                  <a:pt x="674370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323814" y="2652104"/>
            <a:ext cx="1725001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544494" algn="l"/>
              </a:tabLst>
            </a:pPr>
            <a:r>
              <a:rPr sz="1200" i="1" dirty="0">
                <a:latin typeface="Times New Roman"/>
                <a:cs typeface="Times New Roman"/>
              </a:rPr>
              <a:t>u</a:t>
            </a:r>
            <a:r>
              <a:rPr sz="1200" i="1" spc="1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62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m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0.48</a:t>
            </a:r>
            <a:r>
              <a:rPr sz="1200" spc="-42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57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Times New Roman"/>
                <a:cs typeface="Times New Roman"/>
              </a:rPr>
              <a:t>0.75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58613" y="2571029"/>
            <a:ext cx="1458427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17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360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lumen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80226" y="3846711"/>
            <a:ext cx="584099" cy="0"/>
          </a:xfrm>
          <a:custGeom>
            <a:avLst/>
            <a:gdLst/>
            <a:ahLst/>
            <a:cxnLst/>
            <a:rect l="l" t="t" r="r" b="b"/>
            <a:pathLst>
              <a:path w="407670">
                <a:moveTo>
                  <a:pt x="0" y="0"/>
                </a:moveTo>
                <a:lnTo>
                  <a:pt x="407670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96449" y="2974094"/>
            <a:ext cx="6725322" cy="116119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20368" marR="58009" indent="-280816" algn="just">
              <a:lnSpc>
                <a:spcPct val="1208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7.</a:t>
            </a:r>
            <a:r>
              <a:rPr sz="1100" spc="22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pagina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vemos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emitido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1000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vatios,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alimentando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220V,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aproxima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mucho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requerimiento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(18600lm).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embargo,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mejor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lámpara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preferible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300">
              <a:latin typeface="Tahoma"/>
              <a:cs typeface="Tahoma"/>
            </a:endParaRPr>
          </a:p>
          <a:p>
            <a:pPr marL="1220826">
              <a:lnSpc>
                <a:spcPts val="1292"/>
              </a:lnSpc>
            </a:pPr>
            <a:r>
              <a:rPr sz="1200" dirty="0">
                <a:latin typeface="Symbol"/>
                <a:cs typeface="Symbol"/>
              </a:rPr>
              <a:t></a:t>
            </a:r>
            <a:r>
              <a:rPr sz="1200" spc="31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176" dirty="0">
                <a:latin typeface="Arial"/>
                <a:cs typeface="Arial"/>
              </a:rPr>
              <a:t> </a:t>
            </a:r>
            <a:r>
              <a:rPr sz="1900" i="1" u="sng" spc="-217" baseline="33333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</a:t>
            </a:r>
            <a:r>
              <a:rPr sz="1900" spc="78" baseline="33333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-67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17</a:t>
            </a:r>
            <a:r>
              <a:rPr sz="1900" spc="-140" baseline="37037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360</a:t>
            </a:r>
            <a:r>
              <a:rPr sz="1900" spc="70" baseline="3703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-88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"/>
                <a:cs typeface="Arial"/>
              </a:rPr>
              <a:t>4 340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lumen</a:t>
            </a:r>
            <a:endParaRPr sz="1200">
              <a:latin typeface="Arial"/>
              <a:cs typeface="Arial"/>
            </a:endParaRPr>
          </a:p>
          <a:p>
            <a:pPr marL="1559652">
              <a:lnSpc>
                <a:spcPts val="1230"/>
              </a:lnSpc>
              <a:tabLst>
                <a:tab pos="1972307" algn="l"/>
              </a:tabLst>
            </a:pPr>
            <a:r>
              <a:rPr sz="1200" i="1" spc="-52" dirty="0">
                <a:latin typeface="Times New Roman"/>
                <a:cs typeface="Times New Roman"/>
              </a:rPr>
              <a:t>n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spc="-52" dirty="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03908" y="4164811"/>
            <a:ext cx="3125201" cy="1569525"/>
            <a:chOff x="2724721" y="5484685"/>
            <a:chExt cx="2181225" cy="206692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8365" y="5631857"/>
              <a:ext cx="1804415" cy="17892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729483" y="5489447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2057400"/>
                  </a:moveTo>
                  <a:lnTo>
                    <a:pt x="2171699" y="2057400"/>
                  </a:lnTo>
                  <a:lnTo>
                    <a:pt x="2171699" y="0"/>
                  </a:lnTo>
                  <a:lnTo>
                    <a:pt x="0" y="0"/>
                  </a:lnTo>
                  <a:lnTo>
                    <a:pt x="0" y="20574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241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57170" y="1032287"/>
            <a:ext cx="6817213" cy="6369290"/>
          </a:xfrm>
          <a:prstGeom prst="rect">
            <a:avLst/>
          </a:prstGeom>
        </p:spPr>
        <p:txBody>
          <a:bodyPr vert="horz" wrap="square" lIns="0" tIns="106789" rIns="0" bIns="0" rtlCol="0">
            <a:spAutoFit/>
          </a:bodyPr>
          <a:lstStyle/>
          <a:p>
            <a:pPr marL="79103" algn="just">
              <a:spcBef>
                <a:spcPts val="841"/>
              </a:spcBef>
            </a:pPr>
            <a:r>
              <a:rPr sz="1100" dirty="0">
                <a:latin typeface="Tahoma"/>
                <a:cs typeface="Tahoma"/>
              </a:rPr>
              <a:t>Potencial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absorbida:</a:t>
            </a:r>
            <a:endParaRPr sz="1100">
              <a:latin typeface="Tahoma"/>
              <a:cs typeface="Tahoma"/>
            </a:endParaRPr>
          </a:p>
          <a:p>
            <a:pPr marL="13843" algn="ctr">
              <a:spcBef>
                <a:spcPts val="815"/>
              </a:spcBef>
            </a:pPr>
            <a:r>
              <a:rPr sz="1200" dirty="0">
                <a:latin typeface="Arial"/>
                <a:cs typeface="Arial"/>
              </a:rPr>
              <a:t>P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300 x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 1200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 </a:t>
            </a:r>
            <a:r>
              <a:rPr sz="1200" spc="-21" dirty="0">
                <a:latin typeface="Arial"/>
                <a:cs typeface="Arial"/>
              </a:rPr>
              <a:t>(**)</a:t>
            </a:r>
            <a:endParaRPr sz="1200">
              <a:latin typeface="Arial"/>
              <a:cs typeface="Arial"/>
            </a:endParaRPr>
          </a:p>
          <a:p>
            <a:pPr marL="79103" marR="83058" algn="just">
              <a:lnSpc>
                <a:spcPct val="120700"/>
              </a:lnSpc>
              <a:spcBef>
                <a:spcPts val="369"/>
              </a:spcBef>
            </a:pPr>
            <a:r>
              <a:rPr sz="1100" dirty="0">
                <a:latin typeface="Tahoma"/>
                <a:cs typeface="Tahoma"/>
              </a:rPr>
              <a:t>(*)De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acuerdo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pág.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acerca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(d)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adoptar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separación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referida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altura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(h)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30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trabajo,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estamos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examinando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debería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respetar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h.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razones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simetría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adoptado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mayor.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79103" marR="84377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(**)Dicha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es,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dudas,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elevada,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considerando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reducidas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local;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costes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ejecución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mantenimiento </a:t>
            </a:r>
            <a:r>
              <a:rPr sz="1100" dirty="0">
                <a:latin typeface="Tahoma"/>
                <a:cs typeface="Tahoma"/>
              </a:rPr>
              <a:t>resultan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excesivos.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Ello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nos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demuestra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porque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lamparas</a:t>
            </a:r>
            <a:r>
              <a:rPr sz="1100" spc="171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incandescencia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aconsejables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ambientes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industriales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conviene,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orientarse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otros </a:t>
            </a:r>
            <a:r>
              <a:rPr sz="1100" dirty="0">
                <a:latin typeface="Tahoma"/>
                <a:cs typeface="Tahoma"/>
              </a:rPr>
              <a:t>tipos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lampara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(fluorescente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mercurio)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eficiencia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promedio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decididamente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superiores.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79103" marR="84377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hecho,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apelando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fluorescentes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tubulares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alto </a:t>
            </a:r>
            <a:r>
              <a:rPr sz="1100" dirty="0">
                <a:latin typeface="Tahoma"/>
                <a:cs typeface="Tahoma"/>
              </a:rPr>
              <a:t>rendimiento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lumínico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tono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cálido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(3200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lúmenes).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Bastarían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seis,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consumo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300W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(teniendo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absorción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hipotética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10W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reactancia.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79103" marR="3135783">
              <a:lnSpc>
                <a:spcPct val="120500"/>
              </a:lnSpc>
            </a:pPr>
            <a:r>
              <a:rPr sz="1100" b="1" dirty="0">
                <a:latin typeface="Tahoma"/>
                <a:cs typeface="Tahoma"/>
              </a:rPr>
              <a:t>Ejemplo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2: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dibujo </a:t>
            </a:r>
            <a:r>
              <a:rPr sz="1100" dirty="0">
                <a:latin typeface="Tahoma"/>
                <a:cs typeface="Tahoma"/>
              </a:rPr>
              <a:t>Datos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partida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59260" indent="-280157">
              <a:spcBef>
                <a:spcPts val="5"/>
              </a:spcBef>
              <a:buAutoNum type="arabicPeriod"/>
              <a:tabLst>
                <a:tab pos="359260" algn="l"/>
                <a:tab pos="359920" algn="l"/>
              </a:tabLst>
            </a:pPr>
            <a:r>
              <a:rPr sz="1100" dirty="0">
                <a:latin typeface="Tahoma"/>
                <a:cs typeface="Tahoma"/>
              </a:rPr>
              <a:t>Definición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local.</a:t>
            </a:r>
            <a:endParaRPr sz="1100">
              <a:latin typeface="Tahoma"/>
              <a:cs typeface="Tahoma"/>
            </a:endParaRPr>
          </a:p>
          <a:p>
            <a:pPr marL="359920" marR="943964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Dimensiones: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17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m;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altura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-26" dirty="0">
                <a:latin typeface="Tahoma"/>
                <a:cs typeface="Tahoma"/>
              </a:rPr>
              <a:t> m. </a:t>
            </a:r>
            <a:r>
              <a:rPr sz="1100" dirty="0">
                <a:latin typeface="Tahoma"/>
                <a:cs typeface="Tahoma"/>
              </a:rPr>
              <a:t>Colores: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claras;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blanco.</a:t>
            </a:r>
            <a:endParaRPr sz="1100">
              <a:latin typeface="Tahoma"/>
              <a:cs typeface="Tahoma"/>
            </a:endParaRPr>
          </a:p>
          <a:p>
            <a:pPr marL="359920" marR="85036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Sistema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iluminación: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mixta,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suspendidas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0,30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m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techo</a:t>
            </a:r>
            <a:endParaRPr sz="1100">
              <a:latin typeface="Tahoma"/>
              <a:cs typeface="Tahoma"/>
            </a:endParaRPr>
          </a:p>
          <a:p>
            <a:pPr marL="359920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Datos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calcular</a:t>
            </a:r>
            <a:endParaRPr sz="1100">
              <a:latin typeface="Tahoma"/>
              <a:cs typeface="Tahoma"/>
            </a:endParaRPr>
          </a:p>
          <a:p>
            <a:pPr marL="359260" indent="-280816">
              <a:spcBef>
                <a:spcPts val="285"/>
              </a:spcBef>
              <a:buAutoNum type="arabicPeriod" startAt="2"/>
              <a:tabLst>
                <a:tab pos="359260" algn="l"/>
                <a:tab pos="359920" algn="l"/>
              </a:tabLst>
            </a:pPr>
            <a:r>
              <a:rPr sz="1100" dirty="0">
                <a:latin typeface="Tahoma"/>
                <a:cs typeface="Tahoma"/>
              </a:rPr>
              <a:t>Nivel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lux.</a:t>
            </a:r>
            <a:endParaRPr sz="1100">
              <a:latin typeface="Tahoma"/>
              <a:cs typeface="Tahoma"/>
            </a:endParaRPr>
          </a:p>
          <a:p>
            <a:pPr marL="359260" indent="-280816">
              <a:spcBef>
                <a:spcPts val="280"/>
              </a:spcBef>
              <a:buAutoNum type="arabicPeriod" startAt="2"/>
              <a:tabLst>
                <a:tab pos="359260" algn="l"/>
                <a:tab pos="359920" algn="l"/>
              </a:tabLst>
            </a:pP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local:</a:t>
            </a:r>
            <a:endParaRPr sz="1100">
              <a:latin typeface="Tahoma"/>
              <a:cs typeface="Tahoma"/>
            </a:endParaRPr>
          </a:p>
          <a:p>
            <a:pPr marL="359920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17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170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</a:t>
            </a:r>
            <a:r>
              <a:rPr sz="1100" spc="-38" baseline="39682" dirty="0">
                <a:latin typeface="Tahoma"/>
                <a:cs typeface="Tahoma"/>
              </a:rPr>
              <a:t>2</a:t>
            </a:r>
            <a:r>
              <a:rPr sz="1100" spc="-26" dirty="0">
                <a:latin typeface="Tahoma"/>
                <a:cs typeface="Tahoma"/>
              </a:rPr>
              <a:t>.</a:t>
            </a:r>
            <a:endParaRPr sz="1100">
              <a:latin typeface="Tahoma"/>
              <a:cs typeface="Tahoma"/>
            </a:endParaRPr>
          </a:p>
          <a:p>
            <a:pPr marL="359260" indent="-280157">
              <a:spcBef>
                <a:spcPts val="280"/>
              </a:spcBef>
              <a:buAutoNum type="arabicPeriod" startAt="4"/>
              <a:tabLst>
                <a:tab pos="359260" algn="l"/>
                <a:tab pos="359920" algn="l"/>
              </a:tabLst>
            </a:pPr>
            <a:r>
              <a:rPr sz="1100" dirty="0">
                <a:latin typeface="Tahoma"/>
                <a:cs typeface="Tahoma"/>
              </a:rPr>
              <a:t>índice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local: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3,70m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altura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</a:t>
            </a:r>
            <a:endParaRPr sz="1100">
              <a:latin typeface="Tahoma"/>
              <a:cs typeface="Tahoma"/>
            </a:endParaRPr>
          </a:p>
          <a:p>
            <a:pPr marL="359920" marR="86354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teniendo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están suspendidas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0,30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metros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(1,00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+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0,30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1,30</a:t>
            </a:r>
            <a:r>
              <a:rPr sz="1100" spc="-26" dirty="0">
                <a:latin typeface="Tahoma"/>
                <a:cs typeface="Tahoma"/>
              </a:rPr>
              <a:t> m):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35733" y="6862705"/>
            <a:ext cx="371201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Arial"/>
                <a:cs typeface="Arial"/>
              </a:rPr>
              <a:t>K </a:t>
            </a:r>
            <a:r>
              <a:rPr sz="1200" spc="-52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85177" y="6959144"/>
            <a:ext cx="767880" cy="0"/>
          </a:xfrm>
          <a:custGeom>
            <a:avLst/>
            <a:gdLst/>
            <a:ahLst/>
            <a:cxnLst/>
            <a:rect l="l" t="t" r="r" b="b"/>
            <a:pathLst>
              <a:path w="535939">
                <a:moveTo>
                  <a:pt x="0" y="0"/>
                </a:moveTo>
                <a:lnTo>
                  <a:pt x="535685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55762" y="6959144"/>
            <a:ext cx="1162739" cy="0"/>
          </a:xfrm>
          <a:custGeom>
            <a:avLst/>
            <a:gdLst/>
            <a:ahLst/>
            <a:cxnLst/>
            <a:rect l="l" t="t" r="r" b="b"/>
            <a:pathLst>
              <a:path w="811529">
                <a:moveTo>
                  <a:pt x="0" y="0"/>
                </a:moveTo>
                <a:lnTo>
                  <a:pt x="811529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80098" y="6953237"/>
            <a:ext cx="2146244" cy="19731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713907" algn="l"/>
              </a:tabLst>
            </a:pPr>
            <a:r>
              <a:rPr sz="1200" i="1" dirty="0">
                <a:latin typeface="Times New Roman"/>
                <a:cs typeface="Times New Roman"/>
              </a:rPr>
              <a:t>h</a:t>
            </a:r>
            <a:r>
              <a:rPr sz="1200" i="1" spc="-5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</a:t>
            </a:r>
            <a:r>
              <a:rPr sz="1200" spc="-62" dirty="0">
                <a:latin typeface="Times New Roman"/>
                <a:cs typeface="Times New Roman"/>
              </a:rPr>
              <a:t> </a:t>
            </a:r>
            <a:r>
              <a:rPr sz="1200" i="1" spc="-26" dirty="0">
                <a:latin typeface="Times New Roman"/>
                <a:cs typeface="Times New Roman"/>
              </a:rPr>
              <a:t>b</a:t>
            </a:r>
            <a:r>
              <a:rPr sz="1200" spc="-26" dirty="0">
                <a:latin typeface="Times New Roman"/>
                <a:cs typeface="Times New Roman"/>
              </a:rPr>
              <a:t>)</a:t>
            </a:r>
            <a:r>
              <a:rPr sz="1200" dirty="0">
                <a:latin typeface="Times New Roman"/>
                <a:cs typeface="Times New Roman"/>
              </a:rPr>
              <a:t>	3.70(17</a:t>
            </a:r>
            <a:r>
              <a:rPr sz="1200" spc="-78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Symbol"/>
                <a:cs typeface="Symbol"/>
              </a:rPr>
              <a:t></a:t>
            </a:r>
            <a:r>
              <a:rPr sz="1200" spc="-21" dirty="0">
                <a:latin typeface="Times New Roman"/>
                <a:cs typeface="Times New Roman"/>
              </a:rPr>
              <a:t>10)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20278" y="6787174"/>
            <a:ext cx="1628561" cy="19731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732364" algn="l"/>
              </a:tabLst>
            </a:pP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-57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b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17</a:t>
            </a:r>
            <a:r>
              <a:rPr sz="1200" spc="-21" dirty="0">
                <a:latin typeface="Times New Roman"/>
                <a:cs typeface="Times New Roman"/>
              </a:rPr>
              <a:t> </a:t>
            </a:r>
            <a:r>
              <a:rPr sz="1200" i="1" spc="-26" dirty="0">
                <a:latin typeface="Times New Roman"/>
                <a:cs typeface="Times New Roman"/>
              </a:rPr>
              <a:t>x</a:t>
            </a:r>
            <a:r>
              <a:rPr sz="1200" spc="-26" dirty="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68346" y="6862705"/>
            <a:ext cx="2006133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1019113" algn="l"/>
              </a:tabLst>
            </a:pPr>
            <a:r>
              <a:rPr sz="1200" spc="-52" dirty="0">
                <a:latin typeface="Symbol"/>
                <a:cs typeface="Symbol"/>
              </a:rPr>
              <a:t>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Symbol"/>
                <a:cs typeface="Symbol"/>
              </a:rPr>
              <a:t></a:t>
            </a:r>
            <a:r>
              <a:rPr sz="1200" spc="-104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Arial"/>
                <a:cs typeface="Arial"/>
              </a:rPr>
              <a:t>1.70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32834" y="5548654"/>
            <a:ext cx="6616145" cy="236701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algn="just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116/4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29,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redondeado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razones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simetría.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preciso,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embargo,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verificar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posibilidad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montar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dichas </a:t>
            </a:r>
            <a:r>
              <a:rPr sz="1100" dirty="0">
                <a:latin typeface="Tahoma"/>
                <a:cs typeface="Tahoma"/>
              </a:rPr>
              <a:t>luminarias.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efecto,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admitiendo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1,30m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(una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fluorescente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cátodo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caliente,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40W,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1,20m),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queriendo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disponerlas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hileras,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paralelas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colocadas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continuación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otra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formen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hileras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continuas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requerirán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1,30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= </a:t>
            </a:r>
            <a:r>
              <a:rPr sz="1100" dirty="0">
                <a:latin typeface="Tahoma"/>
                <a:cs typeface="Tahoma"/>
              </a:rPr>
              <a:t>19,5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17m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solamente.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Recurriendo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65W,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4000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lm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ver </a:t>
            </a:r>
            <a:r>
              <a:rPr sz="1100" dirty="0">
                <a:latin typeface="Tahoma"/>
                <a:cs typeface="Tahoma"/>
              </a:rPr>
              <a:t>página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40),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100">
              <a:latin typeface="Tahoma"/>
              <a:cs typeface="Tahoma"/>
            </a:endParaRPr>
          </a:p>
          <a:p>
            <a:pPr marR="834539" algn="ctr"/>
            <a:r>
              <a:rPr sz="1100" i="1" spc="-26" dirty="0">
                <a:latin typeface="Tahoma"/>
                <a:cs typeface="Tahoma"/>
              </a:rPr>
              <a:t>242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2833" y="920549"/>
            <a:ext cx="6612506" cy="628799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293341" indent="-280157">
              <a:spcBef>
                <a:spcPts val="389"/>
              </a:spcBef>
              <a:buAutoNum type="arabicPeriod" startAt="5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Coeficientes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reflexión: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75%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50%.</a:t>
            </a:r>
            <a:endParaRPr sz="1100">
              <a:latin typeface="Tahoma"/>
              <a:cs typeface="Tahoma"/>
            </a:endParaRPr>
          </a:p>
          <a:p>
            <a:pPr marL="293341" marR="5274" indent="-280157">
              <a:lnSpc>
                <a:spcPct val="120500"/>
              </a:lnSpc>
              <a:spcBef>
                <a:spcPts val="5"/>
              </a:spcBef>
              <a:buAutoNum type="arabicPeriod" startAt="5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Tipo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lámpara: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fluorescentes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cátodo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caliente;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40W </a:t>
            </a:r>
            <a:r>
              <a:rPr sz="1100" dirty="0">
                <a:latin typeface="Tahoma"/>
                <a:cs typeface="Tahoma"/>
              </a:rPr>
              <a:t>(50W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incluyendo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reactancia);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blanquísima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extra.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12609" y="1647785"/>
            <a:ext cx="3452733" cy="788379"/>
            <a:chOff x="2381821" y="2169985"/>
            <a:chExt cx="2409825" cy="10382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6529" y="2347718"/>
              <a:ext cx="1901952" cy="73151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86583" y="2174748"/>
              <a:ext cx="2400300" cy="1028700"/>
            </a:xfrm>
            <a:custGeom>
              <a:avLst/>
              <a:gdLst/>
              <a:ahLst/>
              <a:cxnLst/>
              <a:rect l="l" t="t" r="r" b="b"/>
              <a:pathLst>
                <a:path w="2400300" h="1028700">
                  <a:moveTo>
                    <a:pt x="0" y="1028700"/>
                  </a:moveTo>
                  <a:lnTo>
                    <a:pt x="2400299" y="1028700"/>
                  </a:lnTo>
                  <a:lnTo>
                    <a:pt x="2400299" y="0"/>
                  </a:lnTo>
                  <a:lnTo>
                    <a:pt x="0" y="0"/>
                  </a:lnTo>
                  <a:lnTo>
                    <a:pt x="0" y="1028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32834" y="2554252"/>
            <a:ext cx="6615236" cy="155104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453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12.16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294000" indent="-280816" algn="just">
              <a:buAutoNum type="arabicPeriod" startAt="7"/>
              <a:tabLst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Tipo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preestablecido: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colgante,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pantalla.</a:t>
            </a:r>
            <a:endParaRPr sz="1100">
              <a:latin typeface="Tahoma"/>
              <a:cs typeface="Tahoma"/>
            </a:endParaRPr>
          </a:p>
          <a:p>
            <a:pPr marL="294000" marR="5274" indent="-280816" algn="just">
              <a:lnSpc>
                <a:spcPct val="120800"/>
              </a:lnSpc>
              <a:spcBef>
                <a:spcPts val="5"/>
              </a:spcBef>
              <a:buAutoNum type="arabicPeriod" startAt="7"/>
              <a:tabLst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Factor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utilización: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0,42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obtenido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partir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páginas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96-</a:t>
            </a:r>
            <a:r>
              <a:rPr sz="1100" dirty="0">
                <a:latin typeface="Tahoma"/>
                <a:cs typeface="Tahoma"/>
              </a:rPr>
              <a:t>97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preestablecido,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índice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(1,70),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coeficiente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reflexión del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(75%)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(50%).</a:t>
            </a:r>
            <a:endParaRPr sz="1100">
              <a:latin typeface="Tahoma"/>
              <a:cs typeface="Tahoma"/>
            </a:endParaRPr>
          </a:p>
          <a:p>
            <a:pPr marL="294000" indent="-280816" algn="just">
              <a:spcBef>
                <a:spcPts val="280"/>
              </a:spcBef>
              <a:buAutoNum type="arabicPeriod" startAt="7"/>
              <a:tabLst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Tipo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previsto: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(m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0,70).</a:t>
            </a:r>
            <a:endParaRPr sz="1100">
              <a:latin typeface="Tahoma"/>
              <a:cs typeface="Tahoma"/>
            </a:endParaRPr>
          </a:p>
          <a:p>
            <a:pPr marL="294000" indent="-280816" algn="just">
              <a:spcBef>
                <a:spcPts val="285"/>
              </a:spcBef>
              <a:buAutoNum type="arabicPeriod" startAt="7"/>
              <a:tabLst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Flujo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total: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322329" y="4112301"/>
            <a:ext cx="532240" cy="0"/>
          </a:xfrm>
          <a:custGeom>
            <a:avLst/>
            <a:gdLst/>
            <a:ahLst/>
            <a:cxnLst/>
            <a:rect l="l" t="t" r="r" b="b"/>
            <a:pathLst>
              <a:path w="371475">
                <a:moveTo>
                  <a:pt x="0" y="0"/>
                </a:moveTo>
                <a:lnTo>
                  <a:pt x="371094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57094" y="4112301"/>
            <a:ext cx="977137" cy="0"/>
          </a:xfrm>
          <a:custGeom>
            <a:avLst/>
            <a:gdLst/>
            <a:ahLst/>
            <a:cxnLst/>
            <a:rect l="l" t="t" r="r" b="b"/>
            <a:pathLst>
              <a:path w="681989">
                <a:moveTo>
                  <a:pt x="0" y="0"/>
                </a:moveTo>
                <a:lnTo>
                  <a:pt x="681989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15747" y="4015860"/>
            <a:ext cx="4188769" cy="20823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200" dirty="0">
                <a:latin typeface="Symbol"/>
                <a:cs typeface="Symbol"/>
              </a:rPr>
              <a:t></a:t>
            </a:r>
            <a:r>
              <a:rPr sz="1200" spc="2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332" dirty="0">
                <a:latin typeface="Arial"/>
                <a:cs typeface="Arial"/>
              </a:rPr>
              <a:t> </a:t>
            </a:r>
            <a:r>
              <a:rPr sz="1900" i="1" baseline="37037" dirty="0">
                <a:latin typeface="Times New Roman"/>
                <a:cs typeface="Times New Roman"/>
              </a:rPr>
              <a:t>E</a:t>
            </a:r>
            <a:r>
              <a:rPr sz="1900" i="1" spc="16" baseline="37037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Symbol"/>
                <a:cs typeface="Symbol"/>
              </a:rPr>
              <a:t></a:t>
            </a:r>
            <a:r>
              <a:rPr sz="1900" baseline="37037" dirty="0">
                <a:latin typeface="Times New Roman"/>
                <a:cs typeface="Times New Roman"/>
              </a:rPr>
              <a:t> </a:t>
            </a:r>
            <a:r>
              <a:rPr sz="1900" i="1" baseline="37037" dirty="0">
                <a:latin typeface="Times New Roman"/>
                <a:cs typeface="Times New Roman"/>
              </a:rPr>
              <a:t>S</a:t>
            </a:r>
            <a:r>
              <a:rPr sz="1900" i="1" spc="78" baseline="3703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369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500</a:t>
            </a:r>
            <a:r>
              <a:rPr sz="1900" spc="-31" baseline="37037" dirty="0">
                <a:latin typeface="Times New Roman"/>
                <a:cs typeface="Times New Roman"/>
              </a:rPr>
              <a:t> </a:t>
            </a:r>
            <a:r>
              <a:rPr sz="1900" i="1" spc="-16" baseline="37037" dirty="0">
                <a:latin typeface="Times New Roman"/>
                <a:cs typeface="Times New Roman"/>
              </a:rPr>
              <a:t>x</a:t>
            </a:r>
            <a:r>
              <a:rPr sz="1900" i="1" spc="-225" baseline="37037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170</a:t>
            </a:r>
            <a:r>
              <a:rPr sz="1900" spc="607" baseline="3703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289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116</a:t>
            </a:r>
            <a:r>
              <a:rPr sz="1200" spc="-10" dirty="0">
                <a:latin typeface="Arial"/>
                <a:cs typeface="Arial"/>
              </a:rPr>
              <a:t> lúmenes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32833" y="4106393"/>
            <a:ext cx="6614325" cy="49361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76396">
              <a:spcBef>
                <a:spcPts val="99"/>
              </a:spcBef>
              <a:tabLst>
                <a:tab pos="1908365" algn="l"/>
              </a:tabLst>
            </a:pPr>
            <a:r>
              <a:rPr sz="1200" i="1" dirty="0">
                <a:latin typeface="Times New Roman"/>
                <a:cs typeface="Times New Roman"/>
              </a:rPr>
              <a:t>u</a:t>
            </a:r>
            <a:r>
              <a:rPr sz="1200" i="1" spc="118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62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m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0.42</a:t>
            </a:r>
            <a:r>
              <a:rPr sz="1200" spc="-16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73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Times New Roman"/>
                <a:cs typeface="Times New Roman"/>
              </a:rPr>
              <a:t>0.70</a:t>
            </a:r>
            <a:endParaRPr sz="1200">
              <a:latin typeface="Times New Roman"/>
              <a:cs typeface="Times New Roman"/>
            </a:endParaRPr>
          </a:p>
          <a:p>
            <a:pPr marL="294000" marR="5274" indent="-280816">
              <a:lnSpc>
                <a:spcPct val="121800"/>
              </a:lnSpc>
              <a:spcBef>
                <a:spcPts val="670"/>
              </a:spcBef>
            </a:pPr>
            <a:r>
              <a:rPr sz="1100" dirty="0">
                <a:latin typeface="Tahoma"/>
                <a:cs typeface="Tahoma"/>
              </a:rPr>
              <a:t>11.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(n):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flujo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emitido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dirty="0">
                <a:latin typeface="Symbol"/>
                <a:cs typeface="Symbol"/>
              </a:rPr>
              <a:t></a:t>
            </a:r>
            <a:r>
              <a:rPr sz="1100" dirty="0">
                <a:latin typeface="Tahoma"/>
                <a:cs typeface="Tahoma"/>
              </a:rPr>
              <a:t>,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2500 lm):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78866" y="4874931"/>
            <a:ext cx="714201" cy="0"/>
          </a:xfrm>
          <a:custGeom>
            <a:avLst/>
            <a:gdLst/>
            <a:ahLst/>
            <a:cxnLst/>
            <a:rect l="l" t="t" r="r" b="b"/>
            <a:pathLst>
              <a:path w="498475">
                <a:moveTo>
                  <a:pt x="0" y="0"/>
                </a:moveTo>
                <a:lnTo>
                  <a:pt x="498347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171601" y="4772201"/>
            <a:ext cx="5303288" cy="210901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 marL="39552">
              <a:spcBef>
                <a:spcPts val="125"/>
              </a:spcBef>
            </a:pPr>
            <a:r>
              <a:rPr sz="1200" dirty="0">
                <a:latin typeface="Arial"/>
                <a:cs typeface="Arial"/>
              </a:rPr>
              <a:t>n</a:t>
            </a:r>
            <a:r>
              <a:rPr sz="1200" spc="-3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436" dirty="0">
                <a:latin typeface="Arial"/>
                <a:cs typeface="Arial"/>
              </a:rPr>
              <a:t> </a:t>
            </a:r>
            <a:r>
              <a:rPr sz="1900" i="1" u="sng" baseline="33333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</a:t>
            </a:r>
            <a:r>
              <a:rPr sz="1900" spc="443" baseline="33333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21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289</a:t>
            </a:r>
            <a:r>
              <a:rPr sz="1900" spc="-140" baseline="37037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116</a:t>
            </a:r>
            <a:r>
              <a:rPr sz="1900" spc="-92" baseline="3703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115.6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redondeado</a:t>
            </a:r>
            <a:r>
              <a:rPr sz="1200" spc="-2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116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lámparas.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32835" y="4862466"/>
            <a:ext cx="6617054" cy="497774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 marL="866180">
              <a:spcBef>
                <a:spcPts val="125"/>
              </a:spcBef>
              <a:tabLst>
                <a:tab pos="1295315" algn="l"/>
              </a:tabLst>
            </a:pPr>
            <a:r>
              <a:rPr sz="1300" i="1" spc="-26" dirty="0">
                <a:latin typeface="Symbol"/>
                <a:cs typeface="Symbol"/>
              </a:rPr>
              <a:t></a:t>
            </a:r>
            <a:r>
              <a:rPr sz="1200" i="1" spc="-26" dirty="0">
                <a:latin typeface="Times New Roman"/>
                <a:cs typeface="Times New Roman"/>
              </a:rPr>
              <a:t>L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spc="-21" dirty="0">
                <a:latin typeface="Times New Roman"/>
                <a:cs typeface="Times New Roman"/>
              </a:rPr>
              <a:t>2500</a:t>
            </a:r>
            <a:endParaRPr sz="1200">
              <a:latin typeface="Times New Roman"/>
              <a:cs typeface="Times New Roman"/>
            </a:endParaRPr>
          </a:p>
          <a:p>
            <a:pPr marL="13184" marR="5274">
              <a:lnSpc>
                <a:spcPct val="120900"/>
              </a:lnSpc>
              <a:spcBef>
                <a:spcPts val="555"/>
              </a:spcBef>
            </a:pPr>
            <a:r>
              <a:rPr sz="1100" dirty="0">
                <a:latin typeface="Tahoma"/>
                <a:cs typeface="Tahoma"/>
              </a:rPr>
              <a:t>Si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adopta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alojar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cuatro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lamparas,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será: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243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7647" y="1120800"/>
            <a:ext cx="243829" cy="0"/>
          </a:xfrm>
          <a:custGeom>
            <a:avLst/>
            <a:gdLst/>
            <a:ahLst/>
            <a:cxnLst/>
            <a:rect l="l" t="t" r="r" b="b"/>
            <a:pathLst>
              <a:path w="170180">
                <a:moveTo>
                  <a:pt x="0" y="0"/>
                </a:moveTo>
                <a:lnTo>
                  <a:pt x="169925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94181" y="1120800"/>
            <a:ext cx="715109" cy="0"/>
          </a:xfrm>
          <a:custGeom>
            <a:avLst/>
            <a:gdLst/>
            <a:ahLst/>
            <a:cxnLst/>
            <a:rect l="l" t="t" r="r" b="b"/>
            <a:pathLst>
              <a:path w="499110">
                <a:moveTo>
                  <a:pt x="0" y="0"/>
                </a:moveTo>
                <a:lnTo>
                  <a:pt x="499109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86916" y="1018060"/>
            <a:ext cx="5114957" cy="210233"/>
          </a:xfrm>
          <a:prstGeom prst="rect">
            <a:avLst/>
          </a:prstGeom>
        </p:spPr>
        <p:txBody>
          <a:bodyPr vert="horz" wrap="square" lIns="0" tIns="15160" rIns="0" bIns="0" rtlCol="0">
            <a:spAutoFit/>
          </a:bodyPr>
          <a:lstStyle/>
          <a:p>
            <a:pPr marL="39552">
              <a:spcBef>
                <a:spcPts val="118"/>
              </a:spcBef>
            </a:pPr>
            <a:r>
              <a:rPr sz="1200" dirty="0">
                <a:latin typeface="Arial"/>
                <a:cs typeface="Arial"/>
              </a:rPr>
              <a:t>n</a:t>
            </a:r>
            <a:r>
              <a:rPr sz="1200" spc="-31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436" dirty="0">
                <a:latin typeface="Arial"/>
                <a:cs typeface="Arial"/>
              </a:rPr>
              <a:t> </a:t>
            </a:r>
            <a:r>
              <a:rPr sz="1900" i="1" baseline="33333" dirty="0">
                <a:latin typeface="Symbol"/>
                <a:cs typeface="Symbol"/>
              </a:rPr>
              <a:t></a:t>
            </a:r>
            <a:r>
              <a:rPr sz="1900" spc="451" baseline="33333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21" dirty="0">
                <a:latin typeface="Times New Roman"/>
                <a:cs typeface="Times New Roman"/>
              </a:rPr>
              <a:t> </a:t>
            </a:r>
            <a:r>
              <a:rPr sz="1900" spc="-16" baseline="37037" dirty="0">
                <a:latin typeface="Times New Roman"/>
                <a:cs typeface="Times New Roman"/>
              </a:rPr>
              <a:t>289</a:t>
            </a:r>
            <a:r>
              <a:rPr sz="1900" spc="-116" baseline="37037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116</a:t>
            </a:r>
            <a:r>
              <a:rPr sz="1900" spc="54" baseline="3703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26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"/>
                <a:cs typeface="Arial"/>
              </a:rPr>
              <a:t>72.3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redondeado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73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lámparas.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11760" y="1108326"/>
            <a:ext cx="6691660" cy="1542777"/>
          </a:xfrm>
          <a:prstGeom prst="rect">
            <a:avLst/>
          </a:prstGeom>
        </p:spPr>
        <p:txBody>
          <a:bodyPr vert="horz" wrap="square" lIns="0" tIns="15160" rIns="0" bIns="0" rtlCol="0">
            <a:spAutoFit/>
          </a:bodyPr>
          <a:lstStyle/>
          <a:p>
            <a:pPr marL="892548">
              <a:spcBef>
                <a:spcPts val="118"/>
              </a:spcBef>
              <a:tabLst>
                <a:tab pos="1300589" algn="l"/>
              </a:tabLst>
            </a:pPr>
            <a:r>
              <a:rPr sz="1300" i="1" spc="-26" dirty="0">
                <a:latin typeface="Symbol"/>
                <a:cs typeface="Symbol"/>
              </a:rPr>
              <a:t></a:t>
            </a:r>
            <a:r>
              <a:rPr sz="1200" i="1" spc="-26" dirty="0">
                <a:latin typeface="Times New Roman"/>
                <a:cs typeface="Times New Roman"/>
              </a:rPr>
              <a:t>L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4 </a:t>
            </a:r>
            <a:r>
              <a:rPr sz="1200" spc="-26" dirty="0">
                <a:latin typeface="Times New Roman"/>
                <a:cs typeface="Times New Roman"/>
              </a:rPr>
              <a:t>000</a:t>
            </a:r>
            <a:endParaRPr sz="1200">
              <a:latin typeface="Times New Roman"/>
              <a:cs typeface="Times New Roman"/>
            </a:endParaRPr>
          </a:p>
          <a:p>
            <a:pPr marL="39552" marR="31641" algn="just">
              <a:lnSpc>
                <a:spcPct val="120600"/>
              </a:lnSpc>
              <a:spcBef>
                <a:spcPts val="670"/>
              </a:spcBef>
            </a:pPr>
            <a:r>
              <a:rPr sz="1100" dirty="0">
                <a:latin typeface="Tahoma"/>
                <a:cs typeface="Tahoma"/>
              </a:rPr>
              <a:t>Dado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1,50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admitiendo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luminaria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mida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1,60m,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tendremos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72/4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=18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luminarias.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hilera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9 </a:t>
            </a:r>
            <a:r>
              <a:rPr sz="1100" dirty="0">
                <a:latin typeface="Tahoma"/>
                <a:cs typeface="Tahoma"/>
              </a:rPr>
              <a:t>luminarias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tendrá,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14,40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metros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podrá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instalar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local.</a:t>
            </a:r>
            <a:endParaRPr sz="1100">
              <a:latin typeface="Tahoma"/>
              <a:cs typeface="Tahoma"/>
            </a:endParaRPr>
          </a:p>
          <a:p>
            <a:pPr marL="39552" algn="just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12.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absorbida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instalación:</a:t>
            </a:r>
            <a:endParaRPr sz="1100">
              <a:latin typeface="Tahoma"/>
              <a:cs typeface="Tahoma"/>
            </a:endParaRPr>
          </a:p>
          <a:p>
            <a:pPr marL="39552" algn="just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P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</a:t>
            </a:r>
            <a:r>
              <a:rPr sz="1100" baseline="-11904" dirty="0">
                <a:latin typeface="Tahoma"/>
                <a:cs typeface="Tahoma"/>
              </a:rPr>
              <a:t>n</a:t>
            </a:r>
            <a:r>
              <a:rPr sz="1100" spc="179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72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75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5400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W</a:t>
            </a:r>
            <a:endParaRPr sz="1100">
              <a:latin typeface="Tahoma"/>
              <a:cs typeface="Tahoma"/>
            </a:endParaRPr>
          </a:p>
          <a:p>
            <a:pPr marL="39552" algn="just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Siendo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</a:t>
            </a:r>
            <a:r>
              <a:rPr sz="1100" baseline="-11904" dirty="0">
                <a:latin typeface="Tahoma"/>
                <a:cs typeface="Tahoma"/>
              </a:rPr>
              <a:t>n</a:t>
            </a:r>
            <a:r>
              <a:rPr sz="1100" spc="125" baseline="-119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absorbida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(reactancia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incluida).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64161" y="2776107"/>
            <a:ext cx="4435328" cy="1048761"/>
            <a:chOff x="2627185" y="3655885"/>
            <a:chExt cx="3095625" cy="138112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1143" y="3678170"/>
              <a:ext cx="2837087" cy="13122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31948" y="3660647"/>
              <a:ext cx="3086100" cy="1371600"/>
            </a:xfrm>
            <a:custGeom>
              <a:avLst/>
              <a:gdLst/>
              <a:ahLst/>
              <a:cxnLst/>
              <a:rect l="l" t="t" r="r" b="b"/>
              <a:pathLst>
                <a:path w="3086100" h="1371600">
                  <a:moveTo>
                    <a:pt x="0" y="1371600"/>
                  </a:moveTo>
                  <a:lnTo>
                    <a:pt x="3086100" y="1371600"/>
                  </a:lnTo>
                  <a:lnTo>
                    <a:pt x="3086100" y="0"/>
                  </a:lnTo>
                  <a:lnTo>
                    <a:pt x="0" y="0"/>
                  </a:lnTo>
                  <a:lnTo>
                    <a:pt x="0" y="1371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948153" y="3955488"/>
            <a:ext cx="5164086" cy="1407907"/>
          </a:xfrm>
          <a:prstGeom prst="rect">
            <a:avLst/>
          </a:prstGeom>
        </p:spPr>
        <p:txBody>
          <a:bodyPr vert="horz" wrap="square" lIns="0" tIns="36915" rIns="0" bIns="0" rtlCol="0">
            <a:spAutoFit/>
          </a:bodyPr>
          <a:lstStyle/>
          <a:p>
            <a:pPr marL="208305" algn="ctr">
              <a:spcBef>
                <a:spcPts val="291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12.17</a:t>
            </a:r>
            <a:endParaRPr sz="900">
              <a:latin typeface="Tahoma"/>
              <a:cs typeface="Tahoma"/>
            </a:endParaRPr>
          </a:p>
          <a:p>
            <a:pPr marL="13184" marR="2098213">
              <a:lnSpc>
                <a:spcPts val="1661"/>
              </a:lnSpc>
              <a:spcBef>
                <a:spcPts val="42"/>
              </a:spcBef>
            </a:pPr>
            <a:r>
              <a:rPr sz="1100" b="1" spc="-10" dirty="0">
                <a:latin typeface="Tahoma"/>
                <a:cs typeface="Tahoma"/>
              </a:rPr>
              <a:t>Ejemplos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3</a:t>
            </a:r>
            <a:r>
              <a:rPr sz="1100" b="1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Aula</a:t>
            </a:r>
            <a:r>
              <a:rPr sz="1100" spc="-10" dirty="0">
                <a:latin typeface="Tahoma"/>
                <a:cs typeface="Tahoma"/>
              </a:rPr>
              <a:t> Escolar </a:t>
            </a:r>
            <a:r>
              <a:rPr sz="1100" dirty="0">
                <a:latin typeface="Tahoma"/>
                <a:cs typeface="Tahoma"/>
              </a:rPr>
              <a:t>Datos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partida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171"/>
              </a:spcBef>
              <a:tabLst>
                <a:tab pos="293341" algn="l"/>
              </a:tabLst>
            </a:pPr>
            <a:r>
              <a:rPr sz="1100" spc="-26" dirty="0">
                <a:latin typeface="Tahoma"/>
                <a:cs typeface="Tahoma"/>
              </a:rPr>
              <a:t>1.</a:t>
            </a:r>
            <a:r>
              <a:rPr sz="1100" dirty="0">
                <a:latin typeface="Tahoma"/>
                <a:cs typeface="Tahoma"/>
              </a:rPr>
              <a:t>	Definición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local.</a:t>
            </a:r>
            <a:endParaRPr sz="1100">
              <a:latin typeface="Tahoma"/>
              <a:cs typeface="Tahoma"/>
            </a:endParaRPr>
          </a:p>
          <a:p>
            <a:pPr marL="294000" marR="5274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Dimensiones: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6.5: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Altura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4m. </a:t>
            </a:r>
            <a:r>
              <a:rPr sz="1100" dirty="0">
                <a:latin typeface="Tahoma"/>
                <a:cs typeface="Tahoma"/>
              </a:rPr>
              <a:t>Colores: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gris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claro: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blanco.</a:t>
            </a:r>
            <a:endParaRPr sz="1100">
              <a:latin typeface="Tahoma"/>
              <a:cs typeface="Tahoma"/>
            </a:endParaRPr>
          </a:p>
          <a:p>
            <a:pPr marL="294000" marR="1315750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Nivel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lux.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mantenimiento: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Medio.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0569" y="5293134"/>
            <a:ext cx="3452733" cy="1743113"/>
            <a:chOff x="2987611" y="6970585"/>
            <a:chExt cx="2409825" cy="229552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4501" y="6999602"/>
              <a:ext cx="1901952" cy="219176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92373" y="6975347"/>
              <a:ext cx="2400300" cy="2286000"/>
            </a:xfrm>
            <a:custGeom>
              <a:avLst/>
              <a:gdLst/>
              <a:ahLst/>
              <a:cxnLst/>
              <a:rect l="l" t="t" r="r" b="b"/>
              <a:pathLst>
                <a:path w="2400300" h="2286000">
                  <a:moveTo>
                    <a:pt x="0" y="2286000"/>
                  </a:moveTo>
                  <a:lnTo>
                    <a:pt x="2400300" y="2286000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395908" y="7106884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12.18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32835" y="920549"/>
            <a:ext cx="6617054" cy="690673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8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Sistema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iluminación: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Directo,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suspendidas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techo,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provistas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pantalla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reticular</a:t>
            </a:r>
            <a:r>
              <a:rPr sz="1100" spc="5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(Análogas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7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ejemplo </a:t>
            </a:r>
            <a:r>
              <a:rPr sz="1100" dirty="0">
                <a:latin typeface="Tahoma"/>
                <a:cs typeface="Tahoma"/>
              </a:rPr>
              <a:t>precedente),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Dispuestas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hileras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conticentes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40W.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blanquisima extra.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7251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realiza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criterios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anterior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que,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abreviar,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repetiremos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proceso.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Recordamos,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obstante,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disponer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luminosas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fenómenos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deslumbramiento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reflexión: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Será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conveniente,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 </a:t>
            </a:r>
            <a:r>
              <a:rPr sz="1100" dirty="0">
                <a:latin typeface="Tahoma"/>
                <a:cs typeface="Tahoma"/>
              </a:rPr>
              <a:t>tanto,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situarlas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hileras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bancos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transversales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spc="-10" dirty="0">
                <a:latin typeface="Tahoma"/>
                <a:cs typeface="Tahoma"/>
              </a:rPr>
              <a:t>ellos.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933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colocación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errónea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correcta: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primera,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ángulo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incidencia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rayos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objeto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simétrico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observación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luminancia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superficies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deslumbramiento;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segunda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sujeto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alcanzado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rayos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reflejados.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13184" algn="just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talleres,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laboratorios,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Téngase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además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encerrado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iluminación </a:t>
            </a:r>
            <a:r>
              <a:rPr sz="1100" dirty="0">
                <a:latin typeface="Tahoma"/>
                <a:cs typeface="Tahoma"/>
              </a:rPr>
              <a:t>adecuada,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conservando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validez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cuanto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acabamos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decir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propósito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deslumbramiento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reflexión.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método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este </a:t>
            </a:r>
            <a:r>
              <a:rPr sz="1100" dirty="0">
                <a:latin typeface="Tahoma"/>
                <a:cs typeface="Tahoma"/>
              </a:rPr>
              <a:t>fenómeno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consiste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destinada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iluminarlo,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zona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delimitada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ángulo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15º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vértice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sitúa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encerrado.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7251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Como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dicho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efectuados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disponer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lamparas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esquema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aparece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abajo.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términos,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obtener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300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lux </a:t>
            </a:r>
            <a:r>
              <a:rPr sz="1100" spc="-10" dirty="0">
                <a:latin typeface="Tahoma"/>
                <a:cs typeface="Tahoma"/>
              </a:rPr>
              <a:t>requeridos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proveer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28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lamparas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fluorescentes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40W.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13184" marR="2936048">
              <a:lnSpc>
                <a:spcPct val="120900"/>
              </a:lnSpc>
              <a:spcBef>
                <a:spcPts val="1043"/>
              </a:spcBef>
            </a:pPr>
            <a:r>
              <a:rPr sz="1100" b="1" dirty="0">
                <a:latin typeface="Tahoma"/>
                <a:cs typeface="Tahoma"/>
              </a:rPr>
              <a:t>Ejemplo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4: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Nave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Industrial. </a:t>
            </a:r>
            <a:r>
              <a:rPr sz="1100" dirty="0">
                <a:latin typeface="Tahoma"/>
                <a:cs typeface="Tahoma"/>
              </a:rPr>
              <a:t>Datos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partida:</a:t>
            </a:r>
            <a:endParaRPr sz="1100">
              <a:latin typeface="Tahoma"/>
              <a:cs typeface="Tahoma"/>
            </a:endParaRPr>
          </a:p>
          <a:p>
            <a:pPr marL="13184">
              <a:spcBef>
                <a:spcPts val="280"/>
              </a:spcBef>
              <a:tabLst>
                <a:tab pos="293341" algn="l"/>
              </a:tabLst>
            </a:pPr>
            <a:r>
              <a:rPr sz="1100" spc="-26" dirty="0">
                <a:latin typeface="Tahoma"/>
                <a:cs typeface="Tahoma"/>
              </a:rPr>
              <a:t>1.</a:t>
            </a:r>
            <a:r>
              <a:rPr sz="1100" dirty="0">
                <a:latin typeface="Tahoma"/>
                <a:cs typeface="Tahoma"/>
              </a:rPr>
              <a:t>	Definición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local.</a:t>
            </a:r>
            <a:endParaRPr sz="1100">
              <a:latin typeface="Tahoma"/>
              <a:cs typeface="Tahoma"/>
            </a:endParaRPr>
          </a:p>
          <a:p>
            <a:pPr marL="13184" marR="791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Dimensiones: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48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32m;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formada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secciones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diente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sierra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(shed.);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pilares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4.8m </a:t>
            </a:r>
            <a:r>
              <a:rPr sz="1100" dirty="0">
                <a:latin typeface="Tahoma"/>
                <a:cs typeface="Tahoma"/>
              </a:rPr>
              <a:t>altura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pilares: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6m.</a:t>
            </a:r>
            <a:endParaRPr sz="1100">
              <a:latin typeface="Tahoma"/>
              <a:cs typeface="Tahoma"/>
            </a:endParaRPr>
          </a:p>
          <a:p>
            <a:pPr marL="13184" algn="just">
              <a:spcBef>
                <a:spcPts val="280"/>
              </a:spcBef>
            </a:pPr>
            <a:r>
              <a:rPr sz="1100" dirty="0">
                <a:latin typeface="Tahoma"/>
                <a:cs typeface="Tahoma"/>
              </a:rPr>
              <a:t>Calor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medio</a:t>
            </a:r>
            <a:endParaRPr sz="1100">
              <a:latin typeface="Tahoma"/>
              <a:cs typeface="Tahoma"/>
            </a:endParaRPr>
          </a:p>
          <a:p>
            <a:pPr marL="13184" marR="6592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Sistema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iluminación: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Directa,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suspendidas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5.40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spc="-10" dirty="0">
                <a:latin typeface="Tahoma"/>
                <a:cs typeface="Tahoma"/>
              </a:rPr>
              <a:t>suelo.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600">
              <a:latin typeface="Tahoma"/>
              <a:cs typeface="Tahoma"/>
            </a:endParaRPr>
          </a:p>
          <a:p>
            <a:pPr marR="835198" algn="ctr"/>
            <a:r>
              <a:rPr sz="1100" i="1" spc="-26" dirty="0">
                <a:latin typeface="Tahoma"/>
                <a:cs typeface="Tahoma"/>
              </a:rPr>
              <a:t>244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78074" y="5094766"/>
            <a:ext cx="6487862" cy="279789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Puesto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lamparas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regularmente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distribuidas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local, 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secciones transversales, será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 </a:t>
            </a:r>
            <a:r>
              <a:rPr sz="1100" spc="-10" dirty="0">
                <a:latin typeface="Tahoma"/>
                <a:cs typeface="Tahoma"/>
              </a:rPr>
              <a:t>redondear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100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tenga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número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ellas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sección,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sea.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10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lamparas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distribuidas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32 </a:t>
            </a:r>
            <a:r>
              <a:rPr sz="1100" dirty="0">
                <a:latin typeface="Tahoma"/>
                <a:cs typeface="Tahoma"/>
              </a:rPr>
              <a:t>metros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ancho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consiguiente,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onimarcada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cuatro</a:t>
            </a:r>
            <a:r>
              <a:rPr sz="1100" spc="-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pilares.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13184" algn="just"/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luz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debería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ser: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500">
              <a:latin typeface="Tahoma"/>
              <a:cs typeface="Tahoma"/>
            </a:endParaRPr>
          </a:p>
          <a:p>
            <a:pPr marL="479893">
              <a:tabLst>
                <a:tab pos="1414629" algn="l"/>
              </a:tabLst>
            </a:pPr>
            <a:r>
              <a:rPr sz="1200" dirty="0">
                <a:latin typeface="Arial"/>
                <a:cs typeface="Arial"/>
              </a:rPr>
              <a:t>d = </a:t>
            </a:r>
            <a:r>
              <a:rPr sz="1200" spc="-26" dirty="0">
                <a:latin typeface="Arial"/>
                <a:cs typeface="Arial"/>
              </a:rPr>
              <a:t>0,9</a:t>
            </a:r>
            <a:r>
              <a:rPr sz="1200" dirty="0">
                <a:latin typeface="Arial"/>
                <a:cs typeface="Arial"/>
              </a:rPr>
              <a:t>	h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0,9 x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4,5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 </a:t>
            </a:r>
            <a:r>
              <a:rPr sz="1200" spc="-26" dirty="0">
                <a:latin typeface="Arial"/>
                <a:cs typeface="Arial"/>
              </a:rPr>
              <a:t>4m.</a:t>
            </a:r>
            <a:endParaRPr sz="1200">
              <a:latin typeface="Arial"/>
              <a:cs typeface="Arial"/>
            </a:endParaRPr>
          </a:p>
          <a:p>
            <a:pPr marL="13184" marR="5933" algn="just">
              <a:lnSpc>
                <a:spcPct val="120600"/>
              </a:lnSpc>
              <a:spcBef>
                <a:spcPts val="1178"/>
              </a:spcBef>
            </a:pPr>
            <a:r>
              <a:rPr sz="1100" dirty="0">
                <a:latin typeface="Tahoma"/>
                <a:cs typeface="Tahoma"/>
              </a:rPr>
              <a:t>Ahora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bien,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disponer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luminosos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largo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central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sería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satisfactorio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cuanto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separación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entre </a:t>
            </a:r>
            <a:r>
              <a:rPr sz="1100" dirty="0">
                <a:latin typeface="Tahoma"/>
                <a:cs typeface="Tahoma"/>
              </a:rPr>
              <a:t>lamparas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sería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4.80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m.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nave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( </a:t>
            </a:r>
            <a:r>
              <a:rPr sz="1100" dirty="0">
                <a:latin typeface="Tahoma"/>
                <a:cs typeface="Tahoma"/>
              </a:rPr>
              <a:t>igual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columnas)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3.20m.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(16:5)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largo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marR="929463" algn="ctr"/>
            <a:r>
              <a:rPr sz="1100" i="1" spc="-26" dirty="0">
                <a:latin typeface="Tahoma"/>
                <a:cs typeface="Tahoma"/>
              </a:rPr>
              <a:t>245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75367" y="920549"/>
            <a:ext cx="6774452" cy="1291288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65919">
              <a:spcBef>
                <a:spcPts val="389"/>
              </a:spcBef>
            </a:pPr>
            <a:r>
              <a:rPr sz="1100" dirty="0">
                <a:latin typeface="Tahoma"/>
                <a:cs typeface="Tahoma"/>
              </a:rPr>
              <a:t>Datos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determinar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calcular.</a:t>
            </a:r>
            <a:endParaRPr sz="1100">
              <a:latin typeface="Tahoma"/>
              <a:cs typeface="Tahoma"/>
            </a:endParaRPr>
          </a:p>
          <a:p>
            <a:pPr marL="346077" indent="-280157">
              <a:spcBef>
                <a:spcPts val="285"/>
              </a:spcBef>
              <a:buAutoNum type="arabicPeriod" startAt="2"/>
              <a:tabLst>
                <a:tab pos="346077" algn="l"/>
                <a:tab pos="346736" algn="l"/>
              </a:tabLst>
            </a:pPr>
            <a:r>
              <a:rPr sz="1100" dirty="0">
                <a:latin typeface="Tahoma"/>
                <a:cs typeface="Tahoma"/>
              </a:rPr>
              <a:t>Nivel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iluminación: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lux.</a:t>
            </a:r>
            <a:endParaRPr sz="1100">
              <a:latin typeface="Tahoma"/>
              <a:cs typeface="Tahoma"/>
            </a:endParaRPr>
          </a:p>
          <a:p>
            <a:pPr marL="346077" indent="-280157">
              <a:spcBef>
                <a:spcPts val="280"/>
              </a:spcBef>
              <a:buAutoNum type="arabicPeriod" startAt="2"/>
              <a:tabLst>
                <a:tab pos="346077" algn="l"/>
                <a:tab pos="346736" algn="l"/>
              </a:tabLst>
            </a:pP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local.</a:t>
            </a:r>
            <a:endParaRPr sz="1100">
              <a:latin typeface="Tahoma"/>
              <a:cs typeface="Tahoma"/>
            </a:endParaRPr>
          </a:p>
          <a:p>
            <a:pPr marL="1561629">
              <a:spcBef>
                <a:spcPts val="285"/>
              </a:spcBef>
            </a:pPr>
            <a:r>
              <a:rPr sz="1100" dirty="0">
                <a:latin typeface="Tahoma"/>
                <a:cs typeface="Tahoma"/>
              </a:rPr>
              <a:t>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. b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48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x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32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1536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m</a:t>
            </a:r>
            <a:r>
              <a:rPr sz="1100" spc="-38" baseline="39682" dirty="0">
                <a:latin typeface="Tahoma"/>
                <a:cs typeface="Tahoma"/>
              </a:rPr>
              <a:t>2</a:t>
            </a:r>
            <a:endParaRPr sz="1100" baseline="39682">
              <a:latin typeface="Tahoma"/>
              <a:cs typeface="Tahoma"/>
            </a:endParaRPr>
          </a:p>
          <a:p>
            <a:pPr marL="346077" marR="71193" indent="-280157">
              <a:lnSpc>
                <a:spcPts val="1661"/>
              </a:lnSpc>
              <a:spcBef>
                <a:spcPts val="93"/>
              </a:spcBef>
              <a:buAutoNum type="arabicPeriod" startAt="4"/>
              <a:tabLst>
                <a:tab pos="346077" algn="l"/>
                <a:tab pos="346736" algn="l"/>
              </a:tabLst>
            </a:pPr>
            <a:r>
              <a:rPr sz="1100" dirty="0">
                <a:latin typeface="Tahoma"/>
                <a:cs typeface="Tahoma"/>
              </a:rPr>
              <a:t>Indice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local: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4.50m.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teniendo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plano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0.90m.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suelo.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67458" y="2003974"/>
            <a:ext cx="371201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Arial"/>
                <a:cs typeface="Arial"/>
              </a:rPr>
              <a:t>K </a:t>
            </a:r>
            <a:r>
              <a:rPr sz="1200" spc="-52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15812" y="2100416"/>
            <a:ext cx="767880" cy="0"/>
          </a:xfrm>
          <a:custGeom>
            <a:avLst/>
            <a:gdLst/>
            <a:ahLst/>
            <a:cxnLst/>
            <a:rect l="l" t="t" r="r" b="b"/>
            <a:pathLst>
              <a:path w="535939">
                <a:moveTo>
                  <a:pt x="0" y="0"/>
                </a:moveTo>
                <a:lnTo>
                  <a:pt x="535685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86399" y="2100416"/>
            <a:ext cx="1200041" cy="0"/>
          </a:xfrm>
          <a:custGeom>
            <a:avLst/>
            <a:gdLst/>
            <a:ahLst/>
            <a:cxnLst/>
            <a:rect l="l" t="t" r="r" b="b"/>
            <a:pathLst>
              <a:path w="837564">
                <a:moveTo>
                  <a:pt x="0" y="0"/>
                </a:moveTo>
                <a:lnTo>
                  <a:pt x="837438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810685" y="2095085"/>
            <a:ext cx="2183547" cy="19731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715884" algn="l"/>
              </a:tabLst>
            </a:pPr>
            <a:r>
              <a:rPr sz="1200" i="1" dirty="0">
                <a:latin typeface="Times New Roman"/>
                <a:cs typeface="Times New Roman"/>
              </a:rPr>
              <a:t>h</a:t>
            </a:r>
            <a:r>
              <a:rPr sz="1200" i="1" spc="-5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</a:t>
            </a:r>
            <a:r>
              <a:rPr sz="1200" spc="-57" dirty="0">
                <a:latin typeface="Times New Roman"/>
                <a:cs typeface="Times New Roman"/>
              </a:rPr>
              <a:t> </a:t>
            </a:r>
            <a:r>
              <a:rPr sz="1200" i="1" spc="-26" dirty="0">
                <a:latin typeface="Times New Roman"/>
                <a:cs typeface="Times New Roman"/>
              </a:rPr>
              <a:t>b</a:t>
            </a:r>
            <a:r>
              <a:rPr sz="1200" spc="-26" dirty="0">
                <a:latin typeface="Times New Roman"/>
                <a:cs typeface="Times New Roman"/>
              </a:rPr>
              <a:t>)</a:t>
            </a:r>
            <a:r>
              <a:rPr sz="1200" dirty="0">
                <a:latin typeface="Times New Roman"/>
                <a:cs typeface="Times New Roman"/>
              </a:rPr>
              <a:t>	4.50(48</a:t>
            </a:r>
            <a:r>
              <a:rPr sz="1200" spc="-36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Symbol"/>
                <a:cs typeface="Symbol"/>
              </a:rPr>
              <a:t></a:t>
            </a:r>
            <a:r>
              <a:rPr sz="1200" spc="-118" dirty="0">
                <a:latin typeface="Times New Roman"/>
                <a:cs typeface="Times New Roman"/>
              </a:rPr>
              <a:t> </a:t>
            </a:r>
            <a:r>
              <a:rPr sz="1200" spc="-26" dirty="0">
                <a:latin typeface="Times New Roman"/>
                <a:cs typeface="Times New Roman"/>
              </a:rPr>
              <a:t>32)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50865" y="1928444"/>
            <a:ext cx="1651307" cy="19731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754117" algn="l"/>
              </a:tabLst>
            </a:pP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-57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b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48</a:t>
            </a:r>
            <a:r>
              <a:rPr sz="1200" spc="-47" dirty="0">
                <a:latin typeface="Times New Roman"/>
                <a:cs typeface="Times New Roman"/>
              </a:rPr>
              <a:t> </a:t>
            </a:r>
            <a:r>
              <a:rPr sz="1200" i="1" spc="-26" dirty="0">
                <a:latin typeface="Times New Roman"/>
                <a:cs typeface="Times New Roman"/>
              </a:rPr>
              <a:t>x</a:t>
            </a:r>
            <a:r>
              <a:rPr sz="1200" spc="-26" dirty="0">
                <a:latin typeface="Times New Roman"/>
                <a:cs typeface="Times New Roman"/>
              </a:rPr>
              <a:t>32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00068" y="2003974"/>
            <a:ext cx="2042525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  <a:tabLst>
                <a:tab pos="1044822" algn="l"/>
              </a:tabLst>
            </a:pPr>
            <a:r>
              <a:rPr sz="1200" spc="-52" dirty="0">
                <a:latin typeface="Symbol"/>
                <a:cs typeface="Symbol"/>
              </a:rPr>
              <a:t>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Symbol"/>
                <a:cs typeface="Symbol"/>
              </a:rPr>
              <a:t></a:t>
            </a:r>
            <a:r>
              <a:rPr sz="1200" spc="-104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Arial"/>
                <a:cs typeface="Arial"/>
              </a:rPr>
              <a:t>4.26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48152" y="2296526"/>
            <a:ext cx="6614325" cy="1703555"/>
          </a:xfrm>
          <a:prstGeom prst="rect">
            <a:avLst/>
          </a:prstGeom>
        </p:spPr>
        <p:txBody>
          <a:bodyPr vert="horz" wrap="square" lIns="0" tIns="48780" rIns="0" bIns="0" rtlCol="0">
            <a:spAutoFit/>
          </a:bodyPr>
          <a:lstStyle/>
          <a:p>
            <a:pPr marL="293341" indent="-280157">
              <a:spcBef>
                <a:spcPts val="384"/>
              </a:spcBef>
              <a:buAutoNum type="arabicPeriod" startAt="5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Coeficiente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reflexión: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30%.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280"/>
              </a:spcBef>
              <a:buAutoNum type="arabicPeriod" startAt="5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Tipo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lámpara: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mercurio.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285"/>
              </a:spcBef>
              <a:buAutoNum type="arabicPeriod" startAt="5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Tipo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previsto: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haz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medio.</a:t>
            </a:r>
            <a:endParaRPr sz="1100">
              <a:latin typeface="Tahoma"/>
              <a:cs typeface="Tahoma"/>
            </a:endParaRPr>
          </a:p>
          <a:p>
            <a:pPr marL="293341" marR="5274" indent="-280157">
              <a:lnSpc>
                <a:spcPts val="1661"/>
              </a:lnSpc>
              <a:spcBef>
                <a:spcPts val="93"/>
              </a:spcBef>
              <a:buAutoNum type="arabicPeriod" startAt="5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Factor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utilización: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0,63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obtenido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ayuda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paginas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96-</a:t>
            </a:r>
            <a:r>
              <a:rPr sz="1100" dirty="0">
                <a:latin typeface="Tahoma"/>
                <a:cs typeface="Tahoma"/>
              </a:rPr>
              <a:t>97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teniendo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cuenta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luminaria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previsto,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</a:t>
            </a:r>
            <a:endParaRPr sz="1100">
              <a:latin typeface="Tahoma"/>
              <a:cs typeface="Tahoma"/>
            </a:endParaRPr>
          </a:p>
          <a:p>
            <a:pPr marL="294000" marR="5933">
              <a:lnSpc>
                <a:spcPts val="1651"/>
              </a:lnSpc>
            </a:pPr>
            <a:r>
              <a:rPr sz="1100" dirty="0">
                <a:latin typeface="Tahoma"/>
                <a:cs typeface="Tahoma"/>
              </a:rPr>
              <a:t>índice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local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coeficiente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reflexión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techo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spc="-10" dirty="0">
                <a:latin typeface="Tahoma"/>
                <a:cs typeface="Tahoma"/>
              </a:rPr>
              <a:t>paredes.</a:t>
            </a:r>
            <a:endParaRPr sz="1100">
              <a:latin typeface="Tahoma"/>
              <a:cs typeface="Tahoma"/>
            </a:endParaRPr>
          </a:p>
          <a:p>
            <a:pPr marL="293341" indent="-280157">
              <a:spcBef>
                <a:spcPts val="187"/>
              </a:spcBef>
              <a:buAutoNum type="arabicPeriod" startAt="9"/>
              <a:tabLst>
                <a:tab pos="293341" algn="l"/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Tipo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previsto: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bueno,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=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0,75).</a:t>
            </a:r>
            <a:endParaRPr sz="1100">
              <a:latin typeface="Tahoma"/>
              <a:cs typeface="Tahoma"/>
            </a:endParaRPr>
          </a:p>
          <a:p>
            <a:pPr marL="294000" indent="-280816">
              <a:spcBef>
                <a:spcPts val="280"/>
              </a:spcBef>
              <a:buAutoNum type="arabicPeriod" startAt="9"/>
              <a:tabLst>
                <a:tab pos="294000" algn="l"/>
              </a:tabLst>
            </a:pPr>
            <a:r>
              <a:rPr sz="1100" dirty="0">
                <a:latin typeface="Tahoma"/>
                <a:cs typeface="Tahoma"/>
              </a:rPr>
              <a:t>Flujo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total: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38739" y="3879113"/>
            <a:ext cx="531329" cy="0"/>
          </a:xfrm>
          <a:custGeom>
            <a:avLst/>
            <a:gdLst/>
            <a:ahLst/>
            <a:cxnLst/>
            <a:rect l="l" t="t" r="r" b="b"/>
            <a:pathLst>
              <a:path w="370839">
                <a:moveTo>
                  <a:pt x="0" y="0"/>
                </a:moveTo>
                <a:lnTo>
                  <a:pt x="370331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72409" y="3879113"/>
            <a:ext cx="9607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331064" y="3782402"/>
            <a:ext cx="4534497" cy="20823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552">
              <a:spcBef>
                <a:spcPts val="104"/>
              </a:spcBef>
            </a:pPr>
            <a:r>
              <a:rPr sz="1200" dirty="0">
                <a:latin typeface="Symbol"/>
                <a:cs typeface="Symbol"/>
              </a:rPr>
              <a:t></a:t>
            </a:r>
            <a:r>
              <a:rPr sz="1200" spc="2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332" dirty="0">
                <a:latin typeface="Arial"/>
                <a:cs typeface="Arial"/>
              </a:rPr>
              <a:t> </a:t>
            </a:r>
            <a:r>
              <a:rPr sz="1900" i="1" baseline="37037" dirty="0">
                <a:latin typeface="Times New Roman"/>
                <a:cs typeface="Times New Roman"/>
              </a:rPr>
              <a:t>E</a:t>
            </a:r>
            <a:r>
              <a:rPr sz="1900" i="1" spc="16" baseline="37037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Symbol"/>
                <a:cs typeface="Symbol"/>
              </a:rPr>
              <a:t></a:t>
            </a:r>
            <a:r>
              <a:rPr sz="1900" baseline="37037" dirty="0">
                <a:latin typeface="Times New Roman"/>
                <a:cs typeface="Times New Roman"/>
              </a:rPr>
              <a:t> </a:t>
            </a:r>
            <a:r>
              <a:rPr sz="1900" i="1" baseline="37037" dirty="0">
                <a:latin typeface="Times New Roman"/>
                <a:cs typeface="Times New Roman"/>
              </a:rPr>
              <a:t>S</a:t>
            </a:r>
            <a:r>
              <a:rPr sz="1900" i="1" spc="78" baseline="3703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26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400</a:t>
            </a:r>
            <a:r>
              <a:rPr sz="1900" spc="-31" baseline="37037" dirty="0">
                <a:latin typeface="Times New Roman"/>
                <a:cs typeface="Times New Roman"/>
              </a:rPr>
              <a:t> </a:t>
            </a:r>
            <a:r>
              <a:rPr sz="1900" i="1" spc="-16" baseline="37037" dirty="0">
                <a:latin typeface="Times New Roman"/>
                <a:cs typeface="Times New Roman"/>
              </a:rPr>
              <a:t>x</a:t>
            </a:r>
            <a:r>
              <a:rPr sz="1900" i="1" spc="-225" baseline="37037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1536</a:t>
            </a:r>
            <a:r>
              <a:rPr sz="1900" spc="23" baseline="3703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3000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317</a:t>
            </a:r>
            <a:r>
              <a:rPr sz="1200" spc="332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lúmenes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48152" y="3840288"/>
            <a:ext cx="6615236" cy="657224"/>
          </a:xfrm>
          <a:prstGeom prst="rect">
            <a:avLst/>
          </a:prstGeom>
        </p:spPr>
        <p:txBody>
          <a:bodyPr vert="horz" wrap="square" lIns="0" tIns="58668" rIns="0" bIns="0" rtlCol="0">
            <a:spAutoFit/>
          </a:bodyPr>
          <a:lstStyle/>
          <a:p>
            <a:pPr marL="1377714">
              <a:spcBef>
                <a:spcPts val="462"/>
              </a:spcBef>
              <a:tabLst>
                <a:tab pos="1909024" algn="l"/>
              </a:tabLst>
            </a:pPr>
            <a:r>
              <a:rPr sz="1200" i="1" dirty="0">
                <a:latin typeface="Times New Roman"/>
                <a:cs typeface="Times New Roman"/>
              </a:rPr>
              <a:t>u</a:t>
            </a:r>
            <a:r>
              <a:rPr sz="1200" i="1" spc="118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57" dirty="0">
                <a:latin typeface="Times New Roman"/>
                <a:cs typeface="Times New Roman"/>
              </a:rPr>
              <a:t> </a:t>
            </a:r>
            <a:r>
              <a:rPr sz="1200" i="1" spc="-52" dirty="0">
                <a:latin typeface="Times New Roman"/>
                <a:cs typeface="Times New Roman"/>
              </a:rPr>
              <a:t>m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0.63</a:t>
            </a:r>
            <a:r>
              <a:rPr sz="1200" spc="-62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x</a:t>
            </a:r>
            <a:r>
              <a:rPr sz="1200" i="1" spc="-52" dirty="0">
                <a:latin typeface="Times New Roman"/>
                <a:cs typeface="Times New Roman"/>
              </a:rPr>
              <a:t> </a:t>
            </a:r>
            <a:r>
              <a:rPr sz="1200" spc="-21" dirty="0">
                <a:latin typeface="Times New Roman"/>
                <a:cs typeface="Times New Roman"/>
              </a:rPr>
              <a:t>0.75</a:t>
            </a:r>
            <a:endParaRPr sz="1200">
              <a:latin typeface="Times New Roman"/>
              <a:cs typeface="Times New Roman"/>
            </a:endParaRPr>
          </a:p>
          <a:p>
            <a:pPr marL="294000" marR="5274" indent="-280816" algn="just">
              <a:lnSpc>
                <a:spcPct val="120900"/>
              </a:lnSpc>
              <a:spcBef>
                <a:spcPts val="42"/>
              </a:spcBef>
            </a:pPr>
            <a:r>
              <a:rPr sz="1100" dirty="0">
                <a:latin typeface="Tahoma"/>
                <a:cs typeface="Tahoma"/>
              </a:rPr>
              <a:t>11.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Numero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lámparas: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Asumiendo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lamparas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vapor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mercurio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bulbo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fluorescente,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50W,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cuyo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flujo </a:t>
            </a:r>
            <a:r>
              <a:rPr sz="1100" dirty="0">
                <a:latin typeface="Tahoma"/>
                <a:cs typeface="Tahoma"/>
              </a:rPr>
              <a:t>luminoso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</a:t>
            </a:r>
            <a:r>
              <a:rPr sz="1100" dirty="0">
                <a:latin typeface="Symbol"/>
                <a:cs typeface="Symbol"/>
              </a:rPr>
              <a:t>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13700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lm.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Tendremos: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38328" y="4833848"/>
            <a:ext cx="857041" cy="0"/>
          </a:xfrm>
          <a:custGeom>
            <a:avLst/>
            <a:gdLst/>
            <a:ahLst/>
            <a:cxnLst/>
            <a:rect l="l" t="t" r="r" b="b"/>
            <a:pathLst>
              <a:path w="598170">
                <a:moveTo>
                  <a:pt x="0" y="0"/>
                </a:moveTo>
                <a:lnTo>
                  <a:pt x="598170" y="0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770321" y="4820806"/>
            <a:ext cx="1182755" cy="216030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 marL="13184">
              <a:spcBef>
                <a:spcPts val="125"/>
              </a:spcBef>
              <a:tabLst>
                <a:tab pos="446933" algn="l"/>
              </a:tabLst>
            </a:pPr>
            <a:r>
              <a:rPr sz="1300" i="1" spc="-26" dirty="0">
                <a:latin typeface="Symbol"/>
                <a:cs typeface="Symbol"/>
              </a:rPr>
              <a:t></a:t>
            </a:r>
            <a:r>
              <a:rPr sz="1200" i="1" spc="-26" dirty="0">
                <a:latin typeface="Times New Roman"/>
                <a:cs typeface="Times New Roman"/>
              </a:rPr>
              <a:t>L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13700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1065" y="4730539"/>
            <a:ext cx="3429077" cy="210901"/>
          </a:xfrm>
          <a:prstGeom prst="rect">
            <a:avLst/>
          </a:prstGeom>
        </p:spPr>
        <p:txBody>
          <a:bodyPr vert="horz" wrap="square" lIns="0" tIns="15821" rIns="0" bIns="0" rtlCol="0">
            <a:spAutoFit/>
          </a:bodyPr>
          <a:lstStyle/>
          <a:p>
            <a:pPr marL="39552">
              <a:spcBef>
                <a:spcPts val="125"/>
              </a:spcBef>
            </a:pPr>
            <a:r>
              <a:rPr sz="1200" dirty="0">
                <a:latin typeface="Arial"/>
                <a:cs typeface="Arial"/>
              </a:rPr>
              <a:t>n</a:t>
            </a:r>
            <a:r>
              <a:rPr sz="1200" spc="-16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451" dirty="0">
                <a:latin typeface="Arial"/>
                <a:cs typeface="Arial"/>
              </a:rPr>
              <a:t> </a:t>
            </a:r>
            <a:r>
              <a:rPr sz="1900" i="1" u="sng" baseline="33333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</a:t>
            </a:r>
            <a:r>
              <a:rPr sz="1900" spc="467" baseline="33333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-78" dirty="0">
                <a:latin typeface="Times New Roman"/>
                <a:cs typeface="Times New Roman"/>
              </a:rPr>
              <a:t> </a:t>
            </a:r>
            <a:r>
              <a:rPr sz="1900" spc="-16" baseline="37037" dirty="0">
                <a:latin typeface="Times New Roman"/>
                <a:cs typeface="Times New Roman"/>
              </a:rPr>
              <a:t>1.300</a:t>
            </a:r>
            <a:r>
              <a:rPr sz="1900" spc="-163" baseline="37037" dirty="0">
                <a:latin typeface="Times New Roman"/>
                <a:cs typeface="Times New Roman"/>
              </a:rPr>
              <a:t> </a:t>
            </a:r>
            <a:r>
              <a:rPr sz="1900" baseline="37037" dirty="0">
                <a:latin typeface="Times New Roman"/>
                <a:cs typeface="Times New Roman"/>
              </a:rPr>
              <a:t>317</a:t>
            </a:r>
            <a:r>
              <a:rPr sz="1900" spc="70" baseline="37037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29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Arial"/>
                <a:cs typeface="Arial"/>
              </a:rPr>
              <a:t>95</a:t>
            </a:r>
            <a:r>
              <a:rPr sz="1200" spc="332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lámparas.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246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62754" y="920549"/>
            <a:ext cx="6483313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eje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menor;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excesiva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sentido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demasiado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pequeña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otro.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Así </a:t>
            </a:r>
            <a:r>
              <a:rPr sz="1100" dirty="0">
                <a:latin typeface="Tahoma"/>
                <a:cs typeface="Tahoma"/>
              </a:rPr>
              <a:t>pues,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adopta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disposición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tresbolillo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figura,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distancia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lamparas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fijada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3,60m.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395205" y="1560991"/>
            <a:ext cx="2142605" cy="1309143"/>
            <a:chOff x="3067621" y="2055685"/>
            <a:chExt cx="1495425" cy="17240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3271" y="2272280"/>
              <a:ext cx="1059369" cy="13793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72383" y="2060448"/>
              <a:ext cx="1485900" cy="1714500"/>
            </a:xfrm>
            <a:custGeom>
              <a:avLst/>
              <a:gdLst/>
              <a:ahLst/>
              <a:cxnLst/>
              <a:rect l="l" t="t" r="r" b="b"/>
              <a:pathLst>
                <a:path w="1485900" h="1714500">
                  <a:moveTo>
                    <a:pt x="0" y="1714500"/>
                  </a:moveTo>
                  <a:lnTo>
                    <a:pt x="1485899" y="1714500"/>
                  </a:lnTo>
                  <a:lnTo>
                    <a:pt x="1485899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32833" y="3007313"/>
            <a:ext cx="6613416" cy="110002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45748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12.19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294000" marR="5274" indent="-280816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12.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siendo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266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W.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absorción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cada </a:t>
            </a:r>
            <a:r>
              <a:rPr sz="1100" dirty="0">
                <a:latin typeface="Tahoma"/>
                <a:cs typeface="Tahoma"/>
              </a:rPr>
              <a:t>lampara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(incluida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reactancia),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tendremos: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500">
              <a:latin typeface="Tahoma"/>
              <a:cs typeface="Tahoma"/>
            </a:endParaRPr>
          </a:p>
          <a:p>
            <a:pPr marR="521421" algn="ctr"/>
            <a:r>
              <a:rPr sz="1000" b="1" dirty="0">
                <a:latin typeface="Arial"/>
                <a:cs typeface="Arial"/>
              </a:rPr>
              <a:t>P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=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266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x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100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–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26600W</a:t>
            </a:r>
            <a:r>
              <a:rPr sz="1000" b="1" spc="-16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=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26,6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26" dirty="0">
                <a:latin typeface="Arial"/>
                <a:cs typeface="Arial"/>
              </a:rPr>
              <a:t>KW.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7596" y="2361566"/>
            <a:ext cx="7779793" cy="565970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INTRODUCCIÓN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  <a:buFont typeface="Tahoma"/>
              <a:buAutoNum type="arabicPeriod"/>
            </a:pPr>
            <a:endParaRPr sz="1700">
              <a:latin typeface="Tahoma"/>
              <a:cs typeface="Tahoma"/>
            </a:endParaRPr>
          </a:p>
          <a:p>
            <a:pPr marL="386947" marR="7251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formación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técnico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electricista,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conocer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exacta </a:t>
            </a:r>
            <a:r>
              <a:rPr sz="1100" dirty="0">
                <a:latin typeface="Tahoma"/>
                <a:cs typeface="Tahoma"/>
              </a:rPr>
              <a:t>idea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normatividad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comprende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explosión.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Además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señalar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hoy,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necesidad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conocimiento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hará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visto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futuro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energético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spc="-10" dirty="0">
                <a:latin typeface="Tahoma"/>
                <a:cs typeface="Tahoma"/>
              </a:rPr>
              <a:t>país.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6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clasificada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eliminar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riesgo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inflamación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explosión.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metodologías: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previniendo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ignición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(seguridad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aumentada,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seguridad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intrínseca,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atmósferas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inertes)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permitiendo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conteniéndola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(equipos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explosión).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explosión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herméticos,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previsto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ingresen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interior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éste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fuente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energía.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contener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explosión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deformarse,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permitiendo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salida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calientes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juntas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tolerancias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controladas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manera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enfríen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debajo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ignición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alcanzar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atmósfera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externa.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 indent="-374422"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NORMATIVIDAD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AutoNum type="arabicPeriod" startAt="2"/>
            </a:pPr>
            <a:endParaRPr sz="1100">
              <a:latin typeface="Tahoma"/>
              <a:cs typeface="Tahoma"/>
            </a:endParaRPr>
          </a:p>
          <a:p>
            <a:pPr marL="386947" marR="8570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distinguir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enmarcan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explosión.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Haciendo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clasificación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carácter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internacional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otra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carácter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nacional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386947" indent="-374422">
              <a:spcBef>
                <a:spcPts val="5"/>
              </a:spcBef>
              <a:buAutoNum type="arabicPeriod" startAt="3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CLASIFICACIÓN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LUGARES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PELIGROSOS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100">
              <a:latin typeface="Tahoma"/>
              <a:cs typeface="Tahoma"/>
            </a:endParaRPr>
          </a:p>
          <a:p>
            <a:pPr marL="386947" marR="6592" algn="just">
              <a:lnSpc>
                <a:spcPct val="1208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clasificados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propiedades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vapores, </a:t>
            </a:r>
            <a:r>
              <a:rPr sz="1100" dirty="0">
                <a:latin typeface="Tahoma"/>
                <a:cs typeface="Tahoma"/>
              </a:rPr>
              <a:t>líquidos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inflamables,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polvos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fibras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combustibles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estar </a:t>
            </a:r>
            <a:r>
              <a:rPr sz="1100" dirty="0">
                <a:latin typeface="Tahoma"/>
                <a:cs typeface="Tahoma"/>
              </a:rPr>
              <a:t>presentes,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probabilidad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concentración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combustible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esté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presente.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algn="ctr">
              <a:spcBef>
                <a:spcPts val="1163"/>
              </a:spcBef>
            </a:pPr>
            <a:r>
              <a:rPr sz="1100" i="1" spc="-26" dirty="0">
                <a:latin typeface="Tahoma"/>
                <a:cs typeface="Tahoma"/>
              </a:rPr>
              <a:t>273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54670" y="1044032"/>
            <a:ext cx="7108353" cy="89790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42" dirty="0">
                <a:latin typeface="Tahoma"/>
                <a:cs typeface="Tahoma"/>
              </a:rPr>
              <a:t> </a:t>
            </a:r>
            <a:r>
              <a:rPr sz="1500" b="1" spc="-26" dirty="0">
                <a:latin typeface="Tahoma"/>
                <a:cs typeface="Tahoma"/>
              </a:rPr>
              <a:t>XIV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2000">
              <a:latin typeface="Tahoma"/>
              <a:cs typeface="Tahoma"/>
            </a:endParaRPr>
          </a:p>
          <a:p>
            <a:pPr marL="1703355" marR="489122" indent="-1690831">
              <a:lnSpc>
                <a:spcPct val="120600"/>
              </a:lnSpc>
            </a:pPr>
            <a:r>
              <a:rPr sz="1700" b="1" dirty="0">
                <a:latin typeface="Tahoma"/>
                <a:cs typeface="Tahoma"/>
              </a:rPr>
              <a:t>INSTALACIONES</a:t>
            </a:r>
            <a:r>
              <a:rPr sz="1700" b="1" spc="-3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ELÉCTRICAS</a:t>
            </a:r>
            <a:r>
              <a:rPr sz="1700" b="1" spc="-3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-3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PRUEBA</a:t>
            </a:r>
            <a:r>
              <a:rPr sz="1700" b="1" spc="-31" dirty="0">
                <a:latin typeface="Tahoma"/>
                <a:cs typeface="Tahoma"/>
              </a:rPr>
              <a:t> </a:t>
            </a:r>
            <a:r>
              <a:rPr sz="1700" b="1" spc="-26" dirty="0">
                <a:latin typeface="Tahoma"/>
                <a:cs typeface="Tahoma"/>
              </a:rPr>
              <a:t>DE </a:t>
            </a:r>
            <a:r>
              <a:rPr sz="1700" b="1" spc="-10" dirty="0">
                <a:latin typeface="Tahoma"/>
                <a:cs typeface="Tahoma"/>
              </a:rPr>
              <a:t>EXPLOSIÓN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8690" y="920550"/>
            <a:ext cx="7262110" cy="732557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933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A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veces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reducir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especiales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requeridos, </a:t>
            </a:r>
            <a:r>
              <a:rPr sz="1100" dirty="0">
                <a:latin typeface="Tahoma"/>
                <a:cs typeface="Tahoma"/>
              </a:rPr>
              <a:t>colocándolos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peligrosas.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posible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reducir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peligros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eliminar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reducir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peligrosas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ventilación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presión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positiva,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utilizando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aire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limpio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eficaces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ventilación.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mencionadas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presente </a:t>
            </a:r>
            <a:r>
              <a:rPr sz="1100" dirty="0">
                <a:latin typeface="Tahoma"/>
                <a:cs typeface="Tahoma"/>
              </a:rPr>
              <a:t>capítulo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roscadas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matrices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roscar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tuberías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conocida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3/4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pulgada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pie.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Tales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ajustadas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llave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ajuste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disminuir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chisporroteo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falla </a:t>
            </a:r>
            <a:r>
              <a:rPr sz="1100" dirty="0">
                <a:latin typeface="Tahoma"/>
                <a:cs typeface="Tahoma"/>
              </a:rPr>
              <a:t>recorra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todo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tuberías.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factible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ajustar </a:t>
            </a:r>
            <a:r>
              <a:rPr sz="1100" dirty="0">
                <a:latin typeface="Tahoma"/>
                <a:cs typeface="Tahoma"/>
              </a:rPr>
              <a:t>suficientemente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unión,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unión.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564929" lvl="1" indent="-552404">
              <a:buAutoNum type="arabicPeriod"/>
              <a:tabLst>
                <a:tab pos="564929" algn="l"/>
                <a:tab pos="565588" algn="l"/>
              </a:tabLst>
            </a:pPr>
            <a:r>
              <a:rPr sz="1100" b="1" dirty="0">
                <a:latin typeface="Tahoma"/>
                <a:cs typeface="Tahoma"/>
              </a:rPr>
              <a:t>LUGARES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I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existir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aire </a:t>
            </a:r>
            <a:r>
              <a:rPr sz="1100" dirty="0">
                <a:latin typeface="Tahoma"/>
                <a:cs typeface="Tahoma"/>
              </a:rPr>
              <a:t>cantidades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suficientes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vapores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inflamables,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producir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mezclas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explosivas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inflamables.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continuación: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AutoNum type="arabicPeriod" startAt="2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I,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DIVISIÓN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1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6"/>
              </a:spcBef>
              <a:buFont typeface="Tahoma"/>
              <a:buAutoNum type="arabicPeriod" startAt="2"/>
            </a:pPr>
            <a:endParaRPr sz="1300">
              <a:latin typeface="Tahoma"/>
              <a:cs typeface="Tahoma"/>
            </a:endParaRPr>
          </a:p>
          <a:p>
            <a:pPr marL="479234" algn="just"/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cuales: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666445" marR="7251" lvl="2" indent="-187211" algn="just">
              <a:lnSpc>
                <a:spcPct val="1207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Existe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continua,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intermitente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periódica,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condiciones </a:t>
            </a:r>
            <a:r>
              <a:rPr sz="1100" dirty="0">
                <a:latin typeface="Tahoma"/>
                <a:cs typeface="Tahoma"/>
              </a:rPr>
              <a:t>normales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funcionamiento,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concentraciones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peligrosas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vapores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inflamables;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  <a:p>
            <a:pPr marL="666445" marR="8570" lvl="2" indent="-187211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Puede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existir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concentraciones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gases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reparación,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mantenimiento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debido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fugas;</a:t>
            </a:r>
            <a:endParaRPr sz="1100">
              <a:latin typeface="Tahoma"/>
              <a:cs typeface="Tahoma"/>
            </a:endParaRPr>
          </a:p>
          <a:p>
            <a:pPr marL="666445" marR="7251" lvl="2" indent="-187211" algn="just">
              <a:lnSpc>
                <a:spcPct val="120600"/>
              </a:lnSpc>
              <a:spcBef>
                <a:spcPts val="10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ruptura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defectuoso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procesos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liberar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concentraciones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peligrosas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15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vapores </a:t>
            </a:r>
            <a:r>
              <a:rPr sz="1100" dirty="0">
                <a:latin typeface="Tahoma"/>
                <a:cs typeface="Tahoma"/>
              </a:rPr>
              <a:t>inflamables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vez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también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ocasionar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simultánea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eléctrico.</a:t>
            </a:r>
            <a:endParaRPr sz="11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479234" lvl="1" indent="-466050">
              <a:spcBef>
                <a:spcPts val="997"/>
              </a:spcBef>
              <a:buAutoNum type="arabicPeriod" startAt="3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I,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DIVISIÓN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2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1"/>
              </a:spcBef>
              <a:buFont typeface="Tahoma"/>
              <a:buAutoNum type="arabicPeriod" startAt="3"/>
            </a:pPr>
            <a:endParaRPr sz="1300">
              <a:latin typeface="Tahoma"/>
              <a:cs typeface="Tahoma"/>
            </a:endParaRPr>
          </a:p>
          <a:p>
            <a:pPr marL="479234" algn="just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cuales: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666445" marR="5933" lvl="2" indent="-187211" algn="just">
              <a:lnSpc>
                <a:spcPct val="1206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manejen,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procesen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empleen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líquidos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volátiles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inflamables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gases </a:t>
            </a:r>
            <a:r>
              <a:rPr sz="1100" dirty="0">
                <a:latin typeface="Tahoma"/>
                <a:cs typeface="Tahoma"/>
              </a:rPr>
              <a:t>inflamables,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líquidos,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peligrosos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encuentran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contenidos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recipientes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sistemas </a:t>
            </a:r>
            <a:r>
              <a:rPr sz="1100" dirty="0">
                <a:latin typeface="Tahoma"/>
                <a:cs typeface="Tahoma"/>
              </a:rPr>
              <a:t>cerrados,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escapar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solamente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ruptura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200">
              <a:latin typeface="Tahoma"/>
              <a:cs typeface="Tahoma"/>
            </a:endParaRPr>
          </a:p>
          <a:p>
            <a:pPr marR="369148" algn="ctr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274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275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4" y="920550"/>
            <a:ext cx="6614325" cy="185651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99736" marR="8570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accidental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explosión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recipientes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sistemas,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caso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funcionamiento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anormal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equipo;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  <a:p>
            <a:pPr marL="199736" marR="5933" indent="-187211" algn="just">
              <a:lnSpc>
                <a:spcPct val="1208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concentraciones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vapores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ventilación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extracción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pudiera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hacerse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funcionamiento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anormal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ventilación;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  <a:p>
            <a:pPr marL="199736" marR="5274" indent="-187211" algn="just">
              <a:lnSpc>
                <a:spcPct val="120700"/>
              </a:lnSpc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Estén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adyacentes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I,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División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1,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cuales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llegar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ocasionalmente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concentraciones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vapores </a:t>
            </a:r>
            <a:r>
              <a:rPr sz="1100" dirty="0">
                <a:latin typeface="Tahoma"/>
                <a:cs typeface="Tahoma"/>
              </a:rPr>
              <a:t>peligrosos,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comunicación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ventilación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inyección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aire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limpio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provean </a:t>
            </a:r>
            <a:r>
              <a:rPr sz="1100" dirty="0">
                <a:latin typeface="Tahoma"/>
                <a:cs typeface="Tahoma"/>
              </a:rPr>
              <a:t>medios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fallas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ventilación.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276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548135" y="733696"/>
            <a:ext cx="7733393" cy="6212523"/>
            <a:chOff x="1080516" y="966212"/>
            <a:chExt cx="5397500" cy="81813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0516" y="966212"/>
              <a:ext cx="5397246" cy="66743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0516" y="7546081"/>
              <a:ext cx="5397246" cy="16009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277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6" y="947403"/>
            <a:ext cx="7262110" cy="590220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479234" lvl="1" indent="-466050">
              <a:spcBef>
                <a:spcPts val="99"/>
              </a:spcBef>
              <a:buAutoNum type="arabicPeriod" startAt="4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LUGARES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II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4"/>
            </a:pP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presencia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polvos </a:t>
            </a:r>
            <a:r>
              <a:rPr sz="1100" dirty="0">
                <a:latin typeface="Tahoma"/>
                <a:cs typeface="Tahoma"/>
              </a:rPr>
              <a:t>combustibles.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II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indican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spc="-10" dirty="0">
                <a:latin typeface="Tahoma"/>
                <a:cs typeface="Tahoma"/>
              </a:rPr>
              <a:t>continuación: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spcBef>
                <a:spcPts val="5"/>
              </a:spcBef>
              <a:buAutoNum type="arabicPeriod" startAt="5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II,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DIVISIÓN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1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1"/>
              </a:spcBef>
              <a:buFont typeface="Tahoma"/>
              <a:buAutoNum type="arabicPeriod" startAt="5"/>
            </a:pPr>
            <a:endParaRPr sz="1300">
              <a:latin typeface="Tahoma"/>
              <a:cs typeface="Tahoma"/>
            </a:endParaRPr>
          </a:p>
          <a:p>
            <a:pPr marL="479234" algn="just"/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cuales: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666445" marR="7910" lvl="2" indent="-187211" algn="just">
              <a:lnSpc>
                <a:spcPct val="1208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Existan o puedan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existir polvos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combustibles suspendidos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aire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manera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intermitente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periódica,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funcionamiento,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cantidades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producir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mezclas </a:t>
            </a:r>
            <a:r>
              <a:rPr sz="1100" dirty="0">
                <a:latin typeface="Tahoma"/>
                <a:cs typeface="Tahoma"/>
              </a:rPr>
              <a:t>inflamables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explosivas;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6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  <a:p>
            <a:pPr marL="666445" marR="7251" lvl="2" indent="-187211" algn="just">
              <a:lnSpc>
                <a:spcPct val="1207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Puedan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producirse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mezclas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averías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anormal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maquinaria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pudiendo </a:t>
            </a:r>
            <a:r>
              <a:rPr sz="1100" dirty="0">
                <a:latin typeface="Tahoma"/>
                <a:cs typeface="Tahoma"/>
              </a:rPr>
              <a:t>producirse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ignición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provocada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averías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simultáneas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lo.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sistemas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protección,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causas,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  <a:p>
            <a:pPr marL="666445" marR="9229" lvl="2" indent="-187211" algn="just">
              <a:lnSpc>
                <a:spcPct val="120500"/>
              </a:lnSpc>
              <a:spcBef>
                <a:spcPts val="16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Puedan</a:t>
            </a:r>
            <a:r>
              <a:rPr sz="1100" spc="34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34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presentes</a:t>
            </a:r>
            <a:r>
              <a:rPr sz="1100" spc="34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polvos</a:t>
            </a:r>
            <a:r>
              <a:rPr sz="1100" spc="34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combustibles</a:t>
            </a:r>
            <a:r>
              <a:rPr sz="1100" spc="34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naturaleza eléctricamente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conductiva.</a:t>
            </a:r>
            <a:endParaRPr sz="11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479234" lvl="1" indent="-466050">
              <a:spcBef>
                <a:spcPts val="997"/>
              </a:spcBef>
              <a:buAutoNum type="arabicPeriod" startAt="6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II,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DIVISIÓN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2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6"/>
            </a:pPr>
            <a:endParaRPr sz="1100">
              <a:latin typeface="Tahoma"/>
              <a:cs typeface="Tahoma"/>
            </a:endParaRPr>
          </a:p>
          <a:p>
            <a:pPr marL="479234" marR="7910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polvo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combustible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encuentra</a:t>
            </a:r>
            <a:r>
              <a:rPr sz="1100" spc="-10" dirty="0">
                <a:latin typeface="Tahoma"/>
                <a:cs typeface="Tahoma"/>
              </a:rPr>
              <a:t> normalmente </a:t>
            </a:r>
            <a:r>
              <a:rPr sz="1100" dirty="0">
                <a:latin typeface="Tahoma"/>
                <a:cs typeface="Tahoma"/>
              </a:rPr>
              <a:t>suspendido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aire,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probable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lanzado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suspensión,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cantidades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suficientes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producir</a:t>
            </a:r>
            <a:r>
              <a:rPr sz="1100" spc="18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mezclas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explosivas</a:t>
            </a:r>
            <a:r>
              <a:rPr sz="1100" spc="187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inflamables,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666445" marR="9229" lvl="2" indent="-187211" algn="just">
              <a:lnSpc>
                <a:spcPct val="120700"/>
              </a:lnSpc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depósitos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acumulaciones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tales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polvos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combustibles,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puedan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interferir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segura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disipación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calor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eléctricos</a:t>
            </a:r>
            <a:endParaRPr sz="1100">
              <a:latin typeface="Tahoma"/>
              <a:cs typeface="Tahoma"/>
            </a:endParaRPr>
          </a:p>
          <a:p>
            <a:pPr marL="666445" marR="7251" lvl="2" indent="-187211" algn="just">
              <a:lnSpc>
                <a:spcPct val="120800"/>
              </a:lnSpc>
              <a:spcBef>
                <a:spcPts val="5"/>
              </a:spcBef>
              <a:buFont typeface="Symbol"/>
              <a:buChar char=""/>
              <a:tabLst>
                <a:tab pos="667104" algn="l"/>
              </a:tabLst>
            </a:pPr>
            <a:r>
              <a:rPr sz="1100" dirty="0">
                <a:latin typeface="Tahoma"/>
                <a:cs typeface="Tahoma"/>
              </a:rPr>
              <a:t>Tales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depósitos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acumulaciones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polvo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combustible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proximidad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puedan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inflamados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arcos,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chispas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combustión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provenientes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tales equipos.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72279" y="947403"/>
            <a:ext cx="7777974" cy="694941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853656" lvl="1" indent="-467368">
              <a:spcBef>
                <a:spcPts val="99"/>
              </a:spcBef>
              <a:buAutoNum type="arabicPeriod" startAt="7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LUGARES</a:t>
            </a:r>
            <a:r>
              <a:rPr sz="1100" b="1" spc="-73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67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III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7"/>
            </a:pP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presencia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fibras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pelusas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inflamables,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probable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hallen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suspensión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aire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cantidades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suficientes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producir </a:t>
            </a:r>
            <a:r>
              <a:rPr sz="1100" dirty="0">
                <a:latin typeface="Tahoma"/>
                <a:cs typeface="Tahoma"/>
              </a:rPr>
              <a:t>mezclas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inflamables.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III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spc="-10" dirty="0">
                <a:latin typeface="Tahoma"/>
                <a:cs typeface="Tahoma"/>
              </a:rPr>
              <a:t>continuación: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1507576" lvl="2" indent="-654579">
              <a:spcBef>
                <a:spcPts val="5"/>
              </a:spcBef>
              <a:buAutoNum type="arabicPeriod"/>
              <a:tabLst>
                <a:tab pos="1507576" algn="l"/>
                <a:tab pos="1508235" algn="l"/>
              </a:tabLst>
            </a:pP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III,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DIVISIÓN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1</a:t>
            </a:r>
            <a:endParaRPr sz="11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Tahoma"/>
              <a:buAutoNum type="arabicPeriod"/>
            </a:pPr>
            <a:endParaRPr sz="1100">
              <a:latin typeface="Tahoma"/>
              <a:cs typeface="Tahoma"/>
            </a:endParaRPr>
          </a:p>
          <a:p>
            <a:pPr marL="1507576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manipulan,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emplean </a:t>
            </a:r>
            <a:r>
              <a:rPr sz="1100" dirty="0">
                <a:latin typeface="Tahoma"/>
                <a:cs typeface="Tahoma"/>
              </a:rPr>
              <a:t>fibras</a:t>
            </a:r>
            <a:r>
              <a:rPr sz="1100" spc="9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fácilmente</a:t>
            </a:r>
            <a:r>
              <a:rPr sz="1100" spc="10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inflamables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materiales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9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produzcan </a:t>
            </a:r>
            <a:r>
              <a:rPr sz="1100" dirty="0">
                <a:latin typeface="Tahoma"/>
                <a:cs typeface="Tahoma"/>
              </a:rPr>
              <a:t>pelusas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fácilmente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inflamables.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Dichos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comprenderán </a:t>
            </a:r>
            <a:r>
              <a:rPr sz="1100" dirty="0">
                <a:latin typeface="Tahoma"/>
                <a:cs typeface="Tahoma"/>
              </a:rPr>
              <a:t>determinadas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fábricas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rayón,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algodón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otros </a:t>
            </a:r>
            <a:r>
              <a:rPr sz="1100" dirty="0">
                <a:latin typeface="Tahoma"/>
                <a:cs typeface="Tahoma"/>
              </a:rPr>
              <a:t>productos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textiles;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proceso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fabricación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fibras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combustibles,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máquinas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desmontadoras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algodón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semillas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algodón,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tratado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lino,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fabricación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tejidos,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plantas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carpintería,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establecimientos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industrias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involucren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procesos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peligro similares.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507576" marR="6592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fibras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pelusas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fácilmente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inflamables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comprenderán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rayón,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algodón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(incluyendo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fibras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residuo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desecho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algodón),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cáñamo,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sisal,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ixtie,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yute,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estopa,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fibra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cacao, </a:t>
            </a:r>
            <a:r>
              <a:rPr sz="1100" dirty="0">
                <a:latin typeface="Tahoma"/>
                <a:cs typeface="Tahoma"/>
              </a:rPr>
              <a:t>balas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algodón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desecho,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miraguano,</a:t>
            </a:r>
            <a:r>
              <a:rPr sz="1100" spc="31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musgo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negro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Florida,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virutas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relleno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materiales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naturaleza similar.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1507576" lvl="2" indent="-654579">
              <a:spcBef>
                <a:spcPts val="5"/>
              </a:spcBef>
              <a:buAutoNum type="arabicPeriod" startAt="2"/>
              <a:tabLst>
                <a:tab pos="1507576" algn="l"/>
                <a:tab pos="1508235" algn="l"/>
              </a:tabLst>
            </a:pP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III,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DIVISIÓN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2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1507576" marR="7910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almacenan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manipulan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fibras </a:t>
            </a:r>
            <a:r>
              <a:rPr sz="1100" dirty="0">
                <a:latin typeface="Tahoma"/>
                <a:cs typeface="Tahoma"/>
              </a:rPr>
              <a:t>fácilmente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inflamables;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excepto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procesos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fabricación.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 marL="386947" marR="9229" indent="-374422"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4.</a:t>
            </a:r>
            <a:r>
              <a:rPr sz="1100" b="1" dirty="0">
                <a:latin typeface="Tahoma"/>
                <a:cs typeface="Tahoma"/>
              </a:rPr>
              <a:t>	CLASIFICACIÓN</a:t>
            </a:r>
            <a:r>
              <a:rPr sz="1100" b="1" spc="49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50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EQUIPOS</a:t>
            </a:r>
            <a:r>
              <a:rPr sz="1100" b="1" spc="50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49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MATERIAL</a:t>
            </a:r>
            <a:r>
              <a:rPr sz="1100" b="1" spc="5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ELÉCTRICO</a:t>
            </a:r>
            <a:r>
              <a:rPr sz="1100" b="1" spc="49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SEGÚN</a:t>
            </a:r>
            <a:r>
              <a:rPr sz="1100" b="1" spc="502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EL </a:t>
            </a:r>
            <a:r>
              <a:rPr sz="1100" b="1" dirty="0">
                <a:latin typeface="Tahoma"/>
                <a:cs typeface="Tahoma"/>
              </a:rPr>
              <a:t>LUGAR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INSTALACIÓN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300">
              <a:latin typeface="Tahoma"/>
              <a:cs typeface="Tahoma"/>
            </a:endParaRPr>
          </a:p>
          <a:p>
            <a:pPr marL="386947"/>
            <a:r>
              <a:rPr sz="1100" dirty="0">
                <a:latin typeface="Tahoma"/>
                <a:cs typeface="Tahoma"/>
              </a:rPr>
              <a:t>Para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/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I,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División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1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9229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cumplir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spc="-10" dirty="0">
                <a:latin typeface="Tahoma"/>
                <a:cs typeface="Tahoma"/>
              </a:rPr>
              <a:t>requisitos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algn="ctr">
              <a:spcBef>
                <a:spcPts val="1017"/>
              </a:spcBef>
            </a:pPr>
            <a:r>
              <a:rPr sz="1100" i="1" spc="-26" dirty="0">
                <a:latin typeface="Tahoma"/>
                <a:cs typeface="Tahoma"/>
              </a:rPr>
              <a:t>278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87594" y="920550"/>
            <a:ext cx="7777064" cy="752601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8570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Transformadores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contengan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líquidos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combustibles.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ser </a:t>
            </a:r>
            <a:r>
              <a:rPr sz="1100" dirty="0">
                <a:latin typeface="Tahoma"/>
                <a:cs typeface="Tahoma"/>
              </a:rPr>
              <a:t>instalados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solamente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bóvedas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aprobadas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cumplan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5.4.9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900">
              <a:latin typeface="Tahoma"/>
              <a:cs typeface="Tahoma"/>
            </a:endParaRPr>
          </a:p>
          <a:p>
            <a:pPr marL="573498" marR="6592" indent="-187211" algn="just">
              <a:lnSpc>
                <a:spcPct val="120900"/>
              </a:lnSpc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No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haber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puerta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comunicación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bóveda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peligrosa;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573498" marR="5274" indent="-187211" algn="just">
              <a:lnSpc>
                <a:spcPct val="120500"/>
              </a:lnSpc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provistas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amplia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ventilación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Renovación </a:t>
            </a:r>
            <a:r>
              <a:rPr sz="1100" dirty="0">
                <a:latin typeface="Tahoma"/>
                <a:cs typeface="Tahoma"/>
              </a:rPr>
              <a:t>continua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peligrosos;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573498" marR="7251" indent="-187211" algn="just">
              <a:lnSpc>
                <a:spcPct val="120900"/>
              </a:lnSpc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aberturas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ventilación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comunicarse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lugar </a:t>
            </a:r>
            <a:r>
              <a:rPr sz="1100" dirty="0">
                <a:latin typeface="Tahoma"/>
                <a:cs typeface="Tahoma"/>
              </a:rPr>
              <a:t>seguro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edificio;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573498" marR="5274" indent="-187211" algn="just">
              <a:lnSpc>
                <a:spcPct val="120600"/>
              </a:lnSpc>
              <a:buFont typeface="Symbol"/>
              <a:buChar char=""/>
              <a:tabLst>
                <a:tab pos="574158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aberturas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ventilación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área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descargar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presiones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explosión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produzcan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bóveda,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todas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ductos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ventilación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encuentren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dentro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edificación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reforzadas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concreto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armado.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900">
              <a:latin typeface="Tahoma"/>
              <a:cs typeface="Tahoma"/>
            </a:endParaRPr>
          </a:p>
          <a:p>
            <a:pPr marL="13184" marR="7910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Transformadores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contengan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líquidos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combustibles.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Deberán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instalados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bóvedas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cumplan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anterior,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sean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aprobados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I.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386947">
              <a:spcBef>
                <a:spcPts val="997"/>
              </a:spcBef>
            </a:pPr>
            <a:r>
              <a:rPr sz="1100" dirty="0">
                <a:latin typeface="Tahoma"/>
                <a:cs typeface="Tahoma"/>
              </a:rPr>
              <a:t>Medidores,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Instrumentos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Relés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386947">
              <a:spcBef>
                <a:spcPts val="997"/>
              </a:spcBef>
            </a:pPr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I,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División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1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lugares,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medidores,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instrumentos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incluyendo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medidores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energía,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transformadores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medida,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resistencias,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rectificadores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tubos </a:t>
            </a:r>
            <a:r>
              <a:rPr sz="1100" dirty="0">
                <a:latin typeface="Tahoma"/>
                <a:cs typeface="Tahoma"/>
              </a:rPr>
              <a:t>termoiónicos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provistos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aprobadas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lugares (C-</a:t>
            </a:r>
            <a:r>
              <a:rPr sz="1100" dirty="0">
                <a:latin typeface="Tahoma"/>
                <a:cs typeface="Tahoma"/>
              </a:rPr>
              <a:t>1,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D-</a:t>
            </a:r>
            <a:r>
              <a:rPr sz="1100" dirty="0">
                <a:latin typeface="Tahoma"/>
                <a:cs typeface="Tahoma"/>
              </a:rPr>
              <a:t>1)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incluyen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cubiertas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prueba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explosión,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purgadas</a:t>
            </a:r>
            <a:r>
              <a:rPr sz="1100" spc="93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spc="-10" dirty="0">
                <a:latin typeface="Tahoma"/>
                <a:cs typeface="Tahoma"/>
              </a:rPr>
              <a:t>presurizadas.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386947"/>
            <a:r>
              <a:rPr sz="1100" b="1" dirty="0">
                <a:latin typeface="Tahoma"/>
                <a:cs typeface="Tahoma"/>
              </a:rPr>
              <a:t>Clase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I,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División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52" dirty="0">
                <a:latin typeface="Tahoma"/>
                <a:cs typeface="Tahoma"/>
              </a:rPr>
              <a:t>2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300">
              <a:latin typeface="Tahoma"/>
              <a:cs typeface="Tahoma"/>
            </a:endParaRPr>
          </a:p>
          <a:p>
            <a:pPr marL="386947" marR="7251" indent="-659" algn="just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lugares,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medidores,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instrumentos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cumplir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 </a:t>
            </a:r>
            <a:r>
              <a:rPr sz="1100" spc="-10" dirty="0">
                <a:latin typeface="Tahoma"/>
                <a:cs typeface="Tahoma"/>
              </a:rPr>
              <a:t>siguiente: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667104" marR="6592" indent="-280157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1.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Contactos.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interruptores,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disyuntores,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así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cierre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apertura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pulsadores,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altavoces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campanas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alarma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deberán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aprobadas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Lugares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I,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División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acuerdo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6.2.3.1,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excepción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50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279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280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8" y="920549"/>
            <a:ext cx="7260292" cy="711410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permitirán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cubiertas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general,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silos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interrupción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encuentran: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199736" indent="-187211">
              <a:spcBef>
                <a:spcPts val="997"/>
              </a:spcBef>
              <a:buFont typeface="Symbol"/>
              <a:buChar char=""/>
              <a:tabLst>
                <a:tab pos="200395" algn="l"/>
              </a:tabLst>
            </a:pPr>
            <a:r>
              <a:rPr sz="1100" spc="-10" dirty="0">
                <a:latin typeface="Tahoma"/>
                <a:cs typeface="Tahoma"/>
              </a:rPr>
              <a:t>Sumergidos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aceite;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600">
              <a:latin typeface="Tahoma"/>
              <a:cs typeface="Tahoma"/>
            </a:endParaRPr>
          </a:p>
          <a:p>
            <a:pPr marL="199736" indent="-187211">
              <a:spcBef>
                <a:spcPts val="5"/>
              </a:spcBef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Encerrados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gabinete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sellado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entrada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vapores;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  <a:buFont typeface="Symbol"/>
              <a:buChar char=""/>
            </a:pPr>
            <a:endParaRPr sz="1300">
              <a:latin typeface="Tahoma"/>
              <a:cs typeface="Tahoma"/>
            </a:endParaRPr>
          </a:p>
          <a:p>
            <a:pPr marL="199736" marR="7251" indent="-187211">
              <a:lnSpc>
                <a:spcPct val="120900"/>
              </a:lnSpc>
              <a:buFont typeface="Symbol"/>
              <a:buChar char=""/>
              <a:tabLst>
                <a:tab pos="200395" algn="l"/>
              </a:tabLst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bajo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normales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liberen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suficiente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como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inflamar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mezcla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atmosférica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peligrosa.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900">
              <a:latin typeface="Tahoma"/>
              <a:cs typeface="Tahoma"/>
            </a:endParaRPr>
          </a:p>
          <a:p>
            <a:pPr marL="292682" marR="5274" indent="-280157" algn="just">
              <a:lnSpc>
                <a:spcPct val="120800"/>
              </a:lnSpc>
              <a:spcBef>
                <a:spcPts val="5"/>
              </a:spcBef>
              <a:buAutoNum type="arabicPeriod" startAt="2"/>
              <a:tabLst>
                <a:tab pos="293341" algn="l"/>
              </a:tabLst>
            </a:pP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21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similares.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resistencias,</a:t>
            </a:r>
            <a:r>
              <a:rPr sz="1100" spc="20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212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resistencia,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termoiónicos,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rectificadores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similares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sean </a:t>
            </a:r>
            <a:r>
              <a:rPr sz="1100" dirty="0">
                <a:latin typeface="Tahoma"/>
                <a:cs typeface="Tahoma"/>
              </a:rPr>
              <a:t>usados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en,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conexión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medidores,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instrumentos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relés,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deberán </a:t>
            </a:r>
            <a:r>
              <a:rPr sz="1100" dirty="0">
                <a:latin typeface="Tahoma"/>
                <a:cs typeface="Tahoma"/>
              </a:rPr>
              <a:t>cumplir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6.2.3.1,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excepción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  <a:buFont typeface="Tahoma"/>
              <a:buAutoNum type="arabicPeriod" startAt="2"/>
            </a:pPr>
            <a:endParaRPr sz="1300">
              <a:latin typeface="Tahoma"/>
              <a:cs typeface="Tahoma"/>
            </a:endParaRPr>
          </a:p>
          <a:p>
            <a:pPr marL="292682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Se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permitirán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contactos </a:t>
            </a:r>
            <a:r>
              <a:rPr sz="1100" dirty="0">
                <a:latin typeface="Tahoma"/>
                <a:cs typeface="Tahoma"/>
              </a:rPr>
              <a:t>deslizantes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cierre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apertura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(diferentes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6.2.3.2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a)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),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temperatura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cualquier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superficie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expuesta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excede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80%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temperatura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encendido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vapor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presente,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aprobada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encontrada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incapaz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encender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dicho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vapor.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292682" marR="5274" indent="-280157" algn="just">
              <a:lnSpc>
                <a:spcPct val="120800"/>
              </a:lnSpc>
              <a:buAutoNum type="arabicPeriod" startAt="3"/>
              <a:tabLst>
                <a:tab pos="293341" algn="l"/>
              </a:tabLst>
            </a:pPr>
            <a:r>
              <a:rPr sz="1100" dirty="0">
                <a:latin typeface="Tahoma"/>
                <a:cs typeface="Tahoma"/>
              </a:rPr>
              <a:t>Sin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contacto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cierre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apertura.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devanados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transformadores,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bobinas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impedancia,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selenoides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otros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devanados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lleven </a:t>
            </a:r>
            <a:r>
              <a:rPr sz="1100" dirty="0">
                <a:latin typeface="Tahoma"/>
                <a:cs typeface="Tahoma"/>
              </a:rPr>
              <a:t>contactos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deslizantes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cierre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apertura,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general.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  <a:buFont typeface="Tahoma"/>
              <a:buAutoNum type="arabicPeriod" startAt="3"/>
            </a:pPr>
            <a:endParaRPr sz="1900">
              <a:latin typeface="Tahoma"/>
              <a:cs typeface="Tahoma"/>
            </a:endParaRPr>
          </a:p>
          <a:p>
            <a:pPr marL="292682" marR="5933" indent="-280157" algn="just">
              <a:lnSpc>
                <a:spcPct val="120700"/>
              </a:lnSpc>
              <a:buAutoNum type="arabicPeriod" startAt="3"/>
              <a:tabLst>
                <a:tab pos="293341" algn="l"/>
              </a:tabLst>
            </a:pPr>
            <a:r>
              <a:rPr sz="1100" dirty="0">
                <a:latin typeface="Tahoma"/>
                <a:cs typeface="Tahoma"/>
              </a:rPr>
              <a:t>Ensamblaje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general.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ensamblaje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formado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por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aceptables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acuerdo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a),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b)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c)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anteriores,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podrá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aceptar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única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ensamblaje.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ensamblaje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incluye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b)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deberá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indicarse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clara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visiblemente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externa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temperatura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superficial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obtenible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cualquiera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componentes.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alternativa,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permitirá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marcar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aprobado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rango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temperatura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apropiado,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usando,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identificación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Tabla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6-</a:t>
            </a:r>
            <a:r>
              <a:rPr sz="1100" spc="-26" dirty="0">
                <a:latin typeface="Tahoma"/>
                <a:cs typeface="Tahoma"/>
              </a:rPr>
              <a:t>II.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6"/>
              </a:spcBef>
              <a:buFont typeface="Tahoma"/>
              <a:buAutoNum type="arabicPeriod" startAt="3"/>
            </a:pPr>
            <a:endParaRPr sz="1900">
              <a:latin typeface="Tahoma"/>
              <a:cs typeface="Tahoma"/>
            </a:endParaRPr>
          </a:p>
          <a:p>
            <a:pPr marL="292682" marR="5274" indent="-280157" algn="just">
              <a:lnSpc>
                <a:spcPct val="120700"/>
              </a:lnSpc>
              <a:spcBef>
                <a:spcPts val="5"/>
              </a:spcBef>
              <a:buAutoNum type="arabicPeriod" startAt="3"/>
              <a:tabLst>
                <a:tab pos="293341" algn="l"/>
              </a:tabLst>
            </a:pPr>
            <a:r>
              <a:rPr sz="1100" dirty="0">
                <a:latin typeface="Tahoma"/>
                <a:cs typeface="Tahoma"/>
              </a:rPr>
              <a:t>Fusibles.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permita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cubiertas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a),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b),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c)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anteriores,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sobrecorriente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instrumentos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podrán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montados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cubiertas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si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281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4" y="920549"/>
            <a:ext cx="7777064" cy="314365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67104" marR="7251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dichos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exceden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1.5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V,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fusible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precedido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a)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anterior.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900">
              <a:latin typeface="Tahoma"/>
              <a:cs typeface="Tahoma"/>
            </a:endParaRPr>
          </a:p>
          <a:p>
            <a:pPr marL="667104" marR="5274" indent="-280157" algn="just">
              <a:lnSpc>
                <a:spcPct val="120700"/>
              </a:lnSpc>
              <a:buAutoNum type="arabicPeriod" startAt="6"/>
              <a:tabLst>
                <a:tab pos="667763" algn="l"/>
              </a:tabLst>
            </a:pPr>
            <a:r>
              <a:rPr sz="1100" dirty="0">
                <a:latin typeface="Tahoma"/>
                <a:cs typeface="Tahoma"/>
              </a:rPr>
              <a:t>Conexiones.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facilitar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reemplazos,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instrumentos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procesos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podrán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cordones,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enchufes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spc="-10" dirty="0">
                <a:latin typeface="Tahoma"/>
                <a:cs typeface="Tahoma"/>
              </a:rPr>
              <a:t>tomacorrientes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cumplan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  <a:buFont typeface="Tahoma"/>
              <a:buAutoNum type="arabicPeriod" startAt="6"/>
            </a:pPr>
            <a:endParaRPr sz="1900">
              <a:latin typeface="Tahoma"/>
              <a:cs typeface="Tahoma"/>
            </a:endParaRPr>
          </a:p>
          <a:p>
            <a:pPr marL="667104" marR="5933" indent="-280157" algn="just">
              <a:lnSpc>
                <a:spcPct val="120700"/>
              </a:lnSpc>
              <a:buAutoNum type="arabicPeriod" startAt="6"/>
              <a:tabLst>
                <a:tab pos="667763" algn="l"/>
              </a:tabLst>
            </a:pPr>
            <a:r>
              <a:rPr sz="1100" dirty="0">
                <a:latin typeface="Tahoma"/>
                <a:cs typeface="Tahoma"/>
              </a:rPr>
              <a:t>iSe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disponga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interruptor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cumpla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a)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anterior,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interrupción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haga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enchufe;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ii)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exceda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1.5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200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V;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iii)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cordón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alimentación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tenga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aprobado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extra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pesado,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uso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pesado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protegido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ubicación,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alimentado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enchufe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tomacorriente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retención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mecánica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tierra;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iv)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instalen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sólo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tomacorrientes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necesarios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uno </a:t>
            </a:r>
            <a:r>
              <a:rPr sz="1100" dirty="0">
                <a:latin typeface="Tahoma"/>
                <a:cs typeface="Tahoma"/>
              </a:rPr>
              <a:t>lleve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letrero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"no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desconectar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carga".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991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5.</a:t>
            </a:r>
            <a:r>
              <a:rPr sz="1100" b="1" dirty="0">
                <a:latin typeface="Tahoma"/>
                <a:cs typeface="Tahoma"/>
              </a:rPr>
              <a:t>	DISTANCIAS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MÍNIMAS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SEGURIDAD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0950" y="3952018"/>
            <a:ext cx="6988345" cy="98366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0858" y="5237147"/>
            <a:ext cx="6590606" cy="131637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183266" y="6428156"/>
            <a:ext cx="302965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spc="-26" dirty="0">
                <a:latin typeface="Arial"/>
                <a:cs typeface="Arial"/>
              </a:rPr>
              <a:t>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87596" y="6587857"/>
            <a:ext cx="206527" cy="19797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200" dirty="0"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282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2898" y="956470"/>
            <a:ext cx="5740977" cy="218720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53577" y="3219091"/>
            <a:ext cx="5415194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14.1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Unos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accesorios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que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tienen inmunidad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la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explosión.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70876" y="3576493"/>
            <a:ext cx="3744781" cy="155534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71966" y="5346512"/>
            <a:ext cx="3738232" cy="1523525"/>
          </a:xfrm>
          <a:prstGeom prst="rect">
            <a:avLst/>
          </a:prstGeom>
        </p:spPr>
      </p:pic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777408" y="3571863"/>
          <a:ext cx="7434976" cy="3705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26506"/>
                <a:gridCol w="3808469"/>
              </a:tblGrid>
              <a:tr h="1816888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10" dirty="0">
                          <a:latin typeface="Tahoma"/>
                          <a:cs typeface="Tahoma"/>
                        </a:rPr>
                        <a:t>CAJETINES</a:t>
                      </a:r>
                      <a:r>
                        <a:rPr sz="8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spc="-10" dirty="0">
                          <a:latin typeface="Tahoma"/>
                          <a:cs typeface="Tahoma"/>
                        </a:rPr>
                        <a:t>CONDUIT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800" b="1" spc="-10" dirty="0">
                          <a:latin typeface="Tahoma"/>
                          <a:cs typeface="Tahoma"/>
                        </a:rPr>
                        <a:t>APLICACIONES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8735">
                        <a:lnSpc>
                          <a:spcPct val="120900"/>
                        </a:lnSpc>
                        <a:spcBef>
                          <a:spcPts val="5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ramificaciones</a:t>
                      </a:r>
                      <a:r>
                        <a:rPr sz="800" spc="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800" spc="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cambios</a:t>
                      </a:r>
                      <a:r>
                        <a:rPr sz="800" spc="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dirección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 canalización.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6830">
                        <a:lnSpc>
                          <a:spcPct val="120900"/>
                        </a:lnSpc>
                        <a:spcBef>
                          <a:spcPts val="5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Proveer</a:t>
                      </a:r>
                      <a:r>
                        <a:rPr sz="800" spc="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acceso</a:t>
                      </a:r>
                      <a:r>
                        <a:rPr sz="800" spc="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conductores</a:t>
                      </a:r>
                      <a:r>
                        <a:rPr sz="800" spc="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para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su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tendido,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empalme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8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mantenimiento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Tahoma"/>
                          <a:cs typeface="Tahoma"/>
                        </a:rPr>
                        <a:t>Figura</a:t>
                      </a:r>
                      <a:r>
                        <a:rPr sz="7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spc="-20" dirty="0">
                          <a:latin typeface="Tahoma"/>
                          <a:cs typeface="Tahoma"/>
                        </a:rPr>
                        <a:t>14.2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8825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803275" algn="l"/>
                          <a:tab pos="1445260" algn="l"/>
                          <a:tab pos="2391410" algn="l"/>
                        </a:tabLst>
                      </a:pPr>
                      <a:r>
                        <a:rPr sz="800" b="1" spc="-10" dirty="0">
                          <a:latin typeface="Tahoma"/>
                          <a:cs typeface="Tahoma"/>
                        </a:rPr>
                        <a:t>CODOS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b="1" spc="-20" dirty="0">
                          <a:latin typeface="Tahoma"/>
                          <a:cs typeface="Tahoma"/>
                        </a:rPr>
                        <a:t>PARA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b="1" spc="-10" dirty="0">
                          <a:latin typeface="Tahoma"/>
                          <a:cs typeface="Tahoma"/>
                        </a:rPr>
                        <a:t>EMPALME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b="1" spc="-50" dirty="0">
                          <a:latin typeface="Tahoma"/>
                          <a:cs typeface="Tahoma"/>
                        </a:rPr>
                        <a:t>Y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b="1" spc="-10" dirty="0">
                          <a:latin typeface="Tahoma"/>
                          <a:cs typeface="Tahoma"/>
                        </a:rPr>
                        <a:t>TENDIDO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800" b="1" spc="-10" dirty="0">
                          <a:latin typeface="Tahoma"/>
                          <a:cs typeface="Tahoma"/>
                        </a:rPr>
                        <a:t>APLICACIONES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6195">
                        <a:lnSpc>
                          <a:spcPct val="120900"/>
                        </a:lnSpc>
                        <a:spcBef>
                          <a:spcPts val="5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Para</a:t>
                      </a:r>
                      <a:r>
                        <a:rPr sz="800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cambiar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90</a:t>
                      </a:r>
                      <a:r>
                        <a:rPr sz="800" spc="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grados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dirección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 canalización.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6830">
                        <a:lnSpc>
                          <a:spcPct val="120900"/>
                        </a:lnSpc>
                        <a:spcBef>
                          <a:spcPts val="5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Proveer</a:t>
                      </a:r>
                      <a:r>
                        <a:rPr sz="800" spc="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acceso</a:t>
                      </a:r>
                      <a:r>
                        <a:rPr sz="800" spc="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800" spc="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conductores</a:t>
                      </a:r>
                      <a:r>
                        <a:rPr sz="800" spc="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para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su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tendido,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empalme,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8735">
                        <a:lnSpc>
                          <a:spcPct val="120900"/>
                        </a:lnSpc>
                        <a:spcBef>
                          <a:spcPts val="595"/>
                        </a:spcBef>
                        <a:tabLst>
                          <a:tab pos="995044" algn="l"/>
                          <a:tab pos="2414905" algn="l"/>
                        </a:tabLst>
                      </a:pPr>
                      <a:r>
                        <a:rPr sz="800" spc="-10" dirty="0">
                          <a:latin typeface="Tahoma"/>
                          <a:cs typeface="Tahoma"/>
                        </a:rPr>
                        <a:t>futuras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modificaciones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y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mantenimiento.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26820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Tahoma"/>
                          <a:cs typeface="Tahoma"/>
                        </a:rPr>
                        <a:t>Figura</a:t>
                      </a:r>
                      <a:r>
                        <a:rPr sz="7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spc="-20" dirty="0">
                          <a:latin typeface="Tahoma"/>
                          <a:cs typeface="Tahoma"/>
                        </a:rPr>
                        <a:t>14.3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283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97090" y="959364"/>
            <a:ext cx="3627416" cy="2568493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2637" rIns="0" bIns="0" rtlCol="0">
            <a:spAutoFit/>
          </a:bodyPr>
          <a:lstStyle/>
          <a:p>
            <a:pPr marL="45484">
              <a:spcBef>
                <a:spcPts val="21"/>
              </a:spcBef>
            </a:pPr>
            <a:r>
              <a:rPr sz="1100" b="1" spc="-10" dirty="0">
                <a:latin typeface="Tahoma"/>
                <a:cs typeface="Tahoma"/>
              </a:rPr>
              <a:t>CAJETINES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DERIVACIÓN</a:t>
            </a:r>
            <a:endParaRPr sz="1100">
              <a:latin typeface="Tahoma"/>
              <a:cs typeface="Tahoma"/>
            </a:endParaRPr>
          </a:p>
          <a:p>
            <a:pPr marL="45484">
              <a:spcBef>
                <a:spcPts val="908"/>
              </a:spcBef>
            </a:pPr>
            <a:r>
              <a:rPr sz="1100" b="1" spc="-10" dirty="0">
                <a:latin typeface="Tahoma"/>
                <a:cs typeface="Tahoma"/>
              </a:rPr>
              <a:t>APLICACIONES</a:t>
            </a:r>
            <a:endParaRPr sz="1100">
              <a:latin typeface="Tahoma"/>
              <a:cs typeface="Tahoma"/>
            </a:endParaRPr>
          </a:p>
          <a:p>
            <a:pPr marL="45484" marR="37574">
              <a:lnSpc>
                <a:spcPct val="120900"/>
              </a:lnSpc>
              <a:spcBef>
                <a:spcPts val="618"/>
              </a:spcBef>
              <a:tabLst>
                <a:tab pos="446274" algn="l"/>
                <a:tab pos="1193799" algn="l"/>
                <a:tab pos="1602499" algn="l"/>
                <a:tab pos="2424514" algn="l"/>
              </a:tabLst>
            </a:pPr>
            <a:r>
              <a:rPr sz="1100" spc="-26" dirty="0">
                <a:latin typeface="Tahoma"/>
                <a:cs typeface="Tahoma"/>
              </a:rPr>
              <a:t>Los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cajetines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son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instalados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en </a:t>
            </a:r>
            <a:r>
              <a:rPr sz="1100" dirty="0">
                <a:latin typeface="Tahoma"/>
                <a:cs typeface="Tahoma"/>
              </a:rPr>
              <a:t>sistemas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rigidos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conduit</a:t>
            </a:r>
            <a:endParaRPr sz="1100">
              <a:latin typeface="Tahoma"/>
              <a:cs typeface="Tahoma"/>
            </a:endParaRPr>
          </a:p>
          <a:p>
            <a:pPr marL="45484">
              <a:spcBef>
                <a:spcPts val="902"/>
              </a:spcBef>
            </a:pPr>
            <a:r>
              <a:rPr sz="1100" spc="-10" dirty="0">
                <a:latin typeface="Tahoma"/>
                <a:cs typeface="Tahoma"/>
              </a:rPr>
              <a:t>para:</a:t>
            </a:r>
            <a:endParaRPr sz="1100">
              <a:latin typeface="Tahoma"/>
              <a:cs typeface="Tahoma"/>
            </a:endParaRPr>
          </a:p>
          <a:p>
            <a:pPr marL="45484">
              <a:spcBef>
                <a:spcPts val="908"/>
              </a:spcBef>
            </a:pPr>
            <a:r>
              <a:rPr sz="1100" dirty="0">
                <a:latin typeface="Tahoma"/>
                <a:cs typeface="Tahoma"/>
              </a:rPr>
              <a:t>Actuar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empalme.</a:t>
            </a:r>
            <a:endParaRPr sz="1100">
              <a:latin typeface="Tahoma"/>
              <a:cs typeface="Tahoma"/>
            </a:endParaRPr>
          </a:p>
          <a:p>
            <a:pPr marL="45484" marR="36915">
              <a:lnSpc>
                <a:spcPct val="120900"/>
              </a:lnSpc>
              <a:spcBef>
                <a:spcPts val="618"/>
              </a:spcBef>
            </a:pPr>
            <a:r>
              <a:rPr sz="1100" dirty="0">
                <a:latin typeface="Tahoma"/>
                <a:cs typeface="Tahoma"/>
              </a:rPr>
              <a:t>Proveer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acceso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su </a:t>
            </a:r>
            <a:r>
              <a:rPr sz="1100" dirty="0">
                <a:latin typeface="Tahoma"/>
                <a:cs typeface="Tahoma"/>
              </a:rPr>
              <a:t>tendido,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mantenimiento</a:t>
            </a:r>
            <a:endParaRPr sz="1100">
              <a:latin typeface="Tahoma"/>
              <a:cs typeface="Tahoma"/>
            </a:endParaRPr>
          </a:p>
          <a:p>
            <a:pPr marL="45484">
              <a:spcBef>
                <a:spcPts val="908"/>
              </a:spcBef>
            </a:pP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empalme.</a:t>
            </a:r>
            <a:endParaRPr sz="1100">
              <a:latin typeface="Tahoma"/>
              <a:cs typeface="Tahoma"/>
            </a:endParaRPr>
          </a:p>
          <a:p>
            <a:pPr marL="45484">
              <a:spcBef>
                <a:spcPts val="902"/>
              </a:spcBef>
            </a:pPr>
            <a:r>
              <a:rPr sz="1100" dirty="0">
                <a:latin typeface="Tahoma"/>
                <a:cs typeface="Tahoma"/>
              </a:rPr>
              <a:t>Actuar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cajetín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pared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techo.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92724" y="957049"/>
            <a:ext cx="7447713" cy="2220962"/>
            <a:chOff x="1600200" y="1260347"/>
            <a:chExt cx="5198110" cy="292481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8807" y="1266443"/>
              <a:ext cx="2612897" cy="250088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00200" y="1260347"/>
              <a:ext cx="5198110" cy="2924810"/>
            </a:xfrm>
            <a:custGeom>
              <a:avLst/>
              <a:gdLst/>
              <a:ahLst/>
              <a:cxnLst/>
              <a:rect l="l" t="t" r="r" b="b"/>
              <a:pathLst>
                <a:path w="5198109" h="2924810">
                  <a:moveTo>
                    <a:pt x="5197602" y="0"/>
                  </a:moveTo>
                  <a:lnTo>
                    <a:pt x="5191506" y="0"/>
                  </a:lnTo>
                  <a:lnTo>
                    <a:pt x="5191506" y="6096"/>
                  </a:lnTo>
                  <a:lnTo>
                    <a:pt x="5191506" y="2918460"/>
                  </a:lnTo>
                  <a:lnTo>
                    <a:pt x="2537460" y="2918460"/>
                  </a:lnTo>
                  <a:lnTo>
                    <a:pt x="2537460" y="6096"/>
                  </a:lnTo>
                  <a:lnTo>
                    <a:pt x="5191506" y="6096"/>
                  </a:lnTo>
                  <a:lnTo>
                    <a:pt x="519150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2531364" y="6096"/>
                  </a:lnTo>
                  <a:lnTo>
                    <a:pt x="2531364" y="2924556"/>
                  </a:lnTo>
                  <a:lnTo>
                    <a:pt x="2537460" y="2924556"/>
                  </a:lnTo>
                  <a:lnTo>
                    <a:pt x="5191506" y="2924556"/>
                  </a:lnTo>
                  <a:lnTo>
                    <a:pt x="5197602" y="2924556"/>
                  </a:lnTo>
                  <a:lnTo>
                    <a:pt x="5197602" y="2918460"/>
                  </a:lnTo>
                  <a:lnTo>
                    <a:pt x="5197602" y="6096"/>
                  </a:lnTo>
                  <a:lnTo>
                    <a:pt x="51976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361826" y="2934407"/>
            <a:ext cx="953481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14.4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97090" y="3397697"/>
            <a:ext cx="3602852" cy="3450401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2637" rIns="0" bIns="0" rtlCol="0">
            <a:spAutoFit/>
          </a:bodyPr>
          <a:lstStyle/>
          <a:p>
            <a:pPr marL="45484">
              <a:spcBef>
                <a:spcPts val="21"/>
              </a:spcBef>
            </a:pPr>
            <a:r>
              <a:rPr sz="1100" b="1" spc="-10" dirty="0">
                <a:latin typeface="Tahoma"/>
                <a:cs typeface="Tahoma"/>
              </a:rPr>
              <a:t>CAJETINES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EMPALME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6" dirty="0">
                <a:latin typeface="Tahoma"/>
                <a:cs typeface="Tahoma"/>
              </a:rPr>
              <a:t>CON</a:t>
            </a:r>
            <a:endParaRPr sz="1100">
              <a:latin typeface="Tahoma"/>
              <a:cs typeface="Tahoma"/>
            </a:endParaRPr>
          </a:p>
          <a:p>
            <a:pPr marL="45484">
              <a:spcBef>
                <a:spcPts val="902"/>
              </a:spcBef>
            </a:pPr>
            <a:r>
              <a:rPr sz="1100" b="1" dirty="0">
                <a:latin typeface="Tahoma"/>
                <a:cs typeface="Tahoma"/>
              </a:rPr>
              <a:t>TAPA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ROSCADA</a:t>
            </a:r>
            <a:endParaRPr sz="1100">
              <a:latin typeface="Tahoma"/>
              <a:cs typeface="Tahoma"/>
            </a:endParaRPr>
          </a:p>
          <a:p>
            <a:pPr marL="45484">
              <a:spcBef>
                <a:spcPts val="908"/>
              </a:spcBef>
            </a:pPr>
            <a:r>
              <a:rPr sz="1100" b="1" dirty="0">
                <a:latin typeface="Tahoma"/>
                <a:cs typeface="Tahoma"/>
              </a:rPr>
              <a:t>APTO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ÁREAS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CLASIFICADAS</a:t>
            </a:r>
            <a:endParaRPr sz="1100">
              <a:latin typeface="Tahoma"/>
              <a:cs typeface="Tahoma"/>
            </a:endParaRPr>
          </a:p>
          <a:p>
            <a:pPr marL="45484" marR="555041">
              <a:lnSpc>
                <a:spcPts val="2284"/>
              </a:lnSpc>
              <a:spcBef>
                <a:spcPts val="218"/>
              </a:spcBef>
            </a:pPr>
            <a:r>
              <a:rPr sz="1100" dirty="0">
                <a:latin typeface="Tahoma"/>
                <a:cs typeface="Tahoma"/>
              </a:rPr>
              <a:t>Clase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Grupos</a:t>
            </a:r>
            <a:r>
              <a:rPr sz="1100" spc="-21" dirty="0">
                <a:latin typeface="Tahoma"/>
                <a:cs typeface="Tahoma"/>
              </a:rPr>
              <a:t> C,D.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II,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G.</a:t>
            </a:r>
            <a:endParaRPr sz="1100">
              <a:latin typeface="Tahoma"/>
              <a:cs typeface="Tahoma"/>
            </a:endParaRPr>
          </a:p>
          <a:p>
            <a:pPr marL="45484" marR="756754">
              <a:lnSpc>
                <a:spcPts val="2273"/>
              </a:lnSpc>
            </a:pPr>
            <a:r>
              <a:rPr sz="1100" dirty="0">
                <a:latin typeface="Tahoma"/>
                <a:cs typeface="Tahoma"/>
              </a:rPr>
              <a:t>Clase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II,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G.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III.</a:t>
            </a:r>
            <a:endParaRPr sz="1100">
              <a:latin typeface="Tahoma"/>
              <a:cs typeface="Tahoma"/>
            </a:endParaRPr>
          </a:p>
          <a:p>
            <a:pPr marL="45484">
              <a:spcBef>
                <a:spcPts val="685"/>
              </a:spcBef>
            </a:pPr>
            <a:r>
              <a:rPr sz="1100" b="1" spc="-10" dirty="0">
                <a:latin typeface="Tahoma"/>
                <a:cs typeface="Tahoma"/>
              </a:rPr>
              <a:t>APLICACIONES</a:t>
            </a:r>
            <a:endParaRPr sz="1100">
              <a:latin typeface="Tahoma"/>
              <a:cs typeface="Tahoma"/>
            </a:endParaRPr>
          </a:p>
          <a:p>
            <a:pPr marL="45484" marR="37574">
              <a:lnSpc>
                <a:spcPct val="120900"/>
              </a:lnSpc>
              <a:spcBef>
                <a:spcPts val="618"/>
              </a:spcBef>
            </a:pP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tramos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tubería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conduit </a:t>
            </a:r>
            <a:r>
              <a:rPr sz="1100" dirty="0">
                <a:latin typeface="Tahoma"/>
                <a:cs typeface="Tahoma"/>
              </a:rPr>
              <a:t>permitiendo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ramificaciones</a:t>
            </a:r>
            <a:endParaRPr sz="1100">
              <a:latin typeface="Tahoma"/>
              <a:cs typeface="Tahoma"/>
            </a:endParaRPr>
          </a:p>
          <a:p>
            <a:pPr marL="45484" marR="38233">
              <a:lnSpc>
                <a:spcPct val="120900"/>
              </a:lnSpc>
              <a:spcBef>
                <a:spcPts val="618"/>
              </a:spcBef>
              <a:tabLst>
                <a:tab pos="304547" algn="l"/>
                <a:tab pos="1012521" algn="l"/>
                <a:tab pos="1355302" algn="l"/>
                <a:tab pos="2110078" algn="l"/>
                <a:tab pos="2454177" algn="l"/>
              </a:tabLst>
            </a:pPr>
            <a:r>
              <a:rPr sz="1100" spc="-52" dirty="0">
                <a:latin typeface="Tahoma"/>
                <a:cs typeface="Tahoma"/>
              </a:rPr>
              <a:t>y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cambios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de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dirección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en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canalización.</a:t>
            </a:r>
            <a:endParaRPr sz="1100">
              <a:latin typeface="Tahoma"/>
              <a:cs typeface="Tahoma"/>
            </a:endParaRPr>
          </a:p>
          <a:p>
            <a:pPr marL="45484" marR="38233">
              <a:lnSpc>
                <a:spcPct val="120900"/>
              </a:lnSpc>
              <a:spcBef>
                <a:spcPts val="612"/>
              </a:spcBef>
            </a:pPr>
            <a:r>
              <a:rPr sz="1100" dirty="0">
                <a:latin typeface="Tahoma"/>
                <a:cs typeface="Tahoma"/>
              </a:rPr>
              <a:t>Proveer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acceso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tendido,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empalme</a:t>
            </a:r>
            <a:endParaRPr sz="1100">
              <a:latin typeface="Tahoma"/>
              <a:cs typeface="Tahoma"/>
            </a:endParaRPr>
          </a:p>
          <a:p>
            <a:pPr marL="45484">
              <a:spcBef>
                <a:spcPts val="914"/>
              </a:spcBef>
            </a:pPr>
            <a:r>
              <a:rPr sz="1100" dirty="0">
                <a:latin typeface="Tahoma"/>
                <a:cs typeface="Tahoma"/>
              </a:rPr>
              <a:t>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mantenimiento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92724" y="3395382"/>
            <a:ext cx="7447713" cy="3008859"/>
            <a:chOff x="1600200" y="4471415"/>
            <a:chExt cx="5198110" cy="396240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2044" y="4477511"/>
              <a:ext cx="2629661" cy="34290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00200" y="4471415"/>
              <a:ext cx="5198110" cy="3962400"/>
            </a:xfrm>
            <a:custGeom>
              <a:avLst/>
              <a:gdLst/>
              <a:ahLst/>
              <a:cxnLst/>
              <a:rect l="l" t="t" r="r" b="b"/>
              <a:pathLst>
                <a:path w="5198109" h="3962400">
                  <a:moveTo>
                    <a:pt x="5197602" y="0"/>
                  </a:moveTo>
                  <a:lnTo>
                    <a:pt x="5191506" y="0"/>
                  </a:lnTo>
                  <a:lnTo>
                    <a:pt x="5191506" y="6096"/>
                  </a:lnTo>
                  <a:lnTo>
                    <a:pt x="5191506" y="3956304"/>
                  </a:lnTo>
                  <a:lnTo>
                    <a:pt x="2520696" y="3956304"/>
                  </a:lnTo>
                  <a:lnTo>
                    <a:pt x="2520696" y="6096"/>
                  </a:lnTo>
                  <a:lnTo>
                    <a:pt x="5191506" y="6096"/>
                  </a:lnTo>
                  <a:lnTo>
                    <a:pt x="519150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2514600" y="6096"/>
                  </a:lnTo>
                  <a:lnTo>
                    <a:pt x="2514600" y="3962400"/>
                  </a:lnTo>
                  <a:lnTo>
                    <a:pt x="2520696" y="3962400"/>
                  </a:lnTo>
                  <a:lnTo>
                    <a:pt x="5191506" y="3962400"/>
                  </a:lnTo>
                  <a:lnTo>
                    <a:pt x="5197602" y="3962400"/>
                  </a:lnTo>
                  <a:lnTo>
                    <a:pt x="5197602" y="3956304"/>
                  </a:lnTo>
                  <a:lnTo>
                    <a:pt x="5197602" y="6096"/>
                  </a:lnTo>
                  <a:lnTo>
                    <a:pt x="51976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349818" y="6231421"/>
            <a:ext cx="953481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14.5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284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45098" y="952031"/>
            <a:ext cx="3497313" cy="3614403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>
              <a:spcBef>
                <a:spcPts val="99"/>
              </a:spcBef>
            </a:pPr>
            <a:r>
              <a:rPr sz="1100" b="1" dirty="0">
                <a:latin typeface="Tahoma"/>
                <a:cs typeface="Tahoma"/>
              </a:rPr>
              <a:t>CODOS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EMPALME</a:t>
            </a:r>
            <a:endParaRPr sz="1100">
              <a:latin typeface="Tahoma"/>
              <a:cs typeface="Tahoma"/>
            </a:endParaRPr>
          </a:p>
          <a:p>
            <a:pPr marR="9229">
              <a:lnSpc>
                <a:spcPct val="120500"/>
              </a:lnSpc>
              <a:spcBef>
                <a:spcPts val="628"/>
              </a:spcBef>
            </a:pPr>
            <a:r>
              <a:rPr sz="1100" b="1" dirty="0">
                <a:latin typeface="Tahoma"/>
                <a:cs typeface="Tahoma"/>
              </a:rPr>
              <a:t>Y</a:t>
            </a:r>
            <a:r>
              <a:rPr sz="1100" b="1" spc="488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TENDIDO</a:t>
            </a:r>
            <a:r>
              <a:rPr sz="1100" b="1" spc="50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APTO</a:t>
            </a:r>
            <a:r>
              <a:rPr sz="1100" b="1" spc="509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PARA</a:t>
            </a:r>
            <a:r>
              <a:rPr sz="1100" b="1" spc="509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ÁREAS </a:t>
            </a:r>
            <a:r>
              <a:rPr sz="1100" b="1" spc="-10" dirty="0">
                <a:latin typeface="Tahoma"/>
                <a:cs typeface="Tahoma"/>
              </a:rPr>
              <a:t>CLASIFICADAS</a:t>
            </a:r>
            <a:endParaRPr sz="1100">
              <a:latin typeface="Tahoma"/>
              <a:cs typeface="Tahoma"/>
            </a:endParaRPr>
          </a:p>
          <a:p>
            <a:pPr marR="554382">
              <a:lnSpc>
                <a:spcPct val="1661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Clase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D.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II,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G.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II,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G.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III.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908"/>
              </a:spcBef>
            </a:pPr>
            <a:r>
              <a:rPr sz="1100" b="1" spc="-10" dirty="0">
                <a:latin typeface="Tahoma"/>
                <a:cs typeface="Tahoma"/>
              </a:rPr>
              <a:t>APLICACIONES</a:t>
            </a:r>
            <a:endParaRPr sz="1100">
              <a:latin typeface="Tahoma"/>
              <a:cs typeface="Tahoma"/>
            </a:endParaRPr>
          </a:p>
          <a:p>
            <a:pPr marR="5933">
              <a:lnSpc>
                <a:spcPct val="120500"/>
              </a:lnSpc>
              <a:spcBef>
                <a:spcPts val="628"/>
              </a:spcBef>
            </a:pPr>
            <a:r>
              <a:rPr sz="1100" dirty="0">
                <a:latin typeface="Tahoma"/>
                <a:cs typeface="Tahoma"/>
              </a:rPr>
              <a:t>Cambiar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90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grados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dirección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canalización.</a:t>
            </a:r>
            <a:endParaRPr sz="1100">
              <a:latin typeface="Tahoma"/>
              <a:cs typeface="Tahoma"/>
            </a:endParaRPr>
          </a:p>
          <a:p>
            <a:pPr marR="7251">
              <a:lnSpc>
                <a:spcPct val="120500"/>
              </a:lnSpc>
              <a:spcBef>
                <a:spcPts val="628"/>
              </a:spcBef>
            </a:pPr>
            <a:r>
              <a:rPr sz="1100" dirty="0">
                <a:latin typeface="Tahoma"/>
                <a:cs typeface="Tahoma"/>
              </a:rPr>
              <a:t>Proveer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acceso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tendido,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empalme,</a:t>
            </a:r>
            <a:endParaRPr sz="1100">
              <a:latin typeface="Tahoma"/>
              <a:cs typeface="Tahoma"/>
            </a:endParaRPr>
          </a:p>
          <a:p>
            <a:pPr marR="7910">
              <a:lnSpc>
                <a:spcPct val="120500"/>
              </a:lnSpc>
              <a:spcBef>
                <a:spcPts val="633"/>
              </a:spcBef>
              <a:tabLst>
                <a:tab pos="978902" algn="l"/>
                <a:tab pos="2444949" algn="l"/>
              </a:tabLst>
            </a:pPr>
            <a:r>
              <a:rPr sz="1100" spc="-10" dirty="0">
                <a:latin typeface="Tahoma"/>
                <a:cs typeface="Tahoma"/>
              </a:rPr>
              <a:t>futuras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modificaciones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spc="-10" dirty="0">
                <a:latin typeface="Tahoma"/>
                <a:cs typeface="Tahoma"/>
              </a:rPr>
              <a:t>mantenimiento.</a:t>
            </a:r>
            <a:endParaRPr sz="1100">
              <a:latin typeface="Tahoma"/>
              <a:cs typeface="Tahoma"/>
            </a:endParaRPr>
          </a:p>
          <a:p>
            <a:pPr marR="5274">
              <a:lnSpc>
                <a:spcPct val="120500"/>
              </a:lnSpc>
              <a:spcBef>
                <a:spcPts val="628"/>
              </a:spcBef>
              <a:tabLst>
                <a:tab pos="495714" algn="l"/>
                <a:tab pos="978902" algn="l"/>
                <a:tab pos="1376396" algn="l"/>
                <a:tab pos="1670396" algn="l"/>
                <a:tab pos="2234007" algn="l"/>
              </a:tabLst>
            </a:pPr>
            <a:r>
              <a:rPr sz="1100" spc="-10" dirty="0">
                <a:latin typeface="Tahoma"/>
                <a:cs typeface="Tahoma"/>
              </a:rPr>
              <a:t>Actua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1" dirty="0">
                <a:latin typeface="Tahoma"/>
                <a:cs typeface="Tahoma"/>
              </a:rPr>
              <a:t>como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1" dirty="0">
                <a:latin typeface="Tahoma"/>
                <a:cs typeface="Tahoma"/>
              </a:rPr>
              <a:t>caja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6" dirty="0">
                <a:latin typeface="Tahoma"/>
                <a:cs typeface="Tahoma"/>
              </a:rPr>
              <a:t>de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halado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21" dirty="0">
                <a:latin typeface="Tahoma"/>
                <a:cs typeface="Tahoma"/>
              </a:rPr>
              <a:t>para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dificiles</a:t>
            </a:r>
            <a:r>
              <a:rPr sz="1100" spc="-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</a:t>
            </a:r>
            <a:endParaRPr sz="1100">
              <a:latin typeface="Tahoma"/>
              <a:cs typeface="Tahoma"/>
            </a:endParaRPr>
          </a:p>
          <a:p>
            <a:pPr marR="6592">
              <a:lnSpc>
                <a:spcPct val="120500"/>
              </a:lnSpc>
              <a:spcBef>
                <a:spcPts val="628"/>
              </a:spcBef>
            </a:pPr>
            <a:r>
              <a:rPr sz="1100" dirty="0">
                <a:latin typeface="Tahoma"/>
                <a:cs typeface="Tahoma"/>
              </a:rPr>
              <a:t>manejar,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diámetro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tipo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aislamiento.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77406" y="957048"/>
            <a:ext cx="7442253" cy="3681513"/>
            <a:chOff x="1240536" y="1260347"/>
            <a:chExt cx="5194300" cy="48482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2380" y="1265681"/>
              <a:ext cx="2625852" cy="348081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40536" y="1260347"/>
              <a:ext cx="5194300" cy="4848225"/>
            </a:xfrm>
            <a:custGeom>
              <a:avLst/>
              <a:gdLst/>
              <a:ahLst/>
              <a:cxnLst/>
              <a:rect l="l" t="t" r="r" b="b"/>
              <a:pathLst>
                <a:path w="5194300" h="4848225">
                  <a:moveTo>
                    <a:pt x="5193792" y="0"/>
                  </a:moveTo>
                  <a:lnTo>
                    <a:pt x="5187696" y="0"/>
                  </a:lnTo>
                  <a:lnTo>
                    <a:pt x="5187696" y="6096"/>
                  </a:lnTo>
                  <a:lnTo>
                    <a:pt x="5187696" y="4841748"/>
                  </a:lnTo>
                  <a:lnTo>
                    <a:pt x="2520696" y="4841748"/>
                  </a:lnTo>
                  <a:lnTo>
                    <a:pt x="2520696" y="6096"/>
                  </a:lnTo>
                  <a:lnTo>
                    <a:pt x="5187696" y="6096"/>
                  </a:lnTo>
                  <a:lnTo>
                    <a:pt x="5187696" y="0"/>
                  </a:lnTo>
                  <a:lnTo>
                    <a:pt x="2514600" y="0"/>
                  </a:lnTo>
                  <a:lnTo>
                    <a:pt x="2514600" y="6096"/>
                  </a:lnTo>
                  <a:lnTo>
                    <a:pt x="2514600" y="4841748"/>
                  </a:lnTo>
                  <a:lnTo>
                    <a:pt x="6096" y="4841748"/>
                  </a:lnTo>
                  <a:lnTo>
                    <a:pt x="6096" y="6096"/>
                  </a:lnTo>
                  <a:lnTo>
                    <a:pt x="2514600" y="6096"/>
                  </a:lnTo>
                  <a:lnTo>
                    <a:pt x="2514600" y="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0" y="4841748"/>
                  </a:lnTo>
                  <a:lnTo>
                    <a:pt x="0" y="4847856"/>
                  </a:lnTo>
                  <a:lnTo>
                    <a:pt x="6096" y="4847856"/>
                  </a:lnTo>
                  <a:lnTo>
                    <a:pt x="2514600" y="4847856"/>
                  </a:lnTo>
                  <a:lnTo>
                    <a:pt x="2520696" y="4847856"/>
                  </a:lnTo>
                  <a:lnTo>
                    <a:pt x="5187696" y="4847856"/>
                  </a:lnTo>
                  <a:lnTo>
                    <a:pt x="5193792" y="4847856"/>
                  </a:lnTo>
                  <a:lnTo>
                    <a:pt x="5193792" y="4841748"/>
                  </a:lnTo>
                  <a:lnTo>
                    <a:pt x="5193792" y="6096"/>
                  </a:lnTo>
                  <a:lnTo>
                    <a:pt x="51937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832318" y="3831857"/>
            <a:ext cx="953481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14.6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1774" y="4858151"/>
            <a:ext cx="2975081" cy="1143488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2637" rIns="0" bIns="0" rtlCol="0">
            <a:spAutoFit/>
          </a:bodyPr>
          <a:lstStyle/>
          <a:p>
            <a:pPr marL="45484">
              <a:spcBef>
                <a:spcPts val="21"/>
              </a:spcBef>
              <a:tabLst>
                <a:tab pos="700723" algn="l"/>
                <a:tab pos="1098876" algn="l"/>
                <a:tab pos="2010540" algn="l"/>
              </a:tabLst>
            </a:pPr>
            <a:r>
              <a:rPr sz="1100" b="1" spc="-10" dirty="0">
                <a:latin typeface="Tahoma"/>
                <a:cs typeface="Tahoma"/>
              </a:rPr>
              <a:t>CAJAS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DE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EMPALME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52" dirty="0">
                <a:latin typeface="Tahoma"/>
                <a:cs typeface="Tahoma"/>
              </a:rPr>
              <a:t>Y</a:t>
            </a:r>
            <a:endParaRPr sz="1100">
              <a:latin typeface="Tahoma"/>
              <a:cs typeface="Tahoma"/>
            </a:endParaRPr>
          </a:p>
          <a:p>
            <a:pPr marL="45484" marR="39552">
              <a:lnSpc>
                <a:spcPct val="120500"/>
              </a:lnSpc>
              <a:spcBef>
                <a:spcPts val="5"/>
              </a:spcBef>
              <a:tabLst>
                <a:tab pos="1032955" algn="l"/>
                <a:tab pos="1708630" algn="l"/>
              </a:tabLst>
            </a:pPr>
            <a:r>
              <a:rPr sz="1100" b="1" spc="-10" dirty="0">
                <a:latin typeface="Tahoma"/>
                <a:cs typeface="Tahoma"/>
              </a:rPr>
              <a:t>CONTROL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1" dirty="0">
                <a:latin typeface="Tahoma"/>
                <a:cs typeface="Tahoma"/>
              </a:rPr>
              <a:t>APTO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1" dirty="0">
                <a:latin typeface="Tahoma"/>
                <a:cs typeface="Tahoma"/>
              </a:rPr>
              <a:t>PARA </a:t>
            </a:r>
            <a:r>
              <a:rPr sz="1100" b="1" dirty="0">
                <a:latin typeface="Tahoma"/>
                <a:cs typeface="Tahoma"/>
              </a:rPr>
              <a:t>ÁREAS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CLASIFICADAS</a:t>
            </a:r>
            <a:endParaRPr sz="1100">
              <a:latin typeface="Tahoma"/>
              <a:cs typeface="Tahoma"/>
            </a:endParaRPr>
          </a:p>
          <a:p>
            <a:pPr marL="45484" marR="129861">
              <a:lnSpc>
                <a:spcPct val="1661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Clase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Div.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D.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II,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G. </a:t>
            </a:r>
            <a:r>
              <a:rPr sz="1100" dirty="0">
                <a:latin typeface="Tahoma"/>
                <a:cs typeface="Tahoma"/>
              </a:rPr>
              <a:t>Clase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II,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2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Grupos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F,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G.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20178" y="4860466"/>
            <a:ext cx="4201142" cy="187127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455654" y="6805420"/>
            <a:ext cx="953481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15.7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777406" y="4855836"/>
            <a:ext cx="7318520" cy="2090289"/>
          </a:xfrm>
          <a:custGeom>
            <a:avLst/>
            <a:gdLst/>
            <a:ahLst/>
            <a:cxnLst/>
            <a:rect l="l" t="t" r="r" b="b"/>
            <a:pathLst>
              <a:path w="5107940" h="2752725">
                <a:moveTo>
                  <a:pt x="5107686" y="0"/>
                </a:moveTo>
                <a:lnTo>
                  <a:pt x="5101590" y="0"/>
                </a:lnTo>
                <a:lnTo>
                  <a:pt x="5101590" y="6096"/>
                </a:lnTo>
                <a:lnTo>
                  <a:pt x="5101590" y="2746248"/>
                </a:lnTo>
                <a:lnTo>
                  <a:pt x="2082546" y="2746248"/>
                </a:lnTo>
                <a:lnTo>
                  <a:pt x="2082546" y="6096"/>
                </a:lnTo>
                <a:lnTo>
                  <a:pt x="5101590" y="6096"/>
                </a:lnTo>
                <a:lnTo>
                  <a:pt x="5101590" y="0"/>
                </a:lnTo>
                <a:lnTo>
                  <a:pt x="0" y="0"/>
                </a:lnTo>
                <a:lnTo>
                  <a:pt x="0" y="6096"/>
                </a:lnTo>
                <a:lnTo>
                  <a:pt x="2076450" y="6096"/>
                </a:lnTo>
                <a:lnTo>
                  <a:pt x="2076450" y="2752356"/>
                </a:lnTo>
                <a:lnTo>
                  <a:pt x="2082546" y="2752356"/>
                </a:lnTo>
                <a:lnTo>
                  <a:pt x="5101590" y="2752356"/>
                </a:lnTo>
                <a:lnTo>
                  <a:pt x="5107686" y="2752356"/>
                </a:lnTo>
                <a:lnTo>
                  <a:pt x="5107686" y="2746248"/>
                </a:lnTo>
                <a:lnTo>
                  <a:pt x="5107686" y="6096"/>
                </a:lnTo>
                <a:lnTo>
                  <a:pt x="51076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285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5497" y="961100"/>
            <a:ext cx="4201142" cy="1793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5497" y="2969514"/>
            <a:ext cx="4201142" cy="3017538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292724" y="957048"/>
          <a:ext cx="7306692" cy="54082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5081"/>
                <a:gridCol w="4331610"/>
              </a:tblGrid>
              <a:tr h="206955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ACOPLES</a:t>
                      </a:r>
                      <a:r>
                        <a:rPr sz="800" b="1" spc="40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FLEXIBLES</a:t>
                      </a:r>
                      <a:r>
                        <a:rPr sz="800" b="1" spc="4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spc="-20" dirty="0">
                          <a:latin typeface="Tahoma"/>
                          <a:cs typeface="Tahoma"/>
                        </a:rPr>
                        <a:t>APTO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PARA</a:t>
                      </a:r>
                      <a:r>
                        <a:rPr sz="800" b="1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ÁREAS</a:t>
                      </a:r>
                      <a:r>
                        <a:rPr sz="800" b="1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spc="-10" dirty="0">
                          <a:latin typeface="Tahoma"/>
                          <a:cs typeface="Tahoma"/>
                        </a:rPr>
                        <a:t>CLASIFICADAS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Clase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I,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Div.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1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2,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Grupos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A,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B,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125730">
                        <a:lnSpc>
                          <a:spcPct val="1661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Clase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II,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Div.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1</a:t>
                      </a:r>
                      <a:r>
                        <a:rPr sz="8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Grupos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E,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F,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G.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Clase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II,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Div.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2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Grupos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F,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G.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Clase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III.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b="1" dirty="0">
                          <a:latin typeface="Tahoma"/>
                          <a:cs typeface="Tahoma"/>
                        </a:rPr>
                        <a:t>Figura</a:t>
                      </a:r>
                      <a:r>
                        <a:rPr sz="7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spc="-20" dirty="0">
                          <a:latin typeface="Tahoma"/>
                          <a:cs typeface="Tahoma"/>
                        </a:rPr>
                        <a:t>14.8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38677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dirty="0">
                          <a:latin typeface="Tahoma"/>
                          <a:cs typeface="Tahoma"/>
                        </a:rPr>
                        <a:t>TABLERO</a:t>
                      </a:r>
                      <a:r>
                        <a:rPr sz="800" b="1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b="1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8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spc="-10" dirty="0">
                          <a:latin typeface="Tahoma"/>
                          <a:cs typeface="Tahoma"/>
                        </a:rPr>
                        <a:t>CUERPO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7465">
                        <a:lnSpc>
                          <a:spcPct val="120900"/>
                        </a:lnSpc>
                        <a:spcBef>
                          <a:spcPts val="595"/>
                        </a:spcBef>
                        <a:tabLst>
                          <a:tab pos="802640" algn="l"/>
                          <a:tab pos="1564640" algn="l"/>
                        </a:tabLst>
                      </a:pPr>
                      <a:r>
                        <a:rPr sz="800" b="1" spc="-20" dirty="0">
                          <a:latin typeface="Tahoma"/>
                          <a:cs typeface="Tahoma"/>
                        </a:rPr>
                        <a:t>APTO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b="1" spc="-20" dirty="0">
                          <a:latin typeface="Tahoma"/>
                          <a:cs typeface="Tahoma"/>
                        </a:rPr>
                        <a:t>PARA</a:t>
                      </a:r>
                      <a:r>
                        <a:rPr sz="800" b="1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800" b="1" spc="-10" dirty="0">
                          <a:latin typeface="Tahoma"/>
                          <a:cs typeface="Tahoma"/>
                        </a:rPr>
                        <a:t>ÁREAS CLASIFICADAS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algn="just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Clase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I,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Div.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1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2,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Grupos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B,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84455">
                        <a:lnSpc>
                          <a:spcPct val="1661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Clase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II,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Div.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1,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Grupos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E,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F,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G.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Clase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II,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Div.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2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Grupos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F,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G.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Clase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III.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800" b="1" spc="-10" dirty="0">
                          <a:latin typeface="Tahoma"/>
                          <a:cs typeface="Tahoma"/>
                        </a:rPr>
                        <a:t>APLICACIONES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5560" algn="just">
                        <a:lnSpc>
                          <a:spcPct val="120900"/>
                        </a:lnSpc>
                        <a:spcBef>
                          <a:spcPts val="5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Para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800" spc="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distribución</a:t>
                      </a:r>
                      <a:r>
                        <a:rPr sz="800" spc="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redes</a:t>
                      </a:r>
                      <a:r>
                        <a:rPr sz="800" spc="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de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energia</a:t>
                      </a:r>
                      <a:r>
                        <a:rPr sz="8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protección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los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marR="34290" algn="just">
                        <a:lnSpc>
                          <a:spcPct val="120700"/>
                        </a:lnSpc>
                        <a:spcBef>
                          <a:spcPts val="59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circuitos</a:t>
                      </a:r>
                      <a:r>
                        <a:rPr sz="800" spc="48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4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motores,</a:t>
                      </a:r>
                      <a:r>
                        <a:rPr sz="800" spc="75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válvulas,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bombas,</a:t>
                      </a:r>
                      <a:r>
                        <a:rPr sz="800" spc="15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iluminación,</a:t>
                      </a:r>
                      <a:r>
                        <a:rPr sz="800" spc="150" dirty="0">
                          <a:latin typeface="Tahoma"/>
                          <a:cs typeface="Tahoma"/>
                        </a:rPr>
                        <a:t>  </a:t>
                      </a:r>
                      <a:r>
                        <a:rPr sz="800" spc="-10" dirty="0">
                          <a:latin typeface="Tahoma"/>
                          <a:cs typeface="Tahoma"/>
                        </a:rPr>
                        <a:t>hornos,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etc.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43815" algn="just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800" dirty="0">
                          <a:latin typeface="Tahoma"/>
                          <a:cs typeface="Tahoma"/>
                        </a:rPr>
                        <a:t>Capacidad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100</a:t>
                      </a:r>
                      <a:r>
                        <a:rPr sz="8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latin typeface="Tahoma"/>
                          <a:cs typeface="Tahoma"/>
                        </a:rPr>
                        <a:t>Amp.</a:t>
                      </a:r>
                      <a:r>
                        <a:rPr sz="8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-20" dirty="0">
                          <a:latin typeface="Tahoma"/>
                          <a:cs typeface="Tahoma"/>
                        </a:rPr>
                        <a:t>Max.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08430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Tahoma"/>
                          <a:cs typeface="Tahoma"/>
                        </a:rPr>
                        <a:t>Figura</a:t>
                      </a:r>
                      <a:r>
                        <a:rPr sz="7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spc="-20" dirty="0">
                          <a:latin typeface="Tahoma"/>
                          <a:cs typeface="Tahoma"/>
                        </a:rPr>
                        <a:t>14.9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286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0475" y="957046"/>
            <a:ext cx="7860766" cy="484194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32391" y="5874409"/>
            <a:ext cx="5653565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14.10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Planos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instalación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eléctrica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para</a:t>
            </a:r>
            <a:r>
              <a:rPr sz="900" b="1" spc="-1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un</a:t>
            </a:r>
            <a:r>
              <a:rPr sz="900" b="1" spc="-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gasocentro.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287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37157" y="6988843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14.11</a:t>
            </a:r>
            <a:endParaRPr sz="9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5715" y="994656"/>
            <a:ext cx="4876950" cy="5786268"/>
          </a:xfrm>
          <a:prstGeom prst="rect">
            <a:avLst/>
          </a:prstGeom>
        </p:spPr>
      </p:pic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247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29526" y="1044032"/>
            <a:ext cx="7634224" cy="119720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R="5274" algn="r">
              <a:spcBef>
                <a:spcPts val="99"/>
              </a:spcBef>
            </a:pPr>
            <a:r>
              <a:rPr sz="1500" b="1" dirty="0">
                <a:latin typeface="Tahoma"/>
                <a:cs typeface="Tahoma"/>
              </a:rPr>
              <a:t>Unidad</a:t>
            </a:r>
            <a:r>
              <a:rPr sz="1500" b="1" spc="-47" dirty="0">
                <a:latin typeface="Tahoma"/>
                <a:cs typeface="Tahoma"/>
              </a:rPr>
              <a:t> </a:t>
            </a:r>
            <a:r>
              <a:rPr sz="1500" b="1" spc="-21" dirty="0">
                <a:latin typeface="Tahoma"/>
                <a:cs typeface="Tahoma"/>
              </a:rPr>
              <a:t>XIII</a:t>
            </a:r>
            <a:endParaRPr sz="15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2000">
              <a:latin typeface="Tahoma"/>
              <a:cs typeface="Tahoma"/>
            </a:endParaRPr>
          </a:p>
          <a:p>
            <a:pPr marL="1580746" marR="109426" indent="-1568221">
              <a:lnSpc>
                <a:spcPct val="120600"/>
              </a:lnSpc>
            </a:pPr>
            <a:r>
              <a:rPr sz="1700" b="1" dirty="0">
                <a:latin typeface="Tahoma"/>
                <a:cs typeface="Tahoma"/>
              </a:rPr>
              <a:t>ATENUACIÓN</a:t>
            </a:r>
            <a:r>
              <a:rPr sz="1700" b="1" spc="-42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DE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ARMÓNICOS</a:t>
            </a:r>
            <a:r>
              <a:rPr sz="1700" b="1" spc="-26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Y</a:t>
            </a:r>
            <a:r>
              <a:rPr sz="1700" b="1" spc="-21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COMPATIBILIDAD ELECTROMAGNÉTICA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604" y="2236008"/>
            <a:ext cx="7775244" cy="137520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1.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INTRODUCCIÓN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386947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desarrollo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tecnológico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actual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generado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nuevo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concepto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calidad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energía.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relacionado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perturbaciones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electromagnéticas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afectar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(tensión </a:t>
            </a:r>
            <a:r>
              <a:rPr sz="1100" dirty="0">
                <a:latin typeface="Tahoma"/>
                <a:cs typeface="Tahoma"/>
              </a:rPr>
              <a:t>y/o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corriente)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ocasionar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mal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daño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procesos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industriales.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nuevo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concepto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calidad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está </a:t>
            </a:r>
            <a:r>
              <a:rPr sz="1100" dirty="0">
                <a:latin typeface="Tahoma"/>
                <a:cs typeface="Tahoma"/>
              </a:rPr>
              <a:t>relacionado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básicamente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calidad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corriente.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señales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10" dirty="0">
                <a:latin typeface="Tahoma"/>
                <a:cs typeface="Tahoma"/>
              </a:rPr>
              <a:t> suministrados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 senoidal.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6205" y="3755864"/>
            <a:ext cx="4912978" cy="172893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304005" y="5501194"/>
            <a:ext cx="7263930" cy="112489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71126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13.1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000">
              <a:latin typeface="Tahoma"/>
              <a:cs typeface="Tahoma"/>
            </a:endParaRPr>
          </a:p>
          <a:p>
            <a:pPr marL="1318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figura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muestra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 </a:t>
            </a:r>
            <a:r>
              <a:rPr sz="1100" dirty="0">
                <a:latin typeface="Tahoma"/>
                <a:cs typeface="Tahoma"/>
              </a:rPr>
              <a:t>cualquiera,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observa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existe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desfasaje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corriente.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coseno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ángulo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desfasaje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factor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potencia </a:t>
            </a:r>
            <a:r>
              <a:rPr sz="1100" dirty="0">
                <a:latin typeface="Tahoma"/>
                <a:cs typeface="Tahoma"/>
              </a:rPr>
              <a:t>(PF).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Existe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mala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calidad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señales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encuentran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distorsionadas.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248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72279" y="2780492"/>
            <a:ext cx="7776154" cy="461880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73104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13.2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386947" indent="-374422">
              <a:buAutoNum type="arabicPeriod" startAt="2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DEFINICIONES</a:t>
            </a:r>
            <a:r>
              <a:rPr sz="1100" b="1" spc="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BÁSICAS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2"/>
            </a:pPr>
            <a:endParaRPr sz="12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COMPATIBILIDAD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ELECTROMAGNÉTICA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1"/>
              </a:spcBef>
              <a:buFont typeface="Tahoma"/>
              <a:buAutoNum type="arabicPeriod"/>
            </a:pPr>
            <a:endParaRPr sz="1000">
              <a:latin typeface="Tahoma"/>
              <a:cs typeface="Tahoma"/>
            </a:endParaRPr>
          </a:p>
          <a:p>
            <a:pPr marL="853656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Capacidad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funcionar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entorno </a:t>
            </a:r>
            <a:r>
              <a:rPr sz="1100" dirty="0">
                <a:latin typeface="Tahoma"/>
                <a:cs typeface="Tahoma"/>
              </a:rPr>
              <a:t>electromagnético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satisfactoria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producir</a:t>
            </a:r>
            <a:r>
              <a:rPr sz="1100" spc="14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él</a:t>
            </a:r>
            <a:r>
              <a:rPr sz="1100" spc="145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mismo </a:t>
            </a:r>
            <a:r>
              <a:rPr sz="1100" dirty="0">
                <a:latin typeface="Tahoma"/>
                <a:cs typeface="Tahoma"/>
              </a:rPr>
              <a:t>perturbaciones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electromagnéticas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intolerables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aquello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 </a:t>
            </a:r>
            <a:r>
              <a:rPr sz="1100" dirty="0">
                <a:latin typeface="Tahoma"/>
                <a:cs typeface="Tahoma"/>
              </a:rPr>
              <a:t>encuentre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entorno.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 startAt="2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NIVEL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INMUNIDAD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6"/>
              </a:spcBef>
              <a:buFont typeface="Tahoma"/>
              <a:buAutoNum type="arabicPeriod" startAt="2"/>
            </a:pPr>
            <a:endParaRPr sz="1000">
              <a:latin typeface="Tahoma"/>
              <a:cs typeface="Tahoma"/>
            </a:endParaRPr>
          </a:p>
          <a:p>
            <a:pPr marL="853656" marR="6592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Nivel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máximo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perturbación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electromagnética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dada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actúa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 un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particular,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deje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calidad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deseada.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 lvl="1" indent="-467368">
              <a:buAutoNum type="arabicPeriod" startAt="3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DISTURBIO</a:t>
            </a:r>
            <a:r>
              <a:rPr sz="1100" b="1" spc="-6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ELECTROMAGNÉTICO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6"/>
              </a:spcBef>
              <a:buFont typeface="Tahoma"/>
              <a:buAutoNum type="arabicPeriod" startAt="3"/>
            </a:pPr>
            <a:endParaRPr sz="1000">
              <a:latin typeface="Tahoma"/>
              <a:cs typeface="Tahoma"/>
            </a:endParaRPr>
          </a:p>
          <a:p>
            <a:pPr marL="853656" marR="5933" algn="just">
              <a:lnSpc>
                <a:spcPct val="1206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Fenómeno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electromagnético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pueda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crear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problemas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dispositivo,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aparto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sistema.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Puede </a:t>
            </a:r>
            <a:r>
              <a:rPr sz="1100" dirty="0">
                <a:latin typeface="Tahoma"/>
                <a:cs typeface="Tahoma"/>
              </a:rPr>
              <a:t>ser: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ruido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electromagnético,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deseada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cambio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medio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propagación.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600">
              <a:latin typeface="Tahoma"/>
              <a:cs typeface="Tahoma"/>
            </a:endParaRPr>
          </a:p>
          <a:p>
            <a:pPr marL="386947" indent="-374422">
              <a:spcBef>
                <a:spcPts val="5"/>
              </a:spcBef>
              <a:buAutoNum type="arabicPeriod" startAt="3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CARGA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LINEAL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386947" marR="7251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suministrada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5666" y="1043839"/>
            <a:ext cx="4585445" cy="1598168"/>
          </a:xfrm>
          <a:prstGeom prst="rect">
            <a:avLst/>
          </a:prstGeom>
        </p:spPr>
      </p:pic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249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88469" y="2288079"/>
            <a:ext cx="97167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13.3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594" y="2539205"/>
            <a:ext cx="7771605" cy="54061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386947" algn="l"/>
              </a:tabLst>
            </a:pPr>
            <a:r>
              <a:rPr sz="1100" b="1" spc="-26" dirty="0">
                <a:latin typeface="Tahoma"/>
                <a:cs typeface="Tahoma"/>
              </a:rPr>
              <a:t>4.</a:t>
            </a:r>
            <a:r>
              <a:rPr sz="1100" b="1" dirty="0">
                <a:latin typeface="Tahoma"/>
                <a:cs typeface="Tahoma"/>
              </a:rPr>
              <a:t>	CARGA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LINEAL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386947" marR="5274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donde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asemeja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suministrada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04006" y="4629204"/>
            <a:ext cx="7259381" cy="108463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783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13.4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4.1.</a:t>
            </a:r>
            <a:r>
              <a:rPr sz="1100" b="1" dirty="0">
                <a:latin typeface="Tahoma"/>
                <a:cs typeface="Tahoma"/>
              </a:rPr>
              <a:t>	TEOREMA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JOSEPH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FOURIER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0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teorema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Joseph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Fourier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toda</a:t>
            </a:r>
            <a:r>
              <a:rPr sz="1100" spc="36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función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periódica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no </a:t>
            </a:r>
            <a:r>
              <a:rPr sz="1100" dirty="0">
                <a:latin typeface="Tahoma"/>
                <a:cs typeface="Tahoma"/>
              </a:rPr>
              <a:t>senoidal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términos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(serie) compuesta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senoidales según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siguiente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fórmula: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64162" y="5900692"/>
            <a:ext cx="5417924" cy="1135555"/>
            <a:chOff x="2627185" y="7770685"/>
            <a:chExt cx="3781425" cy="149542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4482" y="8020083"/>
              <a:ext cx="3038844" cy="31463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2958" y="8549636"/>
              <a:ext cx="3095244" cy="60045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31948" y="7775447"/>
              <a:ext cx="3771900" cy="1485900"/>
            </a:xfrm>
            <a:custGeom>
              <a:avLst/>
              <a:gdLst/>
              <a:ahLst/>
              <a:cxnLst/>
              <a:rect l="l" t="t" r="r" b="b"/>
              <a:pathLst>
                <a:path w="3771900" h="1485900">
                  <a:moveTo>
                    <a:pt x="0" y="1485899"/>
                  </a:moveTo>
                  <a:lnTo>
                    <a:pt x="3771900" y="1485899"/>
                  </a:lnTo>
                  <a:lnTo>
                    <a:pt x="3771900" y="0"/>
                  </a:lnTo>
                  <a:lnTo>
                    <a:pt x="0" y="0"/>
                  </a:lnTo>
                  <a:lnTo>
                    <a:pt x="0" y="14858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798969" y="3376143"/>
            <a:ext cx="7710648" cy="1230064"/>
            <a:chOff x="1255585" y="4446079"/>
            <a:chExt cx="5381625" cy="161988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13072" y="4581462"/>
              <a:ext cx="2343150" cy="146446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84197" y="4853947"/>
              <a:ext cx="2310950" cy="94076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260347" y="4450841"/>
              <a:ext cx="5372100" cy="1610360"/>
            </a:xfrm>
            <a:custGeom>
              <a:avLst/>
              <a:gdLst/>
              <a:ahLst/>
              <a:cxnLst/>
              <a:rect l="l" t="t" r="r" b="b"/>
              <a:pathLst>
                <a:path w="5372100" h="1610360">
                  <a:moveTo>
                    <a:pt x="0" y="1610105"/>
                  </a:moveTo>
                  <a:lnTo>
                    <a:pt x="5372100" y="1610105"/>
                  </a:lnTo>
                  <a:lnTo>
                    <a:pt x="5372100" y="0"/>
                  </a:lnTo>
                  <a:lnTo>
                    <a:pt x="0" y="0"/>
                  </a:lnTo>
                  <a:lnTo>
                    <a:pt x="0" y="161010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798969" y="953433"/>
            <a:ext cx="7710648" cy="1222349"/>
            <a:chOff x="1255585" y="1255585"/>
            <a:chExt cx="5381625" cy="160972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5442" y="1581345"/>
              <a:ext cx="1853481" cy="113738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32147" y="1333855"/>
              <a:ext cx="2330049" cy="135196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260347" y="1260347"/>
              <a:ext cx="5372100" cy="1600200"/>
            </a:xfrm>
            <a:custGeom>
              <a:avLst/>
              <a:gdLst/>
              <a:ahLst/>
              <a:cxnLst/>
              <a:rect l="l" t="t" r="r" b="b"/>
              <a:pathLst>
                <a:path w="5372100" h="1600200">
                  <a:moveTo>
                    <a:pt x="0" y="1600200"/>
                  </a:moveTo>
                  <a:lnTo>
                    <a:pt x="5372100" y="1600200"/>
                  </a:lnTo>
                  <a:lnTo>
                    <a:pt x="53721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250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8688" y="947402"/>
            <a:ext cx="7256652" cy="74541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4.2.</a:t>
            </a:r>
            <a:r>
              <a:rPr sz="1100" b="1" dirty="0">
                <a:latin typeface="Tahoma"/>
                <a:cs typeface="Tahoma"/>
              </a:rPr>
              <a:t>	ESPECTRO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FOURIER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0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espectro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Fouirer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magnitud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representado </a:t>
            </a:r>
            <a:r>
              <a:rPr sz="1100" dirty="0">
                <a:latin typeface="Tahoma"/>
                <a:cs typeface="Tahoma"/>
              </a:rPr>
              <a:t>(está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magnitud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representado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porcentaje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fundamental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unidades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parámetro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registrado).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85079" y="1832945"/>
            <a:ext cx="3944030" cy="3131818"/>
            <a:chOff x="2153221" y="2413825"/>
            <a:chExt cx="2752725" cy="41243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9730" y="2599938"/>
              <a:ext cx="2314574" cy="12671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0205" y="4158239"/>
              <a:ext cx="2266949" cy="21720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157983" y="2418588"/>
              <a:ext cx="2743200" cy="4114800"/>
            </a:xfrm>
            <a:custGeom>
              <a:avLst/>
              <a:gdLst/>
              <a:ahLst/>
              <a:cxnLst/>
              <a:rect l="l" t="t" r="r" b="b"/>
              <a:pathLst>
                <a:path w="2743200" h="4114800">
                  <a:moveTo>
                    <a:pt x="0" y="4114799"/>
                  </a:moveTo>
                  <a:lnTo>
                    <a:pt x="2743199" y="4114799"/>
                  </a:lnTo>
                  <a:lnTo>
                    <a:pt x="2743199" y="0"/>
                  </a:lnTo>
                  <a:lnTo>
                    <a:pt x="0" y="0"/>
                  </a:lnTo>
                  <a:lnTo>
                    <a:pt x="0" y="41147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788688" y="5093262"/>
            <a:ext cx="7258472" cy="149423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6512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13.5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4.3.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ARMÓNICOS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0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distorsión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compuesto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senoidal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fundamental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60Hz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múltiplos </a:t>
            </a:r>
            <a:r>
              <a:rPr sz="1100" dirty="0">
                <a:latin typeface="Tahoma"/>
                <a:cs typeface="Tahoma"/>
              </a:rPr>
              <a:t>de 60Hz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 de 3er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 (180Hz), de 5to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(300Hz), las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cuales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adicionan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dando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distorsionada.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ondas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8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múltiplo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fundamental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les</a:t>
            </a:r>
            <a:r>
              <a:rPr sz="1100" spc="83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denomina “armónicos”.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04005" y="5943845"/>
            <a:ext cx="7258472" cy="203873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7171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13.7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4.5.</a:t>
            </a:r>
            <a:r>
              <a:rPr sz="1100" b="1" dirty="0">
                <a:latin typeface="Tahoma"/>
                <a:cs typeface="Tahoma"/>
              </a:rPr>
              <a:t>	FACTORES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IMPORTANTES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479893" algn="just">
              <a:spcBef>
                <a:spcPts val="5"/>
              </a:spcBef>
            </a:pPr>
            <a:r>
              <a:rPr sz="1100" spc="-10" dirty="0">
                <a:latin typeface="Tahoma"/>
                <a:cs typeface="Tahoma"/>
              </a:rPr>
              <a:t>Porcentaje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individual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armónicos.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Esta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magnitud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razón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eficaz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armónico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eficaz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fundamenta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(V1).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Según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NTCSE</a:t>
            </a:r>
            <a:r>
              <a:rPr sz="1100" spc="34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porcentaje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respecto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nominal.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marR="366512" algn="ctr"/>
            <a:r>
              <a:rPr sz="1100" i="1" spc="-26" dirty="0">
                <a:latin typeface="Tahoma"/>
                <a:cs typeface="Tahoma"/>
              </a:rPr>
              <a:t>251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3342" y="956467"/>
            <a:ext cx="3821206" cy="126603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279686" y="783460"/>
            <a:ext cx="4749213" cy="2287806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28345" algn="ctr">
              <a:lnSpc>
                <a:spcPts val="1006"/>
              </a:lnSpc>
              <a:spcBef>
                <a:spcPts val="986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13.6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04006" y="2594174"/>
            <a:ext cx="7259381" cy="135506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4.4.</a:t>
            </a:r>
            <a:r>
              <a:rPr sz="1100" b="1" dirty="0">
                <a:latin typeface="Tahoma"/>
                <a:cs typeface="Tahoma"/>
              </a:rPr>
              <a:t>	DISTORSIÓN</a:t>
            </a:r>
            <a:r>
              <a:rPr sz="1100" b="1" spc="-73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ARMÓNICA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42"/>
              </a:spcBef>
            </a:pPr>
            <a:endParaRPr sz="10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armónicas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producen </a:t>
            </a:r>
            <a:r>
              <a:rPr sz="1100" dirty="0">
                <a:latin typeface="Tahoma"/>
                <a:cs typeface="Tahoma"/>
              </a:rPr>
              <a:t>caídas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distorsionar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suministro.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479893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evaluar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distorsionada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través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parámetro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denominado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total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THD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(Total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Harmonic Distorsion).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36630" y="3992380"/>
            <a:ext cx="4599094" cy="1915737"/>
            <a:chOff x="2398585" y="5257609"/>
            <a:chExt cx="3209925" cy="252285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6070" y="5442599"/>
              <a:ext cx="2219325" cy="12767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07614" y="6934195"/>
              <a:ext cx="1905000" cy="75285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03348" y="5262371"/>
              <a:ext cx="3200400" cy="2513330"/>
            </a:xfrm>
            <a:custGeom>
              <a:avLst/>
              <a:gdLst/>
              <a:ahLst/>
              <a:cxnLst/>
              <a:rect l="l" t="t" r="r" b="b"/>
              <a:pathLst>
                <a:path w="3200400" h="2513329">
                  <a:moveTo>
                    <a:pt x="0" y="2513076"/>
                  </a:moveTo>
                  <a:lnTo>
                    <a:pt x="3200400" y="2513076"/>
                  </a:lnTo>
                  <a:lnTo>
                    <a:pt x="3200400" y="0"/>
                  </a:lnTo>
                  <a:lnTo>
                    <a:pt x="0" y="0"/>
                  </a:lnTo>
                  <a:lnTo>
                    <a:pt x="0" y="251307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72279" y="6123220"/>
            <a:ext cx="7359461" cy="204207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99274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13.8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386947" indent="-374422">
              <a:buAutoNum type="arabicPeriod" startAt="6"/>
              <a:tabLst>
                <a:tab pos="386947" algn="l"/>
                <a:tab pos="387606" algn="l"/>
              </a:tabLst>
            </a:pPr>
            <a:r>
              <a:rPr sz="1100" b="1" dirty="0">
                <a:latin typeface="Tahoma"/>
                <a:cs typeface="Tahoma"/>
              </a:rPr>
              <a:t>OBJETIVOS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NORMAS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CALIDAD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ENERGÍA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6"/>
            </a:pPr>
            <a:endParaRPr sz="11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PROPÓSITO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NORMAS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CALIDAD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ENERGÍA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853656"/>
            <a:r>
              <a:rPr sz="1100" dirty="0">
                <a:latin typeface="Tahoma"/>
                <a:cs typeface="Tahoma"/>
              </a:rPr>
              <a:t>Definir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853656"/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subestación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Chavarría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210kV.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600">
              <a:latin typeface="Tahoma"/>
              <a:cs typeface="Tahoma"/>
            </a:endParaRPr>
          </a:p>
          <a:p>
            <a:pPr marL="299933" algn="ctr"/>
            <a:r>
              <a:rPr sz="1100" i="1" spc="-26" dirty="0">
                <a:latin typeface="Tahoma"/>
                <a:cs typeface="Tahoma"/>
              </a:rPr>
              <a:t>252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395205" y="1045434"/>
            <a:ext cx="2797669" cy="527997"/>
            <a:chOff x="3067621" y="1376743"/>
            <a:chExt cx="1952625" cy="6953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4783" y="1463036"/>
              <a:ext cx="1562099" cy="5334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72383" y="1381505"/>
              <a:ext cx="1943100" cy="685800"/>
            </a:xfrm>
            <a:custGeom>
              <a:avLst/>
              <a:gdLst/>
              <a:ahLst/>
              <a:cxnLst/>
              <a:rect l="l" t="t" r="r" b="b"/>
              <a:pathLst>
                <a:path w="1943100" h="685800">
                  <a:moveTo>
                    <a:pt x="0" y="685800"/>
                  </a:moveTo>
                  <a:lnTo>
                    <a:pt x="1943099" y="685800"/>
                  </a:lnTo>
                  <a:lnTo>
                    <a:pt x="1943099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32836" y="1685720"/>
            <a:ext cx="6614325" cy="99637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algn="just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Factor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cresta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Esta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magnitud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representa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voltaje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pico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(Xpico)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comparación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rms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(root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mean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square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medio </a:t>
            </a:r>
            <a:r>
              <a:rPr sz="1100" dirty="0">
                <a:latin typeface="Tahoma"/>
                <a:cs typeface="Tahoma"/>
              </a:rPr>
              <a:t>cuadrático)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establecer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especificaciones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pico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dispositivos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componentes.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FC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entrada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define mediante: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722737" y="2695099"/>
            <a:ext cx="2142605" cy="527997"/>
            <a:chOff x="3296221" y="3549205"/>
            <a:chExt cx="1495425" cy="6953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10534" y="3648452"/>
              <a:ext cx="990600" cy="4953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300984" y="3553967"/>
              <a:ext cx="1485900" cy="685800"/>
            </a:xfrm>
            <a:custGeom>
              <a:avLst/>
              <a:gdLst/>
              <a:ahLst/>
              <a:cxnLst/>
              <a:rect l="l" t="t" r="r" b="b"/>
              <a:pathLst>
                <a:path w="1485900" h="685800">
                  <a:moveTo>
                    <a:pt x="0" y="685800"/>
                  </a:moveTo>
                  <a:lnTo>
                    <a:pt x="1485900" y="685800"/>
                  </a:lnTo>
                  <a:lnTo>
                    <a:pt x="14859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72295" y="3316301"/>
            <a:ext cx="7776154" cy="127594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5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DEFINICIONES</a:t>
            </a:r>
            <a:r>
              <a:rPr sz="1100" b="1" spc="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BÁSICAS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5"/>
            </a:pPr>
            <a:endParaRPr sz="11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dirty="0">
                <a:latin typeface="Tahoma"/>
                <a:cs typeface="Tahoma"/>
              </a:rPr>
              <a:t>EL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FLICKER</a:t>
            </a:r>
            <a:endParaRPr sz="1100">
              <a:latin typeface="Tahoma"/>
              <a:cs typeface="Tahoma"/>
            </a:endParaRPr>
          </a:p>
          <a:p>
            <a:pPr marL="853656" marR="5274" algn="just">
              <a:lnSpc>
                <a:spcPct val="1208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flicker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impresión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subjetiva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fluctuación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variación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notoria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instantánea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niveles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iluminación,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ocasionada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fluctuaciones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alimentación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eléctrica.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Origina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quien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percibe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desagradable.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781565" y="4517774"/>
            <a:ext cx="4926626" cy="1569525"/>
            <a:chOff x="1941385" y="5949505"/>
            <a:chExt cx="3438525" cy="206692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85975" y="6075504"/>
              <a:ext cx="3038475" cy="180657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946148" y="5954267"/>
              <a:ext cx="3429000" cy="2057400"/>
            </a:xfrm>
            <a:custGeom>
              <a:avLst/>
              <a:gdLst/>
              <a:ahLst/>
              <a:cxnLst/>
              <a:rect l="l" t="t" r="r" b="b"/>
              <a:pathLst>
                <a:path w="3429000" h="2057400">
                  <a:moveTo>
                    <a:pt x="0" y="2057399"/>
                  </a:moveTo>
                  <a:lnTo>
                    <a:pt x="3429000" y="2057399"/>
                  </a:lnTo>
                  <a:lnTo>
                    <a:pt x="3429000" y="0"/>
                  </a:lnTo>
                  <a:lnTo>
                    <a:pt x="0" y="0"/>
                  </a:lnTo>
                  <a:lnTo>
                    <a:pt x="0" y="20573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253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272863" y="1128756"/>
            <a:ext cx="5581690" cy="1656320"/>
            <a:chOff x="2284285" y="1486471"/>
            <a:chExt cx="3895725" cy="21812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8830" y="1650107"/>
              <a:ext cx="2705461" cy="18669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289048" y="1491233"/>
              <a:ext cx="3886200" cy="2171700"/>
            </a:xfrm>
            <a:custGeom>
              <a:avLst/>
              <a:gdLst/>
              <a:ahLst/>
              <a:cxnLst/>
              <a:rect l="l" t="t" r="r" b="b"/>
              <a:pathLst>
                <a:path w="3886200" h="2171700">
                  <a:moveTo>
                    <a:pt x="0" y="2171700"/>
                  </a:moveTo>
                  <a:lnTo>
                    <a:pt x="3886200" y="21717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2171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48152" y="2846455"/>
            <a:ext cx="6614325" cy="97216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388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13.9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Definir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terminología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nueva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Definir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nuevos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términos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fluctuación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tensión,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indicadores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calidad,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perturbaciones,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600395" y="4079753"/>
            <a:ext cx="4107796" cy="1656320"/>
            <a:chOff x="2512885" y="5372671"/>
            <a:chExt cx="2867025" cy="21812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3868" y="5520686"/>
              <a:ext cx="2413254" cy="190804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17648" y="5377434"/>
              <a:ext cx="2857500" cy="2171700"/>
            </a:xfrm>
            <a:custGeom>
              <a:avLst/>
              <a:gdLst/>
              <a:ahLst/>
              <a:cxnLst/>
              <a:rect l="l" t="t" r="r" b="b"/>
              <a:pathLst>
                <a:path w="2857500" h="2171700">
                  <a:moveTo>
                    <a:pt x="0" y="2171700"/>
                  </a:moveTo>
                  <a:lnTo>
                    <a:pt x="2857500" y="2171700"/>
                  </a:lnTo>
                  <a:lnTo>
                    <a:pt x="2857500" y="0"/>
                  </a:lnTo>
                  <a:lnTo>
                    <a:pt x="0" y="0"/>
                  </a:lnTo>
                  <a:lnTo>
                    <a:pt x="0" y="2171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137157" y="5766785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13.10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48152" y="6200182"/>
            <a:ext cx="5231413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Definir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límites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problemas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calidad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energía.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254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266248" y="1059900"/>
            <a:ext cx="5581690" cy="2350671"/>
            <a:chOff x="1581721" y="1395793"/>
            <a:chExt cx="3895725" cy="30956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5949" y="1641344"/>
              <a:ext cx="3429000" cy="21427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5650" y="3961634"/>
              <a:ext cx="609600" cy="4282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86483" y="1400555"/>
              <a:ext cx="3886200" cy="3086100"/>
            </a:xfrm>
            <a:custGeom>
              <a:avLst/>
              <a:gdLst/>
              <a:ahLst/>
              <a:cxnLst/>
              <a:rect l="l" t="t" r="r" b="b"/>
              <a:pathLst>
                <a:path w="3886200" h="3086100">
                  <a:moveTo>
                    <a:pt x="0" y="3086100"/>
                  </a:moveTo>
                  <a:lnTo>
                    <a:pt x="3886200" y="30861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3086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88688" y="3459222"/>
            <a:ext cx="7260292" cy="127660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36783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13.11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6.2.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NORMATIVIDAD</a:t>
            </a:r>
            <a:r>
              <a:rPr sz="1100" b="1" dirty="0">
                <a:latin typeface="Tahoma"/>
                <a:cs typeface="Tahoma"/>
              </a:rPr>
              <a:t> EN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PERÚ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nuestro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país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elaborado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Técnica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Calidad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Servicios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Eléctricos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(NTCSE)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aprobada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mediante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decreto </a:t>
            </a:r>
            <a:r>
              <a:rPr sz="1100" dirty="0">
                <a:latin typeface="Tahoma"/>
                <a:cs typeface="Tahoma"/>
              </a:rPr>
              <a:t>supremo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020-</a:t>
            </a:r>
            <a:r>
              <a:rPr sz="1100" dirty="0">
                <a:latin typeface="Tahoma"/>
                <a:cs typeface="Tahoma"/>
              </a:rPr>
              <a:t>97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–EM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09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octubre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1997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garantizar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usuarios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continuo,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adecuado,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confiable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spc="-10" dirty="0">
                <a:latin typeface="Tahoma"/>
                <a:cs typeface="Tahoma"/>
              </a:rPr>
              <a:t>oportuno.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21840" y="6926353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13.12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81566" y="4811717"/>
            <a:ext cx="5417924" cy="2003495"/>
            <a:chOff x="1941385" y="6336601"/>
            <a:chExt cx="3781425" cy="2638425"/>
          </a:xfrm>
        </p:grpSpPr>
        <p:sp>
          <p:nvSpPr>
            <p:cNvPr id="14" name="object 14"/>
            <p:cNvSpPr/>
            <p:nvPr/>
          </p:nvSpPr>
          <p:spPr>
            <a:xfrm>
              <a:off x="1946148" y="6341364"/>
              <a:ext cx="3771900" cy="2628900"/>
            </a:xfrm>
            <a:custGeom>
              <a:avLst/>
              <a:gdLst/>
              <a:ahLst/>
              <a:cxnLst/>
              <a:rect l="l" t="t" r="r" b="b"/>
              <a:pathLst>
                <a:path w="3771900" h="2628900">
                  <a:moveTo>
                    <a:pt x="0" y="2628900"/>
                  </a:moveTo>
                  <a:lnTo>
                    <a:pt x="3771900" y="2628900"/>
                  </a:lnTo>
                  <a:lnTo>
                    <a:pt x="3771900" y="0"/>
                  </a:lnTo>
                  <a:lnTo>
                    <a:pt x="0" y="0"/>
                  </a:lnTo>
                  <a:lnTo>
                    <a:pt x="0" y="26289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92529" y="6479426"/>
              <a:ext cx="3273049" cy="22524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255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7596" y="947402"/>
            <a:ext cx="7772514" cy="1071142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386947" indent="-374422">
              <a:spcBef>
                <a:spcPts val="99"/>
              </a:spcBef>
              <a:buAutoNum type="arabicPeriod" startAt="7"/>
              <a:tabLst>
                <a:tab pos="386947" algn="l"/>
                <a:tab pos="387606" algn="l"/>
              </a:tabLst>
            </a:pPr>
            <a:r>
              <a:rPr sz="1100" b="1" spc="-10" dirty="0">
                <a:latin typeface="Tahoma"/>
                <a:cs typeface="Tahoma"/>
              </a:rPr>
              <a:t>ARMÓNICOS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  <a:buFont typeface="Tahoma"/>
              <a:buAutoNum type="arabicPeriod" startAt="7"/>
            </a:pPr>
            <a:endParaRPr sz="1100">
              <a:latin typeface="Tahoma"/>
              <a:cs typeface="Tahoma"/>
            </a:endParaRPr>
          </a:p>
          <a:p>
            <a:pPr marL="853656" lvl="1" indent="-467368">
              <a:buAutoNum type="arabicPeriod"/>
              <a:tabLst>
                <a:tab pos="853656" algn="l"/>
                <a:tab pos="854315" algn="l"/>
              </a:tabLst>
            </a:pPr>
            <a:r>
              <a:rPr sz="1100" b="1" spc="-10" dirty="0">
                <a:latin typeface="Tahoma"/>
                <a:cs typeface="Tahoma"/>
              </a:rPr>
              <a:t>INTRODUCCIÓN</a:t>
            </a:r>
            <a:endParaRPr sz="1100">
              <a:latin typeface="Tahoma"/>
              <a:cs typeface="Tahoma"/>
            </a:endParaRPr>
          </a:p>
          <a:p>
            <a:pPr marL="1040207" marR="6592" lvl="2" indent="-187211">
              <a:lnSpc>
                <a:spcPct val="120900"/>
              </a:lnSpc>
              <a:spcBef>
                <a:spcPts val="1106"/>
              </a:spcBef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Son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cuya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múltiplo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frecuencia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fundamental.</a:t>
            </a:r>
            <a:endParaRPr sz="1100">
              <a:latin typeface="Tahoma"/>
              <a:cs typeface="Tahoma"/>
            </a:endParaRPr>
          </a:p>
          <a:p>
            <a:pPr marL="1040207" marR="5274" lvl="2" indent="-187211">
              <a:lnSpc>
                <a:spcPct val="120900"/>
              </a:lnSpc>
              <a:buFont typeface="Symbol"/>
              <a:buChar char=""/>
              <a:tabLst>
                <a:tab pos="1040867" algn="l"/>
              </a:tabLst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superponerse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fundamental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dan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como </a:t>
            </a:r>
            <a:r>
              <a:rPr sz="1100" spc="-10" dirty="0">
                <a:latin typeface="Tahoma"/>
                <a:cs typeface="Tahoma"/>
              </a:rPr>
              <a:t>resultado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distorsionada.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45330" y="2168549"/>
            <a:ext cx="6400520" cy="1222349"/>
            <a:chOff x="2055685" y="2855785"/>
            <a:chExt cx="4467225" cy="16097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0488" y="3173345"/>
              <a:ext cx="3676648" cy="9715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60448" y="2860548"/>
              <a:ext cx="4457700" cy="1600200"/>
            </a:xfrm>
            <a:custGeom>
              <a:avLst/>
              <a:gdLst/>
              <a:ahLst/>
              <a:cxnLst/>
              <a:rect l="l" t="t" r="r" b="b"/>
              <a:pathLst>
                <a:path w="4457700" h="1600200">
                  <a:moveTo>
                    <a:pt x="0" y="1600200"/>
                  </a:moveTo>
                  <a:lnTo>
                    <a:pt x="4457700" y="1600200"/>
                  </a:lnTo>
                  <a:lnTo>
                    <a:pt x="44577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304006" y="3463853"/>
            <a:ext cx="7256652" cy="10718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13.13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520104" algn="l"/>
              </a:tabLst>
            </a:pPr>
            <a:r>
              <a:rPr sz="1100" b="1" spc="-21" dirty="0">
                <a:latin typeface="Tahoma"/>
                <a:cs typeface="Tahoma"/>
              </a:rPr>
              <a:t>7.2.</a:t>
            </a:r>
            <a:r>
              <a:rPr sz="1100" b="1" dirty="0">
                <a:latin typeface="Tahoma"/>
                <a:cs typeface="Tahoma"/>
              </a:rPr>
              <a:t>	GENERACIÓN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ARMÓNICOS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1116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generación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nuestro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país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frecuencias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nominalmente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constante 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60Hz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 fuerza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electromotriz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generadores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considerarse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prácticamente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senoidal.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5834" y="4759792"/>
            <a:ext cx="2606608" cy="74525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948152" y="5644694"/>
            <a:ext cx="6615236" cy="117106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13.14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parte,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senoidal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lineal,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resultante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perfectamente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senoidal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causa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caída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senoidal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través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produciendo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distorsión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aplicada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carga,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es </a:t>
            </a:r>
            <a:r>
              <a:rPr sz="1100" dirty="0">
                <a:latin typeface="Tahoma"/>
                <a:cs typeface="Tahoma"/>
              </a:rPr>
              <a:t>decir,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contiene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tensión.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89814" y="4602397"/>
            <a:ext cx="3275320" cy="1041528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2286000" y="1371600"/>
                </a:lnTo>
                <a:lnTo>
                  <a:pt x="22860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256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740141" y="779844"/>
            <a:ext cx="3452733" cy="875173"/>
            <a:chOff x="2610421" y="1026985"/>
            <a:chExt cx="2409825" cy="11525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5683" y="1269869"/>
              <a:ext cx="2095499" cy="7048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15183" y="1031747"/>
              <a:ext cx="2400300" cy="1143000"/>
            </a:xfrm>
            <a:custGeom>
              <a:avLst/>
              <a:gdLst/>
              <a:ahLst/>
              <a:cxnLst/>
              <a:rect l="l" t="t" r="r" b="b"/>
              <a:pathLst>
                <a:path w="2400300" h="1143000">
                  <a:moveTo>
                    <a:pt x="0" y="1143000"/>
                  </a:moveTo>
                  <a:lnTo>
                    <a:pt x="2400299" y="1143000"/>
                  </a:lnTo>
                  <a:lnTo>
                    <a:pt x="2400299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88688" y="1772523"/>
            <a:ext cx="7258472" cy="161516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13.15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479234" lvl="1" indent="-466050">
              <a:spcBef>
                <a:spcPts val="5"/>
              </a:spcBef>
              <a:buAutoNum type="arabicPeriod" startAt="3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ORIGEN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ARMÓNICOS</a:t>
            </a:r>
            <a:endParaRPr sz="11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buFont typeface="Tahoma"/>
              <a:buAutoNum type="arabicPeriod" startAt="3"/>
            </a:pPr>
            <a:endParaRPr sz="1100">
              <a:latin typeface="Tahoma"/>
              <a:cs typeface="Tahoma"/>
            </a:endParaRPr>
          </a:p>
          <a:p>
            <a:pPr marL="1133813" lvl="2" indent="-655238">
              <a:buAutoNum type="arabicPeriod"/>
              <a:tabLst>
                <a:tab pos="1133813" algn="l"/>
                <a:tab pos="1134472" algn="l"/>
              </a:tabLst>
            </a:pPr>
            <a:r>
              <a:rPr sz="1100" b="1" dirty="0">
                <a:latin typeface="Tahoma"/>
                <a:cs typeface="Tahoma"/>
              </a:rPr>
              <a:t>CARGAS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LINEALES</a:t>
            </a:r>
            <a:endParaRPr sz="1100">
              <a:latin typeface="Tahoma"/>
              <a:cs typeface="Tahoma"/>
            </a:endParaRPr>
          </a:p>
          <a:p>
            <a:pPr marL="1133813" marR="5274" algn="just">
              <a:lnSpc>
                <a:spcPct val="1206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lineales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producen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armónicas,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decir, </a:t>
            </a:r>
            <a:r>
              <a:rPr sz="1100" dirty="0">
                <a:latin typeface="Tahoma"/>
                <a:cs typeface="Tahoma"/>
              </a:rPr>
              <a:t>absorben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</a:t>
            </a:r>
            <a:r>
              <a:rPr sz="1100" spc="11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0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onda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alimenta.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29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comunes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producen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fenómeno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rectificadores.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903908" y="3338532"/>
            <a:ext cx="4762860" cy="1309143"/>
            <a:chOff x="2724721" y="4396549"/>
            <a:chExt cx="3324225" cy="17240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5683" y="4541516"/>
              <a:ext cx="3162299" cy="14478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729483" y="4401311"/>
              <a:ext cx="3314700" cy="1714500"/>
            </a:xfrm>
            <a:custGeom>
              <a:avLst/>
              <a:gdLst/>
              <a:ahLst/>
              <a:cxnLst/>
              <a:rect l="l" t="t" r="r" b="b"/>
              <a:pathLst>
                <a:path w="3314700" h="1714500">
                  <a:moveTo>
                    <a:pt x="0" y="1714500"/>
                  </a:moveTo>
                  <a:lnTo>
                    <a:pt x="3314700" y="1714500"/>
                  </a:lnTo>
                  <a:lnTo>
                    <a:pt x="33147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35733" y="4673758"/>
            <a:ext cx="4964838" cy="52114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692150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13.16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Forma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espectro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típico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lineal.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31440" y="5248001"/>
            <a:ext cx="3616498" cy="1482731"/>
            <a:chOff x="2953321" y="6911149"/>
            <a:chExt cx="2524125" cy="195262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3719" y="7110591"/>
              <a:ext cx="2247900" cy="154268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58083" y="6915911"/>
              <a:ext cx="2514600" cy="1943100"/>
            </a:xfrm>
            <a:custGeom>
              <a:avLst/>
              <a:gdLst/>
              <a:ahLst/>
              <a:cxnLst/>
              <a:rect l="l" t="t" r="r" b="b"/>
              <a:pathLst>
                <a:path w="2514600" h="1943100">
                  <a:moveTo>
                    <a:pt x="0" y="1943100"/>
                  </a:moveTo>
                  <a:lnTo>
                    <a:pt x="2514599" y="1943100"/>
                  </a:lnTo>
                  <a:lnTo>
                    <a:pt x="2514599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267088" y="6864439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13.17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07268" y="7209302"/>
            <a:ext cx="1735920" cy="5673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92418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13.19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7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257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91694" y="866639"/>
            <a:ext cx="3944030" cy="1743113"/>
            <a:chOff x="2855785" y="1141285"/>
            <a:chExt cx="2752725" cy="22955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762" y="1346069"/>
              <a:ext cx="2181225" cy="19526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60548" y="1146047"/>
              <a:ext cx="2743200" cy="2286000"/>
            </a:xfrm>
            <a:custGeom>
              <a:avLst/>
              <a:gdLst/>
              <a:ahLst/>
              <a:cxnLst/>
              <a:rect l="l" t="t" r="r" b="b"/>
              <a:pathLst>
                <a:path w="2743200" h="2286000">
                  <a:moveTo>
                    <a:pt x="0" y="2286000"/>
                  </a:moveTo>
                  <a:lnTo>
                    <a:pt x="2743200" y="2286000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48152" y="2761397"/>
            <a:ext cx="6613416" cy="189216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45813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13.18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7.3.2.</a:t>
            </a:r>
            <a:r>
              <a:rPr sz="1100" b="1" dirty="0">
                <a:latin typeface="Tahoma"/>
                <a:cs typeface="Tahoma"/>
              </a:rPr>
              <a:t>	CARGAS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NO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LINEALES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ASIMÉTRICAS</a:t>
            </a:r>
            <a:endParaRPr sz="1100">
              <a:latin typeface="Tahoma"/>
              <a:cs typeface="Tahoma"/>
            </a:endParaRPr>
          </a:p>
          <a:p>
            <a:pPr marL="667104" marR="7251">
              <a:lnSpc>
                <a:spcPct val="1209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mayor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conectadas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son </a:t>
            </a:r>
            <a:r>
              <a:rPr sz="1100" spc="-10" dirty="0">
                <a:latin typeface="Tahoma"/>
                <a:cs typeface="Tahoma"/>
              </a:rPr>
              <a:t>simétricas.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667104" marR="5274">
              <a:lnSpc>
                <a:spcPct val="120500"/>
              </a:lnSpc>
            </a:pPr>
            <a:r>
              <a:rPr sz="1100" dirty="0">
                <a:latin typeface="Tahoma"/>
                <a:cs typeface="Tahoma"/>
              </a:rPr>
              <a:t>Una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lineal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simétrica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dos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semiondas </a:t>
            </a:r>
            <a:r>
              <a:rPr sz="1100" dirty="0">
                <a:latin typeface="Tahoma"/>
                <a:cs typeface="Tahoma"/>
              </a:rPr>
              <a:t>ondas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iguales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opuestas.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667104"/>
            <a:r>
              <a:rPr sz="1100" dirty="0">
                <a:latin typeface="Tahoma"/>
                <a:cs typeface="Tahoma"/>
              </a:rPr>
              <a:t>Esto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expresar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matemáticamente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expresión: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5321" y="4507501"/>
            <a:ext cx="1979384" cy="3113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948151" y="5097313"/>
            <a:ext cx="6612506" cy="93738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7.3.3.</a:t>
            </a:r>
            <a:r>
              <a:rPr sz="1100" b="1" dirty="0">
                <a:latin typeface="Tahoma"/>
                <a:cs typeface="Tahoma"/>
              </a:rPr>
              <a:t>	CARGAS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MONOFÁSICAS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8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rectificador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monofásico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diodos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filtro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capacitivo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ejemplo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lineal</a:t>
            </a:r>
            <a:r>
              <a:rPr sz="1100" spc="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monofásica.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 </a:t>
            </a:r>
            <a:r>
              <a:rPr sz="1100" dirty="0">
                <a:latin typeface="Tahoma"/>
                <a:cs typeface="Tahoma"/>
              </a:rPr>
              <a:t>genera el armónico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3er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 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alcanzar el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80%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fundamental.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091694" y="6247868"/>
            <a:ext cx="4762860" cy="875173"/>
            <a:chOff x="2855785" y="8227885"/>
            <a:chExt cx="3324225" cy="115252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80766" y="8252456"/>
              <a:ext cx="3000756" cy="107670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860548" y="8232647"/>
              <a:ext cx="3314700" cy="1143000"/>
            </a:xfrm>
            <a:custGeom>
              <a:avLst/>
              <a:gdLst/>
              <a:ahLst/>
              <a:cxnLst/>
              <a:rect l="l" t="t" r="r" b="b"/>
              <a:pathLst>
                <a:path w="3314700" h="1143000">
                  <a:moveTo>
                    <a:pt x="0" y="1142999"/>
                  </a:moveTo>
                  <a:lnTo>
                    <a:pt x="3314700" y="1142999"/>
                  </a:lnTo>
                  <a:lnTo>
                    <a:pt x="3314700" y="0"/>
                  </a:lnTo>
                  <a:lnTo>
                    <a:pt x="0" y="0"/>
                  </a:lnTo>
                  <a:lnTo>
                    <a:pt x="0" y="11429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32834" y="6621995"/>
            <a:ext cx="6615236" cy="116347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7.3.4.</a:t>
            </a:r>
            <a:r>
              <a:rPr sz="1100" b="1" dirty="0">
                <a:latin typeface="Tahoma"/>
                <a:cs typeface="Tahoma"/>
              </a:rPr>
              <a:t>	TIPOS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CARGAS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QUE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ORIGINAN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ARMÓNICOS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armónicas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características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generadas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crestas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 alimentación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rectificadores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son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n,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 marR="833880" algn="ctr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258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5732" y="920549"/>
            <a:ext cx="5709064" cy="422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Forma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espectro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5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rectificador monofásico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diodos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filtro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capacitivo: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231440" y="1387403"/>
            <a:ext cx="4271562" cy="2524259"/>
            <a:chOff x="2953321" y="1827085"/>
            <a:chExt cx="2981325" cy="33242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4893" y="2060555"/>
              <a:ext cx="2302136" cy="11052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2983" y="3413149"/>
              <a:ext cx="2254373" cy="16236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58083" y="1831848"/>
              <a:ext cx="2971800" cy="3314700"/>
            </a:xfrm>
            <a:custGeom>
              <a:avLst/>
              <a:gdLst/>
              <a:ahLst/>
              <a:cxnLst/>
              <a:rect l="l" t="t" r="r" b="b"/>
              <a:pathLst>
                <a:path w="2971800" h="3314700">
                  <a:moveTo>
                    <a:pt x="0" y="3314700"/>
                  </a:moveTo>
                  <a:lnTo>
                    <a:pt x="2971799" y="3314700"/>
                  </a:lnTo>
                  <a:lnTo>
                    <a:pt x="2971799" y="0"/>
                  </a:lnTo>
                  <a:lnTo>
                    <a:pt x="0" y="0"/>
                  </a:lnTo>
                  <a:lnTo>
                    <a:pt x="0" y="3314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335733" y="3949897"/>
            <a:ext cx="5712702" cy="196179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13.20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 algn="just"/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sectores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eléctricos: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600">
              <a:latin typeface="Tahoma"/>
              <a:cs typeface="Tahoma"/>
            </a:endParaRPr>
          </a:p>
          <a:p>
            <a:pPr marL="200395" indent="-187870">
              <a:buFont typeface="Symbol"/>
              <a:buChar char=""/>
              <a:tabLst>
                <a:tab pos="201054" algn="l"/>
              </a:tabLst>
            </a:pPr>
            <a:r>
              <a:rPr sz="1100" spc="-10" dirty="0">
                <a:latin typeface="Tahoma"/>
                <a:cs typeface="Tahoma"/>
              </a:rPr>
              <a:t>Industrial</a:t>
            </a:r>
            <a:endParaRPr sz="1100">
              <a:latin typeface="Tahoma"/>
              <a:cs typeface="Tahoma"/>
            </a:endParaRPr>
          </a:p>
          <a:p>
            <a:pPr marL="200395" indent="-187870">
              <a:spcBef>
                <a:spcPts val="285"/>
              </a:spcBef>
              <a:buFont typeface="Symbol"/>
              <a:buChar char=""/>
              <a:tabLst>
                <a:tab pos="201054" algn="l"/>
              </a:tabLst>
            </a:pPr>
            <a:r>
              <a:rPr sz="1100" spc="-10" dirty="0">
                <a:latin typeface="Tahoma"/>
                <a:cs typeface="Tahoma"/>
              </a:rPr>
              <a:t>Comercial</a:t>
            </a:r>
            <a:endParaRPr sz="1100">
              <a:latin typeface="Tahoma"/>
              <a:cs typeface="Tahoma"/>
            </a:endParaRPr>
          </a:p>
          <a:p>
            <a:pPr marL="200395" indent="-187870">
              <a:spcBef>
                <a:spcPts val="285"/>
              </a:spcBef>
              <a:buFont typeface="Symbol"/>
              <a:buChar char=""/>
              <a:tabLst>
                <a:tab pos="201054" algn="l"/>
              </a:tabLst>
            </a:pPr>
            <a:r>
              <a:rPr sz="1100" spc="-10" dirty="0">
                <a:latin typeface="Tahoma"/>
                <a:cs typeface="Tahoma"/>
              </a:rPr>
              <a:t>Doméstico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900"/>
              </a:lnSpc>
            </a:pPr>
            <a:r>
              <a:rPr sz="1100" dirty="0">
                <a:latin typeface="Tahoma"/>
                <a:cs typeface="Tahoma"/>
              </a:rPr>
              <a:t>Existen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muchos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aparatos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tipo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(rectificador </a:t>
            </a:r>
            <a:r>
              <a:rPr sz="1100" dirty="0">
                <a:latin typeface="Tahoma"/>
                <a:cs typeface="Tahoma"/>
              </a:rPr>
              <a:t>monofásico)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4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principales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generadores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3er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orden.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Algunos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ejemplos: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658403" y="5756180"/>
          <a:ext cx="6992806" cy="596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9511"/>
                <a:gridCol w="5313296"/>
              </a:tblGrid>
              <a:tr h="13646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Actividad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Equipos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Industrial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Alimentación</a:t>
                      </a:r>
                      <a:r>
                        <a:rPr sz="800" spc="-3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conmutada,</a:t>
                      </a: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variadores</a:t>
                      </a: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velocidad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Comercial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Computadores,</a:t>
                      </a:r>
                      <a:r>
                        <a:rPr sz="800" spc="-1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impresoras,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fotocopiadoras,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fax,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etc.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  <a:tr h="153818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Doméstico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Televisores,</a:t>
                      </a: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VHS,</a:t>
                      </a: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Horno</a:t>
                      </a: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Microondas,</a:t>
                      </a:r>
                      <a:r>
                        <a:rPr sz="800" spc="-2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etc.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48152" y="6424019"/>
            <a:ext cx="6611596" cy="1419601"/>
          </a:xfrm>
          <a:prstGeom prst="rect">
            <a:avLst/>
          </a:prstGeom>
        </p:spPr>
        <p:txBody>
          <a:bodyPr vert="horz" wrap="square" lIns="0" tIns="37574" rIns="0" bIns="0" rtlCol="0">
            <a:spAutoFit/>
          </a:bodyPr>
          <a:lstStyle/>
          <a:p>
            <a:pPr marL="1318" algn="ctr">
              <a:spcBef>
                <a:spcPts val="296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13.21</a:t>
            </a:r>
            <a:endParaRPr sz="900">
              <a:latin typeface="Tahoma"/>
              <a:cs typeface="Tahoma"/>
            </a:endParaRPr>
          </a:p>
          <a:p>
            <a:pPr marL="13184">
              <a:spcBef>
                <a:spcPts val="234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7.4.1.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CONVERTIDORES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HORNOS</a:t>
            </a:r>
            <a:r>
              <a:rPr sz="1100" b="1" spc="-1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ARCO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horno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arco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características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lineales,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12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11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generación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18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corrientes </a:t>
            </a:r>
            <a:r>
              <a:rPr sz="1100" dirty="0">
                <a:latin typeface="Tahoma"/>
                <a:cs typeface="Tahoma"/>
              </a:rPr>
              <a:t>armónicas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aleatoria.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 marR="831243" algn="ctr">
              <a:spcBef>
                <a:spcPts val="960"/>
              </a:spcBef>
            </a:pPr>
            <a:r>
              <a:rPr sz="1100" i="1" spc="-26" dirty="0">
                <a:latin typeface="Tahoma"/>
                <a:cs typeface="Tahoma"/>
              </a:rPr>
              <a:t>259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8250" y="957046"/>
            <a:ext cx="1187849" cy="238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851056" y="1211834"/>
            <a:ext cx="678717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Donde: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1054" y="1492238"/>
            <a:ext cx="1950635" cy="424000"/>
          </a:xfrm>
          <a:prstGeom prst="rect">
            <a:avLst/>
          </a:prstGeom>
        </p:spPr>
        <p:txBody>
          <a:bodyPr vert="horz" wrap="square" lIns="0" tIns="49440" rIns="0" bIns="0" rtlCol="0">
            <a:spAutoFit/>
          </a:bodyPr>
          <a:lstStyle/>
          <a:p>
            <a:pPr marL="13184">
              <a:spcBef>
                <a:spcPts val="389"/>
              </a:spcBef>
            </a:pPr>
            <a:r>
              <a:rPr sz="1100" spc="-26" dirty="0">
                <a:latin typeface="Tahoma"/>
                <a:cs typeface="Tahoma"/>
              </a:rPr>
              <a:t>K=</a:t>
            </a:r>
            <a:endParaRPr sz="1100">
              <a:latin typeface="Tahoma"/>
              <a:cs typeface="Tahoma"/>
            </a:endParaRPr>
          </a:p>
          <a:p>
            <a:pPr marL="13184" marR="5274">
              <a:lnSpc>
                <a:spcPct val="1205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P=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pulsos Ejemplo: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35665" y="1519091"/>
            <a:ext cx="825199" cy="181924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1,2,3,4,5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938989" y="2150177"/>
          <a:ext cx="7462269" cy="10612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2755"/>
                <a:gridCol w="3607400"/>
                <a:gridCol w="2672115"/>
              </a:tblGrid>
              <a:tr h="151889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Pulsos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Carga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Armónicos</a:t>
                      </a: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Característicos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</a:tr>
              <a:tr h="293171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7522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Computadoras,</a:t>
                      </a:r>
                      <a:r>
                        <a:rPr sz="800" spc="19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Impresoras,</a:t>
                      </a:r>
                      <a:r>
                        <a:rPr sz="800" spc="2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Televisores,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800" spc="-2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etc.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6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3,5,7,9,11,13,15,17,19...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7522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  <a:tr h="154301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Motores</a:t>
                      </a:r>
                      <a:r>
                        <a:rPr sz="800" spc="-2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trifasicos</a:t>
                      </a:r>
                      <a:r>
                        <a:rPr sz="800" spc="-2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corriente</a:t>
                      </a:r>
                      <a:r>
                        <a:rPr sz="800" spc="-1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continua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5,7,11,13,17,19,23,25...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  <a:tr h="154301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Convertidores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11,13,23,25,35,37...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  <a:tr h="154301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Variadores</a:t>
                      </a:r>
                      <a:r>
                        <a:rPr sz="800" spc="-1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velocidad</a:t>
                      </a:r>
                      <a:r>
                        <a:rPr sz="800" spc="-1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18</a:t>
                      </a:r>
                      <a:r>
                        <a:rPr sz="800" spc="-1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pulsos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17,19,35,37,53,55...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25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36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Palas</a:t>
                      </a: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 Mecánicas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spc="-10" dirty="0">
                          <a:solidFill>
                            <a:srgbClr val="000033"/>
                          </a:solidFill>
                          <a:latin typeface="Arial"/>
                          <a:cs typeface="Arial"/>
                        </a:rPr>
                        <a:t>35,37,71,73...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2304007" y="3480051"/>
            <a:ext cx="7261201" cy="1170755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479234" algn="l"/>
              </a:tabLst>
            </a:pPr>
            <a:r>
              <a:rPr sz="1100" b="1" spc="-21" dirty="0">
                <a:latin typeface="Tahoma"/>
                <a:cs typeface="Tahoma"/>
              </a:rPr>
              <a:t>7.4.</a:t>
            </a:r>
            <a:r>
              <a:rPr sz="1100" b="1" dirty="0">
                <a:latin typeface="Tahoma"/>
                <a:cs typeface="Tahoma"/>
              </a:rPr>
              <a:t>	FUENTES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GENERADORAS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ARMÓNICOS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introducen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distorsionadas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 </a:t>
            </a:r>
            <a:r>
              <a:rPr sz="1100" dirty="0">
                <a:latin typeface="Tahoma"/>
                <a:cs typeface="Tahoma"/>
              </a:rPr>
              <a:t>eléctrico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4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4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circular</a:t>
            </a:r>
            <a:r>
              <a:rPr sz="1100" spc="24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4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4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impedancias</a:t>
            </a:r>
            <a:r>
              <a:rPr sz="1100" spc="24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54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equipos </a:t>
            </a:r>
            <a:r>
              <a:rPr sz="1100" dirty="0">
                <a:latin typeface="Tahoma"/>
                <a:cs typeface="Tahoma"/>
              </a:rPr>
              <a:t>(transformadores,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líneas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transmisión,</a:t>
            </a:r>
            <a:r>
              <a:rPr sz="1100" spc="24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generadores,</a:t>
            </a:r>
            <a:r>
              <a:rPr sz="1100" spc="23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etc.)</a:t>
            </a:r>
            <a:r>
              <a:rPr sz="1100" spc="238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conforman, producen caídas de tensión armónicos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degradan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 </a:t>
            </a:r>
            <a:r>
              <a:rPr sz="1100" spc="-10" dirty="0">
                <a:latin typeface="Tahoma"/>
                <a:cs typeface="Tahoma"/>
              </a:rPr>
              <a:t>forma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puntos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suministro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energía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clientes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eléctrico.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82583" y="4821115"/>
            <a:ext cx="3821206" cy="1475498"/>
          </a:xfrm>
          <a:prstGeom prst="rect">
            <a:avLst/>
          </a:prstGeom>
        </p:spPr>
      </p:pic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91949" y="7206408"/>
            <a:ext cx="1735920" cy="582699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92418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13.24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700">
              <a:latin typeface="Tahoma"/>
              <a:cs typeface="Tahoma"/>
            </a:endParaRPr>
          </a:p>
          <a:p>
            <a:pPr marL="13184"/>
            <a:r>
              <a:rPr sz="1100" i="1" spc="-26" dirty="0">
                <a:latin typeface="Tahoma"/>
                <a:cs typeface="Tahoma"/>
              </a:rPr>
              <a:t>260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76376" y="1084781"/>
            <a:ext cx="4271562" cy="1091194"/>
            <a:chOff x="2496121" y="1428559"/>
            <a:chExt cx="2981325" cy="143700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0809" y="1463036"/>
              <a:ext cx="2590800" cy="12770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00883" y="1433322"/>
              <a:ext cx="2971800" cy="1427480"/>
            </a:xfrm>
            <a:custGeom>
              <a:avLst/>
              <a:gdLst/>
              <a:ahLst/>
              <a:cxnLst/>
              <a:rect l="l" t="t" r="r" b="b"/>
              <a:pathLst>
                <a:path w="2971800" h="1427480">
                  <a:moveTo>
                    <a:pt x="0" y="1427226"/>
                  </a:moveTo>
                  <a:lnTo>
                    <a:pt x="2971799" y="1427226"/>
                  </a:lnTo>
                  <a:lnTo>
                    <a:pt x="2971799" y="0"/>
                  </a:lnTo>
                  <a:lnTo>
                    <a:pt x="0" y="0"/>
                  </a:lnTo>
                  <a:lnTo>
                    <a:pt x="0" y="142722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32833" y="2365615"/>
            <a:ext cx="6613416" cy="10718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3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13.22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Configuración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típica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hornos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arco.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7.4.2.</a:t>
            </a:r>
            <a:r>
              <a:rPr sz="1100" b="1" dirty="0">
                <a:latin typeface="Tahoma"/>
                <a:cs typeface="Tahoma"/>
              </a:rPr>
              <a:t>	HORNOS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ARCO</a:t>
            </a:r>
            <a:endParaRPr sz="1100">
              <a:latin typeface="Tahoma"/>
              <a:cs typeface="Tahoma"/>
            </a:endParaRPr>
          </a:p>
          <a:p>
            <a:pPr marL="667104" marR="5274">
              <a:lnSpc>
                <a:spcPct val="1205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hornos</a:t>
            </a:r>
            <a:r>
              <a:rPr sz="1100" spc="34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arco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siderurgia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alterna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continua.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35732" y="5210723"/>
            <a:ext cx="4857481" cy="56731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692150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13.23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13184"/>
            <a:r>
              <a:rPr sz="1100" dirty="0">
                <a:latin typeface="Tahoma"/>
                <a:cs typeface="Tahoma"/>
              </a:rPr>
              <a:t>Niveles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hornos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Arco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903908" y="5716689"/>
            <a:ext cx="4107796" cy="1309143"/>
            <a:chOff x="2724721" y="7528369"/>
            <a:chExt cx="2867025" cy="17240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8281" y="7646665"/>
              <a:ext cx="2292583" cy="14767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729483" y="7533131"/>
              <a:ext cx="2857500" cy="1714500"/>
            </a:xfrm>
            <a:custGeom>
              <a:avLst/>
              <a:gdLst/>
              <a:ahLst/>
              <a:cxnLst/>
              <a:rect l="l" t="t" r="r" b="b"/>
              <a:pathLst>
                <a:path w="2857500" h="1714500">
                  <a:moveTo>
                    <a:pt x="0" y="1714500"/>
                  </a:moveTo>
                  <a:lnTo>
                    <a:pt x="2857499" y="1714500"/>
                  </a:lnTo>
                  <a:lnTo>
                    <a:pt x="2857499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770084" y="3312353"/>
            <a:ext cx="4257916" cy="1468748"/>
            <a:chOff x="2631320" y="4362074"/>
            <a:chExt cx="2971800" cy="193421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1320" y="4665722"/>
              <a:ext cx="812204" cy="159138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69560" y="4362074"/>
              <a:ext cx="733425" cy="193393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103092" y="4857766"/>
            <a:ext cx="2934140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41265">
              <a:spcBef>
                <a:spcPts val="104"/>
              </a:spcBef>
            </a:pPr>
            <a:r>
              <a:rPr sz="1000" dirty="0">
                <a:solidFill>
                  <a:srgbClr val="000033"/>
                </a:solidFill>
                <a:latin typeface="Arial"/>
                <a:cs typeface="Arial"/>
              </a:rPr>
              <a:t>Horno</a:t>
            </a:r>
            <a:r>
              <a:rPr sz="1000" spc="-31" dirty="0">
                <a:solidFill>
                  <a:srgbClr val="000033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000033"/>
                </a:solidFill>
                <a:latin typeface="Arial"/>
                <a:cs typeface="Arial"/>
              </a:rPr>
              <a:t>de</a:t>
            </a:r>
            <a:r>
              <a:rPr sz="1000" spc="-26" dirty="0">
                <a:solidFill>
                  <a:srgbClr val="000033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000033"/>
                </a:solidFill>
                <a:latin typeface="Arial"/>
                <a:cs typeface="Arial"/>
              </a:rPr>
              <a:t>corriente</a:t>
            </a:r>
            <a:r>
              <a:rPr sz="1000" spc="-10" dirty="0">
                <a:solidFill>
                  <a:srgbClr val="000033"/>
                </a:solidFill>
                <a:latin typeface="Arial"/>
                <a:cs typeface="Arial"/>
              </a:rPr>
              <a:t> continua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70531" y="4857766"/>
            <a:ext cx="2938689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394198">
              <a:spcBef>
                <a:spcPts val="104"/>
              </a:spcBef>
            </a:pPr>
            <a:r>
              <a:rPr sz="1000" dirty="0">
                <a:solidFill>
                  <a:srgbClr val="000033"/>
                </a:solidFill>
                <a:latin typeface="Arial"/>
                <a:cs typeface="Arial"/>
              </a:rPr>
              <a:t>Horno</a:t>
            </a:r>
            <a:r>
              <a:rPr sz="1000" spc="-26" dirty="0">
                <a:solidFill>
                  <a:srgbClr val="000033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000033"/>
                </a:solidFill>
                <a:latin typeface="Arial"/>
                <a:cs typeface="Arial"/>
              </a:rPr>
              <a:t>de</a:t>
            </a:r>
            <a:r>
              <a:rPr sz="1000" spc="-21" dirty="0">
                <a:solidFill>
                  <a:srgbClr val="000033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000033"/>
                </a:solidFill>
                <a:latin typeface="Arial"/>
                <a:cs typeface="Arial"/>
              </a:rPr>
              <a:t>corriente</a:t>
            </a:r>
            <a:r>
              <a:rPr sz="1000" spc="-21" dirty="0">
                <a:solidFill>
                  <a:srgbClr val="000033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000033"/>
                </a:solidFill>
                <a:latin typeface="Arial"/>
                <a:cs typeface="Arial"/>
              </a:rPr>
              <a:t>alterna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089445" y="3344897"/>
            <a:ext cx="5933786" cy="1699716"/>
            <a:chOff x="2156269" y="4404931"/>
            <a:chExt cx="4141470" cy="2238375"/>
          </a:xfrm>
        </p:grpSpPr>
        <p:sp>
          <p:nvSpPr>
            <p:cNvPr id="21" name="object 21"/>
            <p:cNvSpPr/>
            <p:nvPr/>
          </p:nvSpPr>
          <p:spPr>
            <a:xfrm>
              <a:off x="2161032" y="4409694"/>
              <a:ext cx="4131945" cy="2228215"/>
            </a:xfrm>
            <a:custGeom>
              <a:avLst/>
              <a:gdLst/>
              <a:ahLst/>
              <a:cxnLst/>
              <a:rect l="l" t="t" r="r" b="b"/>
              <a:pathLst>
                <a:path w="4131945" h="2228215">
                  <a:moveTo>
                    <a:pt x="0" y="2228088"/>
                  </a:moveTo>
                  <a:lnTo>
                    <a:pt x="4131564" y="2228088"/>
                  </a:lnTo>
                  <a:lnTo>
                    <a:pt x="4131564" y="0"/>
                  </a:lnTo>
                  <a:lnTo>
                    <a:pt x="0" y="0"/>
                  </a:lnTo>
                  <a:lnTo>
                    <a:pt x="0" y="222808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18432" y="4409694"/>
              <a:ext cx="13970" cy="2228850"/>
            </a:xfrm>
            <a:custGeom>
              <a:avLst/>
              <a:gdLst/>
              <a:ahLst/>
              <a:cxnLst/>
              <a:rect l="l" t="t" r="r" b="b"/>
              <a:pathLst>
                <a:path w="13970" h="2228850">
                  <a:moveTo>
                    <a:pt x="0" y="0"/>
                  </a:moveTo>
                  <a:lnTo>
                    <a:pt x="13715" y="22288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261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947403"/>
            <a:ext cx="6615236" cy="73258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7.4.3.</a:t>
            </a:r>
            <a:r>
              <a:rPr sz="1100" b="1" dirty="0">
                <a:latin typeface="Tahoma"/>
                <a:cs typeface="Tahoma"/>
              </a:rPr>
              <a:t>	ARMÓNICOS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CAUSADOS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POR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LAMPARAS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21" dirty="0">
                <a:latin typeface="Tahoma"/>
                <a:cs typeface="Tahoma"/>
              </a:rPr>
              <a:t>ARCO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En</a:t>
            </a:r>
            <a:r>
              <a:rPr sz="1100" spc="4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instalaciones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modernas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utilizan</a:t>
            </a:r>
            <a:r>
              <a:rPr sz="1100" spc="4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alumbrado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 lámparas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descarga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tubos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fluorescentes, </a:t>
            </a:r>
            <a:r>
              <a:rPr sz="1100" spc="-26" dirty="0">
                <a:latin typeface="Tahoma"/>
                <a:cs typeface="Tahoma"/>
              </a:rPr>
              <a:t>las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armónicas.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91694" y="1792441"/>
            <a:ext cx="4599094" cy="1482731"/>
            <a:chOff x="2855785" y="2360485"/>
            <a:chExt cx="3209925" cy="19526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7342" y="2408297"/>
              <a:ext cx="2543175" cy="18192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60548" y="2365248"/>
              <a:ext cx="3200400" cy="1943100"/>
            </a:xfrm>
            <a:custGeom>
              <a:avLst/>
              <a:gdLst/>
              <a:ahLst/>
              <a:cxnLst/>
              <a:rect l="l" t="t" r="r" b="b"/>
              <a:pathLst>
                <a:path w="3200400" h="1943100">
                  <a:moveTo>
                    <a:pt x="0" y="1943100"/>
                  </a:moveTo>
                  <a:lnTo>
                    <a:pt x="3200400" y="1943100"/>
                  </a:lnTo>
                  <a:lnTo>
                    <a:pt x="3200400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851049" y="3295470"/>
            <a:ext cx="5712702" cy="51050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13.25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6"/>
              </a:spcBef>
            </a:pPr>
            <a:endParaRPr sz="1000">
              <a:latin typeface="Tahoma"/>
              <a:cs typeface="Tahoma"/>
            </a:endParaRPr>
          </a:p>
          <a:p>
            <a:pPr marL="13184" marR="5274">
              <a:lnSpc>
                <a:spcPct val="1209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Voltaje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versus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línea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(con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balasto magnético)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927927" y="3874920"/>
            <a:ext cx="4271562" cy="1309143"/>
            <a:chOff x="2741485" y="5102923"/>
            <a:chExt cx="2981325" cy="172402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2453" y="5249795"/>
              <a:ext cx="2628900" cy="14478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746248" y="5107685"/>
              <a:ext cx="2971800" cy="1714500"/>
            </a:xfrm>
            <a:custGeom>
              <a:avLst/>
              <a:gdLst/>
              <a:ahLst/>
              <a:cxnLst/>
              <a:rect l="l" t="t" r="r" b="b"/>
              <a:pathLst>
                <a:path w="2971800" h="1714500">
                  <a:moveTo>
                    <a:pt x="0" y="1714500"/>
                  </a:moveTo>
                  <a:lnTo>
                    <a:pt x="2971800" y="1714500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851046" y="5196257"/>
            <a:ext cx="5713613" cy="13579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13249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13.26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100">
              <a:latin typeface="Tahoma"/>
              <a:cs typeface="Tahoma"/>
            </a:endParaRPr>
          </a:p>
          <a:p>
            <a:pPr marL="1318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porcentaje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individual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</a:t>
            </a:r>
            <a:r>
              <a:rPr sz="1100" spc="38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7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3er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</a:t>
            </a:r>
            <a:r>
              <a:rPr sz="1100" spc="37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puede </a:t>
            </a:r>
            <a:r>
              <a:rPr sz="1100" dirty="0">
                <a:latin typeface="Tahoma"/>
                <a:cs typeface="Tahoma"/>
              </a:rPr>
              <a:t>incluso</a:t>
            </a:r>
            <a:r>
              <a:rPr sz="1100" spc="40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sobrepasar</a:t>
            </a:r>
            <a:r>
              <a:rPr sz="1100" spc="41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40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100%</a:t>
            </a:r>
            <a:r>
              <a:rPr sz="1100" spc="41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405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ciertas</a:t>
            </a:r>
            <a:r>
              <a:rPr sz="1100" spc="410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lámparas </a:t>
            </a:r>
            <a:r>
              <a:rPr sz="1100" dirty="0">
                <a:latin typeface="Tahoma"/>
                <a:cs typeface="Tahoma"/>
              </a:rPr>
              <a:t>fluocompactas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modernas,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33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hay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3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prestar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una </a:t>
            </a:r>
            <a:r>
              <a:rPr sz="1100" dirty="0">
                <a:latin typeface="Tahoma"/>
                <a:cs typeface="Tahoma"/>
              </a:rPr>
              <a:t>atención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especial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cálculo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protección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transporta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suma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armónicas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3er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fases,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40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8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implica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riesgo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calentamiento.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53705" y="7175162"/>
            <a:ext cx="2571125" cy="61860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13.28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Circuito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Eléctrico.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 marL="402767">
              <a:spcBef>
                <a:spcPts val="980"/>
              </a:spcBef>
            </a:pPr>
            <a:r>
              <a:rPr sz="1100" i="1" spc="-26" dirty="0">
                <a:latin typeface="Tahoma"/>
                <a:cs typeface="Tahoma"/>
              </a:rPr>
              <a:t>262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2833" y="947402"/>
            <a:ext cx="6614325" cy="114218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67104" marR="5933" indent="-654579">
              <a:spcBef>
                <a:spcPts val="99"/>
              </a:spcBef>
              <a:tabLst>
                <a:tab pos="667104" algn="l"/>
                <a:tab pos="1158862" algn="l"/>
                <a:tab pos="2644684" algn="l"/>
                <a:tab pos="3678300" algn="l"/>
                <a:tab pos="4085022" algn="l"/>
                <a:tab pos="4473287" algn="l"/>
              </a:tabLst>
            </a:pPr>
            <a:r>
              <a:rPr sz="1100" b="1" spc="-10" dirty="0">
                <a:latin typeface="Tahoma"/>
                <a:cs typeface="Tahoma"/>
              </a:rPr>
              <a:t>7.4.4.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LOS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CONVERTIDORES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ESTÁTICOS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EN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LA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26" dirty="0">
                <a:latin typeface="Tahoma"/>
                <a:cs typeface="Tahoma"/>
              </a:rPr>
              <a:t>RED </a:t>
            </a:r>
            <a:r>
              <a:rPr sz="1100" b="1" spc="-10" dirty="0">
                <a:latin typeface="Tahoma"/>
                <a:cs typeface="Tahoma"/>
              </a:rPr>
              <a:t>TRIFÁSICA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puentes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rectificadores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convertidores </a:t>
            </a:r>
            <a:r>
              <a:rPr sz="1100" dirty="0">
                <a:latin typeface="Tahoma"/>
                <a:cs typeface="Tahoma"/>
              </a:rPr>
              <a:t>estáticos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(diodos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tiristores)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generadores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corrientes armónicas.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ejemplo,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puente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Graetz,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continua </a:t>
            </a:r>
            <a:r>
              <a:rPr sz="1100" dirty="0">
                <a:latin typeface="Tahoma"/>
                <a:cs typeface="Tahoma"/>
              </a:rPr>
              <a:t>consumida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</a:t>
            </a:r>
            <a:r>
              <a:rPr sz="1100" spc="4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aparecer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49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senoidal,</a:t>
            </a:r>
            <a:r>
              <a:rPr sz="1100" spc="48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muy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inductiva,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escalonada.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58972" y="2546970"/>
            <a:ext cx="3616498" cy="2319812"/>
            <a:chOff x="3181921" y="3354133"/>
            <a:chExt cx="2524125" cy="305498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2037" y="3780806"/>
              <a:ext cx="2209800" cy="8436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8836" y="4911848"/>
              <a:ext cx="1733550" cy="12115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86683" y="3358896"/>
              <a:ext cx="2514600" cy="3045460"/>
            </a:xfrm>
            <a:custGeom>
              <a:avLst/>
              <a:gdLst/>
              <a:ahLst/>
              <a:cxnLst/>
              <a:rect l="l" t="t" r="r" b="b"/>
              <a:pathLst>
                <a:path w="2514600" h="3045460">
                  <a:moveTo>
                    <a:pt x="0" y="3044952"/>
                  </a:moveTo>
                  <a:lnTo>
                    <a:pt x="2514599" y="3044952"/>
                  </a:lnTo>
                  <a:lnTo>
                    <a:pt x="2514599" y="0"/>
                  </a:lnTo>
                  <a:lnTo>
                    <a:pt x="0" y="0"/>
                  </a:lnTo>
                  <a:lnTo>
                    <a:pt x="0" y="304495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432833" y="4976959"/>
            <a:ext cx="6613416" cy="10718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392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13.27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7.4.5.</a:t>
            </a:r>
            <a:r>
              <a:rPr sz="1100" b="1" dirty="0">
                <a:latin typeface="Tahoma"/>
                <a:cs typeface="Tahoma"/>
              </a:rPr>
              <a:t>	VARIADOR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VELOCIDAD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variadores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velocidad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sirven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sectores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producción.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921312" y="5958555"/>
            <a:ext cx="5581690" cy="1135555"/>
            <a:chOff x="2038921" y="7846885"/>
            <a:chExt cx="3895725" cy="149542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9552" y="8120270"/>
              <a:ext cx="2724150" cy="99092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043683" y="7851647"/>
              <a:ext cx="3886200" cy="1485900"/>
            </a:xfrm>
            <a:custGeom>
              <a:avLst/>
              <a:gdLst/>
              <a:ahLst/>
              <a:cxnLst/>
              <a:rect l="l" t="t" r="r" b="b"/>
              <a:pathLst>
                <a:path w="3886200" h="1485900">
                  <a:moveTo>
                    <a:pt x="0" y="1485899"/>
                  </a:moveTo>
                  <a:lnTo>
                    <a:pt x="3886200" y="1485899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14858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263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600395" y="1013610"/>
            <a:ext cx="5417924" cy="1395937"/>
            <a:chOff x="2512885" y="1334833"/>
            <a:chExt cx="3781425" cy="18383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6481" y="1586126"/>
              <a:ext cx="2666999" cy="14671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17648" y="1339596"/>
              <a:ext cx="3771900" cy="1828800"/>
            </a:xfrm>
            <a:custGeom>
              <a:avLst/>
              <a:gdLst/>
              <a:ahLst/>
              <a:cxnLst/>
              <a:rect l="l" t="t" r="r" b="b"/>
              <a:pathLst>
                <a:path w="3771900" h="1828800">
                  <a:moveTo>
                    <a:pt x="0" y="1828800"/>
                  </a:moveTo>
                  <a:lnTo>
                    <a:pt x="3771900" y="1828800"/>
                  </a:lnTo>
                  <a:lnTo>
                    <a:pt x="3771900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48156" y="2575079"/>
            <a:ext cx="6613416" cy="1117974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13.29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Forma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21" dirty="0">
                <a:latin typeface="Tahoma"/>
                <a:cs typeface="Tahoma"/>
              </a:rPr>
              <a:t>Onda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latin typeface="Tahoma"/>
              <a:cs typeface="Tahoma"/>
            </a:endParaRPr>
          </a:p>
          <a:p>
            <a:pPr marL="13184"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7.4.6.</a:t>
            </a:r>
            <a:r>
              <a:rPr sz="1100" b="1" dirty="0">
                <a:latin typeface="Tahoma"/>
                <a:cs typeface="Tahoma"/>
              </a:rPr>
              <a:t>	VARIADOR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VELOCIDAD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6</a:t>
            </a:r>
            <a:r>
              <a:rPr sz="1100" b="1" spc="-3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PULSOS</a:t>
            </a:r>
            <a:endParaRPr sz="1100">
              <a:latin typeface="Tahoma"/>
              <a:cs typeface="Tahoma"/>
            </a:endParaRPr>
          </a:p>
          <a:p>
            <a:pPr marL="13184" marR="5274">
              <a:lnSpc>
                <a:spcPct val="1209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variadores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velocidad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sirven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control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motores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utilizados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todos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sectores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producción.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76376" y="3530636"/>
            <a:ext cx="5581690" cy="1916702"/>
            <a:chOff x="2496121" y="4649533"/>
            <a:chExt cx="3895725" cy="25241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3872" y="4811264"/>
              <a:ext cx="3162300" cy="221932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00883" y="4654296"/>
              <a:ext cx="3886200" cy="2514600"/>
            </a:xfrm>
            <a:custGeom>
              <a:avLst/>
              <a:gdLst/>
              <a:ahLst/>
              <a:cxnLst/>
              <a:rect l="l" t="t" r="r" b="b"/>
              <a:pathLst>
                <a:path w="3886200" h="2514600">
                  <a:moveTo>
                    <a:pt x="0" y="2514600"/>
                  </a:moveTo>
                  <a:lnTo>
                    <a:pt x="3886200" y="25146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2514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043252" y="5608820"/>
            <a:ext cx="242191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13.30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Forma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Onda.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32835" y="5446226"/>
            <a:ext cx="6617054" cy="230878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7.4.7.</a:t>
            </a:r>
            <a:r>
              <a:rPr sz="1100" b="1" dirty="0">
                <a:latin typeface="Tahoma"/>
                <a:cs typeface="Tahoma"/>
              </a:rPr>
              <a:t>	LAS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INDUCTANCIAS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SATURABLES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1100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inductancias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amplitud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 atraviesa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hecho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ellas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provocan deformaciones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corriente.</a:t>
            </a:r>
            <a:endParaRPr sz="1100">
              <a:latin typeface="Tahoma"/>
              <a:cs typeface="Tahoma"/>
            </a:endParaRPr>
          </a:p>
          <a:p>
            <a:pPr marL="667104">
              <a:spcBef>
                <a:spcPts val="285"/>
              </a:spcBef>
            </a:pPr>
            <a:r>
              <a:rPr sz="1100" spc="-10" dirty="0">
                <a:latin typeface="Tahoma"/>
                <a:cs typeface="Tahoma"/>
              </a:rPr>
              <a:t>MaquinasRotativas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667104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máquinas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rotativas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elevado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amplitud</a:t>
            </a:r>
            <a:r>
              <a:rPr sz="1100" spc="31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32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despreciable.</a:t>
            </a:r>
            <a:r>
              <a:rPr sz="1100" spc="32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17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pequeñas </a:t>
            </a:r>
            <a:r>
              <a:rPr sz="1100" dirty="0">
                <a:latin typeface="Tahoma"/>
                <a:cs typeface="Tahoma"/>
              </a:rPr>
              <a:t>máquinas</a:t>
            </a:r>
            <a:r>
              <a:rPr sz="1100" spc="22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síncronas</a:t>
            </a:r>
            <a:r>
              <a:rPr sz="1100" spc="223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22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22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embargo,</a:t>
            </a:r>
            <a:r>
              <a:rPr sz="1100" spc="228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generadores</a:t>
            </a:r>
            <a:r>
              <a:rPr sz="1100" spc="228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tercer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tener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44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incidencia sobre: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200">
              <a:latin typeface="Tahoma"/>
              <a:cs typeface="Tahoma"/>
            </a:endParaRPr>
          </a:p>
          <a:p>
            <a:pPr marR="834539" algn="ctr"/>
            <a:r>
              <a:rPr sz="1100" i="1" spc="-26" dirty="0">
                <a:latin typeface="Tahoma"/>
                <a:cs typeface="Tahoma"/>
              </a:rPr>
              <a:t>264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76377" y="866639"/>
            <a:ext cx="5254158" cy="1829907"/>
            <a:chOff x="2496121" y="1141285"/>
            <a:chExt cx="3667125" cy="24098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0839" y="1346053"/>
              <a:ext cx="2819400" cy="202846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00883" y="1146047"/>
              <a:ext cx="3657600" cy="2400300"/>
            </a:xfrm>
            <a:custGeom>
              <a:avLst/>
              <a:gdLst/>
              <a:ahLst/>
              <a:cxnLst/>
              <a:rect l="l" t="t" r="r" b="b"/>
              <a:pathLst>
                <a:path w="3657600" h="2400300">
                  <a:moveTo>
                    <a:pt x="0" y="2400300"/>
                  </a:moveTo>
                  <a:lnTo>
                    <a:pt x="3657600" y="2400300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24003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248517" y="2847042"/>
            <a:ext cx="1883309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13.31</a:t>
            </a:r>
            <a:r>
              <a:rPr sz="900" b="1" spc="-2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Espectro.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76377" y="3123283"/>
            <a:ext cx="5254158" cy="2090289"/>
            <a:chOff x="2496121" y="4113085"/>
            <a:chExt cx="3667125" cy="27527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7098" y="4296156"/>
              <a:ext cx="3228975" cy="24768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00883" y="4117847"/>
              <a:ext cx="3657600" cy="2743200"/>
            </a:xfrm>
            <a:custGeom>
              <a:avLst/>
              <a:gdLst/>
              <a:ahLst/>
              <a:cxnLst/>
              <a:rect l="l" t="t" r="r" b="b"/>
              <a:pathLst>
                <a:path w="3657600" h="2743200">
                  <a:moveTo>
                    <a:pt x="0" y="2743200"/>
                  </a:moveTo>
                  <a:lnTo>
                    <a:pt x="3657600" y="2743200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2743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265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04005" y="921129"/>
            <a:ext cx="7257562" cy="1181710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21024" marR="5274" indent="-187870">
              <a:lnSpc>
                <a:spcPct val="120900"/>
              </a:lnSpc>
              <a:spcBef>
                <a:spcPts val="104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calentamiento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permanente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resistencias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puesta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 </a:t>
            </a:r>
            <a:r>
              <a:rPr sz="1100" dirty="0">
                <a:latin typeface="Tahoma"/>
                <a:cs typeface="Tahoma"/>
              </a:rPr>
              <a:t>tierra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alternadores.</a:t>
            </a:r>
            <a:endParaRPr sz="1100">
              <a:latin typeface="Tahoma"/>
              <a:cs typeface="Tahoma"/>
            </a:endParaRPr>
          </a:p>
          <a:p>
            <a:pPr marL="1321024" marR="5274" indent="-187870">
              <a:lnSpc>
                <a:spcPct val="120900"/>
              </a:lnSpc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relés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amperimétricos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protección </a:t>
            </a:r>
            <a:r>
              <a:rPr sz="1100" dirty="0">
                <a:latin typeface="Tahoma"/>
                <a:cs typeface="Tahoma"/>
              </a:rPr>
              <a:t>contra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defectos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aislamiento.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marL="13184">
              <a:tabLst>
                <a:tab pos="479234" algn="l"/>
              </a:tabLst>
            </a:pPr>
            <a:r>
              <a:rPr sz="1100" b="1" spc="-21" dirty="0">
                <a:solidFill>
                  <a:srgbClr val="000033"/>
                </a:solidFill>
                <a:latin typeface="Tahoma"/>
                <a:cs typeface="Tahoma"/>
              </a:rPr>
              <a:t>7.5.</a:t>
            </a:r>
            <a:r>
              <a:rPr sz="1100" b="1" dirty="0">
                <a:solidFill>
                  <a:srgbClr val="000033"/>
                </a:solidFill>
                <a:latin typeface="Tahoma"/>
                <a:cs typeface="Tahoma"/>
              </a:rPr>
              <a:t>	</a:t>
            </a:r>
            <a:r>
              <a:rPr sz="1100" b="1" dirty="0">
                <a:latin typeface="Tahoma"/>
                <a:cs typeface="Tahoma"/>
              </a:rPr>
              <a:t>EFECTOS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ARMÓNICOS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82640" y="3633388"/>
            <a:ext cx="1075396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2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13.32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64161" y="3817636"/>
            <a:ext cx="5745456" cy="1743113"/>
            <a:chOff x="2627185" y="5027485"/>
            <a:chExt cx="4010025" cy="22955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7391" y="5141210"/>
              <a:ext cx="3638548" cy="20482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631948" y="5032247"/>
              <a:ext cx="4000500" cy="2286000"/>
            </a:xfrm>
            <a:custGeom>
              <a:avLst/>
              <a:gdLst/>
              <a:ahLst/>
              <a:cxnLst/>
              <a:rect l="l" t="t" r="r" b="b"/>
              <a:pathLst>
                <a:path w="4000500" h="2286000">
                  <a:moveTo>
                    <a:pt x="0" y="2286000"/>
                  </a:moveTo>
                  <a:lnTo>
                    <a:pt x="4000500" y="2286000"/>
                  </a:lnTo>
                  <a:lnTo>
                    <a:pt x="40005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68881" y="5613449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13.33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48153" y="6046268"/>
            <a:ext cx="6617054" cy="965600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667104" marR="415951" indent="-654579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7.5.1.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CALENTAMIENTOS</a:t>
            </a:r>
            <a:r>
              <a:rPr sz="1100" b="1" dirty="0">
                <a:latin typeface="Tahoma"/>
                <a:cs typeface="Tahoma"/>
              </a:rPr>
              <a:t> EN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CONDUCTORES,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NEUTROS </a:t>
            </a:r>
            <a:r>
              <a:rPr sz="1100" b="1" spc="-52" dirty="0">
                <a:latin typeface="Tahoma"/>
                <a:cs typeface="Tahoma"/>
              </a:rPr>
              <a:t>Y </a:t>
            </a:r>
            <a:r>
              <a:rPr sz="1100" b="1" dirty="0">
                <a:latin typeface="Tahoma"/>
                <a:cs typeface="Tahoma"/>
              </a:rPr>
              <a:t>OTROS</a:t>
            </a:r>
            <a:r>
              <a:rPr sz="1100" b="1" spc="-4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EQUIPOS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“calentamiento”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importantes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armónicos.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producir</a:t>
            </a:r>
            <a:r>
              <a:rPr sz="1100" spc="32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devanados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transformadores,</a:t>
            </a:r>
            <a:r>
              <a:rPr sz="1100" spc="37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motores,</a:t>
            </a:r>
            <a:r>
              <a:rPr sz="1100" spc="38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conductores</a:t>
            </a:r>
            <a:r>
              <a:rPr sz="1100" spc="37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7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general</a:t>
            </a:r>
            <a:r>
              <a:rPr sz="1100" spc="374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spc="-10" dirty="0">
                <a:latin typeface="Tahoma"/>
                <a:cs typeface="Tahoma"/>
              </a:rPr>
              <a:t>especialmente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neutro.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6048" y="2085368"/>
            <a:ext cx="4421681" cy="1475498"/>
          </a:xfrm>
          <a:prstGeom prst="rect">
            <a:avLst/>
          </a:prstGeom>
        </p:spPr>
      </p:pic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266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2833" y="947402"/>
            <a:ext cx="6617965" cy="1346987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7.5.2.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RESONANCIA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6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condensador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paralelo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bobina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 </a:t>
            </a:r>
            <a:r>
              <a:rPr sz="1100" dirty="0">
                <a:latin typeface="Tahoma"/>
                <a:cs typeface="Tahoma"/>
              </a:rPr>
              <a:t>resonante</a:t>
            </a:r>
            <a:r>
              <a:rPr sz="1100" spc="9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capaz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amplificar</a:t>
            </a:r>
            <a:r>
              <a:rPr sz="1100" spc="8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señales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99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determinada </a:t>
            </a:r>
            <a:r>
              <a:rPr sz="1100" dirty="0">
                <a:latin typeface="Tahoma"/>
                <a:cs typeface="Tahoma"/>
              </a:rPr>
              <a:t>frecuencia.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Cuando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colocamos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batería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condensadores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estamos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formando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 </a:t>
            </a:r>
            <a:r>
              <a:rPr sz="1100" dirty="0">
                <a:latin typeface="Tahoma"/>
                <a:cs typeface="Tahoma"/>
              </a:rPr>
              <a:t>resonante,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ya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ponemos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paralelo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batería</a:t>
            </a:r>
            <a:r>
              <a:rPr sz="1100" spc="166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condensadores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instalación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eléctrica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inductiva.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740142" y="2346766"/>
            <a:ext cx="5090392" cy="1482731"/>
            <a:chOff x="2610421" y="3090481"/>
            <a:chExt cx="3552825" cy="19526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4555" y="3441569"/>
              <a:ext cx="3009899" cy="151447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615183" y="3095244"/>
              <a:ext cx="3543300" cy="1943100"/>
            </a:xfrm>
            <a:custGeom>
              <a:avLst/>
              <a:gdLst/>
              <a:ahLst/>
              <a:cxnLst/>
              <a:rect l="l" t="t" r="r" b="b"/>
              <a:pathLst>
                <a:path w="3543300" h="1943100">
                  <a:moveTo>
                    <a:pt x="0" y="1943100"/>
                  </a:moveTo>
                  <a:lnTo>
                    <a:pt x="3543300" y="1943100"/>
                  </a:lnTo>
                  <a:lnTo>
                    <a:pt x="3543300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32834" y="3903606"/>
            <a:ext cx="6616145" cy="290551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1283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13.34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7.5.3.</a:t>
            </a:r>
            <a:r>
              <a:rPr sz="1100" b="1" dirty="0">
                <a:latin typeface="Tahoma"/>
                <a:cs typeface="Tahoma"/>
              </a:rPr>
              <a:t>	DETERIORO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FORMA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ONDA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3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LA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TENSIÓN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6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provocan</a:t>
            </a:r>
            <a:r>
              <a:rPr sz="1100" spc="22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deformación</a:t>
            </a:r>
            <a:r>
              <a:rPr sz="1100" spc="23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38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onda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tensión,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llegando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presentar</a:t>
            </a:r>
            <a:r>
              <a:rPr sz="1100" spc="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achatamientos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aplanamiento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superior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</a:t>
            </a:r>
            <a:r>
              <a:rPr sz="1100" spc="13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inferior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forma</a:t>
            </a:r>
            <a:r>
              <a:rPr sz="1100" spc="13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spc="-10" dirty="0">
                <a:latin typeface="Tahoma"/>
                <a:cs typeface="Tahoma"/>
              </a:rPr>
              <a:t>onda.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667104" marR="6592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Este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aplanamiento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señal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alcance</a:t>
            </a:r>
            <a:r>
              <a:rPr sz="1100" spc="15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valor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pico </a:t>
            </a:r>
            <a:r>
              <a:rPr sz="1100" dirty="0">
                <a:latin typeface="Tahoma"/>
                <a:cs typeface="Tahoma"/>
              </a:rPr>
              <a:t>adecuado,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4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ocasionar</a:t>
            </a:r>
            <a:r>
              <a:rPr sz="1100" spc="4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principalmente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1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puentes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diodos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funcionen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correctamente.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667104" marR="5933" algn="just">
              <a:lnSpc>
                <a:spcPct val="120600"/>
              </a:lnSpc>
            </a:pPr>
            <a:r>
              <a:rPr sz="1100" dirty="0">
                <a:latin typeface="Tahoma"/>
                <a:cs typeface="Tahoma"/>
              </a:rPr>
              <a:t>Esto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hace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diodos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trabajen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condiciones</a:t>
            </a:r>
            <a:r>
              <a:rPr sz="1100" spc="44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operación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nominales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teniendo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como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consecuencia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vida,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provocando</a:t>
            </a:r>
            <a:r>
              <a:rPr sz="1100" spc="25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paradas</a:t>
            </a:r>
            <a:r>
              <a:rPr sz="1100" spc="249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intempestivas</a:t>
            </a:r>
            <a:r>
              <a:rPr sz="1100" spc="26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variadores</a:t>
            </a:r>
            <a:r>
              <a:rPr sz="1100" spc="38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8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velocidad,</a:t>
            </a:r>
            <a:r>
              <a:rPr sz="1100" spc="37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discos</a:t>
            </a:r>
            <a:r>
              <a:rPr sz="1100" spc="38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duros</a:t>
            </a:r>
            <a:r>
              <a:rPr sz="1100" spc="389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quemados</a:t>
            </a:r>
            <a:r>
              <a:rPr sz="1100" spc="384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o </a:t>
            </a:r>
            <a:r>
              <a:rPr sz="1100" dirty="0">
                <a:latin typeface="Tahoma"/>
                <a:cs typeface="Tahoma"/>
              </a:rPr>
              <a:t>reinicialiaciones</a:t>
            </a:r>
            <a:r>
              <a:rPr sz="1100" spc="25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5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254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computadoras,</a:t>
            </a:r>
            <a:r>
              <a:rPr sz="1100" spc="26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parpadeo</a:t>
            </a:r>
            <a:r>
              <a:rPr sz="1100" spc="260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iluminación,</a:t>
            </a:r>
            <a:r>
              <a:rPr sz="1100" spc="-5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267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48152" y="947402"/>
            <a:ext cx="6614325" cy="732588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7.5.4.</a:t>
            </a:r>
            <a:r>
              <a:rPr sz="1100" b="1" dirty="0">
                <a:latin typeface="Tahoma"/>
                <a:cs typeface="Tahoma"/>
              </a:rPr>
              <a:t>	MOTORES</a:t>
            </a:r>
            <a:r>
              <a:rPr sz="1100" b="1" spc="-57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ASINCRONOS</a:t>
            </a:r>
            <a:endParaRPr sz="1100">
              <a:latin typeface="Tahoma"/>
              <a:cs typeface="Tahoma"/>
            </a:endParaRPr>
          </a:p>
          <a:p>
            <a:pPr marL="667104" marR="5274">
              <a:lnSpc>
                <a:spcPct val="120500"/>
              </a:lnSpc>
              <a:spcBef>
                <a:spcPts val="1111"/>
              </a:spcBef>
            </a:pPr>
            <a:r>
              <a:rPr sz="1100" dirty="0">
                <a:latin typeface="Tahoma"/>
                <a:cs typeface="Tahoma"/>
              </a:rPr>
              <a:t>Por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otra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parte,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provocar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 </a:t>
            </a:r>
            <a:r>
              <a:rPr sz="1100" dirty="0">
                <a:latin typeface="Tahoma"/>
                <a:cs typeface="Tahoma"/>
              </a:rPr>
              <a:t>tienda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rápido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lento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debiera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(debido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51043" y="1484713"/>
            <a:ext cx="3735684" cy="62704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 marR="5274" algn="just">
              <a:lnSpc>
                <a:spcPct val="1207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campos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magnéticos</a:t>
            </a:r>
            <a:r>
              <a:rPr sz="1100" spc="36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5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358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sentido </a:t>
            </a:r>
            <a:r>
              <a:rPr sz="1100" dirty="0">
                <a:latin typeface="Tahoma"/>
                <a:cs typeface="Tahoma"/>
              </a:rPr>
              <a:t>fundamental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sentido</a:t>
            </a:r>
            <a:r>
              <a:rPr sz="1100" spc="197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contrario </a:t>
            </a:r>
            <a:r>
              <a:rPr sz="1100" dirty="0">
                <a:latin typeface="Tahoma"/>
                <a:cs typeface="Tahoma"/>
              </a:rPr>
              <a:t>armónicos),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una</a:t>
            </a:r>
            <a:r>
              <a:rPr sz="1100" spc="45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pérdida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84065" y="1484713"/>
            <a:ext cx="1878760" cy="627046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25709" marR="5274" indent="-13184" algn="just">
              <a:lnSpc>
                <a:spcPct val="120700"/>
              </a:lnSpc>
              <a:spcBef>
                <a:spcPts val="99"/>
              </a:spcBef>
            </a:pPr>
            <a:r>
              <a:rPr sz="1100" dirty="0">
                <a:latin typeface="Tahoma"/>
                <a:cs typeface="Tahoma"/>
              </a:rPr>
              <a:t>que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componente </a:t>
            </a:r>
            <a:r>
              <a:rPr sz="1100" dirty="0">
                <a:latin typeface="Tahoma"/>
                <a:cs typeface="Tahoma"/>
              </a:rPr>
              <a:t>producido</a:t>
            </a:r>
            <a:r>
              <a:rPr sz="1100" spc="192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02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rendimiento,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51043" y="1944715"/>
            <a:ext cx="5710884" cy="1032566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 marR="5274" algn="just">
              <a:lnSpc>
                <a:spcPct val="1209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acelera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motor,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larga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reduce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vida</a:t>
            </a:r>
            <a:r>
              <a:rPr sz="1100" spc="20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efectiva</a:t>
            </a:r>
            <a:r>
              <a:rPr sz="1100" spc="21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del </a:t>
            </a:r>
            <a:r>
              <a:rPr sz="1100" spc="-10" dirty="0">
                <a:latin typeface="Tahoma"/>
                <a:cs typeface="Tahoma"/>
              </a:rPr>
              <a:t>mismo.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13184" marR="5274" algn="just">
              <a:lnSpc>
                <a:spcPct val="120800"/>
              </a:lnSpc>
            </a:pPr>
            <a:r>
              <a:rPr sz="1100" dirty="0">
                <a:latin typeface="Tahoma"/>
                <a:cs typeface="Tahoma"/>
              </a:rPr>
              <a:t>Básicamente,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debido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46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5to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orden</a:t>
            </a:r>
            <a:r>
              <a:rPr sz="1100" spc="47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6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son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secuencia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negativa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394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circular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crean</a:t>
            </a:r>
            <a:r>
              <a:rPr sz="1100" spc="40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campo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magnético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sentido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contrario</a:t>
            </a:r>
            <a:r>
              <a:rPr sz="1100" spc="28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establecido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275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secuencia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negativa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tanto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origina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frenado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motor.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48152" y="4668551"/>
            <a:ext cx="6616145" cy="209106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1942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13.35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7.5.5.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COMPUTADORAS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9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PC´s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elementos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producen,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47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mismo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tiempo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más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sensibles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 éstos.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1"/>
              </a:spcBef>
            </a:pPr>
            <a:endParaRPr sz="13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Un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importante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considerar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número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computadoras </a:t>
            </a:r>
            <a:r>
              <a:rPr sz="1100" dirty="0">
                <a:latin typeface="Tahoma"/>
                <a:cs typeface="Tahoma"/>
              </a:rPr>
              <a:t>instaladas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haber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7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edificio.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Esto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provoca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computadoras</a:t>
            </a:r>
            <a:r>
              <a:rPr sz="1100" spc="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componentes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armónicas </a:t>
            </a:r>
            <a:r>
              <a:rPr sz="1100" dirty="0">
                <a:latin typeface="Tahoma"/>
                <a:cs typeface="Tahoma"/>
              </a:rPr>
              <a:t>puede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considerablemente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altas,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7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favorece</a:t>
            </a:r>
            <a:r>
              <a:rPr sz="1100" spc="7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83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9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quemen</a:t>
            </a:r>
            <a:r>
              <a:rPr sz="1100" spc="30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30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discos</a:t>
            </a:r>
            <a:r>
              <a:rPr sz="1100" spc="30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duros,</a:t>
            </a:r>
            <a:r>
              <a:rPr sz="1100" spc="30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mal</a:t>
            </a:r>
            <a:r>
              <a:rPr sz="1100" spc="30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funcionamiento</a:t>
            </a:r>
            <a:r>
              <a:rPr sz="1100" spc="296" dirty="0">
                <a:latin typeface="Tahoma"/>
                <a:cs typeface="Tahoma"/>
              </a:rPr>
              <a:t> 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spc="-10" dirty="0">
                <a:latin typeface="Tahoma"/>
                <a:cs typeface="Tahoma"/>
              </a:rPr>
              <a:t>reinicializaciones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esporádicas</a:t>
            </a:r>
            <a:r>
              <a:rPr sz="1100" dirty="0">
                <a:latin typeface="Tahoma"/>
                <a:cs typeface="Tahoma"/>
              </a:rPr>
              <a:t> de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PC´s.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582991" y="3232064"/>
            <a:ext cx="4599094" cy="1309143"/>
            <a:chOff x="3198685" y="4256341"/>
            <a:chExt cx="3209925" cy="172402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4948" y="4527437"/>
              <a:ext cx="2133600" cy="13052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203448" y="4261103"/>
              <a:ext cx="3200400" cy="1714500"/>
            </a:xfrm>
            <a:custGeom>
              <a:avLst/>
              <a:gdLst/>
              <a:ahLst/>
              <a:cxnLst/>
              <a:rect l="l" t="t" r="r" b="b"/>
              <a:pathLst>
                <a:path w="3200400" h="1714500">
                  <a:moveTo>
                    <a:pt x="0" y="1714500"/>
                  </a:moveTo>
                  <a:lnTo>
                    <a:pt x="3200400" y="1714500"/>
                  </a:lnTo>
                  <a:lnTo>
                    <a:pt x="32004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80591" y="7202937"/>
            <a:ext cx="1074487" cy="59552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13.37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52"/>
              </a:spcBef>
            </a:pPr>
            <a:endParaRPr sz="1700">
              <a:latin typeface="Tahoma"/>
              <a:cs typeface="Tahoma"/>
            </a:endParaRPr>
          </a:p>
          <a:p>
            <a:pPr marL="93605">
              <a:spcBef>
                <a:spcPts val="5"/>
              </a:spcBef>
            </a:pPr>
            <a:r>
              <a:rPr sz="1100" i="1" spc="-26" dirty="0">
                <a:latin typeface="Tahoma"/>
                <a:cs typeface="Tahoma"/>
              </a:rPr>
              <a:t>268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0518" y="993210"/>
            <a:ext cx="4094149" cy="77391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36836" y="783460"/>
            <a:ext cx="7041937" cy="1785104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400">
              <a:latin typeface="Times New Roman"/>
              <a:cs typeface="Times New Roman"/>
            </a:endParaRPr>
          </a:p>
          <a:p>
            <a:pPr marL="664467"/>
            <a:r>
              <a:rPr sz="1100" spc="-10" dirty="0">
                <a:latin typeface="Tahoma"/>
                <a:cs typeface="Tahoma"/>
              </a:rPr>
              <a:t>Detalle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0808" y="2291938"/>
            <a:ext cx="4927162" cy="182990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88688" y="4522737"/>
            <a:ext cx="7260292" cy="10718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6539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13.36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spcBef>
                <a:spcPts val="5"/>
              </a:spcBef>
              <a:tabLst>
                <a:tab pos="479234" algn="l"/>
              </a:tabLst>
            </a:pPr>
            <a:r>
              <a:rPr sz="1100" b="1" spc="-21" dirty="0">
                <a:solidFill>
                  <a:srgbClr val="000033"/>
                </a:solidFill>
                <a:latin typeface="Tahoma"/>
                <a:cs typeface="Tahoma"/>
              </a:rPr>
              <a:t>7.6.</a:t>
            </a:r>
            <a:r>
              <a:rPr sz="1100" b="1" dirty="0">
                <a:solidFill>
                  <a:srgbClr val="000033"/>
                </a:solidFill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PROPAGACIÓN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-16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ARMÓNICOS</a:t>
            </a:r>
            <a:endParaRPr sz="1100">
              <a:latin typeface="Tahoma"/>
              <a:cs typeface="Tahoma"/>
            </a:endParaRPr>
          </a:p>
          <a:p>
            <a:pPr marL="479234" marR="5274" algn="just">
              <a:lnSpc>
                <a:spcPct val="1207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Los</a:t>
            </a:r>
            <a:r>
              <a:rPr sz="1100" spc="18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tienden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fluir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desde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lineales</a:t>
            </a:r>
            <a:r>
              <a:rPr sz="1100" spc="18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(fuentes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armónicos)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impedancia,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viajan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322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fuente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generación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(G).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921312" y="5640310"/>
            <a:ext cx="5417924" cy="1395937"/>
            <a:chOff x="2038921" y="7427785"/>
            <a:chExt cx="3781425" cy="183832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5890" y="7719083"/>
              <a:ext cx="3352800" cy="122907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043683" y="7432547"/>
              <a:ext cx="3771900" cy="1828800"/>
            </a:xfrm>
            <a:custGeom>
              <a:avLst/>
              <a:gdLst/>
              <a:ahLst/>
              <a:cxnLst/>
              <a:rect l="l" t="t" r="r" b="b"/>
              <a:pathLst>
                <a:path w="3771900" h="1828800">
                  <a:moveTo>
                    <a:pt x="0" y="1828800"/>
                  </a:moveTo>
                  <a:lnTo>
                    <a:pt x="3771900" y="1828800"/>
                  </a:lnTo>
                  <a:lnTo>
                    <a:pt x="3771900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48152" y="5284788"/>
            <a:ext cx="6613416" cy="274034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13.38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667104" lvl="2" indent="-654579">
              <a:buAutoNum type="arabicPeriod" startAt="2"/>
              <a:tabLst>
                <a:tab pos="667104" algn="l"/>
                <a:tab pos="667763" algn="l"/>
              </a:tabLst>
            </a:pPr>
            <a:r>
              <a:rPr sz="1100" b="1" spc="-10" dirty="0">
                <a:latin typeface="Tahoma"/>
                <a:cs typeface="Tahoma"/>
              </a:rPr>
              <a:t>MODIFICACIONES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 LAS </a:t>
            </a:r>
            <a:r>
              <a:rPr sz="1100" b="1" spc="-10" dirty="0">
                <a:latin typeface="Tahoma"/>
                <a:cs typeface="Tahoma"/>
              </a:rPr>
              <a:t>INSTALACIONES</a:t>
            </a:r>
            <a:endParaRPr sz="1100">
              <a:latin typeface="Tahoma"/>
              <a:cs typeface="Tahoma"/>
            </a:endParaRPr>
          </a:p>
          <a:p>
            <a:pPr marL="667104" marR="5274">
              <a:lnSpc>
                <a:spcPct val="1209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Las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principales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soluciones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sobrecarga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neutro </a:t>
            </a:r>
            <a:r>
              <a:rPr sz="1100" dirty="0">
                <a:latin typeface="Tahoma"/>
                <a:cs typeface="Tahoma"/>
              </a:rPr>
              <a:t>son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siguientes: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854315" lvl="3" indent="-187870" algn="just"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separado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cada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fase.</a:t>
            </a:r>
            <a:endParaRPr sz="1100">
              <a:latin typeface="Tahoma"/>
              <a:cs typeface="Tahoma"/>
            </a:endParaRPr>
          </a:p>
          <a:p>
            <a:pPr marL="854315" lvl="3" indent="-187870" algn="just">
              <a:spcBef>
                <a:spcPts val="296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Duplicar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neutro</a:t>
            </a:r>
            <a:endParaRPr sz="1100">
              <a:latin typeface="Tahoma"/>
              <a:cs typeface="Tahoma"/>
            </a:endParaRPr>
          </a:p>
          <a:p>
            <a:pPr marL="854315" marR="5933" lvl="3" indent="-187870" algn="just">
              <a:lnSpc>
                <a:spcPct val="120500"/>
              </a:lnSpc>
              <a:spcBef>
                <a:spcPts val="5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Hay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evitar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receptor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sensible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con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lineales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perturbadoras.</a:t>
            </a:r>
            <a:endParaRPr sz="1100">
              <a:latin typeface="Tahoma"/>
              <a:cs typeface="Tahoma"/>
            </a:endParaRPr>
          </a:p>
          <a:p>
            <a:pPr marL="854315" marR="5274" lvl="3" indent="-187870" algn="just">
              <a:lnSpc>
                <a:spcPct val="120700"/>
              </a:lnSpc>
              <a:spcBef>
                <a:spcPts val="10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Cuando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tiene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equipo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gran</a:t>
            </a:r>
            <a:r>
              <a:rPr sz="1100" spc="218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potencia</a:t>
            </a:r>
            <a:r>
              <a:rPr sz="1100" spc="223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fuertemente </a:t>
            </a:r>
            <a:r>
              <a:rPr sz="1100" dirty="0">
                <a:latin typeface="Tahoma"/>
                <a:cs typeface="Tahoma"/>
              </a:rPr>
              <a:t>perturbador,</a:t>
            </a:r>
            <a:r>
              <a:rPr sz="1100" spc="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preferible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conectarlo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directamente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desde</a:t>
            </a:r>
            <a:r>
              <a:rPr sz="1100" spc="3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spc="-10" dirty="0">
                <a:latin typeface="Tahoma"/>
                <a:cs typeface="Tahoma"/>
              </a:rPr>
              <a:t>transformador</a:t>
            </a:r>
            <a:r>
              <a:rPr sz="1100" dirty="0">
                <a:latin typeface="Tahoma"/>
                <a:cs typeface="Tahoma"/>
              </a:rPr>
              <a:t> MT/BT </a:t>
            </a:r>
            <a:r>
              <a:rPr sz="1100" spc="-10" dirty="0">
                <a:latin typeface="Tahoma"/>
                <a:cs typeface="Tahoma"/>
              </a:rPr>
              <a:t>independientemente.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R="831902" algn="ctr"/>
            <a:r>
              <a:rPr sz="1100" i="1" spc="-26" dirty="0">
                <a:latin typeface="Tahoma"/>
                <a:cs typeface="Tahoma"/>
              </a:rPr>
              <a:t>269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4014" y="920549"/>
            <a:ext cx="7260292" cy="3181103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479234" marR="5274" algn="just">
              <a:lnSpc>
                <a:spcPct val="120700"/>
              </a:lnSpc>
              <a:spcBef>
                <a:spcPts val="104"/>
              </a:spcBef>
            </a:pPr>
            <a:r>
              <a:rPr sz="1100" dirty="0">
                <a:latin typeface="Tahoma"/>
                <a:cs typeface="Tahoma"/>
              </a:rPr>
              <a:t>La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generación de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empresa de distribución 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menor </a:t>
            </a:r>
            <a:r>
              <a:rPr sz="1100" spc="-26" dirty="0">
                <a:latin typeface="Tahoma"/>
                <a:cs typeface="Tahoma"/>
              </a:rPr>
              <a:t>que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cargas</a:t>
            </a:r>
            <a:r>
              <a:rPr sz="1100" spc="30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que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encuentran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1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paralelo.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Sin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embargo,</a:t>
            </a:r>
            <a:r>
              <a:rPr sz="1100" spc="29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30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corriente </a:t>
            </a:r>
            <a:r>
              <a:rPr sz="1100" dirty="0">
                <a:latin typeface="Tahoma"/>
                <a:cs typeface="Tahoma"/>
              </a:rPr>
              <a:t>armónica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divide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dependiendo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relaciones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impedancia.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57"/>
              </a:spcBef>
            </a:pPr>
            <a:endParaRPr sz="1600">
              <a:latin typeface="Tahoma"/>
              <a:cs typeface="Tahoma"/>
            </a:endParaRPr>
          </a:p>
          <a:p>
            <a:pPr marL="479234" lvl="1" indent="-466050">
              <a:buClr>
                <a:srgbClr val="000033"/>
              </a:buClr>
              <a:buAutoNum type="arabicPeriod" startAt="7"/>
              <a:tabLst>
                <a:tab pos="479234" algn="l"/>
                <a:tab pos="479893" algn="l"/>
              </a:tabLst>
            </a:pPr>
            <a:r>
              <a:rPr sz="1100" b="1" dirty="0">
                <a:latin typeface="Tahoma"/>
                <a:cs typeface="Tahoma"/>
              </a:rPr>
              <a:t>SOLUCIONES</a:t>
            </a:r>
            <a:r>
              <a:rPr sz="1100" b="1" spc="-83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TRADICIONALES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10"/>
              </a:spcBef>
              <a:buClr>
                <a:srgbClr val="000033"/>
              </a:buClr>
              <a:buFont typeface="Tahoma"/>
              <a:buAutoNum type="arabicPeriod" startAt="7"/>
            </a:pPr>
            <a:endParaRPr sz="1100">
              <a:latin typeface="Tahoma"/>
              <a:cs typeface="Tahoma"/>
            </a:endParaRPr>
          </a:p>
          <a:p>
            <a:pPr marL="1133813" lvl="2" indent="-655238">
              <a:buAutoNum type="arabicPeriod"/>
              <a:tabLst>
                <a:tab pos="1133813" algn="l"/>
                <a:tab pos="1134472" algn="l"/>
              </a:tabLst>
            </a:pPr>
            <a:r>
              <a:rPr sz="1100" b="1" dirty="0">
                <a:latin typeface="Tahoma"/>
                <a:cs typeface="Tahoma"/>
              </a:rPr>
              <a:t>BLOQUEO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7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CORRIENTES</a:t>
            </a:r>
            <a:r>
              <a:rPr sz="1100" b="1" spc="-52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ARMÓNICAS</a:t>
            </a:r>
            <a:endParaRPr sz="1100">
              <a:latin typeface="Tahoma"/>
              <a:cs typeface="Tahoma"/>
            </a:endParaRPr>
          </a:p>
          <a:p>
            <a:pPr marL="1133813" marR="7251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Este</a:t>
            </a:r>
            <a:r>
              <a:rPr sz="1100" spc="30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método</a:t>
            </a:r>
            <a:r>
              <a:rPr sz="1100" spc="30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consiste</a:t>
            </a:r>
            <a:r>
              <a:rPr sz="1100" spc="30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30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utilizar</a:t>
            </a:r>
            <a:r>
              <a:rPr sz="1100" spc="311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transformadores</a:t>
            </a:r>
            <a:r>
              <a:rPr sz="1100" spc="311" dirty="0">
                <a:latin typeface="Tahoma"/>
                <a:cs typeface="Tahoma"/>
              </a:rPr>
              <a:t>  </a:t>
            </a:r>
            <a:r>
              <a:rPr sz="1100" spc="-26" dirty="0">
                <a:latin typeface="Tahoma"/>
                <a:cs typeface="Tahoma"/>
              </a:rPr>
              <a:t>de </a:t>
            </a:r>
            <a:r>
              <a:rPr sz="1100" dirty="0">
                <a:latin typeface="Tahoma"/>
                <a:cs typeface="Tahoma"/>
              </a:rPr>
              <a:t>aislamiento,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cuales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están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diseñados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“a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27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medida”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260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la </a:t>
            </a:r>
            <a:r>
              <a:rPr sz="1100" dirty="0">
                <a:latin typeface="Tahoma"/>
                <a:cs typeface="Tahoma"/>
              </a:rPr>
              <a:t>aplicación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como: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321024" lvl="3" indent="-187870">
              <a:spcBef>
                <a:spcPts val="5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Tamaño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carga.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85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Espectro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emitido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misma.</a:t>
            </a:r>
            <a:endParaRPr sz="1100">
              <a:latin typeface="Tahoma"/>
              <a:cs typeface="Tahoma"/>
            </a:endParaRPr>
          </a:p>
          <a:p>
            <a:pPr marL="1321024" lvl="3" indent="-187870">
              <a:spcBef>
                <a:spcPts val="291"/>
              </a:spcBef>
              <a:buFont typeface="Symbol"/>
              <a:buChar char=""/>
              <a:tabLst>
                <a:tab pos="1321683" algn="l"/>
              </a:tabLst>
            </a:pPr>
            <a:r>
              <a:rPr sz="1100" dirty="0">
                <a:latin typeface="Tahoma"/>
                <a:cs typeface="Tahoma"/>
              </a:rPr>
              <a:t>Impedancia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fuente,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>
              <a:spcBef>
                <a:spcPts val="26"/>
              </a:spcBef>
            </a:pPr>
            <a:endParaRPr sz="1300">
              <a:latin typeface="Tahoma"/>
              <a:cs typeface="Tahoma"/>
            </a:endParaRPr>
          </a:p>
          <a:p>
            <a:pPr marL="1133813" marR="5274" algn="just">
              <a:lnSpc>
                <a:spcPct val="120700"/>
              </a:lnSpc>
            </a:pPr>
            <a:r>
              <a:rPr sz="1100" dirty="0">
                <a:latin typeface="Tahoma"/>
                <a:cs typeface="Tahoma"/>
              </a:rPr>
              <a:t>Con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blindajes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efectos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capacitivos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núcleo,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para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impedir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el </a:t>
            </a:r>
            <a:r>
              <a:rPr sz="1100" dirty="0">
                <a:latin typeface="Tahoma"/>
                <a:cs typeface="Tahoma"/>
              </a:rPr>
              <a:t>paso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altas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frecuencias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hacia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lado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56" dirty="0">
                <a:latin typeface="Tahoma"/>
                <a:cs typeface="Tahoma"/>
              </a:rPr>
              <a:t> 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161" dirty="0">
                <a:latin typeface="Tahoma"/>
                <a:cs typeface="Tahoma"/>
              </a:rPr>
              <a:t>  </a:t>
            </a:r>
            <a:r>
              <a:rPr sz="1100" spc="-10" dirty="0">
                <a:latin typeface="Tahoma"/>
                <a:cs typeface="Tahoma"/>
              </a:rPr>
              <a:t>fuente, </a:t>
            </a:r>
            <a:r>
              <a:rPr sz="1100" dirty="0">
                <a:latin typeface="Tahoma"/>
                <a:cs typeface="Tahoma"/>
              </a:rPr>
              <a:t>normalmente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relación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1/1.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419226" y="3991223"/>
            <a:ext cx="3944030" cy="1222349"/>
            <a:chOff x="3084385" y="5256085"/>
            <a:chExt cx="2752725" cy="16097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84601" y="5433818"/>
              <a:ext cx="2371725" cy="12763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89148" y="5260847"/>
              <a:ext cx="2743200" cy="1600200"/>
            </a:xfrm>
            <a:custGeom>
              <a:avLst/>
              <a:gdLst/>
              <a:ahLst/>
              <a:cxnLst/>
              <a:rect l="l" t="t" r="r" b="b"/>
              <a:pathLst>
                <a:path w="2743200" h="1600200">
                  <a:moveTo>
                    <a:pt x="0" y="1600200"/>
                  </a:moveTo>
                  <a:lnTo>
                    <a:pt x="2743200" y="1600200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270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4395206" y="866639"/>
            <a:ext cx="4435328" cy="1829907"/>
            <a:chOff x="3067621" y="1141285"/>
            <a:chExt cx="3095625" cy="24098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1562" y="1355594"/>
              <a:ext cx="2333625" cy="7810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9662" y="2476877"/>
              <a:ext cx="2324100" cy="80962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72383" y="1146047"/>
              <a:ext cx="3086100" cy="2400300"/>
            </a:xfrm>
            <a:custGeom>
              <a:avLst/>
              <a:gdLst/>
              <a:ahLst/>
              <a:cxnLst/>
              <a:rect l="l" t="t" r="r" b="b"/>
              <a:pathLst>
                <a:path w="3086100" h="2400300">
                  <a:moveTo>
                    <a:pt x="0" y="2400300"/>
                  </a:moveTo>
                  <a:lnTo>
                    <a:pt x="3086099" y="2400300"/>
                  </a:lnTo>
                  <a:lnTo>
                    <a:pt x="3086099" y="0"/>
                  </a:lnTo>
                  <a:lnTo>
                    <a:pt x="0" y="0"/>
                  </a:lnTo>
                  <a:lnTo>
                    <a:pt x="0" y="24003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32833" y="2788594"/>
            <a:ext cx="6614325" cy="1481407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2624909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 </a:t>
            </a:r>
            <a:r>
              <a:rPr sz="900" b="1" spc="-10" dirty="0">
                <a:latin typeface="Tahoma"/>
                <a:cs typeface="Tahoma"/>
              </a:rPr>
              <a:t>13.39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7.7.3.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10" dirty="0">
                <a:latin typeface="Tahoma"/>
                <a:cs typeface="Tahoma"/>
              </a:rPr>
              <a:t>ENCERRANDO ARMÓNICOS</a:t>
            </a:r>
            <a:endParaRPr sz="1100">
              <a:latin typeface="Tahoma"/>
              <a:cs typeface="Tahoma"/>
            </a:endParaRPr>
          </a:p>
          <a:p>
            <a:pPr marL="667104" marR="5274" algn="just">
              <a:lnSpc>
                <a:spcPct val="120700"/>
              </a:lnSpc>
              <a:spcBef>
                <a:spcPts val="1106"/>
              </a:spcBef>
            </a:pPr>
            <a:r>
              <a:rPr sz="1100" dirty="0">
                <a:latin typeface="Tahoma"/>
                <a:cs typeface="Tahoma"/>
              </a:rPr>
              <a:t>Consiste en utilizar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transformadores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delta-</a:t>
            </a:r>
            <a:r>
              <a:rPr sz="1100" dirty="0">
                <a:latin typeface="Tahoma"/>
                <a:cs typeface="Tahoma"/>
              </a:rPr>
              <a:t>estrella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fin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filtrar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armónicos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triplens.</a:t>
            </a:r>
            <a:r>
              <a:rPr sz="1100" spc="44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secuencia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cero</a:t>
            </a:r>
            <a:r>
              <a:rPr sz="1100" spc="4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conocidas</a:t>
            </a:r>
            <a:r>
              <a:rPr sz="1100" spc="43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como </a:t>
            </a:r>
            <a:r>
              <a:rPr sz="1100" dirty="0">
                <a:latin typeface="Tahoma"/>
                <a:cs typeface="Tahoma"/>
              </a:rPr>
              <a:t>frecuencias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triplens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no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rotan,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agregan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un </a:t>
            </a:r>
            <a:r>
              <a:rPr sz="1100" dirty="0">
                <a:latin typeface="Tahoma"/>
                <a:cs typeface="Tahoma"/>
              </a:rPr>
              <a:t>sistema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04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cables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trifasico.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Las</a:t>
            </a:r>
            <a:r>
              <a:rPr sz="1100" spc="17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corrientes</a:t>
            </a:r>
            <a:r>
              <a:rPr sz="1100" spc="16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circulan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166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los </a:t>
            </a:r>
            <a:r>
              <a:rPr sz="1100" dirty="0">
                <a:latin typeface="Tahoma"/>
                <a:cs typeface="Tahoma"/>
              </a:rPr>
              <a:t>arrollamientos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primarios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transformador.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31440" y="4338399"/>
            <a:ext cx="4435328" cy="1656320"/>
            <a:chOff x="2953321" y="5713285"/>
            <a:chExt cx="3095625" cy="218122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0008" y="6019415"/>
              <a:ext cx="2695574" cy="16668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958083" y="5718047"/>
              <a:ext cx="3086100" cy="2171700"/>
            </a:xfrm>
            <a:custGeom>
              <a:avLst/>
              <a:gdLst/>
              <a:ahLst/>
              <a:cxnLst/>
              <a:rect l="l" t="t" r="r" b="b"/>
              <a:pathLst>
                <a:path w="3086100" h="2171700">
                  <a:moveTo>
                    <a:pt x="0" y="2171700"/>
                  </a:moveTo>
                  <a:lnTo>
                    <a:pt x="3086099" y="2171700"/>
                  </a:lnTo>
                  <a:lnTo>
                    <a:pt x="3086099" y="0"/>
                  </a:lnTo>
                  <a:lnTo>
                    <a:pt x="0" y="0"/>
                  </a:lnTo>
                  <a:lnTo>
                    <a:pt x="0" y="21717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432833" y="6144628"/>
            <a:ext cx="6612506" cy="1071808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654579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13.40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1"/>
              </a:spcBef>
            </a:pPr>
            <a:endParaRPr sz="1300">
              <a:latin typeface="Tahoma"/>
              <a:cs typeface="Tahoma"/>
            </a:endParaRPr>
          </a:p>
          <a:p>
            <a:pPr marL="13184">
              <a:tabLst>
                <a:tab pos="667104" algn="l"/>
              </a:tabLst>
            </a:pPr>
            <a:r>
              <a:rPr sz="1100" b="1" spc="-10" dirty="0">
                <a:latin typeface="Tahoma"/>
                <a:cs typeface="Tahoma"/>
              </a:rPr>
              <a:t>7.7.4.</a:t>
            </a:r>
            <a:r>
              <a:rPr sz="1100" b="1" dirty="0">
                <a:latin typeface="Tahoma"/>
                <a:cs typeface="Tahoma"/>
              </a:rPr>
              <a:t>	FILTRO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ORDEN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3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EN</a:t>
            </a:r>
            <a:r>
              <a:rPr sz="1100" b="1" spc="-26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EL</a:t>
            </a:r>
            <a:r>
              <a:rPr sz="1100" b="1" spc="-2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NEUTRO</a:t>
            </a:r>
            <a:endParaRPr sz="1100">
              <a:latin typeface="Tahoma"/>
              <a:cs typeface="Tahoma"/>
            </a:endParaRPr>
          </a:p>
          <a:p>
            <a:pPr marL="667104" marR="5274">
              <a:lnSpc>
                <a:spcPct val="120900"/>
              </a:lnSpc>
              <a:spcBef>
                <a:spcPts val="1095"/>
              </a:spcBef>
            </a:pPr>
            <a:r>
              <a:rPr sz="1100" dirty="0">
                <a:latin typeface="Tahoma"/>
                <a:cs typeface="Tahoma"/>
              </a:rPr>
              <a:t>El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principio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este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dispositivo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consiste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un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flotante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26" dirty="0">
                <a:latin typeface="Tahoma"/>
                <a:cs typeface="Tahoma"/>
              </a:rPr>
              <a:t>al </a:t>
            </a:r>
            <a:r>
              <a:rPr sz="1100" dirty="0">
                <a:latin typeface="Tahoma"/>
                <a:cs typeface="Tahoma"/>
              </a:rPr>
              <a:t>armónico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en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serie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neutro.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7595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4626" y="314078"/>
            <a:ext cx="170680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6" dirty="0">
                <a:latin typeface="Tahoma"/>
                <a:cs typeface="Tahoma"/>
              </a:rPr>
              <a:t>Instalaciones</a:t>
            </a:r>
            <a:r>
              <a:rPr sz="1000" i="1" spc="52" dirty="0">
                <a:latin typeface="Tahoma"/>
                <a:cs typeface="Tahoma"/>
              </a:rPr>
              <a:t> </a:t>
            </a:r>
            <a:r>
              <a:rPr sz="1000" i="1" spc="-10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8497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7268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271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8497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6852" y="1012642"/>
            <a:ext cx="2415548" cy="114040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9862" y="1010797"/>
            <a:ext cx="4066854" cy="95173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703167" y="957048"/>
            <a:ext cx="7942649" cy="1321680"/>
          </a:xfrm>
          <a:custGeom>
            <a:avLst/>
            <a:gdLst/>
            <a:ahLst/>
            <a:cxnLst/>
            <a:rect l="l" t="t" r="r" b="b"/>
            <a:pathLst>
              <a:path w="5543550" h="1740535">
                <a:moveTo>
                  <a:pt x="5543550" y="0"/>
                </a:moveTo>
                <a:lnTo>
                  <a:pt x="5537454" y="0"/>
                </a:lnTo>
                <a:lnTo>
                  <a:pt x="5537454" y="6096"/>
                </a:lnTo>
                <a:lnTo>
                  <a:pt x="5537454" y="1734312"/>
                </a:lnTo>
                <a:lnTo>
                  <a:pt x="2358390" y="1734312"/>
                </a:lnTo>
                <a:lnTo>
                  <a:pt x="2358390" y="6096"/>
                </a:lnTo>
                <a:lnTo>
                  <a:pt x="5537454" y="6096"/>
                </a:lnTo>
                <a:lnTo>
                  <a:pt x="5537454" y="0"/>
                </a:lnTo>
                <a:lnTo>
                  <a:pt x="2352294" y="0"/>
                </a:lnTo>
                <a:lnTo>
                  <a:pt x="2352294" y="6096"/>
                </a:lnTo>
                <a:lnTo>
                  <a:pt x="2352294" y="1734312"/>
                </a:lnTo>
                <a:lnTo>
                  <a:pt x="6096" y="1734312"/>
                </a:lnTo>
                <a:lnTo>
                  <a:pt x="6096" y="6096"/>
                </a:lnTo>
                <a:lnTo>
                  <a:pt x="2352294" y="6096"/>
                </a:lnTo>
                <a:lnTo>
                  <a:pt x="2352294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1734312"/>
                </a:lnTo>
                <a:lnTo>
                  <a:pt x="0" y="1740408"/>
                </a:lnTo>
                <a:lnTo>
                  <a:pt x="6096" y="1740408"/>
                </a:lnTo>
                <a:lnTo>
                  <a:pt x="2352294" y="1740408"/>
                </a:lnTo>
                <a:lnTo>
                  <a:pt x="2358390" y="1740408"/>
                </a:lnTo>
                <a:lnTo>
                  <a:pt x="5537454" y="1740408"/>
                </a:lnTo>
                <a:lnTo>
                  <a:pt x="5543550" y="1740408"/>
                </a:lnTo>
                <a:lnTo>
                  <a:pt x="5543550" y="1734312"/>
                </a:lnTo>
                <a:lnTo>
                  <a:pt x="5543550" y="6096"/>
                </a:lnTo>
                <a:lnTo>
                  <a:pt x="55435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137152" y="2395123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13.41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36629" y="2656910"/>
            <a:ext cx="4435328" cy="1081550"/>
            <a:chOff x="2398585" y="3498913"/>
            <a:chExt cx="3095625" cy="142430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8895" y="3579087"/>
              <a:ext cx="2809875" cy="117842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03348" y="3503676"/>
              <a:ext cx="3086100" cy="1414780"/>
            </a:xfrm>
            <a:custGeom>
              <a:avLst/>
              <a:gdLst/>
              <a:ahLst/>
              <a:cxnLst/>
              <a:rect l="l" t="t" r="r" b="b"/>
              <a:pathLst>
                <a:path w="3086100" h="1414779">
                  <a:moveTo>
                    <a:pt x="0" y="1414272"/>
                  </a:moveTo>
                  <a:lnTo>
                    <a:pt x="3086100" y="1414272"/>
                  </a:lnTo>
                  <a:lnTo>
                    <a:pt x="3086100" y="0"/>
                  </a:lnTo>
                  <a:lnTo>
                    <a:pt x="0" y="0"/>
                  </a:lnTo>
                  <a:lnTo>
                    <a:pt x="0" y="141427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948152" y="3766472"/>
            <a:ext cx="6615236" cy="1687745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R="833880" algn="ctr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13.42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6"/>
              </a:spcBef>
            </a:pPr>
            <a:endParaRPr sz="1300">
              <a:latin typeface="Tahoma"/>
              <a:cs typeface="Tahoma"/>
            </a:endParaRPr>
          </a:p>
          <a:p>
            <a:pPr marL="667104" lvl="2" indent="-654579">
              <a:spcBef>
                <a:spcPts val="5"/>
              </a:spcBef>
              <a:buAutoNum type="arabicPeriod" startAt="5"/>
              <a:tabLst>
                <a:tab pos="667104" algn="l"/>
                <a:tab pos="667763" algn="l"/>
              </a:tabLst>
            </a:pPr>
            <a:r>
              <a:rPr sz="1100" b="1" spc="-10" dirty="0">
                <a:latin typeface="Tahoma"/>
                <a:cs typeface="Tahoma"/>
              </a:rPr>
              <a:t>SOBREDIMENSIONAMIENTO</a:t>
            </a:r>
            <a:r>
              <a:rPr sz="1100" b="1" dirty="0">
                <a:latin typeface="Tahoma"/>
                <a:cs typeface="Tahoma"/>
              </a:rPr>
              <a:t> DE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LOS</a:t>
            </a:r>
            <a:r>
              <a:rPr sz="1100" b="1" spc="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CONDUCTORES</a:t>
            </a:r>
            <a:endParaRPr sz="1100">
              <a:latin typeface="Tahoma"/>
              <a:cs typeface="Tahoma"/>
            </a:endParaRPr>
          </a:p>
          <a:p>
            <a:pPr lvl="2">
              <a:lnSpc>
                <a:spcPct val="100000"/>
              </a:lnSpc>
              <a:buFont typeface="Tahoma"/>
              <a:buAutoNum type="arabicPeriod" startAt="5"/>
            </a:pPr>
            <a:endParaRPr sz="1100">
              <a:latin typeface="Tahoma"/>
              <a:cs typeface="Tahoma"/>
            </a:endParaRPr>
          </a:p>
          <a:p>
            <a:pPr marL="667104"/>
            <a:r>
              <a:rPr sz="1100" dirty="0">
                <a:latin typeface="Tahoma"/>
                <a:cs typeface="Tahoma"/>
              </a:rPr>
              <a:t>Utilizar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conductores: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854315" lvl="3" indent="-187870">
              <a:spcBef>
                <a:spcPts val="5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fases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separado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por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spc="-21" dirty="0">
                <a:latin typeface="Tahoma"/>
                <a:cs typeface="Tahoma"/>
              </a:rPr>
              <a:t>fase</a:t>
            </a:r>
            <a:endParaRPr sz="1100">
              <a:latin typeface="Tahoma"/>
              <a:cs typeface="Tahoma"/>
            </a:endParaRPr>
          </a:p>
          <a:p>
            <a:pPr marL="854315" lvl="3" indent="-187870">
              <a:spcBef>
                <a:spcPts val="291"/>
              </a:spcBef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fases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doble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dimensión</a:t>
            </a:r>
            <a:endParaRPr sz="1100">
              <a:latin typeface="Tahoma"/>
              <a:cs typeface="Tahoma"/>
            </a:endParaRPr>
          </a:p>
          <a:p>
            <a:pPr marL="854315" marR="5274" lvl="3" indent="-187870">
              <a:lnSpc>
                <a:spcPct val="120900"/>
              </a:lnSpc>
              <a:buFont typeface="Symbol"/>
              <a:buChar char=""/>
              <a:tabLst>
                <a:tab pos="854973" algn="l"/>
              </a:tabLst>
            </a:pPr>
            <a:r>
              <a:rPr sz="1100" dirty="0">
                <a:latin typeface="Tahoma"/>
                <a:cs typeface="Tahoma"/>
              </a:rPr>
              <a:t>Conductor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tres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fases</a:t>
            </a:r>
            <a:r>
              <a:rPr sz="1100" spc="20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con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neutro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doble</a:t>
            </a:r>
            <a:r>
              <a:rPr sz="1100" spc="19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dimensión</a:t>
            </a:r>
            <a:r>
              <a:rPr sz="1100" spc="197" dirty="0">
                <a:latin typeface="Tahoma"/>
                <a:cs typeface="Tahoma"/>
              </a:rPr>
              <a:t> </a:t>
            </a:r>
            <a:r>
              <a:rPr sz="1100" spc="-52" dirty="0">
                <a:latin typeface="Tahoma"/>
                <a:cs typeface="Tahoma"/>
              </a:rPr>
              <a:t>y </a:t>
            </a:r>
            <a:r>
              <a:rPr sz="1100" dirty="0">
                <a:latin typeface="Tahoma"/>
                <a:cs typeface="Tahoma"/>
              </a:rPr>
              <a:t>aislamiento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tierra.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377802" y="5379928"/>
            <a:ext cx="2658468" cy="1222349"/>
            <a:chOff x="3753421" y="7084885"/>
            <a:chExt cx="1855470" cy="160972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2766" y="7237472"/>
              <a:ext cx="1714500" cy="13525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58184" y="7089647"/>
              <a:ext cx="1845945" cy="1600200"/>
            </a:xfrm>
            <a:custGeom>
              <a:avLst/>
              <a:gdLst/>
              <a:ahLst/>
              <a:cxnLst/>
              <a:rect l="l" t="t" r="r" b="b"/>
              <a:pathLst>
                <a:path w="1845945" h="1600200">
                  <a:moveTo>
                    <a:pt x="0" y="1600200"/>
                  </a:moveTo>
                  <a:lnTo>
                    <a:pt x="1845564" y="1600200"/>
                  </a:lnTo>
                  <a:lnTo>
                    <a:pt x="1845564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168881" y="6648033"/>
            <a:ext cx="1074487" cy="151812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900" b="1" dirty="0">
                <a:latin typeface="Tahoma"/>
                <a:cs typeface="Tahoma"/>
              </a:rPr>
              <a:t>Figura</a:t>
            </a:r>
            <a:r>
              <a:rPr sz="900" b="1" spc="-16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13.43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2278" y="314078"/>
            <a:ext cx="1707715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Instalaciones</a:t>
            </a:r>
            <a:r>
              <a:rPr sz="1000" i="1" spc="47" dirty="0">
                <a:latin typeface="Tahoma"/>
                <a:cs typeface="Tahoma"/>
              </a:rPr>
              <a:t> </a:t>
            </a:r>
            <a:r>
              <a:rPr sz="1000" i="1" spc="-21" dirty="0">
                <a:latin typeface="Tahoma"/>
                <a:cs typeface="Tahoma"/>
              </a:rPr>
              <a:t>Eléctricas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6886" y="314078"/>
            <a:ext cx="1080856" cy="167201"/>
          </a:xfrm>
          <a:prstGeom prst="rect">
            <a:avLst/>
          </a:prstGeom>
        </p:spPr>
        <p:txBody>
          <a:bodyPr vert="horz" wrap="square" lIns="0" tIns="13184" rIns="0" bIns="0" rtlCol="0">
            <a:spAutoFit/>
          </a:bodyPr>
          <a:lstStyle/>
          <a:p>
            <a:pPr marL="13184">
              <a:spcBef>
                <a:spcPts val="104"/>
              </a:spcBef>
            </a:pPr>
            <a:r>
              <a:rPr sz="1000" i="1" spc="-31" dirty="0">
                <a:latin typeface="Tahoma"/>
                <a:cs typeface="Tahoma"/>
              </a:rPr>
              <a:t>TECSUP</a:t>
            </a:r>
            <a:r>
              <a:rPr sz="1000" i="1" spc="-47" dirty="0">
                <a:latin typeface="Tahoma"/>
                <a:cs typeface="Tahoma"/>
              </a:rPr>
              <a:t> </a:t>
            </a:r>
            <a:r>
              <a:rPr sz="1000" i="1" dirty="0">
                <a:latin typeface="Tahoma"/>
                <a:cs typeface="Tahoma"/>
              </a:rPr>
              <a:t>–</a:t>
            </a:r>
            <a:r>
              <a:rPr sz="1000" i="1" spc="-42" dirty="0">
                <a:latin typeface="Tahoma"/>
                <a:cs typeface="Tahoma"/>
              </a:rPr>
              <a:t> </a:t>
            </a:r>
            <a:r>
              <a:rPr sz="1000" i="1" spc="-26" dirty="0">
                <a:latin typeface="Tahoma"/>
                <a:cs typeface="Tahoma"/>
              </a:rPr>
              <a:t>PFR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181" y="463480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91951" y="7497749"/>
            <a:ext cx="334809" cy="183255"/>
          </a:xfrm>
          <a:prstGeom prst="rect">
            <a:avLst/>
          </a:prstGeom>
        </p:spPr>
        <p:txBody>
          <a:bodyPr vert="horz" wrap="square" lIns="0" tIns="13843" rIns="0" bIns="0" rtlCol="0">
            <a:spAutoFit/>
          </a:bodyPr>
          <a:lstStyle/>
          <a:p>
            <a:pPr marL="13184">
              <a:spcBef>
                <a:spcPts val="109"/>
              </a:spcBef>
            </a:pPr>
            <a:r>
              <a:rPr sz="1100" i="1" spc="-26" dirty="0">
                <a:latin typeface="Tahoma"/>
                <a:cs typeface="Tahoma"/>
              </a:rPr>
              <a:t>272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63181" y="7498424"/>
            <a:ext cx="7792530" cy="4822"/>
          </a:xfrm>
          <a:custGeom>
            <a:avLst/>
            <a:gdLst/>
            <a:ahLst/>
            <a:cxnLst/>
            <a:rect l="l" t="t" r="r" b="b"/>
            <a:pathLst>
              <a:path w="5438775" h="6350">
                <a:moveTo>
                  <a:pt x="5438394" y="0"/>
                </a:moveTo>
                <a:lnTo>
                  <a:pt x="0" y="0"/>
                </a:lnTo>
                <a:lnTo>
                  <a:pt x="0" y="6096"/>
                </a:lnTo>
                <a:lnTo>
                  <a:pt x="5438394" y="6096"/>
                </a:lnTo>
                <a:lnTo>
                  <a:pt x="5438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35731" y="947402"/>
            <a:ext cx="4932994" cy="1636169"/>
          </a:xfrm>
          <a:prstGeom prst="rect">
            <a:avLst/>
          </a:prstGeom>
        </p:spPr>
        <p:txBody>
          <a:bodyPr vert="horz" wrap="square" lIns="0" tIns="12525" rIns="0" bIns="0" rtlCol="0">
            <a:spAutoFit/>
          </a:bodyPr>
          <a:lstStyle/>
          <a:p>
            <a:pPr marL="13184">
              <a:spcBef>
                <a:spcPts val="99"/>
              </a:spcBef>
            </a:pPr>
            <a:r>
              <a:rPr sz="1100" spc="-10" dirty="0">
                <a:latin typeface="Tahoma"/>
                <a:cs typeface="Tahoma"/>
              </a:rPr>
              <a:t>SOBREDIMENSIONAMIENTO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200395" indent="-187870">
              <a:spcBef>
                <a:spcPts val="5"/>
              </a:spcBef>
              <a:buFont typeface="Symbol"/>
              <a:buChar char=""/>
              <a:tabLst>
                <a:tab pos="201054" algn="l"/>
              </a:tabLst>
            </a:pPr>
            <a:r>
              <a:rPr sz="1100" dirty="0">
                <a:latin typeface="Tahoma"/>
                <a:cs typeface="Tahoma"/>
              </a:rPr>
              <a:t>Balance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cargas</a:t>
            </a:r>
            <a:endParaRPr sz="1100">
              <a:latin typeface="Tahoma"/>
              <a:cs typeface="Tahoma"/>
            </a:endParaRPr>
          </a:p>
          <a:p>
            <a:pPr marL="200395" indent="-187870">
              <a:spcBef>
                <a:spcPts val="291"/>
              </a:spcBef>
              <a:buFont typeface="Symbol"/>
              <a:buChar char=""/>
              <a:tabLst>
                <a:tab pos="201054" algn="l"/>
              </a:tabLst>
            </a:pPr>
            <a:r>
              <a:rPr sz="1100" dirty="0">
                <a:latin typeface="Tahoma"/>
                <a:cs typeface="Tahoma"/>
              </a:rPr>
              <a:t>Incremento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impedancias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del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sistema</a:t>
            </a:r>
            <a:endParaRPr sz="1100">
              <a:latin typeface="Tahoma"/>
              <a:cs typeface="Tahoma"/>
            </a:endParaRPr>
          </a:p>
          <a:p>
            <a:pPr marL="200395" indent="-187870">
              <a:spcBef>
                <a:spcPts val="285"/>
              </a:spcBef>
              <a:buFont typeface="Symbol"/>
              <a:buChar char=""/>
              <a:tabLst>
                <a:tab pos="201054" algn="l"/>
              </a:tabLst>
            </a:pPr>
            <a:r>
              <a:rPr sz="1100" dirty="0">
                <a:latin typeface="Tahoma"/>
                <a:cs typeface="Tahoma"/>
              </a:rPr>
              <a:t>Reducción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al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mínimo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longitud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1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circuitos</a:t>
            </a:r>
            <a:endParaRPr sz="1100">
              <a:latin typeface="Tahoma"/>
              <a:cs typeface="Tahoma"/>
            </a:endParaRPr>
          </a:p>
          <a:p>
            <a:pPr marL="200395" indent="-187870">
              <a:spcBef>
                <a:spcPts val="295"/>
              </a:spcBef>
              <a:buFont typeface="Symbol"/>
              <a:buChar char=""/>
              <a:tabLst>
                <a:tab pos="201054" algn="l"/>
              </a:tabLst>
            </a:pPr>
            <a:r>
              <a:rPr sz="1100" dirty="0">
                <a:latin typeface="Tahoma"/>
                <a:cs typeface="Tahoma"/>
              </a:rPr>
              <a:t>Incremento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la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sección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los</a:t>
            </a:r>
            <a:r>
              <a:rPr sz="1100" spc="-21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conductores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21" dirty="0">
                <a:latin typeface="Tahoma"/>
                <a:cs typeface="Tahoma"/>
              </a:rPr>
              <a:t> fase</a:t>
            </a:r>
            <a:endParaRPr sz="1100">
              <a:latin typeface="Tahoma"/>
              <a:cs typeface="Tahoma"/>
            </a:endParaRPr>
          </a:p>
          <a:p>
            <a:pPr marL="200395" indent="-187870">
              <a:spcBef>
                <a:spcPts val="285"/>
              </a:spcBef>
              <a:buFont typeface="Symbol"/>
              <a:buChar char=""/>
              <a:tabLst>
                <a:tab pos="201054" algn="l"/>
              </a:tabLst>
            </a:pPr>
            <a:r>
              <a:rPr sz="1100" dirty="0">
                <a:latin typeface="Tahoma"/>
                <a:cs typeface="Tahoma"/>
              </a:rPr>
              <a:t>Aumento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cantidad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circuitos</a:t>
            </a:r>
            <a:r>
              <a:rPr sz="1100" spc="-36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finales</a:t>
            </a:r>
            <a:endParaRPr sz="1100">
              <a:latin typeface="Tahoma"/>
              <a:cs typeface="Tahoma"/>
            </a:endParaRPr>
          </a:p>
          <a:p>
            <a:pPr marL="200395" indent="-187870">
              <a:spcBef>
                <a:spcPts val="285"/>
              </a:spcBef>
              <a:buFont typeface="Symbol"/>
              <a:buChar char=""/>
              <a:tabLst>
                <a:tab pos="201054" algn="l"/>
              </a:tabLst>
            </a:pPr>
            <a:r>
              <a:rPr sz="1100" dirty="0">
                <a:latin typeface="Tahoma"/>
                <a:cs typeface="Tahoma"/>
              </a:rPr>
              <a:t>Selección</a:t>
            </a:r>
            <a:r>
              <a:rPr sz="1100" spc="-52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de</a:t>
            </a:r>
            <a:r>
              <a:rPr sz="1100" spc="-47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filtros.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35293</Words>
  <Application>Microsoft Office PowerPoint</Application>
  <PresentationFormat>Papel B4 (ISO) (250 x 353 mm)</PresentationFormat>
  <Paragraphs>8428</Paragraphs>
  <Slides>289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289</vt:i4>
      </vt:variant>
    </vt:vector>
  </HeadingPairs>
  <TitlesOfParts>
    <vt:vector size="290" baseType="lpstr">
      <vt:lpstr>Office Theme</vt:lpstr>
      <vt:lpstr>INSTALACIONES ELECTRICAS INDUSTRIALES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  <vt:lpstr>Diapositiva 75</vt:lpstr>
      <vt:lpstr>Diapositiva 76</vt:lpstr>
      <vt:lpstr>Diapositiva 77</vt:lpstr>
      <vt:lpstr>Diapositiva 78</vt:lpstr>
      <vt:lpstr>Diapositiva 79</vt:lpstr>
      <vt:lpstr>Diapositiva 80</vt:lpstr>
      <vt:lpstr>Diapositiva 81</vt:lpstr>
      <vt:lpstr>Diapositiva 82</vt:lpstr>
      <vt:lpstr>Diapositiva 83</vt:lpstr>
      <vt:lpstr>Diapositiva 84</vt:lpstr>
      <vt:lpstr>Diapositiva 85</vt:lpstr>
      <vt:lpstr>Diapositiva 86</vt:lpstr>
      <vt:lpstr>Diapositiva 87</vt:lpstr>
      <vt:lpstr>Diapositiva 88</vt:lpstr>
      <vt:lpstr>Diapositiva 89</vt:lpstr>
      <vt:lpstr>Diapositiva 90</vt:lpstr>
      <vt:lpstr>Diapositiva 91</vt:lpstr>
      <vt:lpstr>Diapositiva 92</vt:lpstr>
      <vt:lpstr>Diapositiva 93</vt:lpstr>
      <vt:lpstr>Diapositiva 94</vt:lpstr>
      <vt:lpstr>Diapositiva 95</vt:lpstr>
      <vt:lpstr>Diapositiva 96</vt:lpstr>
      <vt:lpstr>Diapositiva 97</vt:lpstr>
      <vt:lpstr>Diapositiva 98</vt:lpstr>
      <vt:lpstr>Diapositiva 99</vt:lpstr>
      <vt:lpstr>Diapositiva 100</vt:lpstr>
      <vt:lpstr>Diapositiva 101</vt:lpstr>
      <vt:lpstr>Diapositiva 102</vt:lpstr>
      <vt:lpstr>Diapositiva 103</vt:lpstr>
      <vt:lpstr>Diapositiva 104</vt:lpstr>
      <vt:lpstr>Diapositiva 105</vt:lpstr>
      <vt:lpstr>Diapositiva 106</vt:lpstr>
      <vt:lpstr>Diapositiva 107</vt:lpstr>
      <vt:lpstr>Diapositiva 108</vt:lpstr>
      <vt:lpstr>Diapositiva 109</vt:lpstr>
      <vt:lpstr>Diapositiva 110</vt:lpstr>
      <vt:lpstr>Diapositiva 111</vt:lpstr>
      <vt:lpstr>Diapositiva 112</vt:lpstr>
      <vt:lpstr>Diapositiva 113</vt:lpstr>
      <vt:lpstr>Diapositiva 114</vt:lpstr>
      <vt:lpstr>Diapositiva 115</vt:lpstr>
      <vt:lpstr>Diapositiva 116</vt:lpstr>
      <vt:lpstr>Diapositiva 117</vt:lpstr>
      <vt:lpstr>Diapositiva 118</vt:lpstr>
      <vt:lpstr>Diapositiva 119</vt:lpstr>
      <vt:lpstr>Diapositiva 120</vt:lpstr>
      <vt:lpstr>Diapositiva 121</vt:lpstr>
      <vt:lpstr>Diapositiva 122</vt:lpstr>
      <vt:lpstr>Diapositiva 123</vt:lpstr>
      <vt:lpstr>Diapositiva 124</vt:lpstr>
      <vt:lpstr>Diapositiva 125</vt:lpstr>
      <vt:lpstr>Diapositiva 126</vt:lpstr>
      <vt:lpstr>Diapositiva 127</vt:lpstr>
      <vt:lpstr>Diapositiva 128</vt:lpstr>
      <vt:lpstr>Diapositiva 129</vt:lpstr>
      <vt:lpstr>Diapositiva 130</vt:lpstr>
      <vt:lpstr>Diapositiva 131</vt:lpstr>
      <vt:lpstr>Diapositiva 132</vt:lpstr>
      <vt:lpstr>Diapositiva 133</vt:lpstr>
      <vt:lpstr>Diapositiva 134</vt:lpstr>
      <vt:lpstr>Diapositiva 135</vt:lpstr>
      <vt:lpstr>Diapositiva 136</vt:lpstr>
      <vt:lpstr>Diapositiva 137</vt:lpstr>
      <vt:lpstr>Diapositiva 138</vt:lpstr>
      <vt:lpstr>Diapositiva 139</vt:lpstr>
      <vt:lpstr>Diapositiva 140</vt:lpstr>
      <vt:lpstr>Diapositiva 141</vt:lpstr>
      <vt:lpstr>Diapositiva 142</vt:lpstr>
      <vt:lpstr>Diapositiva 143</vt:lpstr>
      <vt:lpstr>Diapositiva 144</vt:lpstr>
      <vt:lpstr>Diapositiva 145</vt:lpstr>
      <vt:lpstr>Diapositiva 146</vt:lpstr>
      <vt:lpstr>Diapositiva 147</vt:lpstr>
      <vt:lpstr>Diapositiva 148</vt:lpstr>
      <vt:lpstr>Diapositiva 149</vt:lpstr>
      <vt:lpstr>Diapositiva 150</vt:lpstr>
      <vt:lpstr>Diapositiva 151</vt:lpstr>
      <vt:lpstr>Diapositiva 152</vt:lpstr>
      <vt:lpstr>Diapositiva 153</vt:lpstr>
      <vt:lpstr>Diapositiva 154</vt:lpstr>
      <vt:lpstr>Diapositiva 155</vt:lpstr>
      <vt:lpstr>Diapositiva 156</vt:lpstr>
      <vt:lpstr>Diapositiva 157</vt:lpstr>
      <vt:lpstr>Diapositiva 158</vt:lpstr>
      <vt:lpstr>Diapositiva 159</vt:lpstr>
      <vt:lpstr>Diapositiva 160</vt:lpstr>
      <vt:lpstr>Diapositiva 161</vt:lpstr>
      <vt:lpstr>Diapositiva 162</vt:lpstr>
      <vt:lpstr>Diapositiva 163</vt:lpstr>
      <vt:lpstr>Diapositiva 164</vt:lpstr>
      <vt:lpstr>Diapositiva 165</vt:lpstr>
      <vt:lpstr>Diapositiva 166</vt:lpstr>
      <vt:lpstr>Diapositiva 167</vt:lpstr>
      <vt:lpstr>Diapositiva 168</vt:lpstr>
      <vt:lpstr>Diapositiva 169</vt:lpstr>
      <vt:lpstr>Diapositiva 170</vt:lpstr>
      <vt:lpstr>Diapositiva 171</vt:lpstr>
      <vt:lpstr>Diapositiva 172</vt:lpstr>
      <vt:lpstr>Diapositiva 173</vt:lpstr>
      <vt:lpstr>Diapositiva 174</vt:lpstr>
      <vt:lpstr>Diapositiva 175</vt:lpstr>
      <vt:lpstr>Diapositiva 176</vt:lpstr>
      <vt:lpstr>Diapositiva 177</vt:lpstr>
      <vt:lpstr>Diapositiva 178</vt:lpstr>
      <vt:lpstr>Diapositiva 179</vt:lpstr>
      <vt:lpstr>Diapositiva 180</vt:lpstr>
      <vt:lpstr>Diapositiva 181</vt:lpstr>
      <vt:lpstr>Diapositiva 182</vt:lpstr>
      <vt:lpstr>Diapositiva 183</vt:lpstr>
      <vt:lpstr>Diapositiva 184</vt:lpstr>
      <vt:lpstr>Diapositiva 185</vt:lpstr>
      <vt:lpstr>Diapositiva 186</vt:lpstr>
      <vt:lpstr>Diapositiva 187</vt:lpstr>
      <vt:lpstr>Diapositiva 188</vt:lpstr>
      <vt:lpstr>Diapositiva 189</vt:lpstr>
      <vt:lpstr>Diapositiva 190</vt:lpstr>
      <vt:lpstr>Diapositiva 191</vt:lpstr>
      <vt:lpstr>Diapositiva 192</vt:lpstr>
      <vt:lpstr>Diapositiva 193</vt:lpstr>
      <vt:lpstr>Diapositiva 194</vt:lpstr>
      <vt:lpstr>Diapositiva 195</vt:lpstr>
      <vt:lpstr>Diapositiva 196</vt:lpstr>
      <vt:lpstr>Diapositiva 197</vt:lpstr>
      <vt:lpstr>Diapositiva 198</vt:lpstr>
      <vt:lpstr>Diapositiva 199</vt:lpstr>
      <vt:lpstr>Diapositiva 200</vt:lpstr>
      <vt:lpstr>Diapositiva 201</vt:lpstr>
      <vt:lpstr>Diapositiva 202</vt:lpstr>
      <vt:lpstr>Diapositiva 203</vt:lpstr>
      <vt:lpstr>Diapositiva 204</vt:lpstr>
      <vt:lpstr>Diapositiva 205</vt:lpstr>
      <vt:lpstr>Diapositiva 206</vt:lpstr>
      <vt:lpstr>Diapositiva 207</vt:lpstr>
      <vt:lpstr>Diapositiva 208</vt:lpstr>
      <vt:lpstr>Diapositiva 209</vt:lpstr>
      <vt:lpstr>Diapositiva 210</vt:lpstr>
      <vt:lpstr>Diapositiva 211</vt:lpstr>
      <vt:lpstr>Diapositiva 212</vt:lpstr>
      <vt:lpstr>Diapositiva 213</vt:lpstr>
      <vt:lpstr>Diapositiva 214</vt:lpstr>
      <vt:lpstr>Diapositiva 215</vt:lpstr>
      <vt:lpstr>Diapositiva 216</vt:lpstr>
      <vt:lpstr>Diapositiva 217</vt:lpstr>
      <vt:lpstr>Diapositiva 218</vt:lpstr>
      <vt:lpstr>Diapositiva 219</vt:lpstr>
      <vt:lpstr>Diapositiva 220</vt:lpstr>
      <vt:lpstr>Diapositiva 221</vt:lpstr>
      <vt:lpstr>Diapositiva 222</vt:lpstr>
      <vt:lpstr>Diapositiva 223</vt:lpstr>
      <vt:lpstr>Diapositiva 224</vt:lpstr>
      <vt:lpstr>Diapositiva 225</vt:lpstr>
      <vt:lpstr>Diapositiva 226</vt:lpstr>
      <vt:lpstr>Diapositiva 227</vt:lpstr>
      <vt:lpstr>Diapositiva 228</vt:lpstr>
      <vt:lpstr>Diapositiva 229</vt:lpstr>
      <vt:lpstr>Diapositiva 230</vt:lpstr>
      <vt:lpstr>Diapositiva 231</vt:lpstr>
      <vt:lpstr>Diapositiva 232</vt:lpstr>
      <vt:lpstr>Diapositiva 233</vt:lpstr>
      <vt:lpstr>Diapositiva 234</vt:lpstr>
      <vt:lpstr>Diapositiva 235</vt:lpstr>
      <vt:lpstr>Diapositiva 236</vt:lpstr>
      <vt:lpstr>Diapositiva 237</vt:lpstr>
      <vt:lpstr>Diapositiva 238</vt:lpstr>
      <vt:lpstr>Diapositiva 239</vt:lpstr>
      <vt:lpstr>Diapositiva 240</vt:lpstr>
      <vt:lpstr>Diapositiva 241</vt:lpstr>
      <vt:lpstr>Diapositiva 242</vt:lpstr>
      <vt:lpstr>Diapositiva 243</vt:lpstr>
      <vt:lpstr>Diapositiva 244</vt:lpstr>
      <vt:lpstr>Diapositiva 245</vt:lpstr>
      <vt:lpstr>Diapositiva 246</vt:lpstr>
      <vt:lpstr>Diapositiva 247</vt:lpstr>
      <vt:lpstr>Diapositiva 248</vt:lpstr>
      <vt:lpstr>Diapositiva 249</vt:lpstr>
      <vt:lpstr>Diapositiva 250</vt:lpstr>
      <vt:lpstr>Diapositiva 251</vt:lpstr>
      <vt:lpstr>Diapositiva 252</vt:lpstr>
      <vt:lpstr>Diapositiva 253</vt:lpstr>
      <vt:lpstr>Diapositiva 254</vt:lpstr>
      <vt:lpstr>Diapositiva 255</vt:lpstr>
      <vt:lpstr>Diapositiva 256</vt:lpstr>
      <vt:lpstr>Diapositiva 257</vt:lpstr>
      <vt:lpstr>Diapositiva 258</vt:lpstr>
      <vt:lpstr>Diapositiva 259</vt:lpstr>
      <vt:lpstr>Diapositiva 260</vt:lpstr>
      <vt:lpstr>Diapositiva 261</vt:lpstr>
      <vt:lpstr>Diapositiva 262</vt:lpstr>
      <vt:lpstr>Diapositiva 263</vt:lpstr>
      <vt:lpstr>Diapositiva 264</vt:lpstr>
      <vt:lpstr>Diapositiva 265</vt:lpstr>
      <vt:lpstr>Diapositiva 266</vt:lpstr>
      <vt:lpstr>Diapositiva 267</vt:lpstr>
      <vt:lpstr>Diapositiva 268</vt:lpstr>
      <vt:lpstr>Diapositiva 269</vt:lpstr>
      <vt:lpstr>Diapositiva 270</vt:lpstr>
      <vt:lpstr>Diapositiva 271</vt:lpstr>
      <vt:lpstr>Diapositiva 272</vt:lpstr>
      <vt:lpstr>Diapositiva 273</vt:lpstr>
      <vt:lpstr>Diapositiva 274</vt:lpstr>
      <vt:lpstr>Diapositiva 275</vt:lpstr>
      <vt:lpstr>Diapositiva 276</vt:lpstr>
      <vt:lpstr>Diapositiva 277</vt:lpstr>
      <vt:lpstr>Diapositiva 278</vt:lpstr>
      <vt:lpstr>Diapositiva 279</vt:lpstr>
      <vt:lpstr>Diapositiva 280</vt:lpstr>
      <vt:lpstr>Diapositiva 281</vt:lpstr>
      <vt:lpstr>Diapositiva 282</vt:lpstr>
      <vt:lpstr>Diapositiva 283</vt:lpstr>
      <vt:lpstr>Diapositiva 284</vt:lpstr>
      <vt:lpstr>Diapositiva 285</vt:lpstr>
      <vt:lpstr>Diapositiva 286</vt:lpstr>
      <vt:lpstr>Diapositiva 287</vt:lpstr>
      <vt:lpstr>Diapositiva 288</vt:lpstr>
      <vt:lpstr>Diapositiva 289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INSTALACIONES ELECTRICAS INDUSTRIALES</dc:title>
  <cp:lastModifiedBy>Admin</cp:lastModifiedBy>
  <cp:revision>12</cp:revision>
  <dcterms:created xsi:type="dcterms:W3CDTF">2023-04-26T15:47:17Z</dcterms:created>
  <dcterms:modified xsi:type="dcterms:W3CDTF">2023-04-26T16:51:37Z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Nitro Pro 9</vt:lpwstr>
  </property>
  <property fmtid="{D5CDD505-2E9C-101B-9397-08002B2CF9AE}" pid="3" name="LastSaved">
    <vt:filetime>2023-04-26T00:00:00Z</vt:filetime>
  </property>
</Properties>
</file>